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9"/>
  </p:notesMasterIdLst>
  <p:sldIdLst>
    <p:sldId id="278" r:id="rId2"/>
    <p:sldId id="279" r:id="rId3"/>
    <p:sldId id="280" r:id="rId4"/>
    <p:sldId id="294" r:id="rId5"/>
    <p:sldId id="281" r:id="rId6"/>
    <p:sldId id="283" r:id="rId7"/>
    <p:sldId id="296" r:id="rId8"/>
    <p:sldId id="284" r:id="rId9"/>
    <p:sldId id="297" r:id="rId10"/>
    <p:sldId id="298" r:id="rId11"/>
    <p:sldId id="299" r:id="rId12"/>
    <p:sldId id="295" r:id="rId13"/>
    <p:sldId id="300" r:id="rId14"/>
    <p:sldId id="301" r:id="rId15"/>
    <p:sldId id="302" r:id="rId16"/>
    <p:sldId id="282" r:id="rId17"/>
    <p:sldId id="293" r:id="rId1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7E9830-A89E-4C61-947E-FAFE054F1E6D}" v="10" dt="2023-02-23T15:58:07.834"/>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5" autoAdjust="0"/>
    <p:restoredTop sz="94609" autoAdjust="0"/>
  </p:normalViewPr>
  <p:slideViewPr>
    <p:cSldViewPr snapToGrid="0" snapToObjects="1">
      <p:cViewPr varScale="1">
        <p:scale>
          <a:sx n="115" d="100"/>
          <a:sy n="115" d="100"/>
        </p:scale>
        <p:origin x="240" y="384"/>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J Estel" userId="3e41e859-2288-4762-bc50-471f3034d5de" providerId="ADAL" clId="{2E7E9830-A89E-4C61-947E-FAFE054F1E6D}"/>
    <pc:docChg chg="undo custSel addSld delSld modSld sldOrd">
      <pc:chgData name="CJ Estel" userId="3e41e859-2288-4762-bc50-471f3034d5de" providerId="ADAL" clId="{2E7E9830-A89E-4C61-947E-FAFE054F1E6D}" dt="2023-03-03T14:18:35.216" v="4524" actId="255"/>
      <pc:docMkLst>
        <pc:docMk/>
      </pc:docMkLst>
      <pc:sldChg chg="modSp mod">
        <pc:chgData name="CJ Estel" userId="3e41e859-2288-4762-bc50-471f3034d5de" providerId="ADAL" clId="{2E7E9830-A89E-4C61-947E-FAFE054F1E6D}" dt="2023-02-22T17:03:25.446" v="2193" actId="20577"/>
        <pc:sldMkLst>
          <pc:docMk/>
          <pc:sldMk cId="3855531800" sldId="279"/>
        </pc:sldMkLst>
        <pc:spChg chg="mod">
          <ac:chgData name="CJ Estel" userId="3e41e859-2288-4762-bc50-471f3034d5de" providerId="ADAL" clId="{2E7E9830-A89E-4C61-947E-FAFE054F1E6D}" dt="2023-02-22T17:03:25.446" v="2193" actId="20577"/>
          <ac:spMkLst>
            <pc:docMk/>
            <pc:sldMk cId="3855531800" sldId="279"/>
            <ac:spMk id="3" creationId="{4D1F66E5-D2D7-172B-46BA-FEBFE092CC7F}"/>
          </ac:spMkLst>
        </pc:spChg>
      </pc:sldChg>
      <pc:sldChg chg="addSp delSp modSp mod">
        <pc:chgData name="CJ Estel" userId="3e41e859-2288-4762-bc50-471f3034d5de" providerId="ADAL" clId="{2E7E9830-A89E-4C61-947E-FAFE054F1E6D}" dt="2023-02-28T14:57:12.203" v="4421" actId="478"/>
        <pc:sldMkLst>
          <pc:docMk/>
          <pc:sldMk cId="685681062" sldId="282"/>
        </pc:sldMkLst>
        <pc:spChg chg="mod">
          <ac:chgData name="CJ Estel" userId="3e41e859-2288-4762-bc50-471f3034d5de" providerId="ADAL" clId="{2E7E9830-A89E-4C61-947E-FAFE054F1E6D}" dt="2023-02-28T14:57:02.460" v="4419" actId="20577"/>
          <ac:spMkLst>
            <pc:docMk/>
            <pc:sldMk cId="685681062" sldId="282"/>
            <ac:spMk id="2" creationId="{FD5E8954-9BCB-7FD9-A210-38DC54382D45}"/>
          </ac:spMkLst>
        </pc:spChg>
        <pc:spChg chg="del">
          <ac:chgData name="CJ Estel" userId="3e41e859-2288-4762-bc50-471f3034d5de" providerId="ADAL" clId="{2E7E9830-A89E-4C61-947E-FAFE054F1E6D}" dt="2023-02-28T14:57:08.341" v="4420" actId="478"/>
          <ac:spMkLst>
            <pc:docMk/>
            <pc:sldMk cId="685681062" sldId="282"/>
            <ac:spMk id="4" creationId="{D2BBD890-6A99-C160-C084-2916E2310718}"/>
          </ac:spMkLst>
        </pc:spChg>
        <pc:spChg chg="del">
          <ac:chgData name="CJ Estel" userId="3e41e859-2288-4762-bc50-471f3034d5de" providerId="ADAL" clId="{2E7E9830-A89E-4C61-947E-FAFE054F1E6D}" dt="2023-02-28T14:56:42.465" v="4383" actId="478"/>
          <ac:spMkLst>
            <pc:docMk/>
            <pc:sldMk cId="685681062" sldId="282"/>
            <ac:spMk id="5" creationId="{EEE736C0-59DE-A4DF-7A05-6F22D48CC0D3}"/>
          </ac:spMkLst>
        </pc:spChg>
        <pc:spChg chg="del">
          <ac:chgData name="CJ Estel" userId="3e41e859-2288-4762-bc50-471f3034d5de" providerId="ADAL" clId="{2E7E9830-A89E-4C61-947E-FAFE054F1E6D}" dt="2023-02-28T14:56:30.939" v="4381" actId="478"/>
          <ac:spMkLst>
            <pc:docMk/>
            <pc:sldMk cId="685681062" sldId="282"/>
            <ac:spMk id="6" creationId="{8E016EE4-D06F-BB48-F27D-14F290F0FE86}"/>
          </ac:spMkLst>
        </pc:spChg>
        <pc:spChg chg="add del mod">
          <ac:chgData name="CJ Estel" userId="3e41e859-2288-4762-bc50-471f3034d5de" providerId="ADAL" clId="{2E7E9830-A89E-4C61-947E-FAFE054F1E6D}" dt="2023-02-28T14:56:35.240" v="4382" actId="478"/>
          <ac:spMkLst>
            <pc:docMk/>
            <pc:sldMk cId="685681062" sldId="282"/>
            <ac:spMk id="7" creationId="{B5D527CB-7AA5-084E-B1BF-F67DA07C4A0E}"/>
          </ac:spMkLst>
        </pc:spChg>
        <pc:spChg chg="add del mod">
          <ac:chgData name="CJ Estel" userId="3e41e859-2288-4762-bc50-471f3034d5de" providerId="ADAL" clId="{2E7E9830-A89E-4C61-947E-FAFE054F1E6D}" dt="2023-02-28T14:56:47.969" v="4384" actId="478"/>
          <ac:spMkLst>
            <pc:docMk/>
            <pc:sldMk cId="685681062" sldId="282"/>
            <ac:spMk id="9" creationId="{0446A9A2-62D2-CDBE-386B-1A05615F5176}"/>
          </ac:spMkLst>
        </pc:spChg>
        <pc:spChg chg="add del mod">
          <ac:chgData name="CJ Estel" userId="3e41e859-2288-4762-bc50-471f3034d5de" providerId="ADAL" clId="{2E7E9830-A89E-4C61-947E-FAFE054F1E6D}" dt="2023-02-28T14:57:12.203" v="4421" actId="478"/>
          <ac:spMkLst>
            <pc:docMk/>
            <pc:sldMk cId="685681062" sldId="282"/>
            <ac:spMk id="11" creationId="{098D694E-80D1-F31B-D46D-159EFDB23847}"/>
          </ac:spMkLst>
        </pc:spChg>
      </pc:sldChg>
      <pc:sldChg chg="modSp mod">
        <pc:chgData name="CJ Estel" userId="3e41e859-2288-4762-bc50-471f3034d5de" providerId="ADAL" clId="{2E7E9830-A89E-4C61-947E-FAFE054F1E6D}" dt="2023-02-23T15:03:21.648" v="2298" actId="20577"/>
        <pc:sldMkLst>
          <pc:docMk/>
          <pc:sldMk cId="2903841477" sldId="283"/>
        </pc:sldMkLst>
        <pc:spChg chg="mod">
          <ac:chgData name="CJ Estel" userId="3e41e859-2288-4762-bc50-471f3034d5de" providerId="ADAL" clId="{2E7E9830-A89E-4C61-947E-FAFE054F1E6D}" dt="2023-02-23T15:03:21.648" v="2298" actId="20577"/>
          <ac:spMkLst>
            <pc:docMk/>
            <pc:sldMk cId="2903841477" sldId="283"/>
            <ac:spMk id="4" creationId="{B621F08F-F853-F1D6-4683-6D4496C20788}"/>
          </ac:spMkLst>
        </pc:spChg>
        <pc:spChg chg="mod">
          <ac:chgData name="CJ Estel" userId="3e41e859-2288-4762-bc50-471f3034d5de" providerId="ADAL" clId="{2E7E9830-A89E-4C61-947E-FAFE054F1E6D}" dt="2023-02-22T16:20:50.593" v="41" actId="20577"/>
          <ac:spMkLst>
            <pc:docMk/>
            <pc:sldMk cId="2903841477" sldId="283"/>
            <ac:spMk id="8" creationId="{957B4541-1EF8-955A-2F26-B7D381FA7B05}"/>
          </ac:spMkLst>
        </pc:spChg>
      </pc:sldChg>
      <pc:sldChg chg="modSp mod">
        <pc:chgData name="CJ Estel" userId="3e41e859-2288-4762-bc50-471f3034d5de" providerId="ADAL" clId="{2E7E9830-A89E-4C61-947E-FAFE054F1E6D}" dt="2023-02-23T15:51:24.532" v="3563" actId="20577"/>
        <pc:sldMkLst>
          <pc:docMk/>
          <pc:sldMk cId="2886474736" sldId="284"/>
        </pc:sldMkLst>
        <pc:spChg chg="mod">
          <ac:chgData name="CJ Estel" userId="3e41e859-2288-4762-bc50-471f3034d5de" providerId="ADAL" clId="{2E7E9830-A89E-4C61-947E-FAFE054F1E6D}" dt="2023-02-22T16:46:54.888" v="590" actId="20577"/>
          <ac:spMkLst>
            <pc:docMk/>
            <pc:sldMk cId="2886474736" sldId="284"/>
            <ac:spMk id="2" creationId="{884B311B-3177-0658-3585-6639F26A9BF6}"/>
          </ac:spMkLst>
        </pc:spChg>
        <pc:spChg chg="mod">
          <ac:chgData name="CJ Estel" userId="3e41e859-2288-4762-bc50-471f3034d5de" providerId="ADAL" clId="{2E7E9830-A89E-4C61-947E-FAFE054F1E6D}" dt="2023-02-23T15:51:24.532" v="3563" actId="20577"/>
          <ac:spMkLst>
            <pc:docMk/>
            <pc:sldMk cId="2886474736" sldId="284"/>
            <ac:spMk id="4" creationId="{5BD31392-7A90-B8B4-1AD2-705F0C86394E}"/>
          </ac:spMkLst>
        </pc:spChg>
      </pc:sldChg>
      <pc:sldChg chg="del">
        <pc:chgData name="CJ Estel" userId="3e41e859-2288-4762-bc50-471f3034d5de" providerId="ADAL" clId="{2E7E9830-A89E-4C61-947E-FAFE054F1E6D}" dt="2023-02-28T14:57:16.978" v="4422" actId="47"/>
        <pc:sldMkLst>
          <pc:docMk/>
          <pc:sldMk cId="2011930182" sldId="285"/>
        </pc:sldMkLst>
      </pc:sldChg>
      <pc:sldChg chg="del">
        <pc:chgData name="CJ Estel" userId="3e41e859-2288-4762-bc50-471f3034d5de" providerId="ADAL" clId="{2E7E9830-A89E-4C61-947E-FAFE054F1E6D}" dt="2023-02-28T14:57:17.819" v="4423" actId="47"/>
        <pc:sldMkLst>
          <pc:docMk/>
          <pc:sldMk cId="2452269796" sldId="287"/>
        </pc:sldMkLst>
      </pc:sldChg>
      <pc:sldChg chg="del">
        <pc:chgData name="CJ Estel" userId="3e41e859-2288-4762-bc50-471f3034d5de" providerId="ADAL" clId="{2E7E9830-A89E-4C61-947E-FAFE054F1E6D}" dt="2023-02-28T14:57:18.657" v="4424" actId="47"/>
        <pc:sldMkLst>
          <pc:docMk/>
          <pc:sldMk cId="1600494506" sldId="288"/>
        </pc:sldMkLst>
      </pc:sldChg>
      <pc:sldChg chg="del">
        <pc:chgData name="CJ Estel" userId="3e41e859-2288-4762-bc50-471f3034d5de" providerId="ADAL" clId="{2E7E9830-A89E-4C61-947E-FAFE054F1E6D}" dt="2023-02-28T14:57:19.414" v="4425" actId="47"/>
        <pc:sldMkLst>
          <pc:docMk/>
          <pc:sldMk cId="2502887943" sldId="289"/>
        </pc:sldMkLst>
      </pc:sldChg>
      <pc:sldChg chg="del">
        <pc:chgData name="CJ Estel" userId="3e41e859-2288-4762-bc50-471f3034d5de" providerId="ADAL" clId="{2E7E9830-A89E-4C61-947E-FAFE054F1E6D}" dt="2023-02-28T14:57:20.134" v="4426" actId="47"/>
        <pc:sldMkLst>
          <pc:docMk/>
          <pc:sldMk cId="3170280394" sldId="290"/>
        </pc:sldMkLst>
      </pc:sldChg>
      <pc:sldChg chg="del">
        <pc:chgData name="CJ Estel" userId="3e41e859-2288-4762-bc50-471f3034d5de" providerId="ADAL" clId="{2E7E9830-A89E-4C61-947E-FAFE054F1E6D}" dt="2023-02-28T14:57:20.827" v="4427" actId="47"/>
        <pc:sldMkLst>
          <pc:docMk/>
          <pc:sldMk cId="249904479" sldId="291"/>
        </pc:sldMkLst>
      </pc:sldChg>
      <pc:sldChg chg="del">
        <pc:chgData name="CJ Estel" userId="3e41e859-2288-4762-bc50-471f3034d5de" providerId="ADAL" clId="{2E7E9830-A89E-4C61-947E-FAFE054F1E6D}" dt="2023-02-28T14:57:21.488" v="4428" actId="47"/>
        <pc:sldMkLst>
          <pc:docMk/>
          <pc:sldMk cId="94818171" sldId="292"/>
        </pc:sldMkLst>
      </pc:sldChg>
      <pc:sldChg chg="modSp mod">
        <pc:chgData name="CJ Estel" userId="3e41e859-2288-4762-bc50-471f3034d5de" providerId="ADAL" clId="{2E7E9830-A89E-4C61-947E-FAFE054F1E6D}" dt="2023-02-28T14:57:55.892" v="4474" actId="6549"/>
        <pc:sldMkLst>
          <pc:docMk/>
          <pc:sldMk cId="1003962426" sldId="293"/>
        </pc:sldMkLst>
        <pc:spChg chg="mod">
          <ac:chgData name="CJ Estel" userId="3e41e859-2288-4762-bc50-471f3034d5de" providerId="ADAL" clId="{2E7E9830-A89E-4C61-947E-FAFE054F1E6D}" dt="2023-02-28T14:57:55.892" v="4474" actId="6549"/>
          <ac:spMkLst>
            <pc:docMk/>
            <pc:sldMk cId="1003962426" sldId="293"/>
            <ac:spMk id="3" creationId="{B787DFD8-D262-D485-B1F2-817C5A0928C5}"/>
          </ac:spMkLst>
        </pc:spChg>
      </pc:sldChg>
      <pc:sldChg chg="delSp modSp add mod ord">
        <pc:chgData name="CJ Estel" userId="3e41e859-2288-4762-bc50-471f3034d5de" providerId="ADAL" clId="{2E7E9830-A89E-4C61-947E-FAFE054F1E6D}" dt="2023-02-22T16:45:18.174" v="554" actId="255"/>
        <pc:sldMkLst>
          <pc:docMk/>
          <pc:sldMk cId="3683272503" sldId="294"/>
        </pc:sldMkLst>
        <pc:spChg chg="mod">
          <ac:chgData name="CJ Estel" userId="3e41e859-2288-4762-bc50-471f3034d5de" providerId="ADAL" clId="{2E7E9830-A89E-4C61-947E-FAFE054F1E6D}" dt="2023-02-22T16:40:19.517" v="155" actId="20577"/>
          <ac:spMkLst>
            <pc:docMk/>
            <pc:sldMk cId="3683272503" sldId="294"/>
            <ac:spMk id="2" creationId="{69125542-D540-B766-0FA1-10DE2ED0495C}"/>
          </ac:spMkLst>
        </pc:spChg>
        <pc:spChg chg="mod">
          <ac:chgData name="CJ Estel" userId="3e41e859-2288-4762-bc50-471f3034d5de" providerId="ADAL" clId="{2E7E9830-A89E-4C61-947E-FAFE054F1E6D}" dt="2023-02-22T16:45:18.174" v="554" actId="255"/>
          <ac:spMkLst>
            <pc:docMk/>
            <pc:sldMk cId="3683272503" sldId="294"/>
            <ac:spMk id="4" creationId="{B621F08F-F853-F1D6-4683-6D4496C20788}"/>
          </ac:spMkLst>
        </pc:spChg>
        <pc:spChg chg="del">
          <ac:chgData name="CJ Estel" userId="3e41e859-2288-4762-bc50-471f3034d5de" providerId="ADAL" clId="{2E7E9830-A89E-4C61-947E-FAFE054F1E6D}" dt="2023-02-22T16:40:25.082" v="156" actId="478"/>
          <ac:spMkLst>
            <pc:docMk/>
            <pc:sldMk cId="3683272503" sldId="294"/>
            <ac:spMk id="8" creationId="{957B4541-1EF8-955A-2F26-B7D381FA7B05}"/>
          </ac:spMkLst>
        </pc:spChg>
      </pc:sldChg>
      <pc:sldChg chg="modSp add mod">
        <pc:chgData name="CJ Estel" userId="3e41e859-2288-4762-bc50-471f3034d5de" providerId="ADAL" clId="{2E7E9830-A89E-4C61-947E-FAFE054F1E6D}" dt="2023-02-23T15:52:06.599" v="3565" actId="20577"/>
        <pc:sldMkLst>
          <pc:docMk/>
          <pc:sldMk cId="3222858400" sldId="295"/>
        </pc:sldMkLst>
        <pc:spChg chg="mod">
          <ac:chgData name="CJ Estel" userId="3e41e859-2288-4762-bc50-471f3034d5de" providerId="ADAL" clId="{2E7E9830-A89E-4C61-947E-FAFE054F1E6D}" dt="2023-02-22T17:01:19.529" v="2173" actId="20577"/>
          <ac:spMkLst>
            <pc:docMk/>
            <pc:sldMk cId="3222858400" sldId="295"/>
            <ac:spMk id="2" creationId="{884B311B-3177-0658-3585-6639F26A9BF6}"/>
          </ac:spMkLst>
        </pc:spChg>
        <pc:spChg chg="mod">
          <ac:chgData name="CJ Estel" userId="3e41e859-2288-4762-bc50-471f3034d5de" providerId="ADAL" clId="{2E7E9830-A89E-4C61-947E-FAFE054F1E6D}" dt="2023-02-23T15:52:06.599" v="3565" actId="20577"/>
          <ac:spMkLst>
            <pc:docMk/>
            <pc:sldMk cId="3222858400" sldId="295"/>
            <ac:spMk id="4" creationId="{5BD31392-7A90-B8B4-1AD2-705F0C86394E}"/>
          </ac:spMkLst>
        </pc:spChg>
      </pc:sldChg>
      <pc:sldChg chg="modSp add mod ord">
        <pc:chgData name="CJ Estel" userId="3e41e859-2288-4762-bc50-471f3034d5de" providerId="ADAL" clId="{2E7E9830-A89E-4C61-947E-FAFE054F1E6D}" dt="2023-02-23T18:15:26.940" v="4072" actId="255"/>
        <pc:sldMkLst>
          <pc:docMk/>
          <pc:sldMk cId="560039118" sldId="296"/>
        </pc:sldMkLst>
        <pc:spChg chg="mod">
          <ac:chgData name="CJ Estel" userId="3e41e859-2288-4762-bc50-471f3034d5de" providerId="ADAL" clId="{2E7E9830-A89E-4C61-947E-FAFE054F1E6D}" dt="2023-02-22T16:54:21.514" v="1468" actId="1076"/>
          <ac:spMkLst>
            <pc:docMk/>
            <pc:sldMk cId="560039118" sldId="296"/>
            <ac:spMk id="2" creationId="{884B311B-3177-0658-3585-6639F26A9BF6}"/>
          </ac:spMkLst>
        </pc:spChg>
        <pc:spChg chg="mod">
          <ac:chgData name="CJ Estel" userId="3e41e859-2288-4762-bc50-471f3034d5de" providerId="ADAL" clId="{2E7E9830-A89E-4C61-947E-FAFE054F1E6D}" dt="2023-02-23T18:15:26.940" v="4072" actId="255"/>
          <ac:spMkLst>
            <pc:docMk/>
            <pc:sldMk cId="560039118" sldId="296"/>
            <ac:spMk id="4" creationId="{5BD31392-7A90-B8B4-1AD2-705F0C86394E}"/>
          </ac:spMkLst>
        </pc:spChg>
      </pc:sldChg>
      <pc:sldChg chg="modSp add mod">
        <pc:chgData name="CJ Estel" userId="3e41e859-2288-4762-bc50-471f3034d5de" providerId="ADAL" clId="{2E7E9830-A89E-4C61-947E-FAFE054F1E6D}" dt="2023-02-23T15:22:37.448" v="2995" actId="20577"/>
        <pc:sldMkLst>
          <pc:docMk/>
          <pc:sldMk cId="1559965901" sldId="297"/>
        </pc:sldMkLst>
        <pc:spChg chg="mod">
          <ac:chgData name="CJ Estel" userId="3e41e859-2288-4762-bc50-471f3034d5de" providerId="ADAL" clId="{2E7E9830-A89E-4C61-947E-FAFE054F1E6D}" dt="2023-02-22T17:04:28.980" v="2217" actId="20577"/>
          <ac:spMkLst>
            <pc:docMk/>
            <pc:sldMk cId="1559965901" sldId="297"/>
            <ac:spMk id="2" creationId="{884B311B-3177-0658-3585-6639F26A9BF6}"/>
          </ac:spMkLst>
        </pc:spChg>
        <pc:spChg chg="mod">
          <ac:chgData name="CJ Estel" userId="3e41e859-2288-4762-bc50-471f3034d5de" providerId="ADAL" clId="{2E7E9830-A89E-4C61-947E-FAFE054F1E6D}" dt="2023-02-23T15:22:37.448" v="2995" actId="20577"/>
          <ac:spMkLst>
            <pc:docMk/>
            <pc:sldMk cId="1559965901" sldId="297"/>
            <ac:spMk id="4" creationId="{5BD31392-7A90-B8B4-1AD2-705F0C86394E}"/>
          </ac:spMkLst>
        </pc:spChg>
      </pc:sldChg>
      <pc:sldChg chg="modSp add mod">
        <pc:chgData name="CJ Estel" userId="3e41e859-2288-4762-bc50-471f3034d5de" providerId="ADAL" clId="{2E7E9830-A89E-4C61-947E-FAFE054F1E6D}" dt="2023-02-23T15:55:58.113" v="3809" actId="255"/>
        <pc:sldMkLst>
          <pc:docMk/>
          <pc:sldMk cId="2729431629" sldId="298"/>
        </pc:sldMkLst>
        <pc:spChg chg="mod">
          <ac:chgData name="CJ Estel" userId="3e41e859-2288-4762-bc50-471f3034d5de" providerId="ADAL" clId="{2E7E9830-A89E-4C61-947E-FAFE054F1E6D}" dt="2023-02-23T15:24:33.163" v="3239" actId="14100"/>
          <ac:spMkLst>
            <pc:docMk/>
            <pc:sldMk cId="2729431629" sldId="298"/>
            <ac:spMk id="2" creationId="{884B311B-3177-0658-3585-6639F26A9BF6}"/>
          </ac:spMkLst>
        </pc:spChg>
        <pc:spChg chg="mod">
          <ac:chgData name="CJ Estel" userId="3e41e859-2288-4762-bc50-471f3034d5de" providerId="ADAL" clId="{2E7E9830-A89E-4C61-947E-FAFE054F1E6D}" dt="2023-02-23T15:55:58.113" v="3809" actId="255"/>
          <ac:spMkLst>
            <pc:docMk/>
            <pc:sldMk cId="2729431629" sldId="298"/>
            <ac:spMk id="4" creationId="{5BD31392-7A90-B8B4-1AD2-705F0C86394E}"/>
          </ac:spMkLst>
        </pc:spChg>
      </pc:sldChg>
      <pc:sldChg chg="modSp add mod">
        <pc:chgData name="CJ Estel" userId="3e41e859-2288-4762-bc50-471f3034d5de" providerId="ADAL" clId="{2E7E9830-A89E-4C61-947E-FAFE054F1E6D}" dt="2023-03-03T14:18:35.216" v="4524" actId="255"/>
        <pc:sldMkLst>
          <pc:docMk/>
          <pc:sldMk cId="283238990" sldId="299"/>
        </pc:sldMkLst>
        <pc:spChg chg="mod">
          <ac:chgData name="CJ Estel" userId="3e41e859-2288-4762-bc50-471f3034d5de" providerId="ADAL" clId="{2E7E9830-A89E-4C61-947E-FAFE054F1E6D}" dt="2023-03-03T14:18:35.216" v="4524" actId="255"/>
          <ac:spMkLst>
            <pc:docMk/>
            <pc:sldMk cId="283238990" sldId="299"/>
            <ac:spMk id="4" creationId="{5BD31392-7A90-B8B4-1AD2-705F0C86394E}"/>
          </ac:spMkLst>
        </pc:spChg>
      </pc:sldChg>
      <pc:sldChg chg="add del">
        <pc:chgData name="CJ Estel" userId="3e41e859-2288-4762-bc50-471f3034d5de" providerId="ADAL" clId="{2E7E9830-A89E-4C61-947E-FAFE054F1E6D}" dt="2023-02-23T15:58:03.174" v="3813"/>
        <pc:sldMkLst>
          <pc:docMk/>
          <pc:sldMk cId="1189530529" sldId="299"/>
        </pc:sldMkLst>
      </pc:sldChg>
      <pc:sldChg chg="add del">
        <pc:chgData name="CJ Estel" userId="3e41e859-2288-4762-bc50-471f3034d5de" providerId="ADAL" clId="{2E7E9830-A89E-4C61-947E-FAFE054F1E6D}" dt="2023-02-23T15:57:55.770" v="3811"/>
        <pc:sldMkLst>
          <pc:docMk/>
          <pc:sldMk cId="2647475072" sldId="29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cjestel/databases"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793534" y="1778466"/>
            <a:ext cx="6786694" cy="612396"/>
          </a:xfrm>
        </p:spPr>
        <p:txBody>
          <a:bodyPr/>
          <a:lstStyle/>
          <a:p>
            <a:r>
              <a:rPr lang="en-US" dirty="0"/>
              <a:t>Archiving Data</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2793534" y="2410073"/>
            <a:ext cx="6786694" cy="878908"/>
          </a:xfrm>
        </p:spPr>
        <p:txBody>
          <a:bodyPr/>
          <a:lstStyle/>
          <a:p>
            <a:r>
              <a:rPr lang="en-US" dirty="0"/>
              <a:t>How to Identify Requirements and Implement Solutions</a:t>
            </a:r>
          </a:p>
          <a:p>
            <a:endParaRPr lang="en-US" dirty="0"/>
          </a:p>
          <a:p>
            <a:r>
              <a:rPr lang="en-US" dirty="0"/>
              <a:t>By: CJ Estel, </a:t>
            </a:r>
            <a:r>
              <a:rPr lang="en-US" dirty="0" err="1"/>
              <a:t>Experity</a:t>
            </a:r>
            <a:r>
              <a:rPr lang="en-US" dirty="0"/>
              <a:t> Health</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259080" y="210312"/>
            <a:ext cx="1167384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Things to look out for (</a:t>
            </a:r>
            <a:r>
              <a:rPr lang="en-US" sz="4400" b="1" dirty="0" err="1">
                <a:solidFill>
                  <a:schemeClr val="accent6"/>
                </a:solidFill>
                <a:latin typeface="Arial Black" panose="020B0604020202020204" pitchFamily="34" charset="0"/>
                <a:cs typeface="Arial Black" panose="020B0604020202020204" pitchFamily="34" charset="0"/>
              </a:rPr>
              <a:t>cont</a:t>
            </a:r>
            <a:r>
              <a:rPr lang="en-US" sz="4400" b="1" dirty="0">
                <a:solidFill>
                  <a:schemeClr val="accent6"/>
                </a:solidFill>
                <a:latin typeface="Arial Black" panose="020B0604020202020204" pitchFamily="34" charset="0"/>
                <a:cs typeface="Arial Black" panose="020B0604020202020204" pitchFamily="34" charset="0"/>
              </a:rPr>
              <a:t>)</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4" name="Content Placeholder 3">
            <a:extLst>
              <a:ext uri="{FF2B5EF4-FFF2-40B4-BE49-F238E27FC236}">
                <a16:creationId xmlns:a16="http://schemas.microsoft.com/office/drawing/2014/main" id="{5BD31392-7A90-B8B4-1AD2-705F0C86394E}"/>
              </a:ext>
            </a:extLst>
          </p:cNvPr>
          <p:cNvSpPr>
            <a:spLocks noGrp="1"/>
          </p:cNvSpPr>
          <p:nvPr>
            <p:ph sz="half" idx="1"/>
          </p:nvPr>
        </p:nvSpPr>
        <p:spPr>
          <a:xfrm>
            <a:off x="404070" y="731520"/>
            <a:ext cx="11383860" cy="6126480"/>
          </a:xfrm>
        </p:spPr>
        <p:txBody>
          <a:bodyPr/>
          <a:lstStyle/>
          <a:p>
            <a:r>
              <a:rPr lang="en-US" sz="2800" dirty="0"/>
              <a:t>On Delete cascade can make things WAY simpler to delete children objects, but it can also make it WAY harder in the event you ever need to restore data.</a:t>
            </a:r>
          </a:p>
          <a:p>
            <a:r>
              <a:rPr lang="en-US" sz="2800" dirty="0"/>
              <a:t>Bad data, implied foreign keys, and implied constraints should be corrected and formalized in the database. </a:t>
            </a:r>
          </a:p>
          <a:p>
            <a:r>
              <a:rPr lang="en-US" sz="2800" dirty="0"/>
              <a:t>If considering partitions</a:t>
            </a:r>
          </a:p>
          <a:p>
            <a:pPr lvl="1"/>
            <a:r>
              <a:rPr lang="en-US" sz="2800" dirty="0"/>
              <a:t>Understand run times to convert to table (and workarounds/risks of online methods)</a:t>
            </a:r>
          </a:p>
          <a:p>
            <a:pPr lvl="1"/>
            <a:r>
              <a:rPr lang="en-US" sz="2800" dirty="0"/>
              <a:t>Understand restrictions on uniqueness and need for check constraints on unique fields</a:t>
            </a:r>
          </a:p>
          <a:p>
            <a:pPr lvl="1"/>
            <a:r>
              <a:rPr lang="en-US" sz="2800" dirty="0"/>
              <a:t>Understand foreign keys to the table and their potential impacts on detaching partitions</a:t>
            </a:r>
          </a:p>
          <a:p>
            <a:pPr lvl="1"/>
            <a:r>
              <a:rPr lang="en-US" sz="2800" dirty="0"/>
              <a:t>Automate your future partition creation (</a:t>
            </a:r>
            <a:r>
              <a:rPr lang="en-US" sz="2800" dirty="0" err="1"/>
              <a:t>pg_partman</a:t>
            </a:r>
            <a:r>
              <a:rPr lang="en-US" sz="2800" dirty="0"/>
              <a:t>)</a:t>
            </a:r>
          </a:p>
          <a:p>
            <a:endParaRPr lang="en-US" sz="2400" dirty="0"/>
          </a:p>
        </p:txBody>
      </p:sp>
    </p:spTree>
    <p:extLst>
      <p:ext uri="{BB962C8B-B14F-4D97-AF65-F5344CB8AC3E}">
        <p14:creationId xmlns:p14="http://schemas.microsoft.com/office/powerpoint/2010/main" val="2729431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259080" y="429768"/>
            <a:ext cx="1167384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Things to look out for (</a:t>
            </a:r>
            <a:r>
              <a:rPr lang="en-US" sz="4400" b="1" dirty="0" err="1">
                <a:solidFill>
                  <a:schemeClr val="accent6"/>
                </a:solidFill>
                <a:latin typeface="Arial Black" panose="020B0604020202020204" pitchFamily="34" charset="0"/>
                <a:cs typeface="Arial Black" panose="020B0604020202020204" pitchFamily="34" charset="0"/>
              </a:rPr>
              <a:t>cont</a:t>
            </a:r>
            <a:r>
              <a:rPr lang="en-US" sz="4400" b="1" dirty="0">
                <a:solidFill>
                  <a:schemeClr val="accent6"/>
                </a:solidFill>
                <a:latin typeface="Arial Black" panose="020B0604020202020204" pitchFamily="34" charset="0"/>
                <a:cs typeface="Arial Black" panose="020B0604020202020204" pitchFamily="34" charset="0"/>
              </a:rPr>
              <a:t>)</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4" name="Content Placeholder 3">
            <a:extLst>
              <a:ext uri="{FF2B5EF4-FFF2-40B4-BE49-F238E27FC236}">
                <a16:creationId xmlns:a16="http://schemas.microsoft.com/office/drawing/2014/main" id="{5BD31392-7A90-B8B4-1AD2-705F0C86394E}"/>
              </a:ext>
            </a:extLst>
          </p:cNvPr>
          <p:cNvSpPr>
            <a:spLocks noGrp="1"/>
          </p:cNvSpPr>
          <p:nvPr>
            <p:ph sz="half" idx="1"/>
          </p:nvPr>
        </p:nvSpPr>
        <p:spPr>
          <a:xfrm>
            <a:off x="404070" y="1107347"/>
            <a:ext cx="11383860" cy="5394121"/>
          </a:xfrm>
        </p:spPr>
        <p:txBody>
          <a:bodyPr/>
          <a:lstStyle/>
          <a:p>
            <a:r>
              <a:rPr lang="en-US" sz="3400" dirty="0"/>
              <a:t>Will replicas, analytics, </a:t>
            </a:r>
            <a:r>
              <a:rPr lang="en-US" sz="3400" dirty="0" err="1"/>
              <a:t>etc</a:t>
            </a:r>
            <a:r>
              <a:rPr lang="en-US" sz="3400" dirty="0"/>
              <a:t> be impacted by the methods you use to adjust </a:t>
            </a:r>
            <a:r>
              <a:rPr lang="en-US" sz="3400" dirty="0" err="1"/>
              <a:t>ddl</a:t>
            </a:r>
            <a:r>
              <a:rPr lang="en-US" sz="3400" dirty="0"/>
              <a:t> (example: data isn’t archived in analytics)</a:t>
            </a:r>
          </a:p>
          <a:p>
            <a:r>
              <a:rPr lang="en-US" sz="3400" dirty="0"/>
              <a:t>If using something like </a:t>
            </a:r>
            <a:r>
              <a:rPr lang="en-US" sz="3400" dirty="0" err="1"/>
              <a:t>pg_partman</a:t>
            </a:r>
            <a:r>
              <a:rPr lang="en-US" sz="3400" dirty="0"/>
              <a:t>, will application ORM crash if changes to objects are detected</a:t>
            </a:r>
          </a:p>
          <a:p>
            <a:r>
              <a:rPr lang="en-US" sz="3400" dirty="0"/>
              <a:t>Will your archive introduce differences between environments and if so, how are those tracked/deployed consistently</a:t>
            </a:r>
          </a:p>
          <a:p>
            <a:r>
              <a:rPr lang="en-US" sz="3400" dirty="0"/>
              <a:t>Will the archive cause backups in replication (trigger load, queues, </a:t>
            </a:r>
            <a:r>
              <a:rPr lang="en-US" sz="3400" dirty="0" err="1"/>
              <a:t>cdc</a:t>
            </a:r>
            <a:r>
              <a:rPr lang="en-US" sz="3400" dirty="0"/>
              <a:t>, </a:t>
            </a:r>
            <a:r>
              <a:rPr lang="en-US" sz="3400" dirty="0" err="1"/>
              <a:t>etc</a:t>
            </a:r>
            <a:r>
              <a:rPr lang="en-US" sz="3400" dirty="0"/>
              <a:t>)</a:t>
            </a:r>
          </a:p>
          <a:p>
            <a:endParaRPr lang="en-US" sz="3400" dirty="0"/>
          </a:p>
          <a:p>
            <a:r>
              <a:rPr lang="en-US" sz="3400" dirty="0"/>
              <a:t>You will likely want to rebuild indexes after archival</a:t>
            </a:r>
          </a:p>
          <a:p>
            <a:r>
              <a:rPr lang="en-US" sz="3400" dirty="0"/>
              <a:t>Race Conditions when archiving tables in order</a:t>
            </a:r>
          </a:p>
          <a:p>
            <a:endParaRPr lang="en-US" sz="2400" dirty="0"/>
          </a:p>
          <a:p>
            <a:endParaRPr lang="en-US" sz="2400" dirty="0"/>
          </a:p>
          <a:p>
            <a:endParaRPr lang="en-US" sz="2400" dirty="0"/>
          </a:p>
        </p:txBody>
      </p:sp>
    </p:spTree>
    <p:extLst>
      <p:ext uri="{BB962C8B-B14F-4D97-AF65-F5344CB8AC3E}">
        <p14:creationId xmlns:p14="http://schemas.microsoft.com/office/powerpoint/2010/main" val="283238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5904" y="429768"/>
            <a:ext cx="10671048" cy="768096"/>
          </a:xfrm>
        </p:spPr>
        <p:txBody>
          <a:bodyPr/>
          <a:lstStyle/>
          <a:p>
            <a:r>
              <a:rPr lang="en-US" altLang="zh-CN" dirty="0">
                <a:latin typeface="Arial Black" panose="020B0604020202020204" pitchFamily="34" charset="0"/>
                <a:cs typeface="Arial Black" panose="020B0604020202020204" pitchFamily="34" charset="0"/>
              </a:rPr>
              <a:t>OUR </a:t>
            </a:r>
            <a:r>
              <a:rPr lang="en-US" altLang="zh-CN" sz="4400" b="1" dirty="0">
                <a:solidFill>
                  <a:schemeClr val="accent6"/>
                </a:solidFill>
                <a:latin typeface="Arial Black" panose="020B0604020202020204" pitchFamily="34" charset="0"/>
                <a:cs typeface="Arial Black" panose="020B0604020202020204" pitchFamily="34" charset="0"/>
              </a:rPr>
              <a:t>Implementation</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4" name="Content Placeholder 3">
            <a:extLst>
              <a:ext uri="{FF2B5EF4-FFF2-40B4-BE49-F238E27FC236}">
                <a16:creationId xmlns:a16="http://schemas.microsoft.com/office/drawing/2014/main" id="{5BD31392-7A90-B8B4-1AD2-705F0C86394E}"/>
              </a:ext>
            </a:extLst>
          </p:cNvPr>
          <p:cNvSpPr>
            <a:spLocks noGrp="1"/>
          </p:cNvSpPr>
          <p:nvPr>
            <p:ph sz="half" idx="1"/>
          </p:nvPr>
        </p:nvSpPr>
        <p:spPr>
          <a:xfrm>
            <a:off x="755904" y="1308683"/>
            <a:ext cx="10680192" cy="5192785"/>
          </a:xfrm>
        </p:spPr>
        <p:txBody>
          <a:bodyPr/>
          <a:lstStyle/>
          <a:p>
            <a:r>
              <a:rPr lang="en-US" sz="3600" dirty="0"/>
              <a:t>Identify Scope</a:t>
            </a:r>
          </a:p>
          <a:p>
            <a:r>
              <a:rPr lang="en-US" sz="3600" dirty="0"/>
              <a:t>Cleanup data (Implement not null, remove bad data, implement missing foreign keys, </a:t>
            </a:r>
            <a:r>
              <a:rPr lang="en-US" sz="3600" dirty="0" err="1"/>
              <a:t>etc</a:t>
            </a:r>
            <a:r>
              <a:rPr lang="en-US" sz="3600" dirty="0"/>
              <a:t>)</a:t>
            </a:r>
          </a:p>
          <a:p>
            <a:r>
              <a:rPr lang="en-US" sz="3600" dirty="0"/>
              <a:t>Based on foreign key dependencies, define the order in which you will archive the tables data</a:t>
            </a:r>
          </a:p>
          <a:p>
            <a:r>
              <a:rPr lang="en-US" sz="3600" dirty="0"/>
              <a:t>Implement any indexes on fields that will be necessary to facilitate queries for archiving</a:t>
            </a:r>
          </a:p>
          <a:p>
            <a:r>
              <a:rPr lang="en-US" sz="3600" dirty="0"/>
              <a:t>Identify if table will be archived using partition or pruning method</a:t>
            </a:r>
          </a:p>
          <a:p>
            <a:pPr marL="0" indent="0">
              <a:buNone/>
            </a:pPr>
            <a:endParaRPr lang="en-US" dirty="0"/>
          </a:p>
        </p:txBody>
      </p:sp>
    </p:spTree>
    <p:extLst>
      <p:ext uri="{BB962C8B-B14F-4D97-AF65-F5344CB8AC3E}">
        <p14:creationId xmlns:p14="http://schemas.microsoft.com/office/powerpoint/2010/main" val="3222858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5904" y="429768"/>
            <a:ext cx="10671048" cy="768096"/>
          </a:xfrm>
        </p:spPr>
        <p:txBody>
          <a:bodyPr/>
          <a:lstStyle/>
          <a:p>
            <a:r>
              <a:rPr lang="en-US" altLang="zh-CN" dirty="0">
                <a:latin typeface="Arial Black" panose="020B0604020202020204" pitchFamily="34" charset="0"/>
                <a:cs typeface="Arial Black" panose="020B0604020202020204" pitchFamily="34" charset="0"/>
              </a:rPr>
              <a:t>OUR </a:t>
            </a:r>
            <a:r>
              <a:rPr lang="en-US" altLang="zh-CN" sz="4400" b="1" dirty="0">
                <a:solidFill>
                  <a:schemeClr val="accent6"/>
                </a:solidFill>
                <a:latin typeface="Arial Black" panose="020B0604020202020204" pitchFamily="34" charset="0"/>
                <a:cs typeface="Arial Black" panose="020B0604020202020204" pitchFamily="34" charset="0"/>
              </a:rPr>
              <a:t>Implementation (CONT)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13</a:t>
            </a:fld>
            <a:endParaRPr lang="en-US" dirty="0"/>
          </a:p>
        </p:txBody>
      </p:sp>
      <p:sp>
        <p:nvSpPr>
          <p:cNvPr id="4" name="Content Placeholder 3">
            <a:extLst>
              <a:ext uri="{FF2B5EF4-FFF2-40B4-BE49-F238E27FC236}">
                <a16:creationId xmlns:a16="http://schemas.microsoft.com/office/drawing/2014/main" id="{5BD31392-7A90-B8B4-1AD2-705F0C86394E}"/>
              </a:ext>
            </a:extLst>
          </p:cNvPr>
          <p:cNvSpPr>
            <a:spLocks noGrp="1"/>
          </p:cNvSpPr>
          <p:nvPr>
            <p:ph sz="half" idx="1"/>
          </p:nvPr>
        </p:nvSpPr>
        <p:spPr>
          <a:xfrm>
            <a:off x="755904" y="1308683"/>
            <a:ext cx="10680192" cy="5192785"/>
          </a:xfrm>
        </p:spPr>
        <p:txBody>
          <a:bodyPr/>
          <a:lstStyle/>
          <a:p>
            <a:r>
              <a:rPr lang="en-US" sz="3600" dirty="0"/>
              <a:t>If pruning, identify select queries that will appropriately select the data to be archived starting with the child most tables</a:t>
            </a:r>
          </a:p>
          <a:p>
            <a:r>
              <a:rPr lang="en-US" sz="3600" dirty="0"/>
              <a:t>Delete/move these records from production table</a:t>
            </a:r>
          </a:p>
          <a:p>
            <a:pPr lvl="1"/>
            <a:r>
              <a:rPr lang="en-US" sz="3600" dirty="0"/>
              <a:t>ideally using a function or wrapper that can delete rows in batches, example to come</a:t>
            </a:r>
          </a:p>
          <a:p>
            <a:r>
              <a:rPr lang="en-US" sz="3600" dirty="0"/>
              <a:t>If holding as hot data set, have processes that will cycle the hot data to files that can be moved to long term storage</a:t>
            </a:r>
          </a:p>
          <a:p>
            <a:endParaRPr lang="en-US" dirty="0"/>
          </a:p>
        </p:txBody>
      </p:sp>
    </p:spTree>
    <p:extLst>
      <p:ext uri="{BB962C8B-B14F-4D97-AF65-F5344CB8AC3E}">
        <p14:creationId xmlns:p14="http://schemas.microsoft.com/office/powerpoint/2010/main" val="1245043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7F3D8A3E-B117-6E0D-2193-91F875885B07}"/>
              </a:ext>
            </a:extLst>
          </p:cNvPr>
          <p:cNvPicPr>
            <a:picLocks noChangeAspect="1"/>
          </p:cNvPicPr>
          <p:nvPr/>
        </p:nvPicPr>
        <p:blipFill>
          <a:blip r:embed="rId2"/>
          <a:stretch>
            <a:fillRect/>
          </a:stretch>
        </p:blipFill>
        <p:spPr>
          <a:xfrm>
            <a:off x="7539336" y="4198126"/>
            <a:ext cx="914400" cy="736600"/>
          </a:xfrm>
          <a:prstGeom prst="rect">
            <a:avLst/>
          </a:prstGeom>
        </p:spPr>
      </p:pic>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0" y="457200"/>
            <a:ext cx="121920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*How much disk space will I save</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14</a:t>
            </a:fld>
            <a:endParaRPr lang="en-US" dirty="0"/>
          </a:p>
        </p:txBody>
      </p:sp>
      <p:sp>
        <p:nvSpPr>
          <p:cNvPr id="4" name="Content Placeholder 3">
            <a:extLst>
              <a:ext uri="{FF2B5EF4-FFF2-40B4-BE49-F238E27FC236}">
                <a16:creationId xmlns:a16="http://schemas.microsoft.com/office/drawing/2014/main" id="{B621F08F-F853-F1D6-4683-6D4496C20788}"/>
              </a:ext>
            </a:extLst>
          </p:cNvPr>
          <p:cNvSpPr>
            <a:spLocks noGrp="1"/>
          </p:cNvSpPr>
          <p:nvPr>
            <p:ph sz="half" idx="1"/>
          </p:nvPr>
        </p:nvSpPr>
        <p:spPr>
          <a:xfrm>
            <a:off x="539496" y="1300296"/>
            <a:ext cx="10890504" cy="5100504"/>
          </a:xfrm>
        </p:spPr>
        <p:txBody>
          <a:bodyPr/>
          <a:lstStyle/>
          <a:p>
            <a:r>
              <a:rPr lang="en-US" sz="2000" dirty="0"/>
              <a:t>Pruning Data</a:t>
            </a:r>
            <a:br>
              <a:rPr lang="en-US" sz="2000" dirty="0"/>
            </a:br>
            <a:br>
              <a:rPr lang="en-US" sz="2000" dirty="0"/>
            </a:br>
            <a:br>
              <a:rPr lang="en-US" sz="2000" dirty="0"/>
            </a:br>
            <a:br>
              <a:rPr lang="en-US" sz="2000" dirty="0"/>
            </a:br>
            <a:br>
              <a:rPr lang="en-US" sz="2000" dirty="0"/>
            </a:br>
            <a:br>
              <a:rPr lang="en-US" sz="2000" dirty="0"/>
            </a:br>
            <a:br>
              <a:rPr lang="en-US" sz="2000" dirty="0"/>
            </a:br>
            <a:endParaRPr lang="en-US" sz="2000" dirty="0"/>
          </a:p>
          <a:p>
            <a:r>
              <a:rPr lang="en-US" sz="2000" dirty="0"/>
              <a:t>Pruning Partitions</a:t>
            </a:r>
            <a:br>
              <a:rPr lang="en-US" sz="2000" dirty="0"/>
            </a:br>
            <a:br>
              <a:rPr lang="en-US" sz="2000" dirty="0"/>
            </a:br>
            <a:br>
              <a:rPr lang="en-US" sz="2000" dirty="0"/>
            </a:br>
            <a:br>
              <a:rPr lang="en-US" sz="2000" dirty="0"/>
            </a:br>
            <a:br>
              <a:rPr lang="en-US" sz="2000" dirty="0"/>
            </a:br>
            <a:br>
              <a:rPr lang="en-US" sz="2000" dirty="0"/>
            </a:br>
            <a:br>
              <a:rPr lang="en-US" sz="2000" dirty="0"/>
            </a:br>
            <a:endParaRPr lang="en-US" sz="2000" dirty="0"/>
          </a:p>
          <a:p>
            <a:endParaRPr lang="en-US" dirty="0"/>
          </a:p>
        </p:txBody>
      </p:sp>
      <p:sp>
        <p:nvSpPr>
          <p:cNvPr id="15" name="TextBox 14">
            <a:extLst>
              <a:ext uri="{FF2B5EF4-FFF2-40B4-BE49-F238E27FC236}">
                <a16:creationId xmlns:a16="http://schemas.microsoft.com/office/drawing/2014/main" id="{B88C9C7F-06E6-3FA2-B506-346E63246BDC}"/>
              </a:ext>
            </a:extLst>
          </p:cNvPr>
          <p:cNvSpPr txBox="1"/>
          <p:nvPr/>
        </p:nvSpPr>
        <p:spPr>
          <a:xfrm>
            <a:off x="7696795" y="4058594"/>
            <a:ext cx="679994" cy="1015663"/>
          </a:xfrm>
          <a:prstGeom prst="rect">
            <a:avLst/>
          </a:prstGeom>
          <a:noFill/>
        </p:spPr>
        <p:txBody>
          <a:bodyPr wrap="none" rtlCol="0">
            <a:spAutoFit/>
          </a:bodyPr>
          <a:lstStyle/>
          <a:p>
            <a:r>
              <a:rPr lang="en-US" sz="6000" dirty="0"/>
              <a:t>X</a:t>
            </a:r>
          </a:p>
        </p:txBody>
      </p:sp>
      <p:pic>
        <p:nvPicPr>
          <p:cNvPr id="17" name="Picture 16">
            <a:extLst>
              <a:ext uri="{FF2B5EF4-FFF2-40B4-BE49-F238E27FC236}">
                <a16:creationId xmlns:a16="http://schemas.microsoft.com/office/drawing/2014/main" id="{43A183AD-D0C2-EF0F-5A30-41CC715EAE33}"/>
              </a:ext>
            </a:extLst>
          </p:cNvPr>
          <p:cNvPicPr>
            <a:picLocks noChangeAspect="1"/>
          </p:cNvPicPr>
          <p:nvPr/>
        </p:nvPicPr>
        <p:blipFill>
          <a:blip r:embed="rId3"/>
          <a:stretch>
            <a:fillRect/>
          </a:stretch>
        </p:blipFill>
        <p:spPr>
          <a:xfrm>
            <a:off x="944136" y="1923275"/>
            <a:ext cx="914400" cy="736600"/>
          </a:xfrm>
          <a:prstGeom prst="rect">
            <a:avLst/>
          </a:prstGeom>
        </p:spPr>
      </p:pic>
      <p:pic>
        <p:nvPicPr>
          <p:cNvPr id="18" name="Picture 17">
            <a:extLst>
              <a:ext uri="{FF2B5EF4-FFF2-40B4-BE49-F238E27FC236}">
                <a16:creationId xmlns:a16="http://schemas.microsoft.com/office/drawing/2014/main" id="{8AF4BB68-D24D-9425-07D8-11DA288E436F}"/>
              </a:ext>
            </a:extLst>
          </p:cNvPr>
          <p:cNvPicPr>
            <a:picLocks noChangeAspect="1"/>
          </p:cNvPicPr>
          <p:nvPr/>
        </p:nvPicPr>
        <p:blipFill>
          <a:blip r:embed="rId3"/>
          <a:stretch>
            <a:fillRect/>
          </a:stretch>
        </p:blipFill>
        <p:spPr>
          <a:xfrm>
            <a:off x="2263176" y="1923275"/>
            <a:ext cx="914400" cy="736600"/>
          </a:xfrm>
          <a:prstGeom prst="rect">
            <a:avLst/>
          </a:prstGeom>
        </p:spPr>
      </p:pic>
      <p:pic>
        <p:nvPicPr>
          <p:cNvPr id="19" name="Picture 18">
            <a:extLst>
              <a:ext uri="{FF2B5EF4-FFF2-40B4-BE49-F238E27FC236}">
                <a16:creationId xmlns:a16="http://schemas.microsoft.com/office/drawing/2014/main" id="{04C3D7F2-1B98-3AED-9C00-216B6D6C58CC}"/>
              </a:ext>
            </a:extLst>
          </p:cNvPr>
          <p:cNvPicPr>
            <a:picLocks noChangeAspect="1"/>
          </p:cNvPicPr>
          <p:nvPr/>
        </p:nvPicPr>
        <p:blipFill>
          <a:blip r:embed="rId3"/>
          <a:stretch>
            <a:fillRect/>
          </a:stretch>
        </p:blipFill>
        <p:spPr>
          <a:xfrm>
            <a:off x="3582216" y="1923275"/>
            <a:ext cx="914400" cy="736600"/>
          </a:xfrm>
          <a:prstGeom prst="rect">
            <a:avLst/>
          </a:prstGeom>
        </p:spPr>
      </p:pic>
      <p:pic>
        <p:nvPicPr>
          <p:cNvPr id="20" name="Picture 19">
            <a:extLst>
              <a:ext uri="{FF2B5EF4-FFF2-40B4-BE49-F238E27FC236}">
                <a16:creationId xmlns:a16="http://schemas.microsoft.com/office/drawing/2014/main" id="{B4A84DF7-3A13-AB03-725B-2244D4A21FE0}"/>
              </a:ext>
            </a:extLst>
          </p:cNvPr>
          <p:cNvPicPr>
            <a:picLocks noChangeAspect="1"/>
          </p:cNvPicPr>
          <p:nvPr/>
        </p:nvPicPr>
        <p:blipFill>
          <a:blip r:embed="rId3"/>
          <a:stretch>
            <a:fillRect/>
          </a:stretch>
        </p:blipFill>
        <p:spPr>
          <a:xfrm>
            <a:off x="4901256" y="1923275"/>
            <a:ext cx="914400" cy="736600"/>
          </a:xfrm>
          <a:prstGeom prst="rect">
            <a:avLst/>
          </a:prstGeom>
        </p:spPr>
      </p:pic>
      <p:pic>
        <p:nvPicPr>
          <p:cNvPr id="21" name="Picture 20">
            <a:extLst>
              <a:ext uri="{FF2B5EF4-FFF2-40B4-BE49-F238E27FC236}">
                <a16:creationId xmlns:a16="http://schemas.microsoft.com/office/drawing/2014/main" id="{31817AC2-0D72-4106-3D95-7178D40BE877}"/>
              </a:ext>
            </a:extLst>
          </p:cNvPr>
          <p:cNvPicPr>
            <a:picLocks noChangeAspect="1"/>
          </p:cNvPicPr>
          <p:nvPr/>
        </p:nvPicPr>
        <p:blipFill>
          <a:blip r:embed="rId3"/>
          <a:stretch>
            <a:fillRect/>
          </a:stretch>
        </p:blipFill>
        <p:spPr>
          <a:xfrm>
            <a:off x="6220296" y="1923275"/>
            <a:ext cx="914400" cy="736600"/>
          </a:xfrm>
          <a:prstGeom prst="rect">
            <a:avLst/>
          </a:prstGeom>
        </p:spPr>
      </p:pic>
      <p:pic>
        <p:nvPicPr>
          <p:cNvPr id="22" name="Picture 21">
            <a:extLst>
              <a:ext uri="{FF2B5EF4-FFF2-40B4-BE49-F238E27FC236}">
                <a16:creationId xmlns:a16="http://schemas.microsoft.com/office/drawing/2014/main" id="{9E247247-5822-E032-4AF4-82E75DE92251}"/>
              </a:ext>
            </a:extLst>
          </p:cNvPr>
          <p:cNvPicPr>
            <a:picLocks noChangeAspect="1"/>
          </p:cNvPicPr>
          <p:nvPr/>
        </p:nvPicPr>
        <p:blipFill>
          <a:blip r:embed="rId3"/>
          <a:stretch>
            <a:fillRect/>
          </a:stretch>
        </p:blipFill>
        <p:spPr>
          <a:xfrm>
            <a:off x="7539336" y="1942845"/>
            <a:ext cx="914400" cy="736600"/>
          </a:xfrm>
          <a:prstGeom prst="rect">
            <a:avLst/>
          </a:prstGeom>
        </p:spPr>
      </p:pic>
      <p:pic>
        <p:nvPicPr>
          <p:cNvPr id="24" name="Picture 23">
            <a:extLst>
              <a:ext uri="{FF2B5EF4-FFF2-40B4-BE49-F238E27FC236}">
                <a16:creationId xmlns:a16="http://schemas.microsoft.com/office/drawing/2014/main" id="{4A6A6494-5866-5406-2934-CF59E068CB2E}"/>
              </a:ext>
            </a:extLst>
          </p:cNvPr>
          <p:cNvPicPr>
            <a:picLocks noChangeAspect="1"/>
          </p:cNvPicPr>
          <p:nvPr/>
        </p:nvPicPr>
        <p:blipFill>
          <a:blip r:embed="rId2"/>
          <a:stretch>
            <a:fillRect/>
          </a:stretch>
        </p:blipFill>
        <p:spPr>
          <a:xfrm>
            <a:off x="944136" y="4198126"/>
            <a:ext cx="914400" cy="736600"/>
          </a:xfrm>
          <a:prstGeom prst="rect">
            <a:avLst/>
          </a:prstGeom>
        </p:spPr>
      </p:pic>
      <p:pic>
        <p:nvPicPr>
          <p:cNvPr id="25" name="Picture 24">
            <a:extLst>
              <a:ext uri="{FF2B5EF4-FFF2-40B4-BE49-F238E27FC236}">
                <a16:creationId xmlns:a16="http://schemas.microsoft.com/office/drawing/2014/main" id="{0BD8B695-4EF0-50C5-7F67-DE474834B55B}"/>
              </a:ext>
            </a:extLst>
          </p:cNvPr>
          <p:cNvPicPr>
            <a:picLocks noChangeAspect="1"/>
          </p:cNvPicPr>
          <p:nvPr/>
        </p:nvPicPr>
        <p:blipFill>
          <a:blip r:embed="rId2"/>
          <a:stretch>
            <a:fillRect/>
          </a:stretch>
        </p:blipFill>
        <p:spPr>
          <a:xfrm>
            <a:off x="2263176" y="4198126"/>
            <a:ext cx="914400" cy="736600"/>
          </a:xfrm>
          <a:prstGeom prst="rect">
            <a:avLst/>
          </a:prstGeom>
        </p:spPr>
      </p:pic>
      <p:pic>
        <p:nvPicPr>
          <p:cNvPr id="26" name="Picture 25">
            <a:extLst>
              <a:ext uri="{FF2B5EF4-FFF2-40B4-BE49-F238E27FC236}">
                <a16:creationId xmlns:a16="http://schemas.microsoft.com/office/drawing/2014/main" id="{A08B00D4-28B4-27E3-5119-CBADBF049795}"/>
              </a:ext>
            </a:extLst>
          </p:cNvPr>
          <p:cNvPicPr>
            <a:picLocks noChangeAspect="1"/>
          </p:cNvPicPr>
          <p:nvPr/>
        </p:nvPicPr>
        <p:blipFill>
          <a:blip r:embed="rId2"/>
          <a:stretch>
            <a:fillRect/>
          </a:stretch>
        </p:blipFill>
        <p:spPr>
          <a:xfrm>
            <a:off x="3582216" y="4198126"/>
            <a:ext cx="914400" cy="736600"/>
          </a:xfrm>
          <a:prstGeom prst="rect">
            <a:avLst/>
          </a:prstGeom>
        </p:spPr>
      </p:pic>
      <p:pic>
        <p:nvPicPr>
          <p:cNvPr id="27" name="Picture 26">
            <a:extLst>
              <a:ext uri="{FF2B5EF4-FFF2-40B4-BE49-F238E27FC236}">
                <a16:creationId xmlns:a16="http://schemas.microsoft.com/office/drawing/2014/main" id="{9191282B-8729-926A-3355-B3468A5938B0}"/>
              </a:ext>
            </a:extLst>
          </p:cNvPr>
          <p:cNvPicPr>
            <a:picLocks noChangeAspect="1"/>
          </p:cNvPicPr>
          <p:nvPr/>
        </p:nvPicPr>
        <p:blipFill>
          <a:blip r:embed="rId2"/>
          <a:stretch>
            <a:fillRect/>
          </a:stretch>
        </p:blipFill>
        <p:spPr>
          <a:xfrm>
            <a:off x="4910288" y="4198126"/>
            <a:ext cx="914400" cy="736600"/>
          </a:xfrm>
          <a:prstGeom prst="rect">
            <a:avLst/>
          </a:prstGeom>
        </p:spPr>
      </p:pic>
      <p:pic>
        <p:nvPicPr>
          <p:cNvPr id="28" name="Picture 27">
            <a:extLst>
              <a:ext uri="{FF2B5EF4-FFF2-40B4-BE49-F238E27FC236}">
                <a16:creationId xmlns:a16="http://schemas.microsoft.com/office/drawing/2014/main" id="{C5A0457E-9F1C-20D9-127F-FA7E842061C4}"/>
              </a:ext>
            </a:extLst>
          </p:cNvPr>
          <p:cNvPicPr>
            <a:picLocks noChangeAspect="1"/>
          </p:cNvPicPr>
          <p:nvPr/>
        </p:nvPicPr>
        <p:blipFill>
          <a:blip r:embed="rId2"/>
          <a:stretch>
            <a:fillRect/>
          </a:stretch>
        </p:blipFill>
        <p:spPr>
          <a:xfrm>
            <a:off x="6220296" y="4198126"/>
            <a:ext cx="914400" cy="736600"/>
          </a:xfrm>
          <a:prstGeom prst="rect">
            <a:avLst/>
          </a:prstGeom>
        </p:spPr>
      </p:pic>
    </p:spTree>
    <p:extLst>
      <p:ext uri="{BB962C8B-B14F-4D97-AF65-F5344CB8AC3E}">
        <p14:creationId xmlns:p14="http://schemas.microsoft.com/office/powerpoint/2010/main" val="4218982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5904" y="429768"/>
            <a:ext cx="10671048" cy="768096"/>
          </a:xfrm>
        </p:spPr>
        <p:txBody>
          <a:bodyPr/>
          <a:lstStyle/>
          <a:p>
            <a:r>
              <a:rPr lang="en-US" altLang="zh-CN" dirty="0">
                <a:latin typeface="Arial Black" panose="020B0604020202020204" pitchFamily="34" charset="0"/>
                <a:cs typeface="Arial Black" panose="020B0604020202020204" pitchFamily="34" charset="0"/>
              </a:rPr>
              <a:t>Follow UP Steps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15</a:t>
            </a:fld>
            <a:endParaRPr lang="en-US" dirty="0"/>
          </a:p>
        </p:txBody>
      </p:sp>
      <p:sp>
        <p:nvSpPr>
          <p:cNvPr id="4" name="Content Placeholder 3">
            <a:extLst>
              <a:ext uri="{FF2B5EF4-FFF2-40B4-BE49-F238E27FC236}">
                <a16:creationId xmlns:a16="http://schemas.microsoft.com/office/drawing/2014/main" id="{5BD31392-7A90-B8B4-1AD2-705F0C86394E}"/>
              </a:ext>
            </a:extLst>
          </p:cNvPr>
          <p:cNvSpPr>
            <a:spLocks noGrp="1"/>
          </p:cNvSpPr>
          <p:nvPr>
            <p:ph sz="half" idx="1"/>
          </p:nvPr>
        </p:nvSpPr>
        <p:spPr>
          <a:xfrm>
            <a:off x="755904" y="1308683"/>
            <a:ext cx="10680192" cy="5192785"/>
          </a:xfrm>
        </p:spPr>
        <p:txBody>
          <a:bodyPr/>
          <a:lstStyle/>
          <a:p>
            <a:r>
              <a:rPr lang="en-US" sz="3600" dirty="0"/>
              <a:t>Rebuild all indexes for the table</a:t>
            </a:r>
          </a:p>
          <a:p>
            <a:r>
              <a:rPr lang="en-US" sz="3600" dirty="0"/>
              <a:t>Consider manually kicking off a vacuum</a:t>
            </a:r>
          </a:p>
          <a:p>
            <a:r>
              <a:rPr lang="en-US" sz="3600" dirty="0"/>
              <a:t>Consider repacking your data</a:t>
            </a:r>
          </a:p>
          <a:p>
            <a:r>
              <a:rPr lang="en-US" sz="3600" dirty="0"/>
              <a:t>If using cold long term storage for files, ensure that storage has retention rules</a:t>
            </a:r>
          </a:p>
          <a:p>
            <a:endParaRPr lang="en-US" sz="3600" dirty="0"/>
          </a:p>
          <a:p>
            <a:endParaRPr lang="en-US" dirty="0"/>
          </a:p>
        </p:txBody>
      </p:sp>
    </p:spTree>
    <p:extLst>
      <p:ext uri="{BB962C8B-B14F-4D97-AF65-F5344CB8AC3E}">
        <p14:creationId xmlns:p14="http://schemas.microsoft.com/office/powerpoint/2010/main" val="2556268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p:txBody>
          <a:bodyPr/>
          <a:lstStyle/>
          <a:p>
            <a:r>
              <a:rPr lang="en-US" dirty="0"/>
              <a:t>Code Examples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16</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27048" y="1975104"/>
            <a:ext cx="4728786" cy="667512"/>
          </a:xfrm>
        </p:spPr>
        <p:txBody>
          <a:bodyPr/>
          <a:lstStyle/>
          <a:p>
            <a:r>
              <a:rPr lang="en-US" dirty="0"/>
              <a:t>Questions?</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2846832"/>
            <a:ext cx="5368420" cy="2176272"/>
          </a:xfrm>
        </p:spPr>
        <p:txBody>
          <a:bodyPr/>
          <a:lstStyle/>
          <a:p>
            <a:r>
              <a:rPr lang="en-US" dirty="0"/>
              <a:t>CJ Estel</a:t>
            </a:r>
          </a:p>
          <a:p>
            <a:r>
              <a:rPr lang="en-US" dirty="0">
                <a:hlinkClick r:id="rId2"/>
              </a:rPr>
              <a:t>https://github.com/cjestel/databases</a:t>
            </a:r>
            <a:endParaRPr lang="en-US" dirty="0"/>
          </a:p>
          <a:p>
            <a:r>
              <a:rPr lang="en-US" dirty="0"/>
              <a:t>https://</a:t>
            </a:r>
            <a:r>
              <a:rPr lang="en-US" dirty="0" err="1"/>
              <a:t>github.com</a:t>
            </a:r>
            <a:r>
              <a:rPr lang="en-US" dirty="0"/>
              <a:t>/</a:t>
            </a:r>
            <a:r>
              <a:rPr lang="en-US" dirty="0" err="1"/>
              <a:t>cjestel</a:t>
            </a:r>
            <a:r>
              <a:rPr lang="en-US" dirty="0"/>
              <a:t>/conferences</a:t>
            </a:r>
          </a:p>
          <a:p>
            <a:endParaRPr lang="en-US" dirty="0"/>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Reasons to Archive</a:t>
            </a:r>
          </a:p>
          <a:p>
            <a:r>
              <a:rPr lang="en-US" dirty="0"/>
              <a:t>Developing Scope and Requirements</a:t>
            </a:r>
          </a:p>
          <a:p>
            <a:r>
              <a:rPr lang="en-US" dirty="0"/>
              <a:t>Common Strategies</a:t>
            </a:r>
          </a:p>
          <a:p>
            <a:r>
              <a:rPr lang="en-US" dirty="0"/>
              <a:t>Our Implementation</a:t>
            </a:r>
          </a:p>
          <a:p>
            <a:r>
              <a:rPr lang="en-US" dirty="0"/>
              <a:t>Things to Look out For</a:t>
            </a:r>
          </a:p>
          <a:p>
            <a:r>
              <a:rPr lang="en-US" dirty="0"/>
              <a:t>​Code Examples</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b="1" dirty="0"/>
              <a:t>Who am I? </a:t>
            </a:r>
          </a:p>
          <a:p>
            <a:r>
              <a:rPr lang="en-US" dirty="0"/>
              <a:t>CJ Estel</a:t>
            </a:r>
          </a:p>
          <a:p>
            <a:endParaRPr lang="en-US" dirty="0"/>
          </a:p>
          <a:p>
            <a:r>
              <a:rPr lang="en-US" b="1" dirty="0"/>
              <a:t>What experience do I have? </a:t>
            </a:r>
          </a:p>
          <a:p>
            <a:r>
              <a:rPr lang="en-US" dirty="0"/>
              <a:t>I have worked with Postgres and MySQL databases for over 20 years. I specialize in High Availability and building Infrastructure as Code (</a:t>
            </a:r>
            <a:r>
              <a:rPr lang="en-US" dirty="0" err="1"/>
              <a:t>IaC</a:t>
            </a:r>
            <a:r>
              <a:rPr lang="en-US" dirty="0"/>
              <a:t>). I have written numerous published puppet modules, deployment tools, and scripts designed to make database administration scalable in large scale environments.</a:t>
            </a:r>
          </a:p>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457200"/>
            <a:ext cx="10671048" cy="768096"/>
          </a:xfrm>
        </p:spPr>
        <p:txBody>
          <a:bodyPr/>
          <a:lstStyle/>
          <a:p>
            <a:r>
              <a:rPr lang="en-US" dirty="0">
                <a:latin typeface="Arial Black" panose="020B0604020202020204" pitchFamily="34" charset="0"/>
                <a:cs typeface="Arial Black" panose="020B0604020202020204" pitchFamily="34" charset="0"/>
              </a:rPr>
              <a:t>Reasons to Archive</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4" name="Content Placeholder 3">
            <a:extLst>
              <a:ext uri="{FF2B5EF4-FFF2-40B4-BE49-F238E27FC236}">
                <a16:creationId xmlns:a16="http://schemas.microsoft.com/office/drawing/2014/main" id="{B621F08F-F853-F1D6-4683-6D4496C20788}"/>
              </a:ext>
            </a:extLst>
          </p:cNvPr>
          <p:cNvSpPr>
            <a:spLocks noGrp="1"/>
          </p:cNvSpPr>
          <p:nvPr>
            <p:ph sz="half" idx="1"/>
          </p:nvPr>
        </p:nvSpPr>
        <p:spPr>
          <a:xfrm>
            <a:off x="539496" y="1300296"/>
            <a:ext cx="10890504" cy="5100504"/>
          </a:xfrm>
        </p:spPr>
        <p:txBody>
          <a:bodyPr/>
          <a:lstStyle/>
          <a:p>
            <a:r>
              <a:rPr lang="en-US" sz="3200" dirty="0"/>
              <a:t>Contractual obligations</a:t>
            </a:r>
          </a:p>
          <a:p>
            <a:r>
              <a:rPr lang="en-US" sz="3200" dirty="0"/>
              <a:t>Government regulations</a:t>
            </a:r>
          </a:p>
          <a:p>
            <a:r>
              <a:rPr lang="en-US" sz="3200" dirty="0"/>
              <a:t>Makes database tables smaller*and maintenance operations easier to work with</a:t>
            </a:r>
          </a:p>
          <a:p>
            <a:r>
              <a:rPr lang="en-US" sz="3200" dirty="0"/>
              <a:t>Makes databases smaller and easier to fail over, backup, etc.</a:t>
            </a:r>
          </a:p>
          <a:p>
            <a:r>
              <a:rPr lang="en-US" sz="3200" dirty="0"/>
              <a:t>Can reduce exposure in a data breach</a:t>
            </a:r>
          </a:p>
          <a:p>
            <a:r>
              <a:rPr lang="en-US" sz="3200" dirty="0"/>
              <a:t>Can reduce expenses associated with subpoenas for data</a:t>
            </a:r>
          </a:p>
          <a:p>
            <a:r>
              <a:rPr lang="en-US" sz="3200" dirty="0"/>
              <a:t>Can speed up queries</a:t>
            </a:r>
          </a:p>
          <a:p>
            <a:endParaRPr lang="en-US" sz="2000" dirty="0"/>
          </a:p>
          <a:p>
            <a:endParaRPr lang="en-US" dirty="0"/>
          </a:p>
        </p:txBody>
      </p:sp>
    </p:spTree>
    <p:extLst>
      <p:ext uri="{BB962C8B-B14F-4D97-AF65-F5344CB8AC3E}">
        <p14:creationId xmlns:p14="http://schemas.microsoft.com/office/powerpoint/2010/main" val="3683272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679196" y="3392424"/>
            <a:ext cx="8833608"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Developing scope </a:t>
            </a:r>
            <a:br>
              <a:rPr lang="en-US" sz="4400" b="1" dirty="0">
                <a:solidFill>
                  <a:schemeClr val="accent6"/>
                </a:solidFill>
                <a:latin typeface="Arial Black" panose="020B0604020202020204" pitchFamily="34" charset="0"/>
                <a:cs typeface="Arial Black" panose="020B0604020202020204" pitchFamily="34" charset="0"/>
              </a:rPr>
            </a:br>
            <a:r>
              <a:rPr lang="en-US" sz="4400" b="1" dirty="0">
                <a:solidFill>
                  <a:schemeClr val="accent6"/>
                </a:solidFill>
                <a:latin typeface="Arial Black" panose="020B0604020202020204" pitchFamily="34" charset="0"/>
                <a:cs typeface="Arial Black" panose="020B0604020202020204" pitchFamily="34" charset="0"/>
              </a:rPr>
              <a:t>and requirements</a:t>
            </a:r>
          </a:p>
        </p:txBody>
      </p:sp>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457200"/>
            <a:ext cx="10671048" cy="768096"/>
          </a:xfrm>
        </p:spPr>
        <p:txBody>
          <a:bodyPr/>
          <a:lstStyle/>
          <a:p>
            <a:r>
              <a:rPr lang="en-US" dirty="0">
                <a:latin typeface="Arial Black" panose="020B0604020202020204" pitchFamily="34" charset="0"/>
                <a:cs typeface="Arial Black" panose="020B0604020202020204" pitchFamily="34" charset="0"/>
              </a:rPr>
              <a:t>Question Everything</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4" name="Content Placeholder 3">
            <a:extLst>
              <a:ext uri="{FF2B5EF4-FFF2-40B4-BE49-F238E27FC236}">
                <a16:creationId xmlns:a16="http://schemas.microsoft.com/office/drawing/2014/main" id="{B621F08F-F853-F1D6-4683-6D4496C20788}"/>
              </a:ext>
            </a:extLst>
          </p:cNvPr>
          <p:cNvSpPr>
            <a:spLocks noGrp="1"/>
          </p:cNvSpPr>
          <p:nvPr>
            <p:ph sz="half" idx="1"/>
          </p:nvPr>
        </p:nvSpPr>
        <p:spPr>
          <a:xfrm>
            <a:off x="539496" y="1300296"/>
            <a:ext cx="5265686" cy="5100504"/>
          </a:xfrm>
        </p:spPr>
        <p:txBody>
          <a:bodyPr/>
          <a:lstStyle/>
          <a:p>
            <a:r>
              <a:rPr lang="en-US" sz="2000" dirty="0"/>
              <a:t>What is the database archival retention period</a:t>
            </a:r>
          </a:p>
          <a:p>
            <a:r>
              <a:rPr lang="en-US" sz="2000" dirty="0"/>
              <a:t>How frequently should archive run</a:t>
            </a:r>
          </a:p>
          <a:p>
            <a:r>
              <a:rPr lang="en-US" sz="2000" dirty="0"/>
              <a:t>What is the overall archive retention policy</a:t>
            </a:r>
          </a:p>
          <a:p>
            <a:r>
              <a:rPr lang="en-US" sz="2000" dirty="0"/>
              <a:t>What tables does the archival pertain to</a:t>
            </a:r>
          </a:p>
          <a:p>
            <a:r>
              <a:rPr lang="en-US" sz="2000" dirty="0"/>
              <a:t>Is the archival based on top level data or referencing tables</a:t>
            </a:r>
          </a:p>
          <a:p>
            <a:r>
              <a:rPr lang="en-US" sz="2000" dirty="0"/>
              <a:t>What fields are we archiving based on</a:t>
            </a:r>
          </a:p>
          <a:p>
            <a:r>
              <a:rPr lang="en-US" sz="2000" dirty="0"/>
              <a:t>Do any of those archive fields allow for nulls</a:t>
            </a:r>
          </a:p>
          <a:p>
            <a:r>
              <a:rPr lang="en-US" sz="2000" dirty="0"/>
              <a:t>What are our maintenance windows</a:t>
            </a:r>
          </a:p>
          <a:p>
            <a:r>
              <a:rPr lang="en-US" sz="2000" dirty="0"/>
              <a:t>How quickly would you need an archive restored</a:t>
            </a:r>
          </a:p>
          <a:p>
            <a:r>
              <a:rPr lang="en-US" sz="2000" dirty="0"/>
              <a:t>How do you deploy DDL Changes</a:t>
            </a:r>
          </a:p>
          <a:p>
            <a:r>
              <a:rPr lang="en-US" sz="2000" dirty="0"/>
              <a:t>Does summary data need preserved</a:t>
            </a:r>
          </a:p>
          <a:p>
            <a:endParaRPr lang="en-US" dirty="0"/>
          </a:p>
        </p:txBody>
      </p:sp>
      <p:sp>
        <p:nvSpPr>
          <p:cNvPr id="8" name="Content Placeholder 3">
            <a:extLst>
              <a:ext uri="{FF2B5EF4-FFF2-40B4-BE49-F238E27FC236}">
                <a16:creationId xmlns:a16="http://schemas.microsoft.com/office/drawing/2014/main" id="{957B4541-1EF8-955A-2F26-B7D381FA7B05}"/>
              </a:ext>
            </a:extLst>
          </p:cNvPr>
          <p:cNvSpPr txBox="1">
            <a:spLocks/>
          </p:cNvSpPr>
          <p:nvPr/>
        </p:nvSpPr>
        <p:spPr>
          <a:xfrm>
            <a:off x="5805182" y="1300295"/>
            <a:ext cx="5265686" cy="5100504"/>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Do you have any implied foreign keys in code that are not in the database</a:t>
            </a:r>
          </a:p>
          <a:p>
            <a:r>
              <a:rPr lang="en-US" sz="2000" dirty="0"/>
              <a:t>Can I access a full copy of production for testing and timing purposes</a:t>
            </a:r>
          </a:p>
          <a:p>
            <a:r>
              <a:rPr lang="en-US" sz="2000" dirty="0"/>
              <a:t>Can an application stack connect to this copy of production for app testing (think PHI/sensitive data restrictions</a:t>
            </a:r>
          </a:p>
          <a:p>
            <a:r>
              <a:rPr lang="en-US" sz="2000" dirty="0"/>
              <a:t>Are there any tables that you expect to have bad data (future dated, implied foreign key cleanup)</a:t>
            </a:r>
          </a:p>
          <a:p>
            <a:r>
              <a:rPr lang="en-US" sz="2000" dirty="0"/>
              <a:t>Are there any upstream or downstream services that may be impacted</a:t>
            </a:r>
          </a:p>
          <a:p>
            <a:r>
              <a:rPr lang="en-US" sz="2000" dirty="0"/>
              <a:t>If data flows to analytics, should analytics also delete</a:t>
            </a:r>
          </a:p>
          <a:p>
            <a:r>
              <a:rPr lang="en-US" sz="2000" dirty="0"/>
              <a:t>Will your app break if I add or modify tables directly in the database</a:t>
            </a:r>
          </a:p>
          <a:p>
            <a:pPr marL="0" indent="0">
              <a:buNone/>
            </a:pPr>
            <a:endParaRPr lang="en-US" sz="2000" dirty="0"/>
          </a:p>
          <a:p>
            <a:endParaRPr lang="en-US" dirty="0"/>
          </a:p>
          <a:p>
            <a:endParaRPr lang="en-US" dirty="0"/>
          </a:p>
          <a:p>
            <a:endParaRPr lang="en-US" dirty="0"/>
          </a:p>
        </p:txBody>
      </p:sp>
    </p:spTree>
    <p:extLst>
      <p:ext uri="{BB962C8B-B14F-4D97-AF65-F5344CB8AC3E}">
        <p14:creationId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5904" y="347472"/>
            <a:ext cx="10671048" cy="768096"/>
          </a:xfrm>
        </p:spPr>
        <p:txBody>
          <a:bodyPr/>
          <a:lstStyle/>
          <a:p>
            <a:r>
              <a:rPr lang="en-US" dirty="0">
                <a:latin typeface="Arial Black" panose="020B0604020202020204" pitchFamily="34" charset="0"/>
                <a:cs typeface="Arial Black" panose="020B0604020202020204" pitchFamily="34" charset="0"/>
              </a:rPr>
              <a:t>Archive Data Access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4" name="Content Placeholder 3">
            <a:extLst>
              <a:ext uri="{FF2B5EF4-FFF2-40B4-BE49-F238E27FC236}">
                <a16:creationId xmlns:a16="http://schemas.microsoft.com/office/drawing/2014/main" id="{5BD31392-7A90-B8B4-1AD2-705F0C86394E}"/>
              </a:ext>
            </a:extLst>
          </p:cNvPr>
          <p:cNvSpPr>
            <a:spLocks noGrp="1"/>
          </p:cNvSpPr>
          <p:nvPr>
            <p:ph sz="half" idx="1"/>
          </p:nvPr>
        </p:nvSpPr>
        <p:spPr>
          <a:xfrm>
            <a:off x="755904" y="1225297"/>
            <a:ext cx="10680192" cy="5049668"/>
          </a:xfrm>
        </p:spPr>
        <p:txBody>
          <a:bodyPr/>
          <a:lstStyle/>
          <a:p>
            <a:r>
              <a:rPr lang="en-US" sz="2800" dirty="0"/>
              <a:t>Hot Data Access</a:t>
            </a:r>
          </a:p>
          <a:p>
            <a:pPr lvl="1"/>
            <a:r>
              <a:rPr lang="en-US" sz="2800" dirty="0"/>
              <a:t>Consider keeping as detached partition or in an archive schema for period of time</a:t>
            </a:r>
          </a:p>
          <a:p>
            <a:r>
              <a:rPr lang="en-US" sz="2800" dirty="0"/>
              <a:t>Warm Data Access</a:t>
            </a:r>
          </a:p>
          <a:p>
            <a:pPr lvl="1"/>
            <a:r>
              <a:rPr lang="en-US" sz="2800" dirty="0"/>
              <a:t>Data is no longer in production database but lives easily accessible and loaded on another server (analytics, reporting, </a:t>
            </a:r>
            <a:r>
              <a:rPr lang="en-US" sz="2800" dirty="0" err="1"/>
              <a:t>etc</a:t>
            </a:r>
            <a:r>
              <a:rPr lang="en-US" sz="2800" dirty="0"/>
              <a:t>)</a:t>
            </a:r>
          </a:p>
          <a:p>
            <a:r>
              <a:rPr lang="en-US" sz="2800" dirty="0"/>
              <a:t>Cold Data Access</a:t>
            </a:r>
          </a:p>
          <a:p>
            <a:pPr lvl="1"/>
            <a:r>
              <a:rPr lang="en-US" sz="2800" dirty="0"/>
              <a:t>Generally held in long term storage, needs restored to use</a:t>
            </a:r>
          </a:p>
          <a:p>
            <a:r>
              <a:rPr lang="en-US" sz="2800" dirty="0"/>
              <a:t>No Data Access</a:t>
            </a:r>
          </a:p>
          <a:p>
            <a:pPr lvl="1"/>
            <a:r>
              <a:rPr lang="en-US" sz="2800" dirty="0"/>
              <a:t>Data is deleted and not held anywhere</a:t>
            </a:r>
          </a:p>
          <a:p>
            <a:endParaRPr lang="en-US" dirty="0"/>
          </a:p>
        </p:txBody>
      </p:sp>
    </p:spTree>
    <p:extLst>
      <p:ext uri="{BB962C8B-B14F-4D97-AF65-F5344CB8AC3E}">
        <p14:creationId xmlns:p14="http://schemas.microsoft.com/office/powerpoint/2010/main" val="560039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Common Strategies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4" name="Content Placeholder 3">
            <a:extLst>
              <a:ext uri="{FF2B5EF4-FFF2-40B4-BE49-F238E27FC236}">
                <a16:creationId xmlns:a16="http://schemas.microsoft.com/office/drawing/2014/main" id="{5BD31392-7A90-B8B4-1AD2-705F0C86394E}"/>
              </a:ext>
            </a:extLst>
          </p:cNvPr>
          <p:cNvSpPr>
            <a:spLocks noGrp="1"/>
          </p:cNvSpPr>
          <p:nvPr>
            <p:ph sz="half" idx="1"/>
          </p:nvPr>
        </p:nvSpPr>
        <p:spPr>
          <a:xfrm>
            <a:off x="755904" y="1984247"/>
            <a:ext cx="10680192" cy="4290717"/>
          </a:xfrm>
        </p:spPr>
        <p:txBody>
          <a:bodyPr/>
          <a:lstStyle/>
          <a:p>
            <a:r>
              <a:rPr lang="en-US" sz="3200" dirty="0"/>
              <a:t>Partition tables and prune (detach/drop) the partitions as they age out</a:t>
            </a:r>
          </a:p>
          <a:p>
            <a:r>
              <a:rPr lang="en-US" sz="3200" dirty="0"/>
              <a:t>Prune Data</a:t>
            </a:r>
          </a:p>
          <a:p>
            <a:r>
              <a:rPr lang="en-US" sz="3200" dirty="0"/>
              <a:t>Define Archive Data</a:t>
            </a:r>
          </a:p>
          <a:p>
            <a:pPr lvl="1"/>
            <a:r>
              <a:rPr lang="en-US" sz="3200" dirty="0"/>
              <a:t>Hot Data Access</a:t>
            </a:r>
          </a:p>
          <a:p>
            <a:pPr lvl="1"/>
            <a:r>
              <a:rPr lang="en-US" sz="3200" dirty="0"/>
              <a:t>Warm Data Access</a:t>
            </a:r>
          </a:p>
          <a:p>
            <a:pPr lvl="1"/>
            <a:r>
              <a:rPr lang="en-US" sz="3200" dirty="0"/>
              <a:t>Cold Data Access</a:t>
            </a:r>
          </a:p>
          <a:p>
            <a:pPr lvl="1"/>
            <a:r>
              <a:rPr lang="en-US" sz="3200" dirty="0"/>
              <a:t>No Data Access (Delete)</a:t>
            </a:r>
          </a:p>
          <a:p>
            <a:endParaRPr lang="en-US" dirty="0"/>
          </a:p>
        </p:txBody>
      </p:sp>
    </p:spTree>
    <p:extLst>
      <p:ext uri="{BB962C8B-B14F-4D97-AF65-F5344CB8AC3E}">
        <p14:creationId xmlns:p14="http://schemas.microsoft.com/office/powerpoint/2010/main" val="2886474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5904" y="429768"/>
            <a:ext cx="10671048" cy="768096"/>
          </a:xfrm>
        </p:spPr>
        <p:txBody>
          <a:bodyPr/>
          <a:lstStyle/>
          <a:p>
            <a:r>
              <a:rPr lang="en-US" altLang="zh-CN" dirty="0">
                <a:latin typeface="Arial Black" panose="020B0604020202020204" pitchFamily="34" charset="0"/>
                <a:cs typeface="Arial Black" panose="020B0604020202020204" pitchFamily="34" charset="0"/>
              </a:rPr>
              <a:t>Things to Look Out </a:t>
            </a:r>
            <a:r>
              <a:rPr lang="en-US" altLang="zh-CN" dirty="0" err="1">
                <a:latin typeface="Arial Black" panose="020B0604020202020204" pitchFamily="34" charset="0"/>
                <a:cs typeface="Arial Black" panose="020B0604020202020204" pitchFamily="34" charset="0"/>
              </a:rPr>
              <a:t>FOr</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4" name="Content Placeholder 3">
            <a:extLst>
              <a:ext uri="{FF2B5EF4-FFF2-40B4-BE49-F238E27FC236}">
                <a16:creationId xmlns:a16="http://schemas.microsoft.com/office/drawing/2014/main" id="{5BD31392-7A90-B8B4-1AD2-705F0C86394E}"/>
              </a:ext>
            </a:extLst>
          </p:cNvPr>
          <p:cNvSpPr>
            <a:spLocks noGrp="1"/>
          </p:cNvSpPr>
          <p:nvPr>
            <p:ph sz="half" idx="1"/>
          </p:nvPr>
        </p:nvSpPr>
        <p:spPr>
          <a:xfrm>
            <a:off x="755904" y="1107347"/>
            <a:ext cx="10680192" cy="5394121"/>
          </a:xfrm>
        </p:spPr>
        <p:txBody>
          <a:bodyPr/>
          <a:lstStyle/>
          <a:p>
            <a:r>
              <a:rPr lang="en-US" sz="2400" dirty="0"/>
              <a:t>Truly defining what falls into archive period. For Instance</a:t>
            </a:r>
          </a:p>
          <a:p>
            <a:pPr lvl="1"/>
            <a:r>
              <a:rPr lang="en-US" sz="2400" dirty="0"/>
              <a:t>are customers a one time thing and we can delete all customers past a certain </a:t>
            </a:r>
            <a:r>
              <a:rPr lang="en-US" sz="2400" dirty="0" err="1"/>
              <a:t>created_on</a:t>
            </a:r>
            <a:r>
              <a:rPr lang="en-US" sz="2400" dirty="0"/>
              <a:t> date?</a:t>
            </a:r>
          </a:p>
          <a:p>
            <a:pPr lvl="1"/>
            <a:r>
              <a:rPr lang="en-US" sz="2400" dirty="0"/>
              <a:t>If a customer has a survey within our archive period, do we preserve the customer in that instance?</a:t>
            </a:r>
          </a:p>
          <a:p>
            <a:pPr lvl="1"/>
            <a:r>
              <a:rPr lang="en-US" sz="2400" dirty="0"/>
              <a:t>If a survey has some sort of internal tracking that could happen after the survey comes back where it is worked by staff for improvements, we would have newer data in survey feedback associated with an older survey. Do we delete all feedback for surveys older than X, or do we preserve surveys that have feedback that have been worked within our archive period?</a:t>
            </a:r>
            <a:br>
              <a:rPr lang="en-US" sz="2400" dirty="0"/>
            </a:br>
            <a:br>
              <a:rPr lang="en-US" sz="2400" dirty="0"/>
            </a:br>
            <a:r>
              <a:rPr lang="en-US" sz="2400" dirty="0"/>
              <a:t>customer</a:t>
            </a:r>
            <a:br>
              <a:rPr lang="en-US" sz="2400" dirty="0"/>
            </a:br>
            <a:r>
              <a:rPr lang="en-US" sz="2400" dirty="0"/>
              <a:t>    survey</a:t>
            </a:r>
            <a:br>
              <a:rPr lang="en-US" sz="2400" dirty="0"/>
            </a:br>
            <a:r>
              <a:rPr lang="en-US" sz="2400" dirty="0"/>
              <a:t>        </a:t>
            </a:r>
            <a:r>
              <a:rPr lang="en-US" sz="2400" dirty="0" err="1"/>
              <a:t>survey_feedback</a:t>
            </a:r>
            <a:endParaRPr lang="en-US" sz="2400" dirty="0"/>
          </a:p>
        </p:txBody>
      </p:sp>
    </p:spTree>
    <p:extLst>
      <p:ext uri="{BB962C8B-B14F-4D97-AF65-F5344CB8AC3E}">
        <p14:creationId xmlns:p14="http://schemas.microsoft.com/office/powerpoint/2010/main" val="1559965901"/>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{A35E0C05-656A-4398-8AB1-1939D1694AF1}tf78438558_win32</Template>
  <TotalTime>2875</TotalTime>
  <Words>1031</Words>
  <Application>Microsoft Macintosh PowerPoint</Application>
  <PresentationFormat>Widescreen</PresentationFormat>
  <Paragraphs>125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Arial Black</vt:lpstr>
      <vt:lpstr>Sabon Next LT</vt:lpstr>
      <vt:lpstr>Office Theme</vt:lpstr>
      <vt:lpstr>Archiving Data </vt:lpstr>
      <vt:lpstr>AGENDA</vt:lpstr>
      <vt:lpstr>Introduction</vt:lpstr>
      <vt:lpstr>Reasons to Archive</vt:lpstr>
      <vt:lpstr>Developing scope  and requirements</vt:lpstr>
      <vt:lpstr>Question Everything</vt:lpstr>
      <vt:lpstr>Archive Data Access</vt:lpstr>
      <vt:lpstr>Common Strategies</vt:lpstr>
      <vt:lpstr>Things to Look Out FOr</vt:lpstr>
      <vt:lpstr>Things to look out for (cont)</vt:lpstr>
      <vt:lpstr>Things to look out for (cont)</vt:lpstr>
      <vt:lpstr>OUR Implementation</vt:lpstr>
      <vt:lpstr>OUR Implementation (CONT)</vt:lpstr>
      <vt:lpstr>*How much disk space will I save</vt:lpstr>
      <vt:lpstr>Follow UP Steps</vt:lpstr>
      <vt:lpstr>Code Examples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Archiving Data </dc:title>
  <dc:subject/>
  <dc:creator>CJ Estel</dc:creator>
  <cp:lastModifiedBy>CJ Estel</cp:lastModifiedBy>
  <cp:revision>9</cp:revision>
  <dcterms:created xsi:type="dcterms:W3CDTF">2023-02-22T15:35:54Z</dcterms:created>
  <dcterms:modified xsi:type="dcterms:W3CDTF">2023-04-22T02:44:37Z</dcterms:modified>
</cp:coreProperties>
</file>