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26"/>
  </p:handoutMasterIdLst>
  <p:sldIdLst>
    <p:sldId id="361" r:id="rId4"/>
    <p:sldId id="520" r:id="rId6"/>
    <p:sldId id="521" r:id="rId7"/>
    <p:sldId id="522" r:id="rId8"/>
    <p:sldId id="523" r:id="rId9"/>
    <p:sldId id="524" r:id="rId10"/>
    <p:sldId id="529" r:id="rId11"/>
    <p:sldId id="525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26" r:id="rId21"/>
    <p:sldId id="538" r:id="rId22"/>
    <p:sldId id="540" r:id="rId23"/>
    <p:sldId id="541" r:id="rId24"/>
    <p:sldId id="452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0E0E0"/>
    <a:srgbClr val="EFEFEF"/>
    <a:srgbClr val="2E4864"/>
    <a:srgbClr val="10327B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165" d="100"/>
          <a:sy n="165" d="100"/>
        </p:scale>
        <p:origin x="366" y="132"/>
      </p:cViewPr>
      <p:guideLst>
        <p:guide orient="horz" pos="3163"/>
        <p:guide pos="323"/>
        <p:guide orient="horz" pos="149"/>
        <p:guide pos="2926"/>
        <p:guide orient="horz" pos="1641"/>
        <p:guide pos="54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714115" y="1972310"/>
            <a:ext cx="241109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2E4864"/>
                </a:solidFill>
                <a:latin typeface="+mn-ea"/>
                <a:ea typeface="+mn-ea"/>
                <a:sym typeface="+mn-ea"/>
              </a:rPr>
              <a:t>HTML</a:t>
            </a: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  <a:sym typeface="+mn-ea"/>
              </a:rPr>
              <a:t>基本元素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  <a:p>
            <a:pPr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3920" y="424180"/>
            <a:ext cx="7769860" cy="466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有序列表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&lt;ol&gt;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&lt;li&gt;第一项&lt;/li&gt;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&lt;li&gt;第二项&lt;/li&gt;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&lt;li&gt;第三项&lt;/li&gt;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&lt;/ol&gt;</a:t>
            </a:r>
            <a:endParaRPr lang="zh-CN" altLang="en-US" sz="1600" b="1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&lt;ol&gt;&lt;li&gt;的属性type 拥有的选项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   表示列表项目用数字标号（1,2,3...）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   表示列表项目用小写字母标号（a,b,c...）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  表示列表项目用大写字母标号（A,B,C...）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   表示列表项目用小写罗马数字标号（i,ii,iii...）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   表示列表项目用大写罗马数字标号（I,II,III...）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720090"/>
            <a:ext cx="2580640" cy="165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3290" y="542290"/>
            <a:ext cx="766127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自定义列表</a:t>
            </a:r>
            <a:endParaRPr lang="zh-CN" altLang="en-US" sz="2000" b="1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&lt;dl&gt;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&lt;dt&gt;第1项&lt;/dt&gt;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&lt;dd&gt;注释1&lt;/dd&gt;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&lt;dt&gt;第2项&lt;/dt&gt;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&lt;dd&gt;注释2&lt;/dd&gt;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&lt;dt&gt;第3项&lt;/dt&gt;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&lt;dd&gt;注释3&lt;/dd&gt;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&lt;/dl&gt;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b="1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定义列表默认为两个层次，第一层为列表项标签&lt;DT&gt;，第二层为注释项标签&lt;DD&gt;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850" y="984250"/>
            <a:ext cx="4069715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275590"/>
            <a:ext cx="2162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表格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759460"/>
            <a:ext cx="6898640" cy="4170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4235" y="236220"/>
            <a:ext cx="7651115" cy="510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&lt;body&gt;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table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border="1" width="300"&gt;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&lt;caption&gt;表格标题&lt;/caption&gt;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&lt;tr&gt;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&lt;td&gt;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第一行第一列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&lt;/td&gt;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&lt;td&gt;第一行第二列&lt;/td&gt;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&lt;/tr&gt;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&lt;tr&gt;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&lt;td&gt;第二行第一列&lt;/td&gt;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&lt;td&gt;第二行第二列&lt;/td&gt;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&lt;/tr&gt;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&lt;/table&gt;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&lt;/body&gt;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57850" y="3134360"/>
            <a:ext cx="2716530" cy="1092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两行两列的表格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8" name="Picture 4" descr="2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014095"/>
            <a:ext cx="8065770" cy="3420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81405" y="354965"/>
            <a:ext cx="2585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table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标签常用属性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1055370"/>
            <a:ext cx="7809865" cy="339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3135" y="433705"/>
            <a:ext cx="7631430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表格行的常用属性</a:t>
            </a:r>
            <a:endPara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表格是按行和列（单元格）组成的，一个表格有几行组成就要有几个行标签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&lt;tr&gt;</a:t>
            </a:r>
            <a:endParaRPr lang="zh-CN" altLang="en-US" sz="1600" b="1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935" y="1471295"/>
            <a:ext cx="7028815" cy="3112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384810"/>
            <a:ext cx="637730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表格列的常用属性</a:t>
            </a:r>
            <a:endPara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一个表格有几列组成就要有几个列标签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&lt;td&gt;</a:t>
            </a:r>
            <a:endParaRPr lang="zh-CN" altLang="en-US" sz="1600" b="1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1482090"/>
            <a:ext cx="7280910" cy="321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985" y="1047750"/>
            <a:ext cx="3628390" cy="3628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71245" y="305435"/>
            <a:ext cx="2734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合并练习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6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20520" y="796290"/>
            <a:ext cx="5902960" cy="402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50620" y="285750"/>
            <a:ext cx="2191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Table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布局练习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5020" y="523240"/>
            <a:ext cx="8085455" cy="442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hangingPunct="0">
              <a:defRPr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&lt;hr&gt;标签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hangingPunct="0"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页面中创建一条水平线。可以在视觉上将文档分隔成各个部分。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defRPr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 hangingPunct="0">
              <a:lnSpc>
                <a:spcPct val="150000"/>
              </a:lnSpc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属性：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 hangingPunct="0">
              <a:lnSpc>
                <a:spcPct val="150000"/>
              </a:lnSpc>
              <a:defRPr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1.align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：水平对齐方式，默认居中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 hangingPunct="0">
              <a:lnSpc>
                <a:spcPct val="150000"/>
              </a:lnSpc>
              <a:defRPr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2.width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：水平线的长度，可取像素（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）和百分比（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 hangingPunct="0">
              <a:lnSpc>
                <a:spcPct val="150000"/>
              </a:lnSpc>
              <a:defRPr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3.size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：水平线的高度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 hangingPunct="0">
              <a:lnSpc>
                <a:spcPct val="150000"/>
              </a:lnSpc>
              <a:defRPr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4.color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：颜色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defRPr/>
            </a:pPr>
            <a:endParaRPr lang="zh-CN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defRPr/>
            </a:pPr>
            <a:endParaRPr lang="zh-CN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使水平线在页面中间显示，它的宽度为页面的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50%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defRPr/>
            </a:pP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defRPr/>
            </a:pP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&lt;hr align="center" width="50%" /&gt;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9645" y="384175"/>
            <a:ext cx="7078345" cy="5038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Iframe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（Inner Frame）</a:t>
            </a:r>
            <a:r>
              <a: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内联框架</a:t>
            </a:r>
            <a:endParaRPr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iframe 元素会创建包含另外一个文档的内联框架（即行内框架）。iframe是属于内联框架，它是body的子级，和body是父子关系。iframe作为一个普通元素放在body里</a:t>
            </a:r>
            <a:endParaRPr lang="zh-CN" altLang="en-US" sz="160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属性</a:t>
            </a:r>
            <a:endParaRPr kumimoji="0" lang="zh-CN" altLang="en-US" sz="1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①width 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可设置内联框架的宽</a:t>
            </a:r>
            <a:endParaRPr kumimoji="0" lang="zh-CN" altLang="en-US" sz="1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②height 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可设置内联框架的高</a:t>
            </a:r>
            <a:endParaRPr kumimoji="0" lang="zh-CN" altLang="en-US" sz="1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③name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设置框架名称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④src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设置页面的路径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⑤scrolling规定是否在 iframe 中显示滚动条（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yes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no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auto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）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⑥ frameborder规定是否显示框架周围的边框（1默认有边框,0）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fontAlgn="auto">
              <a:lnSpc>
                <a:spcPct val="150000"/>
              </a:lnSpc>
            </a:pPr>
            <a:endParaRPr lang="zh-CN" altLang="en-US" sz="1600" b="1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4929" y="1830898"/>
            <a:ext cx="30198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感谢您的支持与信任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257178" y="2588473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  <a:endParaRPr lang="en-US" altLang="zh-CN" sz="180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5495" y="414020"/>
            <a:ext cx="7937500" cy="454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格式标签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ker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&lt;address&gt;</a:t>
            </a:r>
            <a:r>
              <a:rPr lang="zh-CN" altLang="en-US" sz="1600" ker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&lt;/address&gt;</a:t>
            </a:r>
            <a:r>
              <a:rPr lang="zh-CN" altLang="en-US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地址</a:t>
            </a:r>
            <a:endParaRPr lang="zh-CN" altLang="en-US" sz="1600" ker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定义文档或文章的作者联系信息。</a:t>
            </a:r>
            <a:r>
              <a:rPr lang="zh-CN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定义在</a:t>
            </a:r>
            <a:r>
              <a:rPr lang="en-US" altLang="zh-CN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body</a:t>
            </a:r>
            <a:r>
              <a:rPr lang="zh-CN" altLang="en-US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内则表示文档联系信息。这个标签是带有语义的，也就是说我们看到</a:t>
            </a:r>
            <a:r>
              <a:rPr lang="en-US" altLang="zh-CN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标签，并不能从直观意义上知道它是一个超链接，但是</a:t>
            </a:r>
            <a:r>
              <a:rPr lang="en-US" altLang="zh-CN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address</a:t>
            </a:r>
            <a:r>
              <a:rPr lang="zh-CN" altLang="en-US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，通过翻译，也能明白这是定义联系信息，这就是语义化的好处。它以斜体显示。</a:t>
            </a:r>
            <a:endParaRPr lang="en-US" altLang="zh-CN" sz="1600" ker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定义一段联系信息</a:t>
            </a:r>
            <a:endParaRPr lang="zh-CN" altLang="en-US" sz="1600" ker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&lt;body&gt;</a:t>
            </a:r>
            <a:endParaRPr lang="zh-CN" altLang="en-US" sz="1600" ker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indent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&lt;address&gt;</a:t>
            </a:r>
            <a:endParaRPr lang="zh-CN" altLang="en-US" sz="1600" ker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indent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北京海淀区。西三旗桥东。神州科技园           </a:t>
            </a:r>
            <a:endParaRPr lang="zh-CN" altLang="en-US" sz="1600" ker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indent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&lt;/address&gt;</a:t>
            </a:r>
            <a:endParaRPr lang="zh-CN" altLang="en-US" sz="1600" ker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&lt;/body&gt;</a:t>
            </a:r>
            <a:endParaRPr lang="en-US" altLang="zh-CN" sz="1600" ker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611505"/>
            <a:ext cx="776986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hangingPunct="0">
              <a:defRPr/>
            </a:pPr>
            <a:r>
              <a:rPr lang="en-US" altLang="zh-CN" sz="160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&lt;pre&gt;</a:t>
            </a:r>
            <a:r>
              <a:rPr lang="zh-CN" altLang="en-US" sz="160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&lt;/pre&gt;	</a:t>
            </a: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 hangingPunct="0">
              <a:lnSpc>
                <a:spcPct val="150000"/>
              </a:lnSpc>
              <a:defRPr/>
            </a:pP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被包围在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元素中的文本通常会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保留空格和换行符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 fontAlgn="auto" hangingPunct="0">
              <a:lnSpc>
                <a:spcPct val="150000"/>
              </a:lnSpc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定义有换行的文本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 fontAlgn="auto" hangingPunct="0">
              <a:lnSpc>
                <a:spcPct val="150000"/>
              </a:lnSpc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&lt;body&gt;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 fontAlgn="auto" hangingPunct="0">
              <a:lnSpc>
                <a:spcPct val="150000"/>
              </a:lnSpc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&lt;pre&gt;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4" indent="0" fontAlgn="auto" hangingPunct="0">
              <a:lnSpc>
                <a:spcPct val="150000"/>
              </a:lnSpc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春眠不觉晓，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4" indent="0" fontAlgn="auto" hangingPunct="0">
              <a:lnSpc>
                <a:spcPct val="150000"/>
              </a:lnSpc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处处闻啼鸟。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4" indent="0" fontAlgn="auto" hangingPunct="0">
              <a:lnSpc>
                <a:spcPct val="150000"/>
              </a:lnSpc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夜来风雨声，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4" indent="0" fontAlgn="auto" hangingPunct="0">
              <a:lnSpc>
                <a:spcPct val="150000"/>
              </a:lnSpc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花落知多少。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 fontAlgn="auto" hangingPunct="0">
              <a:lnSpc>
                <a:spcPct val="150000"/>
              </a:lnSpc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&lt;/pre&gt;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 fontAlgn="auto" hangingPunct="0">
              <a:lnSpc>
                <a:spcPct val="150000"/>
              </a:lnSpc>
              <a:defRPr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&lt;/body&gt;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5495" y="354330"/>
            <a:ext cx="7907655" cy="60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文本格式化标签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098550"/>
            <a:ext cx="7766050" cy="3357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1705" y="473075"/>
            <a:ext cx="7523480" cy="4123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块级元素和行内元素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块级元素独占一行，行内元素在同一行显示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块级元素默认宽度为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，行内元素由内容撑开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块级元素可以设置宽高，行内元素不可以设置宽高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块级元素可以设置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margin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和四个方向，行内元素只可以设置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margin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和左右值，上下不起作用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块级元素默认的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display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，行内元素的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display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inline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块级元素可以包含块级元素和行内元素，行内元素一般只包含行内元素和文本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常见的块级元素有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h1-h6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等，行内元素有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em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69074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18492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47845" y="774156"/>
            <a:ext cx="1300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01.</a:t>
            </a:r>
            <a:r>
              <a:rPr lang="zh-CN" altLang="en-US" sz="16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无序列表</a:t>
            </a:r>
            <a:endParaRPr lang="zh-CN" altLang="en-US" sz="16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5" y="1823355"/>
            <a:ext cx="1300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02.</a:t>
            </a:r>
            <a:r>
              <a:rPr lang="zh-CN" altLang="en-US" sz="16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有序列表</a:t>
            </a:r>
            <a:endParaRPr lang="zh-CN" altLang="en-US" sz="16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8565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830655"/>
            <a:ext cx="1503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03.</a:t>
            </a:r>
            <a:r>
              <a:rPr lang="zh-CN" altLang="en-US" sz="16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自定义列表</a:t>
            </a:r>
            <a:endParaRPr lang="zh-CN" altLang="en-US" sz="16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809015"/>
            <a:ext cx="894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04.</a:t>
            </a:r>
            <a:r>
              <a:rPr lang="zh-CN" altLang="en-US" sz="16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</a:t>
            </a:r>
            <a:endParaRPr lang="zh-CN" altLang="en-US" sz="16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5495" y="434340"/>
            <a:ext cx="789813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列表标签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页面中，合理的使用列表标签可以起到提纲和格式排序文件的作用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2.列表分为两类：一是无序列表，一是有序列表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75" y="1889760"/>
            <a:ext cx="5650865" cy="2864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5290" y="246380"/>
            <a:ext cx="722630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无序列表</a:t>
            </a:r>
            <a:endParaRPr lang="zh-CN" altLang="en-US" sz="2000" b="1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&lt;ul&gt;    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&lt;li&gt;第一项&lt;/li&gt;           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&lt;li&gt;第二项&lt;/li&gt;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&lt;li&gt;第三项&lt;/li&gt;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&lt;/ul&gt;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ul&gt;&lt;li&gt;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的属性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type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拥有的选项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disc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默认实心圆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circle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空心圆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square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小方块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none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不显示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9355" y="676910"/>
            <a:ext cx="2848610" cy="196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2031</Words>
  <Application>WPS 演示</Application>
  <PresentationFormat>全屏显示(16:9)</PresentationFormat>
  <Paragraphs>164</Paragraphs>
  <Slides>21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微软雅黑 Light</vt:lpstr>
      <vt:lpstr>Arial Unicode MS</vt:lpstr>
      <vt:lpstr>Calibri</vt:lpstr>
      <vt:lpstr>Helvetica Light</vt:lpstr>
      <vt:lpstr>黑体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Administrator</cp:lastModifiedBy>
  <cp:revision>185</cp:revision>
  <dcterms:created xsi:type="dcterms:W3CDTF">2017-05-14T02:57:00Z</dcterms:created>
  <dcterms:modified xsi:type="dcterms:W3CDTF">2019-01-10T10:06:12Z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