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4" r:id="rId3"/>
  </p:sldMasterIdLst>
  <p:notesMasterIdLst>
    <p:notesMasterId r:id="rId5"/>
  </p:notesMasterIdLst>
  <p:handoutMasterIdLst>
    <p:handoutMasterId r:id="rId37"/>
  </p:handoutMasterIdLst>
  <p:sldIdLst>
    <p:sldId id="361" r:id="rId4"/>
    <p:sldId id="546" r:id="rId6"/>
    <p:sldId id="547" r:id="rId7"/>
    <p:sldId id="548" r:id="rId8"/>
    <p:sldId id="549" r:id="rId9"/>
    <p:sldId id="550" r:id="rId10"/>
    <p:sldId id="551" r:id="rId11"/>
    <p:sldId id="552" r:id="rId12"/>
    <p:sldId id="553" r:id="rId13"/>
    <p:sldId id="554" r:id="rId14"/>
    <p:sldId id="555" r:id="rId15"/>
    <p:sldId id="556" r:id="rId16"/>
    <p:sldId id="557" r:id="rId17"/>
    <p:sldId id="558" r:id="rId18"/>
    <p:sldId id="559" r:id="rId19"/>
    <p:sldId id="560" r:id="rId20"/>
    <p:sldId id="561" r:id="rId21"/>
    <p:sldId id="562" r:id="rId22"/>
    <p:sldId id="563" r:id="rId23"/>
    <p:sldId id="564" r:id="rId24"/>
    <p:sldId id="565" r:id="rId25"/>
    <p:sldId id="566" r:id="rId26"/>
    <p:sldId id="567" r:id="rId27"/>
    <p:sldId id="568" r:id="rId28"/>
    <p:sldId id="569" r:id="rId29"/>
    <p:sldId id="570" r:id="rId30"/>
    <p:sldId id="575" r:id="rId31"/>
    <p:sldId id="572" r:id="rId32"/>
    <p:sldId id="573" r:id="rId33"/>
    <p:sldId id="574" r:id="rId34"/>
    <p:sldId id="576" r:id="rId35"/>
    <p:sldId id="452" r:id="rId3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0E0E0"/>
    <a:srgbClr val="EFEFEF"/>
    <a:srgbClr val="2E4864"/>
    <a:srgbClr val="10327B"/>
    <a:srgbClr val="FAFAFA"/>
    <a:srgbClr val="FDFDFD"/>
    <a:srgbClr val="838E63"/>
    <a:srgbClr val="27506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303" autoAdjust="0"/>
  </p:normalViewPr>
  <p:slideViewPr>
    <p:cSldViewPr snapToGrid="0" showGuides="1">
      <p:cViewPr varScale="1">
        <p:scale>
          <a:sx n="165" d="100"/>
          <a:sy n="165" d="100"/>
        </p:scale>
        <p:origin x="366" y="132"/>
      </p:cViewPr>
      <p:guideLst>
        <p:guide orient="horz" pos="3163"/>
        <p:guide pos="323"/>
        <p:guide orient="horz" pos="130"/>
        <p:guide pos="2932"/>
        <p:guide orient="horz" pos="1641"/>
        <p:guide pos="552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0" Type="http://schemas.openxmlformats.org/officeDocument/2006/relationships/tableStyles" Target="tableStyles.xml"/><Relationship Id="rId4" Type="http://schemas.openxmlformats.org/officeDocument/2006/relationships/slide" Target="slides/slide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  <a:endParaRPr lang="en-US" altLang="zh-CN" sz="12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  <a:endParaRPr lang="en-US" altLang="zh-CN" sz="12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  <a:endParaRPr lang="en-US" altLang="zh-CN" sz="12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47980" y="283845"/>
            <a:ext cx="509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SXT</a:t>
            </a:r>
            <a:endParaRPr lang="en-US" altLang="zh-CN" sz="1200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3714115" y="1972310"/>
            <a:ext cx="241109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marL="0" lvl="4" indent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>
                <a:solidFill>
                  <a:srgbClr val="2E4864"/>
                </a:solidFill>
                <a:latin typeface="+mn-ea"/>
                <a:ea typeface="+mn-ea"/>
              </a:rPr>
              <a:t>Form </a:t>
            </a:r>
            <a:r>
              <a:rPr lang="zh-CN" altLang="en-US" sz="2400" b="1">
                <a:solidFill>
                  <a:srgbClr val="2E4864"/>
                </a:solidFill>
                <a:latin typeface="+mn-ea"/>
                <a:ea typeface="+mn-ea"/>
              </a:rPr>
              <a:t>表 单</a:t>
            </a:r>
            <a:endParaRPr lang="zh-CN" altLang="en-US" sz="2400" b="1">
              <a:solidFill>
                <a:srgbClr val="2E4864"/>
              </a:solidFill>
              <a:latin typeface="+mn-ea"/>
              <a:ea typeface="+mn-ea"/>
            </a:endParaRPr>
          </a:p>
          <a:p>
            <a:pPr lvl="4" indent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solidFill>
                <a:srgbClr val="2E4864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43915" y="255905"/>
            <a:ext cx="7819390" cy="5469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文件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&lt;input type="file"/&gt;</a:t>
            </a:r>
            <a:endParaRPr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属性：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name:定义控件名称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使用</a:t>
            </a:r>
            <a:r>
              <a:rPr lang="en-US" altLang="x-none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file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类型的</a:t>
            </a:r>
            <a:r>
              <a:rPr lang="en-US" altLang="x-none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input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时要注意以下几点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Helvetica Light" charset="0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en-US" altLang="x-none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1.form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表单的</a:t>
            </a:r>
            <a:r>
              <a:rPr lang="en-US" altLang="x-none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method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属性值要为</a:t>
            </a:r>
            <a:r>
              <a:rPr lang="en-US" altLang="x-none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post</a:t>
            </a:r>
            <a:endParaRPr lang="en-US" altLang="x-none" sz="1600" dirty="0">
              <a:latin typeface="宋体" panose="02010600030101010101" pitchFamily="2" charset="-122"/>
              <a:ea typeface="宋体" panose="02010600030101010101" pitchFamily="2" charset="-122"/>
              <a:sym typeface="Helvetica Light" charset="0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1.form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要加</a:t>
            </a:r>
            <a:r>
              <a:rPr lang="en-US" altLang="x-none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enctype="multipart/form-data"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属性，这个属性说明了我们的文件以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二进制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方式传输文件，因为我们计算机本身最底层都是以二进制来显示、传输。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Helvetica Light" charset="0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默认地，表单数据会编码为 "application/x-www-form-urlencoded"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，不能用于文件上传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Helvetica Light" charset="0"/>
            </a:endParaRPr>
          </a:p>
          <a:p>
            <a:pPr marL="457200" marR="0" lvl="1" indent="0" algn="l" defTabSz="825500" rtl="0" fontAlgn="base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 &lt;form action="" method="post" enctype="multipart/form-data"&gt;</a:t>
            </a:r>
            <a:endParaRPr lang="en-US" altLang="zh-CN" sz="1600" strike="noStrike" noProof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457200" marR="0" lvl="1" indent="0" algn="l" defTabSz="825500" rtl="0" fontAlgn="base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	&lt;input type="file" name="file1"/&gt;</a:t>
            </a:r>
            <a:endParaRPr lang="en-US" altLang="zh-CN" sz="1600" strike="noStrike" noProof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457200" marR="0" lvl="1" indent="0" algn="l" defTabSz="825500" rtl="0" fontAlgn="base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 &lt;/form&gt;</a:t>
            </a:r>
            <a:endParaRPr lang="en-US" altLang="zh-CN" sz="1600" strike="noStrike" noProof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Helvetica Light" charset="0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05180" y="730250"/>
            <a:ext cx="801624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隐藏区域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&lt;input type="hidden"  /&gt;</a:t>
            </a:r>
            <a:endParaRPr lang="zh-CN" altLang="en-US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属性：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name:定义控件名称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value：指定控件初始值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按钮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&lt;input type="</a:t>
            </a:r>
            <a:r>
              <a:rPr lang="en-US" altLang="zh-CN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button</a:t>
            </a:r>
            <a:r>
              <a:rPr lang="zh-CN" altLang="en-US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"  /&gt;</a:t>
            </a:r>
            <a:endParaRPr lang="zh-CN" altLang="en-US" sz="160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属性：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name:定义控件名称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value：指定控件初始值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44550" y="494665"/>
            <a:ext cx="790765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提交按钮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&lt;input type="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submit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"  /&gt;</a:t>
            </a:r>
            <a:endParaRPr lang="zh-CN" altLang="en-US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属性：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name:定义控件名称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value：指定按钮表面显示文字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重置按钮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&lt;input type="</a:t>
            </a:r>
            <a:r>
              <a:rPr lang="en-US" altLang="zh-CN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reset</a:t>
            </a:r>
            <a:r>
              <a:rPr lang="zh-CN" altLang="en-US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"  /&gt;</a:t>
            </a:r>
            <a:endParaRPr lang="zh-CN" altLang="en-US" sz="160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属性：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name:定义控件名称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value：指定按钮表面显示文字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03605" y="601980"/>
            <a:ext cx="775970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图像图片按钮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&lt;input type="image" src="URL"/&gt;</a:t>
            </a:r>
            <a:endParaRPr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属性：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name:定义控件名称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src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：指定图像地址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按钮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&lt;button&gt;按钮&lt;/button&gt;</a:t>
            </a:r>
            <a:endParaRPr lang="zh-CN" altLang="en-US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属性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type:button/submit/reset,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默认值为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submit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15340" y="207010"/>
            <a:ext cx="7680325" cy="4361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下拉列表框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select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属性：                                      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&lt;select&gt;</a:t>
            </a:r>
            <a:endParaRPr lang="en-US" altLang="zh-CN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name:此列表框的名字                              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&lt;option&gt;&lt;/option&gt;</a:t>
            </a:r>
            <a:endParaRPr lang="en-US" altLang="zh-CN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multiple：多选，不用赋值                         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&lt;option&gt;&lt;/option&gt;</a:t>
            </a:r>
            <a:endParaRPr lang="en-US" altLang="zh-CN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en-US" altLang="x-none" sz="160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size :</a:t>
            </a:r>
            <a:r>
              <a:rPr lang="en-US" altLang="x-none" sz="1600" err="1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规定下拉列表中可见选项的数目</a:t>
            </a:r>
            <a:r>
              <a:rPr lang="en-US" altLang="x-none" sz="160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显示几行</a:t>
            </a:r>
            <a:r>
              <a:rPr lang="en-US" altLang="x-none" sz="160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)   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&lt;/select&gt;</a:t>
            </a:r>
            <a:endParaRPr lang="en-US" altLang="zh-CN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disabled:</a:t>
            </a:r>
            <a:r>
              <a:rPr lang="en-US" altLang="zh-CN" sz="1600" err="1"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pitchFamily="34" charset="-122"/>
              </a:rPr>
              <a:t>规定禁用该下拉列表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option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属性：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algn="l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selected ：用来指定默认的选项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algn="l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value： 用来给&lt;option&gt;指定的那一个选项赋值，这个值是要传送到服务器上的，服务器正是通过调用&lt;select&gt;区域的名字的value 属性来获得该区域选中的数据项的</a:t>
            </a:r>
            <a:endParaRPr lang="zh-CN" alt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31520" y="68580"/>
            <a:ext cx="7680960" cy="5100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下拉列表框续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&lt;select name="" id=""&gt;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&lt;optgroup label="北京"&gt;</a:t>
            </a:r>
            <a:endParaRPr lang="zh-CN" altLang="en-US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914400" lvl="2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&lt;option value="1"&gt;东城区&lt;/option&gt;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914400" lvl="2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&lt;option value="2"&gt;西城区&lt;/option&gt;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914400" lvl="2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&lt;option value="3"&gt;海淀区&lt;/option&gt;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&lt;/optgroup&gt;</a:t>
            </a:r>
            <a:endParaRPr lang="zh-CN" altLang="en-US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&lt;optgroup label="河北省"&gt;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&lt;option value="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"&gt;石家庄&lt;/option&gt;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&lt;option value="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"&gt;保定市&lt;/option&gt;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&lt;option value="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"&gt;沧州市&lt;/option&gt;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&lt;/optgroup&gt;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&lt;/select&gt;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55650" y="650875"/>
            <a:ext cx="8055610" cy="2515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多行文本框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&lt;textarea&gt;&lt;/textarea&gt;</a:t>
            </a:r>
            <a:endParaRPr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属性：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cols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：这文字区块的宽度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rows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：这文字区块的行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数，即其高度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eaLnBrk="1" hangingPunct="1">
              <a:buFont typeface="Wingdings" panose="05000000000000000000" pitchFamily="2" charset="2"/>
              <a:buChar char="Ø"/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&lt;textarea name="" id="" cols="30" rows="10"&gt;&lt;/textarea&gt;</a:t>
            </a:r>
            <a:endParaRPr lang="zh-CN" altLang="en-US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76910" y="493395"/>
            <a:ext cx="8026400" cy="4485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&lt;label&gt;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&lt;/label&gt;</a:t>
            </a:r>
            <a:endParaRPr lang="en-US" altLang="zh-CN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/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 标签为 input 元素定义标注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label是input的描述，它本身不会有特殊效果，但它和其它</a:t>
            </a:r>
            <a:r>
              <a:rPr lang="en-US" altLang="x-none" sz="160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input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标签使用可以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提升用户的使用体验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，用户不用非得点击到按钮，而是点击文字即可选中，如</a:t>
            </a:r>
            <a:r>
              <a:rPr lang="en-US" altLang="x-none" sz="160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“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记住密码</a:t>
            </a:r>
            <a:r>
              <a:rPr lang="en-US" altLang="x-none" sz="160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”</a:t>
            </a:r>
            <a:endParaRPr lang="en-US" altLang="x-none" sz="1600">
              <a:latin typeface="宋体" panose="02010600030101010101" pitchFamily="2" charset="-122"/>
              <a:ea typeface="宋体" panose="02010600030101010101" pitchFamily="2" charset="-122"/>
              <a:sym typeface="Helvetica Light" charset="0"/>
            </a:endParaRPr>
          </a:p>
          <a:p>
            <a:pPr lvl="0"/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hangingPunct="0"/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&lt;label 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for="pwd"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&gt;记住密码&lt;/label&gt;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Helvetica Light" charset="0"/>
            </a:endParaRPr>
          </a:p>
          <a:p>
            <a:pPr marL="914400" lvl="2" indent="0" algn="l" hangingPunct="1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&lt;input type="checkbox" name="pwd" 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id="pwd"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/&gt;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Helvetica Light" charset="0"/>
            </a:endParaRPr>
          </a:p>
          <a:p>
            <a:pPr marL="914400" lvl="2" indent="0" algn="l" hangingPunct="1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Helvetica Light" charset="0"/>
            </a:endParaRPr>
          </a:p>
          <a:p>
            <a:pPr marL="914400" lvl="2" indent="0" algn="l" hangingPunct="1"/>
            <a:r>
              <a:rPr lang="en-US" altLang="x-none" sz="160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*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通过</a:t>
            </a:r>
            <a:r>
              <a:rPr lang="en-US" altLang="x-none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label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的</a:t>
            </a:r>
            <a:r>
              <a:rPr lang="en-US" altLang="x-none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for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指向按钮的</a:t>
            </a:r>
            <a:r>
              <a:rPr lang="en-US" altLang="x-none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id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来绑定，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for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和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id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属性的值要相同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Helvetica Light" charset="0"/>
            </a:endParaRPr>
          </a:p>
          <a:p>
            <a:pPr lvl="0"/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&lt;form&gt;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&lt;labll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el for="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male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"&gt;Male&lt;/label&gt;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&lt;input type="radio" name="sex" id="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male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" /&gt;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&lt;/form&gt;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&lt;label&gt;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标签一般和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radio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checkbox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类型一起使用。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86435" y="433705"/>
            <a:ext cx="7987030" cy="3253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 fontAlgn="auto" hangingPunct="0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&lt;fieldset&gt;元素集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 charset="0"/>
            </a:endParaRPr>
          </a:p>
          <a:p>
            <a:pPr lvl="0" indent="0" fontAlgn="auto" hangingPunct="0">
              <a:lnSpc>
                <a:spcPct val="15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	fieldset 元素可将表单内的相关元素分组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，通常和</a:t>
            </a:r>
            <a:r>
              <a:rPr lang="en-US" altLang="x-none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legend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标签一起用，</a:t>
            </a:r>
            <a:r>
              <a:rPr lang="en-US" altLang="x-none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legend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标签定义了</a:t>
            </a:r>
            <a:r>
              <a:rPr lang="en-US" altLang="x-none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fieldset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的提示信息，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fieldset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是块级元素。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Helvetica Light" charset="0"/>
            </a:endParaRPr>
          </a:p>
          <a:p>
            <a:pPr lvl="0" indent="0" fontAlgn="auto" hangingPunct="0">
              <a:lnSpc>
                <a:spcPct val="15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		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&lt;fieldset&gt;</a:t>
            </a:r>
            <a:endParaRPr lang="zh-CN" altLang="en-US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 charset="0"/>
            </a:endParaRPr>
          </a:p>
          <a:p>
            <a:pPr lvl="1" indent="0" fontAlgn="auto" hangingPunct="0">
              <a:lnSpc>
                <a:spcPct val="15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		    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 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&lt;legend&gt;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健康信息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&lt;/legend&gt;</a:t>
            </a:r>
            <a:endParaRPr lang="zh-CN" altLang="en-US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 charset="0"/>
            </a:endParaRPr>
          </a:p>
          <a:p>
            <a:pPr lvl="5" indent="0" algn="l" fontAlgn="auto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 身高：&lt;input type="text" /&gt;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 charset="0"/>
            </a:endParaRPr>
          </a:p>
          <a:p>
            <a:pPr lvl="5" indent="0" algn="l" fontAlgn="auto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 体重：&lt;input type="text" /&gt;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Helvetica Light" charset="0"/>
            </a:endParaRPr>
          </a:p>
          <a:p>
            <a:pPr lvl="4" indent="0" algn="l" fontAlgn="auto"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&lt;/fieldset&gt;</a:t>
            </a:r>
            <a:endParaRPr lang="zh-CN" altLang="en-US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 charset="0"/>
            </a:endParaRPr>
          </a:p>
          <a:p>
            <a:endParaRPr lang="zh-CN" altLang="en-US"/>
          </a:p>
        </p:txBody>
      </p:sp>
      <p:pic>
        <p:nvPicPr>
          <p:cNvPr id="18438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0100" y="3450590"/>
            <a:ext cx="3668395" cy="11918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53540" y="2003425"/>
            <a:ext cx="6269355" cy="85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HTML5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新增</a:t>
            </a:r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input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类型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18210" y="354965"/>
            <a:ext cx="7976870" cy="2453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  <a:sym typeface="Arial" panose="020B0604020202020204" pitchFamily="34" charset="0"/>
              </a:rPr>
              <a:t>form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  <a:sym typeface="Arial" panose="020B0604020202020204" pitchFamily="34" charset="0"/>
              </a:rPr>
              <a:t>表单</a:t>
            </a:r>
            <a:endParaRPr lang="zh-CN" altLang="en-US" sz="2000" b="1" kern="1200" baseline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j-cs"/>
              <a:sym typeface="Arial" panose="020B0604020202020204" pitchFamily="34" charset="0"/>
            </a:endParaRPr>
          </a:p>
          <a:p>
            <a:pPr lvl="0" indent="0" fontAlgn="auto" hangingPunct="0">
              <a:lnSpc>
                <a:spcPct val="15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	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之前学习的标签更多的是向用户展示信息，假如服务器端需要验证用户是否存在，这时就需要有一个用户输入内容的标签。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表单在网页中主要负责数据采集功能，它用</a:t>
            </a:r>
            <a:r>
              <a:rPr lang="en-US" altLang="x-none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&lt;form&gt;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标签定义。用户输入的信息都要包含在</a:t>
            </a:r>
            <a:r>
              <a:rPr lang="en-US" altLang="x-none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form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标签中，点击提交后，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&lt;form&gt;和&lt;/form&gt;里面包含的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数据将被提交到服务器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或者电子邮件里。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Helvetica Light" charset="0"/>
            </a:endParaRPr>
          </a:p>
          <a:p>
            <a:pPr lvl="0" indent="0" fontAlgn="auto" hangingPunct="0">
              <a:lnSpc>
                <a:spcPct val="150000"/>
              </a:lnSpc>
            </a:pPr>
            <a:r>
              <a:rPr lang="en-US" altLang="x-none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所有的用户输入内容的地方都用表单来写，如登录注册、搜索框。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/>
          </a:p>
        </p:txBody>
      </p:sp>
      <p:pic>
        <p:nvPicPr>
          <p:cNvPr id="5126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110" y="3016885"/>
            <a:ext cx="3368040" cy="17424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7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470" y="2631440"/>
            <a:ext cx="2070735" cy="23755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42035" y="956945"/>
            <a:ext cx="6999605" cy="2145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在其他版本的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HTML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中，表单包含的元素非常有限，并且属性也不多，尤其是在数据交互过程中数据的验证需要编写大量的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JavaScript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代码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以上的不足都已经在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HTML5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中被克服，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HTML5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在以上的基础上增加了许多标签和属性，为开发人员带来了极大的方便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41095" y="563245"/>
            <a:ext cx="710819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电子邮件类型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功能描述：输入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E-mail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地址的文本框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&lt;input type="email"/&gt;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注意：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输入的内容中必须包含"@"，"@"后面必须具有内容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搜索类型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功能描述：输入</a:t>
            </a:r>
            <a:r>
              <a:rPr 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搜索关键字的文本框</a:t>
            </a:r>
            <a:endParaRPr lang="zh-CN" sz="16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&lt;input type="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search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"/&gt;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61720" y="621665"/>
            <a:ext cx="5795645" cy="3565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URL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类型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功能描述：输入</a:t>
            </a:r>
            <a:r>
              <a:rPr 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WEB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站点的文本框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&lt;input type="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url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"/&gt;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注意：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输入的内容中必须包含"http://"，后面必须有内容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颜色类型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功能描述：</a:t>
            </a:r>
            <a:r>
              <a:rPr 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预定义的颜色拾取控件</a:t>
            </a:r>
            <a:endParaRPr 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&lt;input type="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color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"/&gt;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91565" y="720090"/>
            <a:ext cx="7127875" cy="2826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数字类型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功能描述：只能接受数字</a:t>
            </a:r>
            <a:endParaRPr lang="zh-CN" sz="16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&lt;input type="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number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"/&gt;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属性：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min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：当前域能接受的最小值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max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：当前域能接受的最大值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step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：决定了域所接受值递增或递减的步长，默认为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endParaRPr lang="en-US" altLang="zh-CN" sz="16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b="1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31875" y="779145"/>
            <a:ext cx="71380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范围类型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功能描述：允许用户选择一个范围内的值</a:t>
            </a:r>
            <a:endParaRPr lang="zh-CN" sz="16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</a:t>
            </a:r>
            <a:r>
              <a:rPr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&lt;input type="range" min="0" max="100" value="80"/&gt;</a:t>
            </a:r>
            <a:endParaRPr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属性：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min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：范围的下限值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max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：范围的上限值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step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：声明该值递增或递减的步长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value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：设置初始值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12190" y="789305"/>
            <a:ext cx="71183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日期类型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功能描述：创建一个日期输入域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</a:t>
            </a:r>
            <a:r>
              <a:rPr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&lt;input type="</a:t>
            </a:r>
            <a:r>
              <a:rPr 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date</a:t>
            </a:r>
            <a:r>
              <a:rPr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" /&gt;</a:t>
            </a:r>
            <a:endParaRPr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16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周类型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功能描述：与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类型相似，但只能选择周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</a:t>
            </a:r>
            <a:r>
              <a:rPr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&lt;input type="</a:t>
            </a:r>
            <a:r>
              <a:rPr 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week</a:t>
            </a:r>
            <a:r>
              <a:rPr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" /&gt;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53135" y="808990"/>
            <a:ext cx="73647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月份类型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功能描述：与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类型相似，但只能选择月份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</a:t>
            </a:r>
            <a:r>
              <a:rPr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&lt;input type="</a:t>
            </a:r>
            <a:r>
              <a:rPr 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month</a:t>
            </a:r>
            <a:r>
              <a:rPr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" /&gt;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53540" y="2003425"/>
            <a:ext cx="6269355" cy="85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HTML5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新增属性</a:t>
            </a:r>
            <a:endParaRPr lang="en-US" sz="3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89990" y="700405"/>
            <a:ext cx="7275830" cy="2922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placeholder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作用：默认提示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&lt;input type="text" placeholder="请输入用户名"/&gt;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multiple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作用：支持在一个域中输入多个值，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逗号隔开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，一般配合邮箱和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URL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&lt;input type="email" multiple/&gt;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72820" y="769620"/>
            <a:ext cx="7581900" cy="288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autofocus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作用：自动获取焦点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&lt;input type="text" autofocus/&gt;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required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作用：防止域为空提交表单时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&lt;input type="text" required/&gt;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61085" y="967740"/>
            <a:ext cx="7453630" cy="2145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表单在 Web 网页中用来给访问者填写信息，从而能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采集客户端信息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，使网页具有交互的功能。一般是将表单设计在一个Html 文档中，当用户填写完信息后做提交(submit)操作，于是表单的内容就从客户端的浏览器传送到服务器上，经过服务器上的 ASP 或 PHP 等处理程序处理后，再将用户所需信息传送回客户端的浏览器上，这样网页就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具有了交互性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。这里我们只讲怎样使用Html 标志来设计表单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12190" y="710565"/>
            <a:ext cx="75228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minlength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maxlength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作用：定制元素允许的最小字符数和最大字符数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&lt;input type="text" minlength="6" maxlength="18"/&gt;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min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max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作用：定制元素允许的最小数字和最大数字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语法：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&lt;input type="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number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" 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min=”0” max=”100”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/&gt;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4775" y="605155"/>
            <a:ext cx="3853815" cy="39325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/>
          <p:cNvSpPr txBox="1">
            <a:spLocks noChangeArrowheads="1"/>
          </p:cNvSpPr>
          <p:nvPr/>
        </p:nvSpPr>
        <p:spPr bwMode="auto">
          <a:xfrm>
            <a:off x="3084929" y="1830898"/>
            <a:ext cx="301980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>
                <a:solidFill>
                  <a:srgbClr val="2E4864"/>
                </a:solidFill>
                <a:latin typeface="+mn-ea"/>
                <a:ea typeface="+mn-ea"/>
              </a:rPr>
              <a:t>感谢您的支持与信任</a:t>
            </a:r>
            <a:endParaRPr lang="zh-CN" altLang="en-US" sz="2400" b="1">
              <a:solidFill>
                <a:srgbClr val="2E4864"/>
              </a:solidFill>
              <a:latin typeface="+mn-ea"/>
              <a:ea typeface="+mn-ea"/>
            </a:endParaRPr>
          </a:p>
        </p:txBody>
      </p:sp>
      <p:sp>
        <p:nvSpPr>
          <p:cNvPr id="26" name="文本框 6"/>
          <p:cNvSpPr txBox="1">
            <a:spLocks noChangeArrowheads="1"/>
          </p:cNvSpPr>
          <p:nvPr/>
        </p:nvSpPr>
        <p:spPr bwMode="auto">
          <a:xfrm>
            <a:off x="3257178" y="2588473"/>
            <a:ext cx="28480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>
                <a:solidFill>
                  <a:schemeClr val="accent1"/>
                </a:solidFill>
                <a:latin typeface="+mn-lt"/>
                <a:ea typeface="方正兰亭黑_GBK"/>
              </a:rPr>
              <a:t>THANK YOU FOR WATCHING</a:t>
            </a:r>
            <a:endParaRPr lang="en-US" altLang="zh-CN" sz="1800">
              <a:solidFill>
                <a:schemeClr val="accent1"/>
              </a:solidFill>
              <a:latin typeface="+mn-lt"/>
              <a:ea typeface="方正兰亭黑_GB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65810" y="661035"/>
            <a:ext cx="7947025" cy="456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表单是由窗体和控件组成的,一个表单一般应该包含用户填  写信息的输入框,提交按钮等，这些输入框,按钮叫做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控件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,表单很像容器,它能够容纳各种各样的控件。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表单标签的格式: 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eaLnBrk="1" hangingPunct="1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&lt;form action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＝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"url" method=get|post name="myform" &gt;&lt;/form&gt;</a:t>
            </a:r>
            <a:endParaRPr lang="en-US" altLang="zh-CN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0" indent="0" eaLnBrk="1" hangingPunct="1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-name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r>
              <a:rPr 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表单提交时的名称</a:t>
            </a:r>
            <a:endParaRPr lang="zh-CN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-action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：提交到的地址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-method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：提交方式，默认为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get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post和get区别：</a:t>
            </a:r>
            <a:endParaRPr lang="zh-CN" altLang="en-US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1.数据提交方式，get把提交的数据url可以看到，post看不到</a:t>
            </a:r>
            <a:endParaRPr lang="zh-CN" altLang="en-US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2.get一般用于提交少量数据，post用来提交大量数据</a:t>
            </a:r>
            <a:endParaRPr lang="zh-CN" altLang="en-US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3.get最多提交1K数据，post理论上没有限制</a:t>
            </a:r>
            <a:endParaRPr lang="zh-CN" altLang="en-US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4.get提交的数据在浏览器历史记录中，安全性不好</a:t>
            </a:r>
            <a:endParaRPr lang="zh-CN" altLang="en-US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53135" y="502920"/>
            <a:ext cx="7769225" cy="4238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 hangingPunct="0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一个完整的表单包含三个基本组成部分：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Helvetica Light" charset="0"/>
            </a:endParaRPr>
          </a:p>
          <a:p>
            <a:pPr lvl="0" indent="0" hangingPunct="0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	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表单标签、表单域、表单按钮。</a:t>
            </a:r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0" hangingPunct="0"/>
            <a:r>
              <a:rPr lang="en-US" altLang="x-none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	</a:t>
            </a:r>
            <a:endParaRPr lang="en-US" altLang="x-none" sz="1600" dirty="0">
              <a:latin typeface="宋体" panose="02010600030101010101" pitchFamily="2" charset="-122"/>
              <a:ea typeface="宋体" panose="02010600030101010101" pitchFamily="2" charset="-122"/>
              <a:sym typeface="Helvetica Light" charset="0"/>
            </a:endParaRPr>
          </a:p>
          <a:p>
            <a:pPr lvl="0" indent="0" hangingPunct="0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1.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表单标签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Helvetica Light" charset="0"/>
            </a:endParaRPr>
          </a:p>
          <a:p>
            <a:pPr lvl="0" indent="0" hangingPunct="0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	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是指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&lt;</a:t>
            </a:r>
            <a:r>
              <a:rPr lang="en-US" altLang="x-none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form&gt;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标签本身，它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是一个包含表单元素的区域，使用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&lt;form&gt;&lt;/form&gt;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定义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Helvetica Light" charset="0"/>
            </a:endParaRPr>
          </a:p>
          <a:p>
            <a:pPr lvl="0" indent="0" hangingPunct="0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	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sym typeface="Helvetica Light" charset="0"/>
            </a:endParaRPr>
          </a:p>
          <a:p>
            <a:pPr lvl="0" indent="0" hangingPunct="0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2.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表单域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Helvetica Light" charset="0"/>
            </a:endParaRPr>
          </a:p>
          <a:p>
            <a:pPr lvl="0" indent="0" hangingPunct="0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	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&lt;</a:t>
            </a:r>
            <a:r>
              <a:rPr lang="en-US" altLang="x-none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form&gt;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标签中用来收集用户输入的每一项，通常用</a:t>
            </a:r>
            <a:r>
              <a:rPr lang="en-US" altLang="x-none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input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标签来定义，</a:t>
            </a:r>
            <a:r>
              <a:rPr lang="en-US" altLang="x-none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input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标签有不同的类型，对应用户不同的数据。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（比如：文本域、下拉列表、单选框、复选框等等）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0" hangingPunct="0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Helvetica Light" charset="0"/>
            </a:endParaRPr>
          </a:p>
          <a:p>
            <a:pPr lvl="0" indent="0" hangingPunct="0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3.表单按钮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Helvetica Light" charset="0"/>
            </a:endParaRPr>
          </a:p>
          <a:p>
            <a:pPr lvl="0" indent="0" hangingPunct="0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	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用来提交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&lt;form&gt;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表单中的所有信息到服务器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Helvetica Light" charset="0"/>
            </a:endParaRPr>
          </a:p>
          <a:p>
            <a:pPr lvl="0" indent="0" hangingPunct="0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Helvetica Light" charset="0"/>
            </a:endParaRPr>
          </a:p>
          <a:p>
            <a:pPr lvl="0" indent="0" hangingPunct="0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	*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Helvetica Light" charset="0"/>
              </a:rPr>
              <a:t>表单域和表单按钮都属于表单元素。</a:t>
            </a:r>
            <a:endParaRPr lang="zh-CN" altLang="en-US" sz="1600" b="1" i="1" dirty="0">
              <a:latin typeface="宋体" panose="02010600030101010101" pitchFamily="2" charset="-122"/>
              <a:ea typeface="宋体" panose="02010600030101010101" pitchFamily="2" charset="-122"/>
              <a:sym typeface="Helvetica Light" charset="0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95020" y="315595"/>
            <a:ext cx="7700645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685800" marR="0" indent="-685800" algn="l" defTabSz="825500" rtl="0" fontAlgn="base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单行文本框&lt;input type="text" &gt;默认值是type="text"</a:t>
            </a:r>
            <a:endParaRPr lang="zh-CN" altLang="en-US" sz="1600" strike="noStrike" noProof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685800" marR="0" indent="-685800" algn="l" defTabSz="825500" rtl="0" fontAlgn="base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密码框&lt;input type="password"/&gt;　</a:t>
            </a:r>
            <a:endParaRPr lang="zh-CN" altLang="en-US" sz="1600" strike="noStrike" noProof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685800" marR="0" indent="-685800" algn="l" defTabSz="825500" rtl="0" fontAlgn="base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单选按钮&lt;input type="radio"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name=””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/&gt;</a:t>
            </a:r>
            <a:endParaRPr lang="zh-CN" altLang="en-US" sz="1600" strike="noStrike" noProof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685800" marR="0" indent="-685800" algn="l" defTabSz="825500" rtl="0" fontAlgn="base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复选框&lt;input type="checkbox"/&gt;</a:t>
            </a:r>
            <a:endParaRPr lang="zh-CN" altLang="en-US" sz="1600" strike="noStrike" noProof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685800" marR="0" indent="-685800" algn="l" defTabSz="825500" rtl="0" fontAlgn="base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隐藏域&lt;input type="hidden"/&gt;</a:t>
            </a:r>
            <a:endParaRPr lang="zh-CN" altLang="en-US" sz="1600" strike="noStrike" noProof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685800" marR="0" indent="-685800" algn="l" defTabSz="825500" rtl="0" fontAlgn="base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文件上传&lt;input type="file"/&gt;</a:t>
            </a:r>
            <a:endParaRPr lang="zh-CN" altLang="en-US" sz="1600" strike="noStrike" noProof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457200" marR="0" lvl="1" indent="0" algn="l" defTabSz="825500" rtl="0" fontAlgn="base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  下拉框&lt;select&gt;标签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457200" marR="0" lvl="1" indent="0" algn="l" defTabSz="825500" rtl="0" fontAlgn="base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       &lt;select&gt;&lt;option value="1"&gt;北京&lt;/option&gt;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&lt;/select&gt;</a:t>
            </a:r>
            <a:endParaRPr lang="en-US" altLang="zh-CN" sz="1600" strike="noStrike" noProof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685800" marR="0" indent="-685800" algn="l" defTabSz="825500" rtl="0" fontAlgn="base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多行文本&lt;textarea&gt;&lt;/textarea&gt;</a:t>
            </a:r>
            <a:endParaRPr lang="en-US" altLang="zh-CN" sz="1600" strike="noStrike" noProof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685800" marR="0" indent="-685800" algn="l" defTabSz="825500" rtl="0" fontAlgn="base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提交按钮&lt;input type="submit"/&gt;</a:t>
            </a:r>
            <a:endParaRPr lang="en-US" altLang="zh-CN" sz="1600" strike="noStrike" noProof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685800" marR="0" indent="-685800" algn="l" defTabSz="825500" rtl="0" fontAlgn="base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普通按钮&lt;input type="button"/&gt;</a:t>
            </a:r>
            <a:endParaRPr lang="en-US" altLang="zh-CN" sz="1600" strike="noStrike" noProof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pPr marL="685800" marR="0" indent="-685800" algn="l" defTabSz="825500" rtl="0" fontAlgn="base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sym typeface="Helvetica Light"/>
              </a:rPr>
              <a:t>重置按钮&lt;input type="reset"/&gt;</a:t>
            </a:r>
            <a:endParaRPr lang="zh-CN" altLang="en-US" sz="1600" strike="noStrike" noProof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elvetica Light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72820" y="493395"/>
            <a:ext cx="703897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文本框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&lt;input type="text" /&gt;</a:t>
            </a:r>
            <a:endParaRPr lang="zh-CN" altLang="en-US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属性：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name:定义控件名称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value：指定控件初始值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密码框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&lt;input type="password" /&gt;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属性：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name:定义控件名称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value：指定控件初始值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3290" y="650875"/>
            <a:ext cx="75819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单选按钮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&lt;input type="radio" /&gt;</a:t>
            </a:r>
            <a:endParaRPr lang="zh-CN" altLang="en-US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属性：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name:定义控件名称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value：指定控件初始值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checked：设置控件初始状态是否被选中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性别：</a:t>
            </a:r>
            <a:endParaRPr lang="zh-CN" altLang="en-US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&lt;input type="radio" name="sex"/&gt;男</a:t>
            </a:r>
            <a:endParaRPr lang="zh-CN" altLang="en-US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&lt;input type="radio" name="sex"/&gt;女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72820" y="582295"/>
            <a:ext cx="736473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复选框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&lt;input type="checkbox"  /&gt;</a:t>
            </a:r>
            <a:endParaRPr lang="zh-CN" altLang="en-US" sz="160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属性：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name:定义控件名称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value：指定控件初始值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checked：设置控件初始状态是否被选中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例如：爱好</a:t>
            </a: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</a:t>
            </a:r>
            <a:endParaRPr lang="en-US" alt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&lt;input type="checkbox" checked/&gt;游戏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&lt;input type="checkbox"/&gt;唱歌</a:t>
            </a:r>
            <a:endParaRPr lang="zh-CN" altLang="en-US" sz="16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&lt;input type="checkbox"/&gt;跳舞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蓝色沉稳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E7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1">
      <a:majorFont>
        <a:latin typeface="Calibri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4913</Words>
  <Application>WPS 演示</Application>
  <PresentationFormat>全屏显示(16:9)</PresentationFormat>
  <Paragraphs>285</Paragraphs>
  <Slides>32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7" baseType="lpstr">
      <vt:lpstr>Arial</vt:lpstr>
      <vt:lpstr>宋体</vt:lpstr>
      <vt:lpstr>Wingdings</vt:lpstr>
      <vt:lpstr>微软雅黑</vt:lpstr>
      <vt:lpstr>Calibri Light</vt:lpstr>
      <vt:lpstr>方正宋刻本秀楷简体</vt:lpstr>
      <vt:lpstr>Helvetica Light</vt:lpstr>
      <vt:lpstr>Helvetica Light</vt:lpstr>
      <vt:lpstr>微软雅黑 Light</vt:lpstr>
      <vt:lpstr>Arial Unicode MS</vt:lpstr>
      <vt:lpstr>Calibri</vt:lpstr>
      <vt:lpstr>方正兰亭黑_GBK</vt:lpstr>
      <vt:lpstr>黑体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6634.pptx</dc:title>
  <dc:creator/>
  <cp:lastModifiedBy>Administrator</cp:lastModifiedBy>
  <cp:revision>244</cp:revision>
  <dcterms:created xsi:type="dcterms:W3CDTF">2017-05-14T02:57:00Z</dcterms:created>
  <dcterms:modified xsi:type="dcterms:W3CDTF">2019-01-11T07:55:19Z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