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33"/>
  </p:handoutMasterIdLst>
  <p:sldIdLst>
    <p:sldId id="256" r:id="rId4"/>
    <p:sldId id="373" r:id="rId6"/>
    <p:sldId id="306" r:id="rId7"/>
    <p:sldId id="378" r:id="rId8"/>
    <p:sldId id="313" r:id="rId9"/>
    <p:sldId id="315" r:id="rId10"/>
    <p:sldId id="387" r:id="rId11"/>
    <p:sldId id="314" r:id="rId12"/>
    <p:sldId id="377" r:id="rId13"/>
    <p:sldId id="316" r:id="rId14"/>
    <p:sldId id="380" r:id="rId15"/>
    <p:sldId id="381" r:id="rId16"/>
    <p:sldId id="327" r:id="rId17"/>
    <p:sldId id="382" r:id="rId18"/>
    <p:sldId id="321" r:id="rId19"/>
    <p:sldId id="383" r:id="rId20"/>
    <p:sldId id="384" r:id="rId21"/>
    <p:sldId id="385" r:id="rId22"/>
    <p:sldId id="326" r:id="rId23"/>
    <p:sldId id="386" r:id="rId24"/>
    <p:sldId id="363" r:id="rId25"/>
    <p:sldId id="364" r:id="rId26"/>
    <p:sldId id="336" r:id="rId27"/>
    <p:sldId id="334" r:id="rId28"/>
    <p:sldId id="338" r:id="rId29"/>
    <p:sldId id="371" r:id="rId30"/>
    <p:sldId id="374" r:id="rId31"/>
    <p:sldId id="375" r:id="rId32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modifyVerifier cryptProviderType="rsaFull" cryptAlgorithmClass="hash" cryptAlgorithmType="typeAny" cryptAlgorithmSid="4" spinCount="100000" saltData="85VBnHWv/ksJpTFsgTSuxA==" hashData="UjKNPDzR4Q+DutMCX1NUgHZ50a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00FFFF"/>
    <a:srgbClr val="66FFFF"/>
    <a:srgbClr val="FF0000"/>
    <a:srgbClr val="00CC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/>
    <p:restoredTop sz="92586"/>
  </p:normalViewPr>
  <p:slideViewPr>
    <p:cSldViewPr showGuides="1">
      <p:cViewPr varScale="1">
        <p:scale>
          <a:sx n="71" d="100"/>
          <a:sy n="71" d="100"/>
        </p:scale>
        <p:origin x="-1344" y="-108"/>
      </p:cViewPr>
      <p:guideLst>
        <p:guide orient="horz" pos="912"/>
        <p:guide pos="3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E0981E-B286-446E-90BB-44155EB0BA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lnSpc>
                <a:spcPct val="80000"/>
              </a:lnSpc>
            </a:pPr>
            <a:endParaRPr lang="zh-CN" altLang="zh-CN" sz="10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List list=new ArrayList();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Person p1=new Person(1,"张三",21);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Person p2=new Person(2,"李四",20);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Person p3=new Person(3,"王五",30);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list.add(p1);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list.add(p2);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list.add(p3);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Iterator it=list.iterator();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while(it.hasNext()){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	Person person=(Person)it.next();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	System.out.println(person.getName());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}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    	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	}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先提问检查学员掌握情况</a:t>
            </a:r>
            <a:endParaRPr lang="en-US" altLang="zh-CN" dirty="0"/>
          </a:p>
          <a:p>
            <a:pPr lvl="0"/>
            <a:r>
              <a:rPr lang="zh-CN" altLang="en-US" dirty="0"/>
              <a:t>再复习重要的方法</a:t>
            </a:r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课堂笔记：</a:t>
            </a: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Set</a:t>
            </a:r>
            <a:r>
              <a:rPr lang="zh-CN" altLang="en-US" dirty="0"/>
              <a:t>接口略讲</a:t>
            </a:r>
            <a:endParaRPr lang="en-US" altLang="zh-CN" dirty="0"/>
          </a:p>
          <a:p>
            <a:pPr lvl="0"/>
            <a:r>
              <a:rPr lang="zh-CN" altLang="en-US" dirty="0"/>
              <a:t>强调无</a:t>
            </a:r>
            <a:r>
              <a:rPr lang="en-US" altLang="zh-CN" dirty="0"/>
              <a:t>get()</a:t>
            </a:r>
            <a:r>
              <a:rPr lang="zh-CN" altLang="en-US" dirty="0"/>
              <a:t>方法，无法使用普通</a:t>
            </a:r>
            <a:r>
              <a:rPr lang="en-US" altLang="zh-CN" dirty="0"/>
              <a:t>for</a:t>
            </a:r>
            <a:r>
              <a:rPr lang="zh-CN" altLang="en-US" dirty="0"/>
              <a:t>循环遍历</a:t>
            </a:r>
            <a:endParaRPr lang="en-US" altLang="zh-CN" dirty="0"/>
          </a:p>
          <a:p>
            <a:pPr lvl="0"/>
            <a:r>
              <a:rPr lang="zh-CN" altLang="en-US" dirty="0"/>
              <a:t>可以使用增强</a:t>
            </a:r>
            <a:r>
              <a:rPr lang="en-US" altLang="zh-CN" dirty="0"/>
              <a:t>for</a:t>
            </a:r>
            <a:r>
              <a:rPr lang="zh-CN" altLang="en-US" dirty="0"/>
              <a:t>循环或使用接下来会讲的</a:t>
            </a:r>
            <a:r>
              <a:rPr lang="en-US" altLang="zh-CN" dirty="0"/>
              <a:t>Iterator</a:t>
            </a:r>
            <a:r>
              <a:rPr lang="zh-CN" altLang="en-US" dirty="0"/>
              <a:t>遍历</a:t>
            </a:r>
            <a:endParaRPr lang="en-US" altLang="zh-CN" dirty="0"/>
          </a:p>
          <a:p>
            <a:pPr lvl="0"/>
            <a:r>
              <a:rPr lang="zh-CN" altLang="en-US" dirty="0"/>
              <a:t>此知识点不做练习了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课堂笔记：</a:t>
            </a:r>
            <a:endParaRPr lang="zh-CN" altLang="en-US" sz="11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b="1" dirty="0"/>
          </a:p>
        </p:txBody>
      </p:sp>
      <p:sp>
        <p:nvSpPr>
          <p:cNvPr id="41987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4275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b="1" dirty="0"/>
          </a:p>
        </p:txBody>
      </p:sp>
      <p:sp>
        <p:nvSpPr>
          <p:cNvPr id="56323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sz="1100" dirty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Map map=new HashMap();</a:t>
            </a:r>
            <a:endParaRPr lang="zh-CN" altLang="en-US"/>
          </a:p>
          <a:p>
            <a:r>
              <a:rPr lang="zh-CN" altLang="en-US"/>
              <a:t>    	Person p1=new Person(1,"张三",20);</a:t>
            </a:r>
            <a:endParaRPr lang="zh-CN" altLang="en-US"/>
          </a:p>
          <a:p>
            <a:r>
              <a:rPr lang="zh-CN" altLang="en-US"/>
              <a:t>    	Person p2=new Person(2,"李四",21);</a:t>
            </a:r>
            <a:endParaRPr lang="zh-CN" altLang="en-US"/>
          </a:p>
          <a:p>
            <a:r>
              <a:rPr lang="zh-CN" altLang="en-US"/>
              <a:t>    	Person p3=new Person(3,"王五",23);</a:t>
            </a:r>
            <a:endParaRPr lang="zh-CN" altLang="en-US"/>
          </a:p>
          <a:p>
            <a:r>
              <a:rPr lang="zh-CN" altLang="en-US"/>
              <a:t>    	map.put("p1",p1);</a:t>
            </a:r>
            <a:endParaRPr lang="zh-CN" altLang="en-US"/>
          </a:p>
          <a:p>
            <a:r>
              <a:rPr lang="zh-CN" altLang="en-US"/>
              <a:t>    	map.put("p2",p2);</a:t>
            </a:r>
            <a:endParaRPr lang="zh-CN" altLang="en-US"/>
          </a:p>
          <a:p>
            <a:r>
              <a:rPr lang="zh-CN" altLang="en-US"/>
              <a:t>    	map.put("p3",p3);</a:t>
            </a:r>
            <a:endParaRPr lang="zh-CN" altLang="en-US"/>
          </a:p>
          <a:p>
            <a:r>
              <a:rPr lang="zh-CN" altLang="en-US"/>
              <a:t>    	for(Object obj:map.values()){</a:t>
            </a:r>
            <a:endParaRPr lang="zh-CN" altLang="en-US"/>
          </a:p>
          <a:p>
            <a:r>
              <a:rPr lang="zh-CN" altLang="en-US"/>
              <a:t>    		Person person=(Person)obj;</a:t>
            </a:r>
            <a:endParaRPr lang="zh-CN" altLang="en-US"/>
          </a:p>
          <a:p>
            <a:r>
              <a:rPr lang="zh-CN" altLang="en-US"/>
              <a:t>    		System.out.println(person.getName());</a:t>
            </a:r>
            <a:endParaRPr lang="zh-CN" altLang="en-US"/>
          </a:p>
          <a:p>
            <a:r>
              <a:rPr lang="zh-CN" altLang="en-US"/>
              <a:t>    	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sz="1000" dirty="0"/>
              <a:t>课堂笔记：</a:t>
            </a:r>
            <a:endParaRPr lang="zh-CN" altLang="en-US" sz="10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课堂笔记：</a:t>
            </a:r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defTabSz="843280"/>
            <a:r>
              <a:rPr lang="zh-CN" altLang="en-US" dirty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defTabSz="843280"/>
            <a:r>
              <a:rPr lang="zh-CN" altLang="en-US" dirty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课堂笔记：</a:t>
            </a:r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课堂笔记：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课堂笔记：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 vert="horz" wrap="square" lIns="91401" tIns="45700" rIns="91401" bIns="4570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5029200" cy="4968875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147050" cy="4968875"/>
          </a:xfrm>
        </p:spPr>
        <p:txBody>
          <a:bodyPr vert="horz" wrap="square" lIns="91401" tIns="45700" rIns="91401" bIns="4570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defRPr/>
            </a:pPr>
            <a:endParaRPr kumimoji="0" lang="zh-CN" altLang="en-US" sz="2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01" tIns="45700" rIns="91401" bIns="457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01" tIns="45700" rIns="91401" bIns="457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2" descr="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Text Box 9"/>
          <p:cNvSpPr txBox="1">
            <a:spLocks noChangeArrowheads="1"/>
          </p:cNvSpPr>
          <p:nvPr/>
        </p:nvSpPr>
        <p:spPr bwMode="gray">
          <a:xfrm>
            <a:off x="8567738" y="6254750"/>
            <a:ext cx="576263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lvl="0" eaLnBrk="0" hangingPunct="0"/>
            <a:fld id="{9A0DB2DC-4C9A-4742-B13C-FB6460FD3503}" type="slidenum"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</a:ln>
        </p:spPr>
        <p:txBody>
          <a:bodyPr lIns="91401" tIns="45700" rIns="91401" bIns="4570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4"/>
          <p:cNvSpPr>
            <a:spLocks noGrp="1"/>
          </p:cNvSpPr>
          <p:nvPr>
            <p:ph type="body"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</a:ln>
        </p:spPr>
        <p:txBody>
          <a:bodyPr lIns="91401" tIns="45700" rIns="91401" bIns="4570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30" name="Picture 22" descr="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V1.1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2" descr="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Text Box 9"/>
          <p:cNvSpPr txBox="1">
            <a:spLocks noChangeArrowheads="1"/>
          </p:cNvSpPr>
          <p:nvPr/>
        </p:nvSpPr>
        <p:spPr bwMode="gray">
          <a:xfrm>
            <a:off x="8567738" y="6254750"/>
            <a:ext cx="576263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lvl="0" eaLnBrk="0" hangingPunct="0"/>
            <a:fld id="{9A0DB2DC-4C9A-4742-B13C-FB6460FD3503}" type="slidenum"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</a:ln>
        </p:spPr>
        <p:txBody>
          <a:bodyPr lIns="91401" tIns="45700" rIns="91401" bIns="4570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3" name="Rectangle 4"/>
          <p:cNvSpPr>
            <a:spLocks noGrp="1"/>
          </p:cNvSpPr>
          <p:nvPr>
            <p:ph type="body"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</a:ln>
        </p:spPr>
        <p:txBody>
          <a:bodyPr lIns="91401" tIns="45700" rIns="91401" bIns="4570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2054" name="Picture 22" descr="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1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6350"/>
            <a:ext cx="9140825" cy="685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 vert="horz" wrap="square" lIns="91401" tIns="45700" rIns="91401" bIns="45700" anchor="t" anchorCtr="0"/>
          <a:p>
            <a:pPr>
              <a:buClrTx/>
              <a:buSzTx/>
              <a:buFontTx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高级应用编程</a:t>
            </a: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6" name="TextBox 3"/>
          <p:cNvSpPr txBox="1"/>
          <p:nvPr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1200" b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 dirty="0" err="1">
                <a:latin typeface="黑体" panose="02010609060101010101" pitchFamily="49" charset="-122"/>
                <a:ea typeface="宋体" panose="02010600030101010101" pitchFamily="2" charset="-122"/>
                <a:cs typeface="+mj-cs"/>
              </a:rPr>
              <a:t>Colleciton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接口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3088"/>
          </a:xfrm>
        </p:spPr>
        <p:txBody>
          <a:bodyPr vert="horz" wrap="square" lIns="91401" tIns="45700" rIns="91401" bIns="45700" anchor="t" anchorCtr="0"/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List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</a:t>
            </a:r>
            <a:endParaRPr lang="en-US" altLang="zh-CN" sz="2200" b="1">
              <a:solidFill>
                <a:srgbClr val="FF0000"/>
              </a:solidFill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8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Collection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的子接口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用来包含一组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有序有重复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 的对象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List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中的元素都对应一个整数型的序号，记载其在容器中的位置，可以根据序号存取容器中的元素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8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有两种主要的集合实现类：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ct val="50000"/>
              </a:spcBef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ArrayList</a:t>
            </a:r>
            <a:endParaRPr lang="en-US" altLang="zh-CN" sz="200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ct val="50000"/>
              </a:spcBef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LinkedList</a:t>
            </a:r>
            <a:endParaRPr lang="en-US" altLang="zh-CN" sz="200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en-US" altLang="zh-CN" sz="200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71500"/>
          </a:xfrm>
        </p:spPr>
        <p:txBody>
          <a:bodyPr vert="horz" wrap="square" lIns="91440" tIns="45720" rIns="91440" bIns="45720" anchor="ctr" anchorCtr="0"/>
          <a:p>
            <a:pPr algn="r" eaLnBrk="1" hangingPunct="1">
              <a:buNone/>
            </a:pPr>
            <a:r>
              <a:rPr lang="en-US" altLang="zh-CN" sz="2800">
                <a:ea typeface="黑体" panose="02010609060101010101" pitchFamily="49" charset="-122"/>
              </a:rPr>
              <a:t>List</a:t>
            </a:r>
            <a:r>
              <a:rPr lang="zh-CN" altLang="en-US" sz="2800" dirty="0">
                <a:ea typeface="黑体" panose="02010609060101010101" pitchFamily="49" charset="-122"/>
              </a:rPr>
              <a:t>常用方法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graphicFrame>
        <p:nvGraphicFramePr>
          <p:cNvPr id="6" name="内容占位符 4"/>
          <p:cNvGraphicFramePr/>
          <p:nvPr>
            <p:custDataLst>
              <p:tags r:id="rId1"/>
            </p:custDataLst>
          </p:nvPr>
        </p:nvGraphicFramePr>
        <p:xfrm>
          <a:off x="571472" y="2378906"/>
          <a:ext cx="8072494" cy="333611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{FABFCF23-3B69-468F-B69F-88F6DE6A72F2}</a:tableStyleId>
              </a:tblPr>
              <a:tblGrid>
                <a:gridCol w="4000528"/>
                <a:gridCol w="4071966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boolean add(Object 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obj</a:t>
                      </a: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将元素添加到集合中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3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boolean add(int 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index,Object obj)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将元素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obj</a:t>
                      </a: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插入到集合的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index</a:t>
                      </a: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索引位置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Object get(int 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index)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返回集合中索引为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index</a:t>
                      </a: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的元素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45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int indexOf(Object obj)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返回元素在集合中出现的索引</a:t>
                      </a:r>
                      <a:endParaRPr lang="zh-CN" altLang="en-US" sz="1800" kern="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set(int 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index,Object obj)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将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index</a:t>
                      </a: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索引位置的元素替换为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obj</a:t>
                      </a: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元素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Object remove(int 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index)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删除并返回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index</a:t>
                      </a:r>
                      <a:r>
                        <a:rPr lang="zh-CN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索引位置的元素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boolean </a:t>
                      </a:r>
                      <a:r>
                        <a:rPr lang="en-US" sz="1800" kern="1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isEmpty</a:t>
                      </a: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pt-BR" sz="18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()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判断集合是否为空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1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boolean contains (Object obj)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4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判断集合中是否包含</a:t>
                      </a:r>
                      <a:r>
                        <a:rPr lang="en-US" altLang="zh-CN" sz="1800" kern="1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obj</a:t>
                      </a:r>
                      <a:endParaRPr lang="zh-CN" sz="18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/>
          <a:p>
            <a:pPr algn="r"/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57213" y="1654175"/>
            <a:ext cx="8229600" cy="560388"/>
          </a:xfrm>
          <a:prstGeom prst="wedgeRoundRectCallout">
            <a:avLst>
              <a:gd name="adj1" fmla="val -40686"/>
              <a:gd name="adj2" fmla="val -86456"/>
              <a:gd name="adj3" fmla="val 16667"/>
            </a:avLst>
          </a:prstGeom>
          <a:solidFill>
            <a:srgbClr val="BDEEF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ts val="6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ts val="6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get(1)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返回集合的第几个元素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06" name="组合 8"/>
          <p:cNvGrpSpPr/>
          <p:nvPr/>
        </p:nvGrpSpPr>
        <p:grpSpPr>
          <a:xfrm>
            <a:off x="271463" y="1098550"/>
            <a:ext cx="1042987" cy="430213"/>
            <a:chOff x="1500166" y="4929198"/>
            <a:chExt cx="1304670" cy="538539"/>
          </a:xfrm>
        </p:grpSpPr>
        <p:pic>
          <p:nvPicPr>
            <p:cNvPr id="102407" name="Picture 6" descr="E:\设计支持\模板设计\TW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0166" y="4929198"/>
              <a:ext cx="579048" cy="5384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929099" y="4966956"/>
              <a:ext cx="875737" cy="50078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提问</a:t>
              </a:r>
              <a:endParaRPr kumimoji="0" lang="zh-CN" altLang="en-US" sz="20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标题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571500"/>
          </a:xfrm>
        </p:spPr>
        <p:txBody>
          <a:bodyPr vert="horz" wrap="square" lIns="91440" tIns="45720" rIns="91440" bIns="45720" anchor="ctr" anchorCtr="0"/>
          <a:p>
            <a:pPr algn="r" eaLnBrk="1" hangingPunct="1">
              <a:buNone/>
            </a:pPr>
            <a:r>
              <a:rPr lang="en-US" altLang="zh-CN" sz="2800" dirty="0" err="1">
                <a:ea typeface="黑体" panose="02010609060101010101" pitchFamily="49" charset="-122"/>
              </a:rPr>
              <a:t>LinkedList</a:t>
            </a:r>
            <a:r>
              <a:rPr lang="zh-CN" altLang="en-US" sz="2800" dirty="0">
                <a:ea typeface="黑体" panose="02010609060101010101" pitchFamily="49" charset="-122"/>
              </a:rPr>
              <a:t>常用方法</a:t>
            </a:r>
            <a:endParaRPr lang="en-US" altLang="zh-CN" sz="2800">
              <a:ea typeface="黑体" panose="02010609060101010101" pitchFamily="49" charset="-122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714500" y="5664200"/>
            <a:ext cx="5572125" cy="407988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LinkedList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同样提供了已学习的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ArrayList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方法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8" name="内容占位符 4"/>
          <p:cNvGraphicFramePr/>
          <p:nvPr/>
        </p:nvGraphicFramePr>
        <p:xfrm>
          <a:off x="571471" y="1327493"/>
          <a:ext cx="8286808" cy="3361681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{FABFCF23-3B69-468F-B69F-88F6DE6A72F2}</a:tableStyleId>
              </a:tblPr>
              <a:tblGrid>
                <a:gridCol w="3429025"/>
                <a:gridCol w="4857783"/>
              </a:tblGrid>
              <a:tr h="458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4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void addFirst(Object </a:t>
                      </a:r>
                      <a:r>
                        <a:rPr lang="en-US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将给定元素插入当前集合头部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1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void addLast(Object </a:t>
                      </a:r>
                      <a:r>
                        <a:rPr lang="en-US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将给定元素插入当前集合尾部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4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Object getFirst</a:t>
                      </a:r>
                      <a:r>
                        <a:rPr lang="en-US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获得当前集合的第一个元素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4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Object getLast</a:t>
                      </a:r>
                      <a:r>
                        <a:rPr lang="en-US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获得当前集合的最后一个元素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6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Object removeFirst</a:t>
                      </a:r>
                      <a:r>
                        <a:rPr lang="en-US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移除并返回当前集合的第一个元素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 smtClean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Object removeLast</a:t>
                      </a:r>
                      <a:r>
                        <a:rPr lang="en-US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 )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60"/>
                        </a:lnSpc>
                        <a:spcBef>
                          <a:spcPts val="6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dirty="0"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移除并返回当前集合的最后一个元素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/>
          <a:p>
            <a:pPr algn="r"/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 dirty="0" err="1">
                <a:latin typeface="黑体" panose="02010609060101010101" pitchFamily="49" charset="-122"/>
                <a:ea typeface="宋体" panose="02010600030101010101" pitchFamily="2" charset="-122"/>
                <a:cs typeface="+mj-cs"/>
              </a:rPr>
              <a:t>Colleciton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接口</a:t>
            </a: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3088"/>
          </a:xfrm>
        </p:spPr>
        <p:txBody>
          <a:bodyPr vert="horz" wrap="square" lIns="91401" tIns="45700" rIns="91401" bIns="45700" anchor="t" anchorCtr="0"/>
          <a:p>
            <a:pPr>
              <a:buClr>
                <a:srgbClr val="0000CC"/>
              </a:buClr>
              <a:buSzPct val="8500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List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接口的实现类</a:t>
            </a:r>
            <a:endParaRPr lang="en-US" altLang="zh-CN" b="1"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  <a:p>
            <a:pPr lvl="1">
              <a:buClr>
                <a:srgbClr val="0000CC"/>
              </a:buClr>
              <a:buSzPct val="85000"/>
            </a:pPr>
            <a:r>
              <a:rPr lang="en-US" altLang="zh-CN" b="1" dirty="0" err="1">
                <a:latin typeface="黑体" panose="02010609060101010101" pitchFamily="49" charset="-122"/>
                <a:ea typeface="宋体" panose="02010600030101010101" pitchFamily="2" charset="-122"/>
              </a:rPr>
              <a:t>ArrayList</a:t>
            </a:r>
            <a:r>
              <a:rPr lang="zh-CN" altLang="en-US" b="1" dirty="0">
                <a:latin typeface="黑体" panose="02010609060101010101" pitchFamily="49" charset="-122"/>
                <a:ea typeface="宋体" panose="02010600030101010101" pitchFamily="2" charset="-122"/>
              </a:rPr>
              <a:t>与</a:t>
            </a:r>
            <a:r>
              <a:rPr lang="en-US" altLang="zh-CN" b="1" dirty="0" err="1">
                <a:latin typeface="黑体" panose="02010609060101010101" pitchFamily="49" charset="-122"/>
                <a:ea typeface="宋体" panose="02010600030101010101" pitchFamily="2" charset="-122"/>
              </a:rPr>
              <a:t>LinkedList</a:t>
            </a:r>
            <a:r>
              <a:rPr lang="zh-CN" altLang="en-US" b="1" dirty="0">
                <a:latin typeface="黑体" panose="02010609060101010101" pitchFamily="49" charset="-122"/>
                <a:ea typeface="宋体" panose="02010600030101010101" pitchFamily="2" charset="-122"/>
              </a:rPr>
              <a:t>的比较</a:t>
            </a:r>
            <a:endParaRPr lang="zh-CN" altLang="en-US" b="1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ct val="10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存储结构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3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ArrayList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是线性顺序存储 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3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LinkedList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对象间彼此串连起来的一个链表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操作性能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3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ArrayList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适合随机查询的场合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3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LinkedList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元素的插入和删除操作性高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从功能上，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LinkedList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要多一些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endParaRPr lang="en-US" altLang="zh-CN" sz="2000" b="1">
              <a:solidFill>
                <a:srgbClr val="0000CC"/>
              </a:solidFill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1700213" y="214313"/>
            <a:ext cx="7372350" cy="571500"/>
          </a:xfrm>
        </p:spPr>
        <p:txBody>
          <a:bodyPr vert="horz" wrap="square" lIns="91440" tIns="45720" rIns="91440" bIns="45720" anchor="ctr" anchorCtr="0"/>
          <a:p>
            <a:pPr algn="r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8229600" cy="2286000"/>
          </a:xfrm>
        </p:spPr>
        <p:txBody>
          <a:bodyPr vert="horz" wrap="square" lIns="91440" tIns="45720" rIns="91440" bIns="45720" anchor="t" anchorCtr="0"/>
          <a:p>
            <a:pPr eaLnBrk="1" hangingPunct="1">
              <a:buBlip>
                <a:blip r:embed="rId1"/>
              </a:buBlip>
            </a:pPr>
            <a:r>
              <a:rPr lang="en-US" altLang="zh-CN" sz="2000" b="1">
                <a:ea typeface="黑体" panose="02010609060101010101" pitchFamily="49" charset="-122"/>
              </a:rPr>
              <a:t>Set</a:t>
            </a:r>
            <a:r>
              <a:rPr lang="zh-CN" altLang="en-US" sz="2000" b="1" dirty="0">
                <a:ea typeface="黑体" panose="02010609060101010101" pitchFamily="49" charset="-122"/>
              </a:rPr>
              <a:t>接口</a:t>
            </a:r>
            <a:endParaRPr lang="zh-CN" altLang="en-US" sz="2000" b="1" dirty="0">
              <a:ea typeface="黑体" panose="02010609060101010101" pitchFamily="49" charset="-122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接口存储一组唯一，无序的对象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HashSet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接口常用的实现类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buBlip>
                <a:blip r:embed="rId3"/>
              </a:buBlip>
            </a:pP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HashSet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允许集合元素值为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buBlip>
                <a:blip r:embed="rId3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操作数据的方法与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类似，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接口不存在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get()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Blip>
                <a:blip r:embed="rId2"/>
              </a:buBlip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Blip>
                <a:blip r:embed="rId2"/>
              </a:buBlip>
            </a:pPr>
            <a:endParaRPr lang="zh-CN" altLang="en-US" sz="2000" b="1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/>
          <a:p>
            <a:pPr algn="r"/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643063" y="3571875"/>
            <a:ext cx="5857875" cy="3000375"/>
          </a:xfrm>
          <a:prstGeom prst="roundRect">
            <a:avLst>
              <a:gd name="adj" fmla="val 2711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HashSet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newsTitleSet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new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HashSet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NewTitle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car = new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NewTitle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(1, 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汽车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", 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管理员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");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增加元素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newsTitleSet.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add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(car);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遍历集合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for(Object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obj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: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newsTitleList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){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NewTitle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title=(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NewTitle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obj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title.getTitleName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());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24155" marR="0" lvl="0" indent="-2241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188" y="3071813"/>
            <a:ext cx="1082675" cy="484187"/>
            <a:chOff x="484804" y="3071810"/>
            <a:chExt cx="1082040" cy="484802"/>
          </a:xfrm>
        </p:grpSpPr>
        <p:pic>
          <p:nvPicPr>
            <p:cNvPr id="110599" name="Picture 8" descr="E:\设计支持\模板设计\sl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804" y="3071810"/>
              <a:ext cx="446984" cy="4144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875100" y="3159233"/>
              <a:ext cx="691744" cy="3973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示例</a:t>
              </a:r>
              <a:endParaRPr kumimoji="0" lang="zh-CN" altLang="en-US" sz="20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 dirty="0" err="1">
                <a:latin typeface="黑体" panose="02010609060101010101" pitchFamily="49" charset="-122"/>
                <a:ea typeface="宋体" panose="02010600030101010101" pitchFamily="2" charset="-122"/>
                <a:cs typeface="+mj-cs"/>
              </a:rPr>
              <a:t>Colleciton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接口</a:t>
            </a: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 vert="horz" wrap="square" lIns="91401" tIns="45700" rIns="91401" bIns="45700" anchor="t" anchorCtr="0"/>
          <a:p>
            <a:pPr algn="just"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en-US" altLang="zh-CN" b="1" dirty="0" err="1"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Iterator</a:t>
            </a:r>
            <a:r>
              <a:rPr lang="zh-CN" altLang="en-US" b="1" dirty="0"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接口</a:t>
            </a:r>
            <a:endParaRPr lang="zh-CN" altLang="en-US" b="1" dirty="0"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Iterator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对象称作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迭代器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，用来方便的实现对容器内的元素进行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遍历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操作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所有实现了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Collection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接口的集合类都有一个</a:t>
            </a: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iterator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( )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方法，返回一个实现了</a:t>
            </a: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Iterator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接口的对象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Iterator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对象实现了统一的一个用来遍历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Collection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中对象的方法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Iterator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是为遍历而设计，能够从集合中取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    出元素和删除元素，但是没有添加元素的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    功能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Iterator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的功能上比较简单，使用中，只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    能单向移动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algn="just">
              <a:buClr>
                <a:srgbClr val="0000CC"/>
              </a:buClr>
              <a:buSzPct val="85000"/>
            </a:pPr>
            <a:endParaRPr lang="en-US" altLang="zh-CN" sz="2000"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2971800"/>
            <a:ext cx="2087563" cy="2643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标题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571500"/>
          </a:xfrm>
        </p:spPr>
        <p:txBody>
          <a:bodyPr vert="horz" wrap="square" lIns="91440" tIns="45720" rIns="91440" bIns="45720" anchor="ctr" anchorCtr="0"/>
          <a:p>
            <a:pPr algn="r" eaLnBrk="1" hangingPunct="1">
              <a:buNone/>
            </a:pPr>
            <a:r>
              <a:rPr lang="en-US" altLang="zh-CN" sz="2800" dirty="0" err="1">
                <a:solidFill>
                  <a:schemeClr val="bg1"/>
                </a:solidFill>
                <a:ea typeface="黑体" panose="02010609060101010101" pitchFamily="49" charset="-122"/>
              </a:rPr>
              <a:t>Iterator</a:t>
            </a:r>
            <a:endParaRPr lang="zh-CN" altLang="en-US" sz="28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12643" name="内容占位符 2"/>
          <p:cNvSpPr>
            <a:spLocks noGrp="1"/>
          </p:cNvSpPr>
          <p:nvPr>
            <p:ph idx="1"/>
          </p:nvPr>
        </p:nvSpPr>
        <p:spPr>
          <a:xfrm>
            <a:off x="769938" y="1071563"/>
            <a:ext cx="8229600" cy="221456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Blip>
                <a:blip r:embed="rId1"/>
              </a:buBlip>
            </a:pPr>
            <a:r>
              <a:rPr lang="en-US" altLang="zh-CN" sz="2000" b="1" dirty="0" err="1">
                <a:ea typeface="黑体" panose="02010609060101010101" pitchFamily="49" charset="-122"/>
              </a:rPr>
              <a:t>Iterator</a:t>
            </a:r>
            <a:r>
              <a:rPr lang="zh-CN" altLang="en-US" sz="2000" b="1" dirty="0">
                <a:ea typeface="黑体" panose="02010609060101010101" pitchFamily="49" charset="-122"/>
              </a:rPr>
              <a:t>接口表示对集合进行迭代的迭代器，专门实现集合的遍历</a:t>
            </a:r>
            <a:endParaRPr lang="en-US" altLang="zh-CN" sz="2000" b="1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Blip>
                <a:blip r:embed="rId1"/>
              </a:buBlip>
            </a:pPr>
            <a:r>
              <a:rPr lang="zh-CN" altLang="en-US" sz="2000" b="1" dirty="0">
                <a:ea typeface="黑体" panose="02010609060101010101" pitchFamily="49" charset="-122"/>
              </a:rPr>
              <a:t>方法：</a:t>
            </a:r>
            <a:endParaRPr lang="en-US" altLang="zh-CN" sz="2000" b="1"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zh-CN" sz="1900" dirty="0" err="1">
                <a:ea typeface="黑体" panose="02010609060101010101" pitchFamily="49" charset="-122"/>
              </a:rPr>
              <a:t>hasNext</a:t>
            </a:r>
            <a:r>
              <a:rPr lang="en-US" altLang="zh-CN" sz="1900">
                <a:ea typeface="黑体" panose="02010609060101010101" pitchFamily="49" charset="-122"/>
              </a:rPr>
              <a:t>()</a:t>
            </a:r>
            <a:r>
              <a:rPr lang="zh-CN" altLang="en-US" sz="1900" dirty="0">
                <a:ea typeface="黑体" panose="02010609060101010101" pitchFamily="49" charset="-122"/>
              </a:rPr>
              <a:t>：判断是否存在另一个可访问的元素</a:t>
            </a:r>
            <a:endParaRPr lang="en-US" altLang="zh-CN" sz="1900"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zh-CN" sz="1900">
                <a:ea typeface="黑体" panose="02010609060101010101" pitchFamily="49" charset="-122"/>
              </a:rPr>
              <a:t>next()</a:t>
            </a:r>
            <a:r>
              <a:rPr lang="zh-CN" altLang="en-US" sz="1900" dirty="0">
                <a:ea typeface="黑体" panose="02010609060101010101" pitchFamily="49" charset="-122"/>
              </a:rPr>
              <a:t>：返回要访问的下一个元素</a:t>
            </a:r>
            <a:endParaRPr lang="zh-CN" altLang="en-US" sz="1900" dirty="0">
              <a:ea typeface="黑体" panose="02010609060101010101" pitchFamily="49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473200" y="3535363"/>
            <a:ext cx="6099175" cy="2608263"/>
          </a:xfrm>
          <a:prstGeom prst="roundRect">
            <a:avLst>
              <a:gd name="adj" fmla="val 2711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使用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Iterator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遍历，分别是：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");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Iterator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it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list.iterator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while 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it.hasNext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()) {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String name = (String)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it.next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(name);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AutoShape 5"/>
          <p:cNvSpPr>
            <a:spLocks noChangeArrowheads="1"/>
          </p:cNvSpPr>
          <p:nvPr/>
        </p:nvSpPr>
        <p:spPr bwMode="auto">
          <a:xfrm>
            <a:off x="6072188" y="5235575"/>
            <a:ext cx="2214563" cy="398463"/>
          </a:xfrm>
          <a:prstGeom prst="wedgeRoundRectCallout">
            <a:avLst>
              <a:gd name="adj1" fmla="val -86472"/>
              <a:gd name="adj2" fmla="val -5178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95B74F"/>
            </a:solidFill>
            <a:miter lim="800000"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anchor="b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返回类型是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Object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5500688" y="4357688"/>
            <a:ext cx="2786063" cy="398463"/>
          </a:xfrm>
          <a:prstGeom prst="wedgeRoundRectCallout">
            <a:avLst>
              <a:gd name="adj1" fmla="val -101440"/>
              <a:gd name="adj2" fmla="val 29236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95B74F"/>
            </a:solidFill>
            <a:miter lim="800000"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anchor="b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当有元素时返回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true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/>
          <a:p>
            <a:pPr algn="r"/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4036" grpId="0" animBg="1"/>
      <p:bldP spid="440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571500"/>
          </a:xfrm>
        </p:spPr>
        <p:txBody>
          <a:bodyPr vert="horz" wrap="square" lIns="91440" tIns="45720" rIns="91440" bIns="45720" anchor="ctr" anchorCtr="0"/>
          <a:p>
            <a:pPr algn="r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ea typeface="黑体" panose="02010609060101010101" pitchFamily="49" charset="-122"/>
              </a:rPr>
              <a:t>Collections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类操作集合</a:t>
            </a:r>
            <a:endParaRPr lang="zh-CN" altLang="en-US" sz="28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5715000" y="1285875"/>
            <a:ext cx="32861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如何让打印出的结果是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en-US" altLang="zh-CN" sz="28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769938" y="3492500"/>
            <a:ext cx="8096250" cy="291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20000"/>
              </a:spcBef>
              <a:buBlip>
                <a:blip r:embed="rId1"/>
              </a:buBlip>
            </a:pP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类可以对集合进行排序、查找和替换操作</a:t>
            </a:r>
            <a:endParaRPr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Blip>
                <a:blip r:embed="rId1"/>
              </a:buBlip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实现一个类的对象之间比较大小，该类要实现</a:t>
            </a:r>
            <a:r>
              <a:rPr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Comparable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接口</a:t>
            </a:r>
            <a:endParaRPr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Blip>
                <a:blip r:embed="rId2"/>
              </a:buBlip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spcBef>
                <a:spcPct val="20000"/>
              </a:spcBef>
              <a:buNone/>
            </a:pPr>
            <a:endParaRPr lang="en-US" altLang="zh-CN" sz="28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357313" y="1071563"/>
            <a:ext cx="3956050" cy="1785938"/>
          </a:xfrm>
          <a:prstGeom prst="roundRect">
            <a:avLst>
              <a:gd name="adj" fmla="val 2711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ArrayList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list = new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ArrayList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(2);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(3);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-224155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>
                <a:tab pos="444500" algn="l"/>
              </a:tabLst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list.add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(1);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571875" y="1785938"/>
            <a:ext cx="1571625" cy="990600"/>
          </a:xfrm>
          <a:prstGeom prst="wedgeRoundRectCallout">
            <a:avLst>
              <a:gd name="adj1" fmla="val -75083"/>
              <a:gd name="adj2" fmla="val -2477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95B74F"/>
            </a:solidFill>
            <a:miter lim="800000"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anchor="b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打印输出集合元素的结果是？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14500" y="6143625"/>
            <a:ext cx="5181600" cy="463550"/>
            <a:chOff x="2428860" y="6143644"/>
            <a:chExt cx="4824413" cy="463550"/>
          </a:xfrm>
        </p:grpSpPr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2428860" y="6143644"/>
              <a:ext cx="4824413" cy="431800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演示示例：使用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Collections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排序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4697" name="Picture 20" descr="说话气泡n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1736" y="6143644"/>
              <a:ext cx="793939" cy="463550"/>
            </a:xfrm>
            <a:prstGeom prst="rect">
              <a:avLst/>
            </a:prstGeom>
            <a:noFill/>
            <a:ln w="9525"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3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/>
          <a:p>
            <a:pPr algn="r"/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Picture 11" descr="E:\设计支持\模板设计\F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8" y="3000375"/>
            <a:ext cx="398462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588963" y="3087688"/>
            <a:ext cx="692150" cy="396875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分析</a:t>
            </a:r>
            <a:endParaRPr kumimoji="0" lang="zh-CN" altLang="en-US" sz="2000" b="1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14701" name="Picture 5" descr="E:\设计支持\模板设计\W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8" y="571500"/>
            <a:ext cx="414337" cy="422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588963" y="658813"/>
            <a:ext cx="692150" cy="396875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</a:t>
            </a:r>
            <a:endParaRPr kumimoji="0" lang="zh-CN" altLang="en-US" sz="2000" b="1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标题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571500"/>
          </a:xfrm>
        </p:spPr>
        <p:txBody>
          <a:bodyPr vert="horz" wrap="square" lIns="91440" tIns="45720" rIns="91440" bIns="45720" anchor="ctr" anchorCtr="0"/>
          <a:p>
            <a:pPr algn="r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上机练习</a:t>
            </a:r>
            <a:endParaRPr lang="zh-CN" altLang="en-US" sz="28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909638" y="1052513"/>
            <a:ext cx="7467600" cy="3262312"/>
          </a:xfrm>
          <a:custGeom>
            <a:avLst/>
            <a:gdLst>
              <a:gd name="txL" fmla="*/ 0 w 7499350"/>
              <a:gd name="txT" fmla="*/ 248184 h 2978150"/>
              <a:gd name="txR" fmla="*/ 7251162 w 7499350"/>
              <a:gd name="txB" fmla="*/ 2978150 h 2978150"/>
            </a:gdLst>
            <a:ahLst/>
            <a:cxnLst>
              <a:cxn ang="0">
                <a:pos x="7499350" y="1489075"/>
              </a:cxn>
              <a:cxn ang="5898240">
                <a:pos x="3749675" y="2978150"/>
              </a:cxn>
              <a:cxn ang="11796480">
                <a:pos x="0" y="1489075"/>
              </a:cxn>
              <a:cxn ang="17694720">
                <a:pos x="3749675" y="0"/>
              </a:cxn>
            </a:cxnLst>
            <a:rect l="txL" t="txT" r="txR" b="txB"/>
            <a:pathLst>
              <a:path w="7499350" h="2978150">
                <a:moveTo>
                  <a:pt x="0" y="0"/>
                </a:moveTo>
                <a:lnTo>
                  <a:pt x="7002982" y="0"/>
                </a:lnTo>
                <a:lnTo>
                  <a:pt x="7499350" y="496368"/>
                </a:lnTo>
                <a:lnTo>
                  <a:pt x="7499350" y="2978150"/>
                </a:lnTo>
                <a:lnTo>
                  <a:pt x="0" y="2978150"/>
                </a:lnTo>
                <a:close/>
              </a:path>
            </a:pathLst>
          </a:custGeom>
          <a:solidFill>
            <a:srgbClr val="CCECFF">
              <a:alpha val="100000"/>
            </a:srgbClr>
          </a:solidFill>
          <a:ln w="25400">
            <a:solidFill>
              <a:schemeClr val="bg1">
                <a:alpha val="100000"/>
              </a:schemeClr>
            </a:solidFill>
            <a:miter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buBlip>
                <a:blip r:embed="rId1"/>
              </a:buBlip>
            </a:pPr>
            <a:r>
              <a:rPr lang="zh-CN" altLang="en-US" sz="2000" b="1" dirty="0">
                <a:ea typeface="黑体" panose="02010609060101010101" pitchFamily="49" charset="-122"/>
              </a:rPr>
              <a:t>需求说明</a:t>
            </a:r>
            <a:endParaRPr lang="zh-CN" altLang="en-US" sz="2000" b="1" dirty="0">
              <a:ea typeface="黑体" panose="02010609060101010101" pitchFamily="49" charset="-122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zh-CN" altLang="en-US" sz="2000" dirty="0">
                <a:ea typeface="黑体" panose="02010609060101010101" pitchFamily="49" charset="-122"/>
              </a:rPr>
              <a:t>使用</a:t>
            </a:r>
            <a:r>
              <a:rPr lang="en-US" altLang="zh-CN" sz="2000">
                <a:ea typeface="黑体" panose="02010609060101010101" pitchFamily="49" charset="-122"/>
              </a:rPr>
              <a:t>Collections</a:t>
            </a:r>
            <a:r>
              <a:rPr lang="zh-CN" altLang="en-US" sz="2000" dirty="0">
                <a:ea typeface="黑体" panose="02010609060101010101" pitchFamily="49" charset="-122"/>
              </a:rPr>
              <a:t>类对员工集合按年龄进行排序并输出排序后的信息</a:t>
            </a:r>
            <a:endParaRPr lang="en-US" altLang="zh-CN" sz="2000">
              <a:ea typeface="黑体" panose="02010609060101010101" pitchFamily="49" charset="-122"/>
            </a:endParaRPr>
          </a:p>
          <a:p>
            <a:pPr eaLnBrk="1" hangingPunct="1">
              <a:buBlip>
                <a:blip r:embed="rId1"/>
              </a:buBlip>
            </a:pPr>
            <a:r>
              <a:rPr lang="zh-CN" altLang="en-US" sz="2000" b="1" dirty="0">
                <a:ea typeface="黑体" panose="02010609060101010101" pitchFamily="49" charset="-122"/>
              </a:rPr>
              <a:t>分析</a:t>
            </a:r>
            <a:endParaRPr lang="en-US" altLang="zh-CN" sz="2000" b="1">
              <a:ea typeface="黑体" panose="02010609060101010101" pitchFamily="49" charset="-122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zh-CN" altLang="en-US" sz="2000" dirty="0">
                <a:ea typeface="黑体" panose="02010609060101010101" pitchFamily="49" charset="-122"/>
              </a:rPr>
              <a:t>员工类实现</a:t>
            </a:r>
            <a:r>
              <a:rPr lang="en-US" altLang="zh-CN" sz="2000">
                <a:ea typeface="黑体" panose="02010609060101010101" pitchFamily="49" charset="-122"/>
              </a:rPr>
              <a:t>Comparable</a:t>
            </a:r>
            <a:r>
              <a:rPr lang="zh-CN" altLang="en-US" sz="2000" dirty="0">
                <a:ea typeface="黑体" panose="02010609060101010101" pitchFamily="49" charset="-122"/>
              </a:rPr>
              <a:t>接口</a:t>
            </a:r>
            <a:endParaRPr lang="en-US" altLang="zh-CN" sz="2000">
              <a:ea typeface="黑体" panose="02010609060101010101" pitchFamily="49" charset="-122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zh-CN" altLang="en-US" sz="2000" dirty="0">
                <a:ea typeface="黑体" panose="02010609060101010101" pitchFamily="49" charset="-122"/>
              </a:rPr>
              <a:t>调用</a:t>
            </a:r>
            <a:r>
              <a:rPr lang="en-US" altLang="zh-CN" sz="2000">
                <a:ea typeface="黑体" panose="02010609060101010101" pitchFamily="49" charset="-122"/>
              </a:rPr>
              <a:t>Collections</a:t>
            </a:r>
            <a:r>
              <a:rPr lang="zh-CN" altLang="en-US" sz="2000" dirty="0">
                <a:ea typeface="黑体" panose="02010609060101010101" pitchFamily="49" charset="-122"/>
              </a:rPr>
              <a:t>类的</a:t>
            </a:r>
            <a:r>
              <a:rPr lang="en-US" altLang="zh-CN" sz="2000">
                <a:ea typeface="黑体" panose="02010609060101010101" pitchFamily="49" charset="-122"/>
              </a:rPr>
              <a:t>sort() </a:t>
            </a:r>
            <a:r>
              <a:rPr lang="zh-CN" altLang="en-US" sz="2000" dirty="0">
                <a:ea typeface="黑体" panose="02010609060101010101" pitchFamily="49" charset="-122"/>
              </a:rPr>
              <a:t>方法</a:t>
            </a: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998663" y="5060950"/>
            <a:ext cx="5032375" cy="422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完成时间：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000250" y="5634038"/>
            <a:ext cx="5000625" cy="438150"/>
          </a:xfrm>
          <a:prstGeom prst="roundRect">
            <a:avLst>
              <a:gd name="adj" fmla="val 16667"/>
            </a:avLst>
          </a:prstGeom>
          <a:solidFill>
            <a:srgbClr val="67B9C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共性问题集中讲解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/>
          <a:p>
            <a:pPr algn="r"/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6743" name="组合 10"/>
          <p:cNvGrpSpPr/>
          <p:nvPr/>
        </p:nvGrpSpPr>
        <p:grpSpPr>
          <a:xfrm>
            <a:off x="514350" y="941388"/>
            <a:ext cx="981075" cy="484187"/>
            <a:chOff x="1856427" y="2747587"/>
            <a:chExt cx="1227275" cy="606003"/>
          </a:xfrm>
        </p:grpSpPr>
        <p:sp>
          <p:nvSpPr>
            <p:cNvPr id="12" name="TextBox 11"/>
            <p:cNvSpPr txBox="1"/>
            <p:nvPr/>
          </p:nvSpPr>
          <p:spPr>
            <a:xfrm>
              <a:off x="2217858" y="2856866"/>
              <a:ext cx="865844" cy="49672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marR="0" algn="ctr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练习</a:t>
              </a:r>
              <a:endParaRPr kumimoji="0" lang="zh-CN" altLang="en-US" sz="20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116745" name="Picture 9" descr="E:\设计支持\模板设计\LX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6427" y="2747587"/>
              <a:ext cx="507937" cy="5587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>
                <a:latin typeface="黑体" panose="02010609060101010101" pitchFamily="49" charset="-122"/>
                <a:ea typeface="宋体" panose="02010600030101010101" pitchFamily="2" charset="-122"/>
                <a:cs typeface="+mj-cs"/>
              </a:rPr>
              <a:t>Map</a:t>
            </a:r>
            <a:r>
              <a:rPr lang="zh-CN" altLang="en-US" dirty="0">
                <a:latin typeface="黑体" panose="02010609060101010101" pitchFamily="49" charset="-122"/>
                <a:ea typeface="宋体" panose="02010600030101010101" pitchFamily="2" charset="-122"/>
                <a:cs typeface="+mj-cs"/>
              </a:rPr>
              <a:t>接口</a:t>
            </a: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 vert="horz" wrap="square" lIns="91401" tIns="45700" rIns="91401" bIns="45700" anchor="t" anchorCtr="0"/>
          <a:p>
            <a:pPr>
              <a:buClr>
                <a:srgbClr val="0000CC"/>
              </a:buClr>
              <a:buSzPct val="85000"/>
            </a:pPr>
            <a:r>
              <a:rPr lang="en-US" altLang="zh-CN" b="1"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Map</a:t>
            </a:r>
            <a:r>
              <a:rPr lang="zh-CN" altLang="en-US" b="1" dirty="0"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接口</a:t>
            </a:r>
            <a:endParaRPr lang="zh-CN" altLang="en-US" b="1" dirty="0"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内存储的是键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值对这样以成对的对象组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可以把一组对象当成一个元素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，通过“键”对象来查询“值”对象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是不同于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Collection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的另外一种集合接口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中，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key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值是唯一的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不能重复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，而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key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对象是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    与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value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对象关联在一起的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接口有两个实现：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HashMap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 — key/value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对是按照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  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Hash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算法存储的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TreeMap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 — key/value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对是排序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按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key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排序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存储的</a:t>
            </a: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3352800"/>
            <a:ext cx="2505075" cy="251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本章内容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3400" y="1143000"/>
          <a:ext cx="7786689" cy="4856163"/>
        </p:xfrm>
        <a:graphic>
          <a:graphicData uri="http://schemas.openxmlformats.org/drawingml/2006/table">
            <a:tbl>
              <a:tblPr/>
              <a:tblGrid>
                <a:gridCol w="2948920"/>
                <a:gridCol w="2948920"/>
                <a:gridCol w="963699"/>
                <a:gridCol w="925150"/>
              </a:tblGrid>
              <a:tr h="3528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</a:rPr>
                        <a:t>节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知识点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掌握程度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难易程度</a:t>
                      </a:r>
                      <a:endParaRPr lang="zh-CN" altLang="en-US" sz="1600" b="1" i="0" u="none" strike="noStrike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8193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中的集合类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集合概述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v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中集合框架层次结构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v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v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接口的实现类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v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v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接口的实现类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v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Collections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Collections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类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v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接口的实现类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 v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的比较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249">
                <a:tc vMerge="1"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HashTable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的比较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集合中的异常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使用集合时常见的异常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掌握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泛型的使用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集合中泛型的使用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理解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难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标题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571500"/>
          </a:xfrm>
        </p:spPr>
        <p:txBody>
          <a:bodyPr vert="horz" wrap="square" lIns="91440" tIns="45720" rIns="91440" bIns="45720" anchor="ctr" anchorCtr="0"/>
          <a:p>
            <a:pPr algn="r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dirty="0" err="1">
                <a:ea typeface="黑体" panose="02010609060101010101" pitchFamily="49" charset="-122"/>
              </a:rPr>
              <a:t>HashMap</a:t>
            </a:r>
            <a:r>
              <a:rPr lang="zh-CN" altLang="en-US" sz="2800" dirty="0">
                <a:ea typeface="黑体" panose="02010609060101010101" pitchFamily="49" charset="-122"/>
              </a:rPr>
              <a:t>的常用方法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4"/>
          <p:cNvGraphicFramePr/>
          <p:nvPr/>
        </p:nvGraphicFramePr>
        <p:xfrm>
          <a:off x="571472" y="944779"/>
          <a:ext cx="8072494" cy="5484617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{FABFCF23-3B69-468F-B69F-88F6DE6A72F2}</a:tableStyleId>
              </a:tblPr>
              <a:tblGrid>
                <a:gridCol w="3500462"/>
                <a:gridCol w="4572032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 </a:t>
                      </a: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put(key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, value)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将相互关联的一个关键字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(key)</a:t>
                      </a: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与一个值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(value)</a:t>
                      </a: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放入该</a:t>
                      </a:r>
                      <a:r>
                        <a:rPr kumimoji="0" lang="zh-CN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集合。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 </a:t>
                      </a: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remove(Object 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key)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从当前集合中移</a:t>
                      </a: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除与指定键相关的映射，并返回该键关联的旧值。如果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key</a:t>
                      </a: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没有任何关联，则返回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null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 </a:t>
                      </a: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get(Object 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key)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获得与关键字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key</a:t>
                      </a: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相关的值。如果该键不关联任何非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null</a:t>
                      </a: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值，则返回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null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 </a:t>
                      </a: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containsKey(key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判断集合中是否存在关键字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key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 </a:t>
                      </a: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containsValue(value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判断集合中是否存在值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value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 </a:t>
                      </a: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isEmpty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判断集合中是否有存在元素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void </a:t>
                      </a: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clear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清除集合中所有元素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size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返回集合中元素的数量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Set  keySet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获取所有键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key</a:t>
                      </a: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的集合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Collection </a:t>
                      </a:r>
                      <a:r>
                        <a:rPr kumimoji="0" lang="pt-BR" alt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values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获取所有值</a:t>
                      </a:r>
                      <a:r>
                        <a:rPr kumimoji="0" lang="pt-BR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value</a:t>
                      </a: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的集合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/>
          <a:p>
            <a:pPr algn="r"/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Map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接口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3088"/>
          </a:xfrm>
        </p:spPr>
        <p:txBody>
          <a:bodyPr vert="horz" wrap="square" lIns="91401" tIns="45700" rIns="91401" bIns="45700" anchor="t" anchorCtr="0"/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HashMap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TreeMap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的比较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HashMap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基于哈希表实现。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TreeMap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基于树实现。 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HashMap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可以通过调优初始容量和负载因子，优化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HashMap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空间的使用。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TreeMap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没有调优选项，因为该树总处于平衡状态 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HashMap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性能优于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TreeMap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Map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接口</a:t>
            </a: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3088"/>
          </a:xfrm>
        </p:spPr>
        <p:txBody>
          <a:bodyPr vert="horz" wrap="square" lIns="91401" tIns="45700" rIns="91401" bIns="45700" anchor="t" anchorCtr="0"/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en-US" altLang="zh-CN" b="1" dirty="0" err="1"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HashMap</a:t>
            </a:r>
            <a:r>
              <a:rPr lang="zh-CN" altLang="en-US" b="1" dirty="0"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与</a:t>
            </a:r>
            <a:r>
              <a:rPr lang="en-US" altLang="zh-CN" b="1" dirty="0" err="1"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Hashtable</a:t>
            </a:r>
            <a:r>
              <a:rPr lang="zh-CN" altLang="en-US" b="1" dirty="0"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的比较</a:t>
            </a:r>
            <a:endParaRPr lang="zh-CN" altLang="en-US" b="1" dirty="0"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Hashtable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是基于陈旧的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Dictionary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类的，</a:t>
            </a: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HashMap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是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Java 1.2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引进的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Map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接口的一个实现。 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Hashtable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是线程安全的，也就是说是同步的，而</a:t>
            </a: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HashMap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是线程序不安全的，不是同步的。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HashMap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允许将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null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作为一个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entry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的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key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或者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value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，而</a:t>
            </a: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Hashtable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不允许。 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集合类的选择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3088"/>
          </a:xfrm>
        </p:spPr>
        <p:txBody>
          <a:bodyPr vert="horz" wrap="square" lIns="91401" tIns="45700" rIns="91401" bIns="45700" anchor="t" anchorCtr="0"/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如何选择集合类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Set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内存放的元素不允许重复，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存放的元素有一定的顺序。 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Map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的应用主要在利用键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值对进行快速查询。 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ArrayList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LinkedList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的区别在于随机查询性能上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ArrayList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要好，但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LinkedList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的中间元素的插入与删除性能好 。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HashSet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TreeSet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的区别在于集合内元素是否排序 。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泛型的使用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 vert="horz" wrap="square" lIns="91401" tIns="45700" rIns="91401" bIns="45700" anchor="t" anchorCtr="0"/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集合在使用上的问题</a:t>
            </a:r>
            <a:endParaRPr lang="en-US" altLang="zh-CN" b="1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集合中的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add( 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方法接受的是一个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对象的参数 ，在获取集合中的对象时，必须进行造型（强制类型转换）操作。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造型操作可能出现问题，一般在程序运行时才能发生，发现问题比较困难。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Clr>
                <a:srgbClr val="0000CC"/>
              </a:buClr>
              <a:buSzPct val="85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集合中泛型的使用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在对象放入集合前，为其作个限制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在获取集合中的对象时，不用进行造型的操作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当有不同类型的对象添加到集合中的时候，编译时就能检查出错误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>
              <a:buClr>
                <a:srgbClr val="0000CC"/>
              </a:buClr>
              <a:buSzPct val="85000"/>
            </a:pPr>
            <a:endParaRPr lang="en-US" altLang="zh-CN" b="1">
              <a:solidFill>
                <a:srgbClr val="0000CC"/>
              </a:solidFill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泛型的使用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3088"/>
          </a:xfrm>
        </p:spPr>
        <p:txBody>
          <a:bodyPr vert="horz" wrap="square" lIns="91401" tIns="45700" rIns="91401" bIns="45700" anchor="t" anchorCtr="0"/>
          <a:p>
            <a:pPr>
              <a:buClr>
                <a:srgbClr val="0000CC"/>
              </a:buClr>
              <a:buSzPct val="85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集合中泛型的使用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泛型经常被称为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参数化类型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，它能够像方法一样接受不同类型的参数。 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定义方式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spcBef>
                <a:spcPct val="150000"/>
              </a:spcBef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E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是变量类型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>
              <a:buClr>
                <a:srgbClr val="0000CC"/>
              </a:buClr>
              <a:buSzPct val="85000"/>
            </a:pPr>
            <a:endParaRPr lang="en-US" altLang="zh-CN" b="1">
              <a:solidFill>
                <a:srgbClr val="0000CC"/>
              </a:solidFill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Rectangle 4"/>
          <p:cNvSpPr/>
          <p:nvPr/>
        </p:nvSpPr>
        <p:spPr>
          <a:xfrm>
            <a:off x="2514600" y="3200400"/>
            <a:ext cx="3657600" cy="381000"/>
          </a:xfrm>
          <a:prstGeom prst="rect">
            <a:avLst/>
          </a:prstGeom>
          <a:solidFill>
            <a:srgbClr val="F1FFC9"/>
          </a:solidFill>
          <a:ln w="19050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</a:rPr>
              <a:t>ArrayList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&lt;E&gt; </a:t>
            </a: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变量名 </a:t>
            </a: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;</a:t>
            </a:r>
            <a:endParaRPr lang="en-US" altLang="zh-CN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gray">
          <a:xfrm>
            <a:off x="1219200" y="4419600"/>
            <a:ext cx="7086600" cy="1295400"/>
          </a:xfrm>
          <a:prstGeom prst="roundRect">
            <a:avLst>
              <a:gd name="adj" fmla="val 10347"/>
            </a:avLst>
          </a:prstGeom>
          <a:solidFill>
            <a:schemeClr val="bg1"/>
          </a:solidFill>
          <a:ln w="50800">
            <a:solidFill>
              <a:schemeClr val="folHlink"/>
            </a:solidFill>
            <a:round/>
          </a:ln>
          <a:effectLst>
            <a:outerShdw dist="107763" dir="81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ArrayList&lt;String&gt;   arr;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arr = new ArrayList&lt;String&gt;();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HashMap&lt;Integer,String&gt;  hm = new  HashMap&lt;Integer,String&gt;();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本章重点总结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4876800"/>
          </a:xfrm>
        </p:spPr>
        <p:txBody>
          <a:bodyPr vert="horz" wrap="square" lIns="91401" tIns="45700" rIns="91401" bIns="45700" anchor="t" anchorCtr="0"/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Java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中的集合类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85000"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Collection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66FF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接口及实现类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66FF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接口及实现类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66FF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集合的遍历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0000CC"/>
              </a:buClr>
              <a:buSzPct val="85000"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Collections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类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Map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buClr>
                <a:srgbClr val="33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接口及实现类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Clr>
                <a:srgbClr val="33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相关实现类的比较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0000CC"/>
              </a:buClr>
              <a:buSzPct val="85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泛型的使用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课后作业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01" tIns="45700" rIns="91401" bIns="45700" anchor="t" anchorCtr="0"/>
          <a:p>
            <a:pPr>
              <a:buSzPct val="8500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、请使用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LinkedList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来模拟一个队列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先进先出的特性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): [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必做题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拥有放入对象的方法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put(Object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o)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取出对象的方法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Object get()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判断队列当中是否为空的方法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boolean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isEmpty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；并且，编写测试代码，验证你的队列是否正确。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、假设顺序列表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ArrayList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中存储的元素是整型数字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1~5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，遍历每个元素，将每个元素顺序输出。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[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必做题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课后作业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01" tIns="45700" rIns="91401" bIns="45700" anchor="t" anchorCtr="0"/>
          <a:p>
            <a:pPr>
              <a:buSzPct val="85000"/>
            </a:pP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、在一个列表中存储以下元素：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2  10  8   45  32</a:t>
            </a:r>
            <a:endParaRPr lang="en-US" altLang="zh-CN" sz="27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返回集合中的最大的和最小的元素</a:t>
            </a:r>
            <a:endParaRPr lang="en-US" altLang="zh-CN" sz="27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3.2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将集合进行排序，并将排序后的结果打印在控制台上 </a:t>
            </a: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必做题</a:t>
            </a: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lang="zh-CN" altLang="en-US" sz="27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、编写一个程序，创建一个</a:t>
            </a:r>
            <a:r>
              <a:rPr lang="en-US" altLang="en-US" sz="2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 </a:t>
            </a:r>
            <a:r>
              <a:rPr lang="en-US" altLang="en-US" sz="27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HashMap</a:t>
            </a:r>
            <a:r>
              <a:rPr lang="zh-CN" altLang="en-US" sz="27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对象，用于存储银行储户的信息</a:t>
            </a:r>
            <a:r>
              <a:rPr lang="en-US" altLang="en-US" sz="2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sz="27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其中储户的主要信息有储户的</a:t>
            </a:r>
            <a:r>
              <a:rPr lang="en-US" altLang="en-US" sz="2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ID</a:t>
            </a:r>
            <a:r>
              <a:rPr lang="zh-CN" altLang="en-US" sz="27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，姓名和余额</a:t>
            </a:r>
            <a:r>
              <a:rPr lang="en-US" altLang="en-US" sz="2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lang="zh-CN" altLang="en-US" sz="27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。另外，计算并显示其中某个储户的当前余额。</a:t>
            </a: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[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选做题</a:t>
            </a: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endParaRPr lang="en-US" altLang="zh-CN" sz="270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85000"/>
            </a:pPr>
            <a:r>
              <a:rPr lang="en-US" altLang="zh-CN" sz="27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lang="zh-CN" altLang="en-US" sz="27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lang="zh-CN" altLang="zh-CN" sz="27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从控制台输入若干个单词（输入回车结束）放入集合中，将这些单词排序后（忽略大小写）打印出来</a:t>
            </a:r>
            <a:r>
              <a:rPr lang="zh-CN" altLang="en-US" sz="27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[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选做题</a:t>
            </a:r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Java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中的集合类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 vert="horz" wrap="square" lIns="91401" tIns="45700" rIns="91401" bIns="45700" anchor="t" anchorCtr="0"/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集合概述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中集合类是用来存放对象的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集合相当于一个容器，里面包容着一组对象  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——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容器类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其中的每个对象作为集合的一个元素出现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Java API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提供的集合类位于</a:t>
            </a:r>
            <a:r>
              <a:rPr lang="en-US" altLang="zh-CN" sz="2000" dirty="0" err="1">
                <a:latin typeface="黑体" panose="02010609060101010101" pitchFamily="49" charset="-122"/>
                <a:ea typeface="宋体" panose="02010600030101010101" pitchFamily="2" charset="-122"/>
              </a:rPr>
              <a:t>java.util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包内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0000CC"/>
              </a:buClr>
              <a:buSzPct val="85000"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Java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中数组与集合的比较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数组也是容器，它是定长的，访问较快，但是数组不会自动扩充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数组可以包含基本数据类型或引用类型的对象，而集合中只能包含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引用类型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的对象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  <p:graphicFrame>
        <p:nvGraphicFramePr>
          <p:cNvPr id="5125" name="对象 5124"/>
          <p:cNvGraphicFramePr/>
          <p:nvPr/>
        </p:nvGraphicFramePr>
        <p:xfrm>
          <a:off x="3773488" y="3201988"/>
          <a:ext cx="15970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1" imgW="1591945" imgH="448945" progId="Package">
                  <p:embed/>
                </p:oleObj>
              </mc:Choice>
              <mc:Fallback>
                <p:oleObj name="" showAsIcon="1" r:id="rId1" imgW="1591945" imgH="448945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3488" y="3201988"/>
                        <a:ext cx="15970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5"/>
          <p:cNvGraphicFramePr/>
          <p:nvPr/>
        </p:nvGraphicFramePr>
        <p:xfrm>
          <a:off x="3773488" y="3201988"/>
          <a:ext cx="15970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showAsIcon="1" r:id="rId3" imgW="1591945" imgH="448945" progId="Package">
                  <p:embed/>
                </p:oleObj>
              </mc:Choice>
              <mc:Fallback>
                <p:oleObj name="" showAsIcon="1" r:id="rId3" imgW="1591945" imgH="448945" progId="Packag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3488" y="3201988"/>
                        <a:ext cx="15970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571500"/>
          </a:xfrm>
        </p:spPr>
        <p:txBody>
          <a:bodyPr vert="horz" wrap="square" lIns="91440" tIns="45720" rIns="91440" bIns="45720" anchor="ctr" anchorCtr="0"/>
          <a:p>
            <a:pPr algn="r" eaLnBrk="1" hangingPunct="1">
              <a:buNone/>
            </a:pPr>
            <a:r>
              <a:rPr lang="en-US" altLang="zh-CN" sz="2800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集合框架</a:t>
            </a:r>
            <a:endParaRPr lang="zh-CN" altLang="en-US" sz="28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0063" y="1200150"/>
            <a:ext cx="8229600" cy="1014413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2800" b="1" kern="1200" cap="none" spc="0" normalizeH="0" baseline="0" noProof="0" dirty="0">
                <a:latin typeface="+mn-lt"/>
                <a:ea typeface="黑体" panose="02010609060101010101" pitchFamily="49" charset="-122"/>
                <a:cs typeface="+mn-cs"/>
              </a:rPr>
              <a:t>Java</a:t>
            </a:r>
            <a:r>
              <a:rPr kumimoji="0" lang="zh-CN" altLang="en-US" sz="2800" b="1" kern="1200" cap="none" spc="0" normalizeH="0" baseline="0" noProof="0" dirty="0">
                <a:latin typeface="+mn-lt"/>
                <a:ea typeface="黑体" panose="02010609060101010101" pitchFamily="49" charset="-122"/>
                <a:cs typeface="+mn-cs"/>
              </a:rPr>
              <a:t>集合框架位于</a:t>
            </a:r>
            <a:r>
              <a:rPr kumimoji="0" lang="en-US" altLang="zh-CN" sz="2800" b="1" kern="1200" cap="none" spc="0" normalizeH="0" baseline="0" noProof="0" dirty="0" err="1">
                <a:latin typeface="+mn-lt"/>
                <a:ea typeface="黑体" panose="02010609060101010101" pitchFamily="49" charset="-122"/>
                <a:cs typeface="+mn-cs"/>
              </a:rPr>
              <a:t>java.util</a:t>
            </a:r>
            <a:r>
              <a:rPr kumimoji="0" lang="zh-CN" altLang="en-US" sz="2800" b="1" kern="1200" cap="none" spc="0" normalizeH="0" baseline="0" noProof="0" dirty="0">
                <a:latin typeface="+mn-lt"/>
                <a:ea typeface="黑体" panose="02010609060101010101" pitchFamily="49" charset="-122"/>
                <a:cs typeface="+mn-cs"/>
              </a:rPr>
              <a:t>包中，提供了一套性能优良、使用方便的接口和类</a:t>
            </a:r>
            <a:endParaRPr kumimoji="0" lang="zh-CN" altLang="en-US" sz="2800" b="1" kern="1200" cap="none" spc="0" normalizeH="0" baseline="0" noProof="0" dirty="0"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714500" y="6092825"/>
            <a:ext cx="5929313" cy="407988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集合框架共有三大类接口</a:t>
            </a:r>
            <a:r>
              <a:rPr kumimoji="0" lang="pt-B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: List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pt-B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Set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0" lang="pt-B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Map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/>
          <a:p>
            <a:pPr algn="r"/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 descr="1111111111.bmp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63" y="2357438"/>
            <a:ext cx="4419600" cy="337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 descr="2222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3786188"/>
            <a:ext cx="1647825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AutoShape 5"/>
          <p:cNvSpPr>
            <a:spLocks noChangeArrowheads="1"/>
          </p:cNvSpPr>
          <p:nvPr/>
        </p:nvSpPr>
        <p:spPr bwMode="auto">
          <a:xfrm>
            <a:off x="6858000" y="4530725"/>
            <a:ext cx="2214563" cy="398463"/>
          </a:xfrm>
          <a:prstGeom prst="wedgeRoundRectCallout">
            <a:avLst>
              <a:gd name="adj1" fmla="val -33079"/>
              <a:gd name="adj2" fmla="val 9096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95B74F"/>
            </a:solidFill>
            <a:miter lim="800000"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anchor="b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实线框表示实现类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656" name="AutoShape 5"/>
          <p:cNvSpPr>
            <a:spLocks noChangeArrowheads="1"/>
          </p:cNvSpPr>
          <p:nvPr/>
        </p:nvSpPr>
        <p:spPr bwMode="auto">
          <a:xfrm>
            <a:off x="357188" y="3081338"/>
            <a:ext cx="2214563" cy="398463"/>
          </a:xfrm>
          <a:prstGeom prst="wedgeRoundRectCallout">
            <a:avLst>
              <a:gd name="adj1" fmla="val 30991"/>
              <a:gd name="adj2" fmla="val 114116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95B74F"/>
            </a:solidFill>
            <a:miter lim="800000"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anchor="b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虚线框表示接口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655" grpId="0" animBg="1"/>
      <p:bldP spid="276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 dirty="0" err="1">
                <a:ea typeface="宋体" panose="02010600030101010101" pitchFamily="2" charset="-122"/>
              </a:rPr>
              <a:t>Colleciton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5791200" cy="4384675"/>
          </a:xfrm>
        </p:spPr>
        <p:txBody>
          <a:bodyPr vert="horz" wrap="square" lIns="91401" tIns="45700" rIns="91401" bIns="45700" anchor="t" anchorCtr="0"/>
          <a:p>
            <a:pPr>
              <a:buClr>
                <a:srgbClr val="0000CC"/>
              </a:buClr>
              <a:buSzPct val="85000"/>
              <a:buFontTx/>
            </a:pPr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Collection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</a:t>
            </a:r>
            <a:endParaRPr lang="zh-CN" altLang="en-US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0158" name="Group 46"/>
          <p:cNvGraphicFramePr>
            <a:graphicFrameLocks noGrp="1"/>
          </p:cNvGraphicFramePr>
          <p:nvPr>
            <p:ph sz="half" idx="1"/>
          </p:nvPr>
        </p:nvGraphicFramePr>
        <p:xfrm>
          <a:off x="914400" y="1828800"/>
          <a:ext cx="7618413" cy="3863976"/>
        </p:xfrm>
        <a:graphic>
          <a:graphicData uri="http://schemas.openxmlformats.org/drawingml/2006/table">
            <a:tbl>
              <a:tblPr/>
              <a:tblGrid>
                <a:gridCol w="3476625"/>
                <a:gridCol w="41417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含义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 add(Object)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集合中加入一个对象，成功时返回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 addAll(Collection)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集合中加入另外一个集合对象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 size()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集合内容纳的元素数量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 isEmpty()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集合是否为空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 contains(Object)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集合内是否含有参数对象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Iterator iterator()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产生一个迭代器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Object[]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toArray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返回一个包含所有元素的对象数组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 dirty="0" err="1">
                <a:ea typeface="宋体" panose="02010600030101010101" pitchFamily="2" charset="-122"/>
              </a:rPr>
              <a:t>Colleciton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6629400" cy="4384675"/>
          </a:xfrm>
        </p:spPr>
        <p:txBody>
          <a:bodyPr vert="horz" wrap="square" lIns="91401" tIns="45700" rIns="91401" bIns="45700" anchor="t" anchorCtr="0"/>
          <a:p>
            <a:pPr>
              <a:buClr>
                <a:srgbClr val="0000CC"/>
              </a:buClr>
              <a:buSzPct val="85000"/>
              <a:buFontTx/>
            </a:pPr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Collection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</a:t>
            </a:r>
            <a:endParaRPr lang="zh-CN" altLang="en-US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4250" name="Group 42"/>
          <p:cNvGraphicFramePr>
            <a:graphicFrameLocks noGrp="1"/>
          </p:cNvGraphicFramePr>
          <p:nvPr>
            <p:ph sz="half" idx="1"/>
          </p:nvPr>
        </p:nvGraphicFramePr>
        <p:xfrm>
          <a:off x="914400" y="1766888"/>
          <a:ext cx="7618413" cy="3795714"/>
        </p:xfrm>
        <a:graphic>
          <a:graphicData uri="http://schemas.openxmlformats.org/drawingml/2006/table">
            <a:tbl>
              <a:tblPr/>
              <a:tblGrid>
                <a:gridCol w="3476625"/>
                <a:gridCol w="4141788"/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含义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FF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Object[] toArray(Object[])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把所有元素放入对象数组中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 remove(Object)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从集合中删除对象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 removeAll(Collection)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清空指定集合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 containsAll(Collection)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判断集合内是否包含子集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boolean retainAll(Collection)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删除子集合不包含的元素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void clear()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清空集合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Object[]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toArray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(Object[])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把所有元素放入对象数组中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3"/>
          <p:cNvSpPr>
            <a:spLocks noGrp="1"/>
          </p:cNvSpPr>
          <p:nvPr>
            <p:ph type="body"/>
          </p:nvPr>
        </p:nvSpPr>
        <p:spPr>
          <a:xfrm>
            <a:off x="468313" y="1357313"/>
            <a:ext cx="8229600" cy="4549775"/>
          </a:xfrm>
        </p:spPr>
        <p:txBody>
          <a:bodyPr vert="horz" wrap="square" lIns="91440" tIns="45720" rIns="91440" bIns="45720" anchor="t" anchorCtr="0"/>
          <a:p>
            <a:pPr eaLnBrk="1" hangingPunct="1">
              <a:buBlip>
                <a:blip r:embed="rId1"/>
              </a:buBlip>
            </a:pPr>
            <a:endParaRPr lang="en-US" altLang="zh-CN" sz="1900" b="1"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Blip>
                <a:blip r:embed="rId2"/>
              </a:buBlip>
            </a:pPr>
            <a:r>
              <a:rPr lang="en-US" altLang="zh-CN" sz="1900" b="1">
                <a:ea typeface="黑体" panose="02010609060101010101" pitchFamily="49" charset="-122"/>
              </a:rPr>
              <a:t>List </a:t>
            </a:r>
            <a:r>
              <a:rPr lang="zh-CN" altLang="en-US" sz="1900" b="1" dirty="0">
                <a:ea typeface="黑体" panose="02010609060101010101" pitchFamily="49" charset="-122"/>
              </a:rPr>
              <a:t>接口存储一组不唯一，有序（插入顺序）的对象</a:t>
            </a:r>
            <a:endParaRPr lang="en-US" altLang="zh-CN" sz="1900" b="1"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Blip>
                <a:blip r:embed="rId2"/>
              </a:buBlip>
            </a:pPr>
            <a:r>
              <a:rPr lang="en-US" altLang="zh-CN" sz="1900" b="1" err="1">
                <a:ea typeface="黑体" panose="02010609060101010101" pitchFamily="49" charset="-122"/>
              </a:rPr>
              <a:t>ArrayList</a:t>
            </a:r>
            <a:r>
              <a:rPr lang="zh-CN" altLang="en-US" sz="1900" b="1" dirty="0">
                <a:ea typeface="黑体" panose="02010609060101010101" pitchFamily="49" charset="-122"/>
              </a:rPr>
              <a:t>类实现了</a:t>
            </a:r>
            <a:r>
              <a:rPr lang="zh-CN" altLang="en-US" sz="1900" b="1" dirty="0">
                <a:solidFill>
                  <a:srgbClr val="FF0000"/>
                </a:solidFill>
                <a:ea typeface="黑体" panose="02010609060101010101" pitchFamily="49" charset="-122"/>
              </a:rPr>
              <a:t>长度可变</a:t>
            </a:r>
            <a:r>
              <a:rPr lang="zh-CN" altLang="en-US" sz="1900" b="1" dirty="0">
                <a:ea typeface="黑体" panose="02010609060101010101" pitchFamily="49" charset="-122"/>
              </a:rPr>
              <a:t>的数组，在内存中分配连续的空间。遍历元素和随机访问元素的效率比较高</a:t>
            </a:r>
            <a:endParaRPr lang="zh-CN" altLang="en-US" sz="1900" b="1" dirty="0">
              <a:ea typeface="黑体" panose="02010609060101010101" pitchFamily="49" charset="-122"/>
            </a:endParaRPr>
          </a:p>
          <a:p>
            <a:pPr eaLnBrk="1" hangingPunct="1"/>
            <a:endParaRPr lang="zh-CN" altLang="en-US" sz="1400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900" b="1"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Blip>
                <a:blip r:embed="rId2"/>
              </a:buBlip>
            </a:pPr>
            <a:r>
              <a:rPr lang="en-US" altLang="zh-CN" sz="1900" b="1" err="1">
                <a:ea typeface="黑体" panose="02010609060101010101" pitchFamily="49" charset="-122"/>
              </a:rPr>
              <a:t>LinkedList</a:t>
            </a:r>
            <a:r>
              <a:rPr lang="zh-CN" altLang="en-US" sz="1900" b="1" dirty="0">
                <a:ea typeface="黑体" panose="02010609060101010101" pitchFamily="49" charset="-122"/>
              </a:rPr>
              <a:t>类采用链表存储方式。插入、删除元素时效率比较高</a:t>
            </a:r>
            <a:endParaRPr lang="zh-CN" altLang="en-US" sz="1900" b="1" dirty="0">
              <a:ea typeface="黑体" panose="02010609060101010101" pitchFamily="49" charset="-122"/>
            </a:endParaRPr>
          </a:p>
        </p:txBody>
      </p:sp>
      <p:pic>
        <p:nvPicPr>
          <p:cNvPr id="238601" name="Picture 9" descr="Snap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66683"/>
            <a:ext cx="5256213" cy="608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8602" name="Picture 10" descr="Snap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810000"/>
            <a:ext cx="5353050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813" name="Text Box 11"/>
          <p:cNvSpPr txBox="1"/>
          <p:nvPr/>
        </p:nvSpPr>
        <p:spPr>
          <a:xfrm>
            <a:off x="179388" y="908050"/>
            <a:ext cx="15843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  <a:buClr>
                <a:srgbClr val="33CC33"/>
              </a:buClr>
              <a:buFont typeface="Wingdings" panose="05000000000000000000" pitchFamily="2" charset="2"/>
            </a:pP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集合框架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4" name="Text Box 12"/>
          <p:cNvSpPr txBox="1"/>
          <p:nvPr/>
        </p:nvSpPr>
        <p:spPr>
          <a:xfrm>
            <a:off x="7740650" y="6381750"/>
            <a:ext cx="1223963" cy="457200"/>
          </a:xfrm>
          <a:prstGeom prst="rect">
            <a:avLst/>
          </a:prstGeom>
          <a:noFill/>
          <a:ln w="38100">
            <a:noFill/>
          </a:ln>
          <a:effectLst>
            <a:prstShdw prst="shdw13" dist="53882" dir="13499999">
              <a:srgbClr val="808080">
                <a:alpha val="50000"/>
              </a:srgbClr>
            </a:prst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3101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5" name="标题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11175"/>
          </a:xfrm>
        </p:spPr>
        <p:txBody>
          <a:bodyPr vert="horz" wrap="square" lIns="91440" tIns="45720" rIns="91440" bIns="45720" anchor="ctr" anchorCtr="0"/>
          <a:p>
            <a:pPr algn="r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</a:rPr>
              <a:t>List接口</a:t>
            </a:r>
            <a:endParaRPr lang="zh-CN" altLang="en-US" sz="28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9" name="灯片编号占位符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 anchorCtr="0" compatLnSpc="1"/>
          <a:p>
            <a:pPr algn="r"/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共</a:t>
            </a:r>
            <a:r>
              <a:rPr lang="en-US" altLang="zh-CN"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charRg st="2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charRg st="28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charRg st="8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10">
                                            <p:txEl>
                                              <p:charRg st="81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 err="1">
                <a:latin typeface="黑体" panose="02010609060101010101" pitchFamily="49" charset="-122"/>
                <a:ea typeface="宋体" panose="02010600030101010101" pitchFamily="2" charset="-122"/>
                <a:cs typeface="+mj-cs"/>
              </a:rPr>
              <a:t>Colleciton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接口</a:t>
            </a: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 vert="horz" wrap="square" lIns="91401" tIns="45700" rIns="91401" bIns="45700" anchor="t" anchorCtr="0"/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Set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Collection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的子接口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用来包含一组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无序无重复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 的对象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无序 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— 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是指元素存入顺序和集合内存储的顺序不同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buClr>
                <a:srgbClr val="66FFFF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无重复 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— 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两个对象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e1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e2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，如果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e1.equals(e2)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返回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true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，则认为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e1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e2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重复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01" tIns="45700" rIns="91401" bIns="45700" anchor="t" anchorCtr="0"/>
          <a:p>
            <a:r>
              <a:rPr lang="en-US" altLang="zh-CN" err="1">
                <a:latin typeface="黑体" panose="02010609060101010101" pitchFamily="49" charset="-122"/>
                <a:ea typeface="宋体" panose="02010600030101010101" pitchFamily="2" charset="-122"/>
                <a:cs typeface="+mj-cs"/>
              </a:rPr>
              <a:t>Colleciton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接口</a:t>
            </a:r>
            <a:endParaRPr lang="zh-CN" altLang="en-US" dirty="0">
              <a:latin typeface="黑体" panose="02010609060101010101" pitchFamily="49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 vert="horz" wrap="square" lIns="91401" tIns="45700" rIns="91401" bIns="45700" anchor="t" anchorCtr="0"/>
          <a:p>
            <a:pPr>
              <a:lnSpc>
                <a:spcPct val="120000"/>
              </a:lnSpc>
              <a:buClr>
                <a:srgbClr val="0000CC"/>
              </a:buClr>
              <a:buSzPct val="85000"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Set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接口的实现类</a:t>
            </a:r>
            <a:endParaRPr lang="en-US" altLang="zh-CN" sz="2200" b="1">
              <a:solidFill>
                <a:srgbClr val="FF0000"/>
              </a:solidFill>
              <a:latin typeface="黑体" panose="02010609060101010101" pitchFamily="49" charset="-122"/>
              <a:ea typeface="宋体" panose="02010600030101010101" pitchFamily="2" charset="-122"/>
              <a:cs typeface="+mn-cs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err="1">
                <a:latin typeface="黑体" panose="02010609060101010101" pitchFamily="49" charset="-122"/>
                <a:ea typeface="宋体" panose="02010600030101010101" pitchFamily="2" charset="-122"/>
              </a:rPr>
              <a:t>HashSet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 — </a:t>
            </a:r>
            <a:r>
              <a:rPr lang="en-US" altLang="zh-CN" sz="2000" err="1">
                <a:latin typeface="黑体" panose="02010609060101010101" pitchFamily="49" charset="-122"/>
                <a:ea typeface="宋体" panose="02010600030101010101" pitchFamily="2" charset="-122"/>
              </a:rPr>
              <a:t>HashSet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的特性在于其内部对象的散列存取，即采用哈希技术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buClr>
                <a:srgbClr val="00CCFF"/>
              </a:buClr>
              <a:buSzPct val="85000"/>
              <a:buFont typeface="Wingdings" panose="05000000000000000000" pitchFamily="2" charset="2"/>
              <a:buChar char="ü"/>
            </a:pPr>
            <a:r>
              <a:rPr lang="en-US" altLang="zh-CN" sz="2000" err="1">
                <a:latin typeface="黑体" panose="02010609060101010101" pitchFamily="49" charset="-122"/>
                <a:ea typeface="宋体" panose="02010600030101010101" pitchFamily="2" charset="-122"/>
              </a:rPr>
              <a:t>TreeSet</a:t>
            </a:r>
            <a:r>
              <a:rPr lang="en-US" altLang="zh-CN" sz="2000">
                <a:latin typeface="黑体" panose="02010609060101010101" pitchFamily="49" charset="-122"/>
                <a:ea typeface="宋体" panose="02010600030101010101" pitchFamily="2" charset="-122"/>
              </a:rPr>
              <a:t> — </a:t>
            </a:r>
            <a:r>
              <a:rPr lang="en-US" altLang="zh-CN" sz="2000" err="1">
                <a:latin typeface="黑体" panose="02010609060101010101" pitchFamily="49" charset="-122"/>
                <a:ea typeface="宋体" panose="02010600030101010101" pitchFamily="2" charset="-122"/>
              </a:rPr>
              <a:t>TreeSet</a:t>
            </a:r>
            <a:r>
              <a:rPr lang="zh-CN" altLang="en-US" sz="2000" dirty="0">
                <a:latin typeface="黑体" panose="02010609060101010101" pitchFamily="49" charset="-122"/>
                <a:ea typeface="宋体" panose="02010600030101010101" pitchFamily="2" charset="-122"/>
              </a:rPr>
              <a:t>存入的顺序跟存储的顺序不同，但是存储是按照排序存储的</a:t>
            </a:r>
            <a:endParaRPr lang="zh-CN" altLang="en-US" sz="2000" dirty="0"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TABLE_BEAUTIFY" val="smartTable{8e7f03f3-4f2a-41d7-9aee-28f4b35b119d}"/>
</p:tagLst>
</file>

<file path=ppt/tags/tag2.xml><?xml version="1.0" encoding="utf-8"?>
<p:tagLst xmlns:p="http://schemas.openxmlformats.org/presentationml/2006/main">
  <p:tag name="COMMONDATA" val="eyJoZGlkIjoiZjI5YjQxMTkyNjA2MjYzMDhiZTNjNWFjNzAyYWEzZDgifQ=="/>
</p:tagLst>
</file>

<file path=ppt/theme/theme1.xml><?xml version="1.0" encoding="utf-8"?>
<a:theme xmlns:a="http://schemas.openxmlformats.org/drawingml/2006/main" name="6_默认设计模板">
  <a:themeElements>
    <a:clrScheme name="6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6_默认设计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6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默认设计模板">
  <a:themeElements>
    <a:clrScheme name="8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8_默认设计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8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5601</Words>
  <Application>WPS 演示</Application>
  <PresentationFormat/>
  <Paragraphs>586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黑体</vt:lpstr>
      <vt:lpstr>Times New Roman</vt:lpstr>
      <vt:lpstr>华文细黑</vt:lpstr>
      <vt:lpstr>微软雅黑</vt:lpstr>
      <vt:lpstr>Tahoma</vt:lpstr>
      <vt:lpstr>Arial Unicode MS</vt:lpstr>
      <vt:lpstr>6_默认设计模板</vt:lpstr>
      <vt:lpstr>8_默认设计模板</vt:lpstr>
      <vt:lpstr>Package</vt:lpstr>
      <vt:lpstr>Package</vt:lpstr>
      <vt:lpstr>Java高级应用编程         —— 集合</vt:lpstr>
      <vt:lpstr>本章内容</vt:lpstr>
      <vt:lpstr>Java中的集合类</vt:lpstr>
      <vt:lpstr>Java集合框架</vt:lpstr>
      <vt:lpstr>Colleciton接口</vt:lpstr>
      <vt:lpstr>Colleciton接口</vt:lpstr>
      <vt:lpstr>List接口</vt:lpstr>
      <vt:lpstr>Colleciton接口</vt:lpstr>
      <vt:lpstr>Colleciton接口</vt:lpstr>
      <vt:lpstr>Colleciton接口</vt:lpstr>
      <vt:lpstr>List常用方法</vt:lpstr>
      <vt:lpstr>LinkedList常用方法</vt:lpstr>
      <vt:lpstr>Colleciton接口</vt:lpstr>
      <vt:lpstr> Set接口</vt:lpstr>
      <vt:lpstr>Colleciton接口</vt:lpstr>
      <vt:lpstr>Iterator</vt:lpstr>
      <vt:lpstr> Collections类操作集合</vt:lpstr>
      <vt:lpstr>上机练习</vt:lpstr>
      <vt:lpstr>Map接口</vt:lpstr>
      <vt:lpstr> HashMap的常用方法</vt:lpstr>
      <vt:lpstr>Map接口</vt:lpstr>
      <vt:lpstr>Map接口</vt:lpstr>
      <vt:lpstr>集合类的选择</vt:lpstr>
      <vt:lpstr>泛型的使用</vt:lpstr>
      <vt:lpstr>泛型的使用</vt:lpstr>
      <vt:lpstr>本章重点总结</vt:lpstr>
      <vt:lpstr>课后作业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王伟</cp:lastModifiedBy>
  <cp:revision>987</cp:revision>
  <dcterms:created xsi:type="dcterms:W3CDTF">2022-07-07T10:03:00Z</dcterms:created>
  <dcterms:modified xsi:type="dcterms:W3CDTF">2022-07-08T01:46:51Z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C299544BA7564C8D8296E7AE673C526F</vt:lpwstr>
  </property>
  <property fmtid="{D5CDD505-2E9C-101B-9397-08002B2CF9AE}" pid="3" name="KSOProductBuildVer">
    <vt:lpwstr>2052-11.1.0.11753</vt:lpwstr>
  </property>
</Properties>
</file>