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5"/>
  </p:notesMasterIdLst>
  <p:handoutMasterIdLst>
    <p:handoutMasterId r:id="rId26"/>
  </p:handoutMasterIdLst>
  <p:sldIdLst>
    <p:sldId id="504" r:id="rId2"/>
    <p:sldId id="813" r:id="rId3"/>
    <p:sldId id="809" r:id="rId4"/>
    <p:sldId id="810" r:id="rId5"/>
    <p:sldId id="811" r:id="rId6"/>
    <p:sldId id="812" r:id="rId7"/>
    <p:sldId id="839" r:id="rId8"/>
    <p:sldId id="840" r:id="rId9"/>
    <p:sldId id="843" r:id="rId10"/>
    <p:sldId id="816" r:id="rId11"/>
    <p:sldId id="832" r:id="rId12"/>
    <p:sldId id="818" r:id="rId13"/>
    <p:sldId id="820" r:id="rId14"/>
    <p:sldId id="821" r:id="rId15"/>
    <p:sldId id="833" r:id="rId16"/>
    <p:sldId id="834" r:id="rId17"/>
    <p:sldId id="835" r:id="rId18"/>
    <p:sldId id="836" r:id="rId19"/>
    <p:sldId id="841" r:id="rId20"/>
    <p:sldId id="837" r:id="rId21"/>
    <p:sldId id="838" r:id="rId22"/>
    <p:sldId id="804" r:id="rId23"/>
    <p:sldId id="791" r:id="rId24"/>
  </p:sldIdLst>
  <p:sldSz cx="9144000" cy="6858000" type="screen4x3"/>
  <p:notesSz cx="7099300" cy="10234613"/>
  <p:defaultTextStyle>
    <a:defPPr>
      <a:defRPr lang="zh-CN"/>
    </a:defPPr>
    <a:lvl1pPr algn="l" rtl="0" fontAlgn="base">
      <a:spcBef>
        <a:spcPct val="0"/>
      </a:spcBef>
      <a:spcAft>
        <a:spcPct val="0"/>
      </a:spcAft>
      <a:defRPr sz="12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12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12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12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1200" b="1" kern="1200">
        <a:solidFill>
          <a:schemeClr val="tx1"/>
        </a:solidFill>
        <a:latin typeface="Times New Roman" pitchFamily="18" charset="0"/>
        <a:ea typeface="宋体" charset="-122"/>
        <a:cs typeface="+mn-cs"/>
      </a:defRPr>
    </a:lvl5pPr>
    <a:lvl6pPr marL="2286000" algn="l" defTabSz="914400" rtl="0" eaLnBrk="1" latinLnBrk="0" hangingPunct="1">
      <a:defRPr sz="1200" b="1" kern="1200">
        <a:solidFill>
          <a:schemeClr val="tx1"/>
        </a:solidFill>
        <a:latin typeface="Times New Roman" pitchFamily="18" charset="0"/>
        <a:ea typeface="宋体" charset="-122"/>
        <a:cs typeface="+mn-cs"/>
      </a:defRPr>
    </a:lvl6pPr>
    <a:lvl7pPr marL="2743200" algn="l" defTabSz="914400" rtl="0" eaLnBrk="1" latinLnBrk="0" hangingPunct="1">
      <a:defRPr sz="1200" b="1" kern="1200">
        <a:solidFill>
          <a:schemeClr val="tx1"/>
        </a:solidFill>
        <a:latin typeface="Times New Roman" pitchFamily="18" charset="0"/>
        <a:ea typeface="宋体" charset="-122"/>
        <a:cs typeface="+mn-cs"/>
      </a:defRPr>
    </a:lvl7pPr>
    <a:lvl8pPr marL="3200400" algn="l" defTabSz="914400" rtl="0" eaLnBrk="1" latinLnBrk="0" hangingPunct="1">
      <a:defRPr sz="1200" b="1" kern="1200">
        <a:solidFill>
          <a:schemeClr val="tx1"/>
        </a:solidFill>
        <a:latin typeface="Times New Roman" pitchFamily="18" charset="0"/>
        <a:ea typeface="宋体" charset="-122"/>
        <a:cs typeface="+mn-cs"/>
      </a:defRPr>
    </a:lvl8pPr>
    <a:lvl9pPr marL="3657600" algn="l" defTabSz="914400" rtl="0" eaLnBrk="1" latinLnBrk="0" hangingPunct="1">
      <a:defRPr sz="12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666666"/>
    <a:srgbClr val="FFFF96"/>
    <a:srgbClr val="88C9EC"/>
    <a:srgbClr val="00509B"/>
    <a:srgbClr val="999999"/>
    <a:srgbClr val="E6E6E6"/>
    <a:srgbClr val="003399"/>
    <a:srgbClr val="0A38F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0" autoAdjust="0"/>
    <p:restoredTop sz="74746" autoAdjust="0"/>
  </p:normalViewPr>
  <p:slideViewPr>
    <p:cSldViewPr>
      <p:cViewPr>
        <p:scale>
          <a:sx n="70" d="100"/>
          <a:sy n="70" d="100"/>
        </p:scale>
        <p:origin x="-1332" y="216"/>
      </p:cViewPr>
      <p:guideLst>
        <p:guide orient="horz" pos="3612"/>
        <p:guide orient="horz" pos="119"/>
        <p:guide orient="horz" pos="864"/>
        <p:guide orient="horz" pos="3657"/>
        <p:guide orient="horz" pos="2784"/>
        <p:guide orient="horz" pos="2928"/>
        <p:guide orient="horz" pos="2640"/>
        <p:guide pos="3408"/>
        <p:guide pos="385"/>
        <p:guide pos="5647"/>
        <p:guide pos="5136"/>
        <p:guide pos="3787"/>
        <p:guide pos="20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defTabSz="990600">
              <a:spcBef>
                <a:spcPct val="0"/>
              </a:spcBef>
              <a:buFontTx/>
              <a:buNone/>
              <a:defRPr sz="1300" b="0">
                <a:latin typeface="Arial" charset="0"/>
                <a:ea typeface="宋体" pitchFamily="2" charset="-122"/>
              </a:defRPr>
            </a:lvl1pPr>
          </a:lstStyle>
          <a:p>
            <a:pPr>
              <a:defRPr/>
            </a:pPr>
            <a:endParaRPr lang="zh-CN" altLang="en-US"/>
          </a:p>
        </p:txBody>
      </p:sp>
      <p:sp>
        <p:nvSpPr>
          <p:cNvPr id="25600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r" defTabSz="990600">
              <a:spcBef>
                <a:spcPct val="0"/>
              </a:spcBef>
              <a:buFontTx/>
              <a:buNone/>
              <a:defRPr sz="1300" b="0">
                <a:latin typeface="Arial" charset="0"/>
                <a:ea typeface="宋体" pitchFamily="2" charset="-122"/>
              </a:defRPr>
            </a:lvl1pPr>
          </a:lstStyle>
          <a:p>
            <a:pPr>
              <a:defRPr/>
            </a:pPr>
            <a:fld id="{1CFAD689-AE82-4F37-A4BD-6C9D5F4BCEE3}" type="datetime1">
              <a:rPr lang="en-US" altLang="zh-CN"/>
              <a:pPr>
                <a:defRPr/>
              </a:pPr>
              <a:t>6/3/2019</a:t>
            </a:fld>
            <a:endParaRPr lang="en-US" altLang="zh-CN"/>
          </a:p>
        </p:txBody>
      </p:sp>
      <p:sp>
        <p:nvSpPr>
          <p:cNvPr id="25600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defTabSz="990600">
              <a:spcBef>
                <a:spcPct val="0"/>
              </a:spcBef>
              <a:buFontTx/>
              <a:buNone/>
              <a:defRPr sz="1300" b="0">
                <a:latin typeface="Arial" charset="0"/>
                <a:ea typeface="宋体" pitchFamily="2" charset="-122"/>
              </a:defRPr>
            </a:lvl1pPr>
          </a:lstStyle>
          <a:p>
            <a:pPr>
              <a:defRPr/>
            </a:pPr>
            <a:endParaRPr lang="en-US" altLang="zh-CN"/>
          </a:p>
        </p:txBody>
      </p:sp>
      <p:sp>
        <p:nvSpPr>
          <p:cNvPr id="25600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r" defTabSz="990600">
              <a:spcBef>
                <a:spcPct val="0"/>
              </a:spcBef>
              <a:buFontTx/>
              <a:buNone/>
              <a:defRPr sz="1300" b="0">
                <a:latin typeface="Arial" charset="0"/>
                <a:ea typeface="宋体" pitchFamily="2" charset="-122"/>
              </a:defRPr>
            </a:lvl1pPr>
          </a:lstStyle>
          <a:p>
            <a:pPr>
              <a:defRPr/>
            </a:pPr>
            <a:fld id="{9A965A1B-A39B-47F9-AA29-7CFD0A8DB4B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defTabSz="990600">
              <a:spcBef>
                <a:spcPct val="0"/>
              </a:spcBef>
              <a:buFontTx/>
              <a:buNone/>
              <a:defRPr sz="1300" b="0">
                <a:latin typeface="Arial" charset="0"/>
                <a:ea typeface="宋体" pitchFamily="2" charset="-122"/>
              </a:defRPr>
            </a:lvl1pPr>
          </a:lstStyle>
          <a:p>
            <a:pPr>
              <a:defRPr/>
            </a:pPr>
            <a:endParaRPr lang="zh-CN" altLang="en-US"/>
          </a:p>
        </p:txBody>
      </p:sp>
      <p:sp>
        <p:nvSpPr>
          <p:cNvPr id="2437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lvl1pPr algn="r" defTabSz="990600">
              <a:spcBef>
                <a:spcPct val="0"/>
              </a:spcBef>
              <a:buFontTx/>
              <a:buNone/>
              <a:defRPr sz="1300" b="0">
                <a:latin typeface="Arial" charset="0"/>
                <a:ea typeface="宋体" pitchFamily="2" charset="-122"/>
              </a:defRPr>
            </a:lvl1pPr>
          </a:lstStyle>
          <a:p>
            <a:pPr>
              <a:defRPr/>
            </a:pPr>
            <a:fld id="{32788F93-26F9-4365-9300-7118DB3F0C3D}" type="datetime1">
              <a:rPr lang="en-US" altLang="zh-CN"/>
              <a:pPr>
                <a:defRPr/>
              </a:pPr>
              <a:t>6/3/2019</a:t>
            </a:fld>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2437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6" tIns="49523" rIns="99046" bIns="4952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37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defTabSz="990600">
              <a:spcBef>
                <a:spcPct val="0"/>
              </a:spcBef>
              <a:buFontTx/>
              <a:buNone/>
              <a:defRPr sz="1300" b="0">
                <a:latin typeface="Arial" charset="0"/>
                <a:ea typeface="宋体" pitchFamily="2" charset="-122"/>
              </a:defRPr>
            </a:lvl1pPr>
          </a:lstStyle>
          <a:p>
            <a:pPr>
              <a:defRPr/>
            </a:pPr>
            <a:endParaRPr lang="en-US" altLang="zh-CN"/>
          </a:p>
        </p:txBody>
      </p:sp>
      <p:sp>
        <p:nvSpPr>
          <p:cNvPr id="243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6" tIns="49523" rIns="99046" bIns="49523" numCol="1" anchor="b" anchorCtr="0" compatLnSpc="1">
            <a:prstTxWarp prst="textNoShape">
              <a:avLst/>
            </a:prstTxWarp>
          </a:bodyPr>
          <a:lstStyle>
            <a:lvl1pPr algn="r" defTabSz="990600">
              <a:spcBef>
                <a:spcPct val="0"/>
              </a:spcBef>
              <a:buFontTx/>
              <a:buNone/>
              <a:defRPr sz="1300" b="0">
                <a:latin typeface="Arial" charset="0"/>
                <a:ea typeface="宋体" pitchFamily="2" charset="-122"/>
              </a:defRPr>
            </a:lvl1pPr>
          </a:lstStyle>
          <a:p>
            <a:pPr>
              <a:defRPr/>
            </a:pPr>
            <a:fld id="{8500C183-B71D-4F41-A9BC-0F524A45889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ibatis.apache.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ode.google.com/p/mybatis/wiki/Downloads?tm=2"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ke.baidu.com/item/%E7%B3%BB%E7%BB%9F%E5%88%9D%E5%A7%8B%E5%8C%9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p:cNvSpPr>
          <p:nvPr>
            <p:ph type="sldImg"/>
          </p:nvPr>
        </p:nvSpPr>
        <p:spPr>
          <a:xfrm>
            <a:off x="992188" y="768350"/>
            <a:ext cx="5114925" cy="3836988"/>
          </a:xfrm>
          <a:ln/>
        </p:spPr>
      </p:sp>
      <p:sp>
        <p:nvSpPr>
          <p:cNvPr id="6146" name="备注占位符 2"/>
          <p:cNvSpPr>
            <a:spLocks noGrp="1"/>
          </p:cNvSpPr>
          <p:nvPr>
            <p:ph type="body" idx="1"/>
          </p:nvPr>
        </p:nvSpPr>
        <p:spPr>
          <a:noFill/>
          <a:ln/>
        </p:spPr>
        <p:txBody>
          <a:bodyPr/>
          <a:lstStyle/>
          <a:p>
            <a:r>
              <a:rPr lang="zh-CN" altLang="en-US" smtClean="0">
                <a:ea typeface="宋体" charset="-122"/>
              </a:rPr>
              <a:t>说明：</a:t>
            </a:r>
            <a:r>
              <a:rPr lang="en-US" altLang="zh-CN" smtClean="0">
                <a:ea typeface="宋体" charset="-122"/>
              </a:rPr>
              <a:t>Ibatis</a:t>
            </a:r>
            <a:r>
              <a:rPr lang="zh-CN" altLang="en-US" smtClean="0">
                <a:ea typeface="宋体" charset="-122"/>
              </a:rPr>
              <a:t>已经在</a:t>
            </a:r>
            <a:r>
              <a:rPr lang="en-US" altLang="zh-CN" smtClean="0">
                <a:ea typeface="宋体" charset="-122"/>
              </a:rPr>
              <a:t>2010</a:t>
            </a:r>
            <a:r>
              <a:rPr lang="zh-CN" altLang="en-US" smtClean="0">
                <a:ea typeface="宋体" charset="-122"/>
              </a:rPr>
              <a:t>年改名为</a:t>
            </a:r>
            <a:r>
              <a:rPr lang="en-US" altLang="zh-CN" smtClean="0">
                <a:ea typeface="宋体" charset="-122"/>
              </a:rPr>
              <a:t>MyBatis</a:t>
            </a:r>
            <a:r>
              <a:rPr lang="zh-CN" altLang="en-US" smtClean="0">
                <a:ea typeface="宋体" charset="-122"/>
              </a:rPr>
              <a:t>；</a:t>
            </a:r>
            <a:endParaRPr lang="en-US" altLang="zh-CN" smtClean="0">
              <a:ea typeface="宋体" charset="-122"/>
            </a:endParaRPr>
          </a:p>
          <a:p>
            <a:r>
              <a:rPr lang="zh-CN" altLang="en-US" smtClean="0">
                <a:ea typeface="宋体" charset="-122"/>
              </a:rPr>
              <a:t>原始网址：</a:t>
            </a:r>
            <a:r>
              <a:rPr lang="en-US" altLang="zh-CN" smtClean="0">
                <a:ea typeface="宋体" charset="-122"/>
                <a:hlinkClick r:id="rId3"/>
              </a:rPr>
              <a:t>http://ibatis.apache.org/</a:t>
            </a:r>
            <a:endParaRPr lang="en-US" altLang="zh-CN" smtClean="0">
              <a:ea typeface="宋体" charset="-122"/>
            </a:endParaRPr>
          </a:p>
          <a:p>
            <a:r>
              <a:rPr lang="zh-CN" altLang="en-US" smtClean="0">
                <a:ea typeface="宋体" charset="-122"/>
              </a:rPr>
              <a:t>新网址：</a:t>
            </a:r>
            <a:r>
              <a:rPr lang="en-US" altLang="zh-CN" smtClean="0">
                <a:ea typeface="宋体" charset="-122"/>
              </a:rPr>
              <a:t>http://www.mybatis.org/</a:t>
            </a:r>
          </a:p>
          <a:p>
            <a:r>
              <a:rPr lang="zh-CN" altLang="en-US" smtClean="0">
                <a:ea typeface="宋体" charset="-122"/>
              </a:rPr>
              <a:t>下载地址：</a:t>
            </a:r>
            <a:r>
              <a:rPr lang="en-US" altLang="zh-CN" smtClean="0">
                <a:ea typeface="宋体" charset="-122"/>
                <a:hlinkClick r:id="rId4"/>
              </a:rPr>
              <a:t>http://code.google.com/p/mybatis/wiki/Downloads?tm=2</a:t>
            </a:r>
            <a:endParaRPr lang="zh-CN" altLang="en-US" smtClean="0">
              <a:ea typeface="宋体" charset="-122"/>
            </a:endParaRPr>
          </a:p>
        </p:txBody>
      </p:sp>
      <p:sp>
        <p:nvSpPr>
          <p:cNvPr id="6147" name="灯片编号占位符 3"/>
          <p:cNvSpPr>
            <a:spLocks noGrp="1"/>
          </p:cNvSpPr>
          <p:nvPr>
            <p:ph type="sldNum" sz="quarter" idx="5"/>
          </p:nvPr>
        </p:nvSpPr>
        <p:spPr>
          <a:noFill/>
        </p:spPr>
        <p:txBody>
          <a:bodyPr/>
          <a:lstStyle/>
          <a:p>
            <a:fld id="{292D2BA0-12DA-40FE-B27E-E05FACCDF632}" type="slidenum">
              <a:rPr lang="en-US" altLang="zh-CN" smtClean="0">
                <a:ea typeface="宋体" charset="-122"/>
              </a:rPr>
              <a:pPr/>
              <a:t>1</a:t>
            </a:fld>
            <a:endParaRPr lang="en-US"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4D14F61A-D9D5-47E8-86F4-E007809E41F1}" type="slidenum">
              <a:rPr lang="en-US" altLang="zh-CN" smtClean="0">
                <a:ea typeface="宋体" charset="-122"/>
              </a:rPr>
              <a:pPr/>
              <a:t>23</a:t>
            </a:fld>
            <a:endParaRPr lang="en-US" altLang="zh-CN" smtClean="0">
              <a:ea typeface="宋体" charset="-122"/>
            </a:endParaRPr>
          </a:p>
        </p:txBody>
      </p:sp>
      <p:sp>
        <p:nvSpPr>
          <p:cNvPr id="36866"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38" tIns="49520" rIns="99038" bIns="49520" anchor="b"/>
          <a:lstStyle/>
          <a:p>
            <a:pPr algn="r" defTabSz="990600"/>
            <a:fld id="{1098C92A-B472-4D55-8CF9-9CE83A398AD6}" type="slidenum">
              <a:rPr lang="zh-CN" altLang="en-US" sz="1300" b="0">
                <a:latin typeface="Arial" charset="0"/>
              </a:rPr>
              <a:pPr algn="r" defTabSz="990600"/>
              <a:t>23</a:t>
            </a:fld>
            <a:endParaRPr lang="en-US" altLang="zh-CN" sz="1300" b="0">
              <a:latin typeface="Arial" charset="0"/>
            </a:endParaRPr>
          </a:p>
        </p:txBody>
      </p:sp>
      <p:sp>
        <p:nvSpPr>
          <p:cNvPr id="36867" name="Rectangle 2"/>
          <p:cNvSpPr>
            <a:spLocks noGrp="1" noRot="1" noChangeAspect="1" noChangeArrowheads="1" noTextEdit="1"/>
          </p:cNvSpPr>
          <p:nvPr>
            <p:ph type="sldImg"/>
          </p:nvPr>
        </p:nvSpPr>
        <p:spPr>
          <a:xfrm>
            <a:off x="992188" y="768350"/>
            <a:ext cx="5114925" cy="3836988"/>
          </a:xfrm>
          <a:ln/>
        </p:spPr>
      </p:sp>
      <p:sp>
        <p:nvSpPr>
          <p:cNvPr id="36868" name="Rectangle 3"/>
          <p:cNvSpPr>
            <a:spLocks noGrp="1" noChangeArrowheads="1"/>
          </p:cNvSpPr>
          <p:nvPr>
            <p:ph type="body" idx="1"/>
          </p:nvPr>
        </p:nvSpPr>
        <p:spPr>
          <a:noFill/>
          <a:ln/>
        </p:spPr>
        <p:txBody>
          <a:bodyPr lIns="99038" tIns="49520" rIns="99038" bIns="49520"/>
          <a:lstStyle/>
          <a:p>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noTextEdit="1"/>
          </p:cNvSpPr>
          <p:nvPr>
            <p:ph type="sldImg"/>
          </p:nvPr>
        </p:nvSpPr>
        <p:spPr>
          <a:xfrm>
            <a:off x="992188" y="768350"/>
            <a:ext cx="5114925" cy="3836988"/>
          </a:xfrm>
          <a:ln/>
        </p:spPr>
      </p:sp>
      <p:sp>
        <p:nvSpPr>
          <p:cNvPr id="9218" name="Rectangle 3"/>
          <p:cNvSpPr>
            <a:spLocks noGrp="1" noChangeArrowheads="1"/>
          </p:cNvSpPr>
          <p:nvPr>
            <p:ph type="body" idx="1"/>
          </p:nvPr>
        </p:nvSpPr>
        <p:spPr>
          <a:noFill/>
          <a:ln/>
        </p:spPr>
        <p:txBody>
          <a:bodyPr/>
          <a:lstStyle/>
          <a:p>
            <a:r>
              <a:rPr lang="en-US" altLang="zh-CN" sz="1100" smtClean="0">
                <a:ea typeface="宋体" charset="-122"/>
              </a:rPr>
              <a:t>ORM--</a:t>
            </a:r>
            <a:r>
              <a:rPr lang="zh-CN" altLang="en-US" smtClean="0">
                <a:ea typeface="宋体" charset="-122"/>
              </a:rPr>
              <a:t>对象</a:t>
            </a:r>
            <a:r>
              <a:rPr lang="en-US" altLang="zh-CN" smtClean="0">
                <a:ea typeface="宋体" charset="-122"/>
              </a:rPr>
              <a:t>-</a:t>
            </a:r>
            <a:r>
              <a:rPr lang="zh-CN" altLang="en-US" smtClean="0">
                <a:ea typeface="宋体" charset="-122"/>
              </a:rPr>
              <a:t>关系映射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xfrm>
            <a:off x="992188" y="768350"/>
            <a:ext cx="5114925" cy="3836988"/>
          </a:xfrm>
          <a:ln/>
        </p:spPr>
      </p:sp>
      <p:sp>
        <p:nvSpPr>
          <p:cNvPr id="14338" name="Rectangle 3"/>
          <p:cNvSpPr>
            <a:spLocks noGrp="1" noChangeArrowheads="1"/>
          </p:cNvSpPr>
          <p:nvPr>
            <p:ph type="body" idx="1"/>
          </p:nvPr>
        </p:nvSpPr>
        <p:spPr>
          <a:noFill/>
          <a:ln/>
        </p:spPr>
        <p:txBody>
          <a:bodyPr/>
          <a:lstStyle/>
          <a:p>
            <a:r>
              <a:rPr lang="en-US" altLang="zh-CN" smtClean="0">
                <a:ea typeface="宋体" charset="-122"/>
              </a:rPr>
              <a:t>API</a:t>
            </a:r>
            <a:r>
              <a:rPr lang="zh-CN" altLang="en-US" smtClean="0">
                <a:ea typeface="宋体" charset="-122"/>
              </a:rPr>
              <a:t>接口：使用 </a:t>
            </a:r>
            <a:r>
              <a:rPr lang="en-US" altLang="zh-CN" smtClean="0">
                <a:ea typeface="宋体" charset="-122"/>
              </a:rPr>
              <a:t>MyBatis </a:t>
            </a:r>
            <a:r>
              <a:rPr lang="zh-CN" altLang="en-US" smtClean="0">
                <a:ea typeface="宋体" charset="-122"/>
              </a:rPr>
              <a:t>的主要 </a:t>
            </a:r>
            <a:r>
              <a:rPr lang="en-US" altLang="zh-CN" smtClean="0">
                <a:ea typeface="宋体" charset="-122"/>
              </a:rPr>
              <a:t>Java </a:t>
            </a:r>
            <a:r>
              <a:rPr lang="zh-CN" altLang="en-US" smtClean="0">
                <a:ea typeface="宋体" charset="-122"/>
              </a:rPr>
              <a:t>接口就是 </a:t>
            </a:r>
            <a:r>
              <a:rPr lang="en-US" altLang="zh-CN" smtClean="0">
                <a:ea typeface="宋体" charset="-122"/>
              </a:rPr>
              <a:t>SqlSession</a:t>
            </a:r>
            <a:r>
              <a:rPr lang="zh-CN" altLang="en-US" smtClean="0">
                <a:ea typeface="宋体" charset="-122"/>
              </a:rPr>
              <a:t>。尽管你可以使用这个接口执行命令</a:t>
            </a:r>
            <a:r>
              <a:rPr lang="en-US" altLang="zh-CN" smtClean="0">
                <a:ea typeface="宋体" charset="-122"/>
              </a:rPr>
              <a:t>,</a:t>
            </a:r>
            <a:r>
              <a:rPr lang="zh-CN" altLang="en-US" smtClean="0">
                <a:ea typeface="宋体" charset="-122"/>
              </a:rPr>
              <a:t>获取映射器和管理事务。我们会讨论 </a:t>
            </a:r>
            <a:r>
              <a:rPr lang="en-US" altLang="zh-CN" smtClean="0">
                <a:ea typeface="宋体" charset="-122"/>
              </a:rPr>
              <a:t>SqlSession </a:t>
            </a:r>
            <a:r>
              <a:rPr lang="zh-CN" altLang="en-US" smtClean="0">
                <a:ea typeface="宋体" charset="-122"/>
              </a:rPr>
              <a:t>本身更多</a:t>
            </a:r>
            <a:r>
              <a:rPr lang="en-US" altLang="zh-CN" smtClean="0">
                <a:ea typeface="宋体" charset="-122"/>
              </a:rPr>
              <a:t>,</a:t>
            </a:r>
            <a:r>
              <a:rPr lang="zh-CN" altLang="en-US" smtClean="0">
                <a:ea typeface="宋体" charset="-122"/>
              </a:rPr>
              <a:t>但是首先我们还是要了解如果获取一个 </a:t>
            </a:r>
            <a:r>
              <a:rPr lang="en-US" altLang="zh-CN" smtClean="0">
                <a:ea typeface="宋体" charset="-122"/>
              </a:rPr>
              <a:t>SqlSession </a:t>
            </a:r>
            <a:r>
              <a:rPr lang="zh-CN" altLang="en-US" smtClean="0">
                <a:ea typeface="宋体" charset="-122"/>
              </a:rPr>
              <a:t>实例。</a:t>
            </a:r>
            <a:r>
              <a:rPr lang="en-US" altLang="zh-CN" smtClean="0">
                <a:ea typeface="宋体" charset="-122"/>
              </a:rPr>
              <a:t>SqlSessions </a:t>
            </a:r>
            <a:r>
              <a:rPr lang="zh-CN" altLang="en-US" smtClean="0">
                <a:ea typeface="宋体" charset="-122"/>
              </a:rPr>
              <a:t>是由 </a:t>
            </a:r>
            <a:r>
              <a:rPr lang="en-US" altLang="zh-CN" smtClean="0">
                <a:ea typeface="宋体" charset="-122"/>
              </a:rPr>
              <a:t>SqlSessionFactory </a:t>
            </a:r>
            <a:r>
              <a:rPr lang="zh-CN" altLang="en-US" smtClean="0">
                <a:ea typeface="宋体" charset="-122"/>
              </a:rPr>
              <a:t>实例创建的。</a:t>
            </a:r>
            <a:r>
              <a:rPr lang="en-US" altLang="zh-CN" smtClean="0">
                <a:ea typeface="宋体" charset="-122"/>
              </a:rPr>
              <a:t>SqlSessionFactory </a:t>
            </a:r>
            <a:r>
              <a:rPr lang="zh-CN" altLang="en-US" smtClean="0">
                <a:ea typeface="宋体" charset="-122"/>
              </a:rPr>
              <a:t>对象 包 含 创 建 </a:t>
            </a:r>
            <a:r>
              <a:rPr lang="en-US" altLang="zh-CN" smtClean="0">
                <a:ea typeface="宋体" charset="-122"/>
              </a:rPr>
              <a:t>SqlSession </a:t>
            </a:r>
            <a:r>
              <a:rPr lang="zh-CN" altLang="en-US" smtClean="0">
                <a:ea typeface="宋体" charset="-122"/>
              </a:rPr>
              <a:t>实 例 的 所 有 方 法 。 而 </a:t>
            </a:r>
            <a:r>
              <a:rPr lang="en-US" altLang="zh-CN" smtClean="0">
                <a:ea typeface="宋体" charset="-122"/>
              </a:rPr>
              <a:t>SqlSessionFactory </a:t>
            </a:r>
            <a:r>
              <a:rPr lang="zh-CN" altLang="en-US" smtClean="0">
                <a:ea typeface="宋体" charset="-122"/>
              </a:rPr>
              <a:t>本 身 是 由 </a:t>
            </a:r>
            <a:r>
              <a:rPr lang="en-US" altLang="zh-CN" smtClean="0">
                <a:ea typeface="宋体" charset="-122"/>
              </a:rPr>
              <a:t>SqlSessionFactoryBuilder </a:t>
            </a:r>
            <a:r>
              <a:rPr lang="zh-CN" altLang="en-US" smtClean="0">
                <a:ea typeface="宋体" charset="-122"/>
              </a:rPr>
              <a:t>创建的</a:t>
            </a:r>
            <a:r>
              <a:rPr lang="en-US" altLang="zh-CN" smtClean="0">
                <a:ea typeface="宋体" charset="-122"/>
              </a:rPr>
              <a:t>,</a:t>
            </a:r>
            <a:r>
              <a:rPr lang="zh-CN" altLang="en-US" smtClean="0">
                <a:ea typeface="宋体" charset="-122"/>
              </a:rPr>
              <a:t>它可以从 </a:t>
            </a:r>
            <a:r>
              <a:rPr lang="en-US" altLang="zh-CN" smtClean="0">
                <a:ea typeface="宋体" charset="-122"/>
              </a:rPr>
              <a:t>XML </a:t>
            </a:r>
            <a:r>
              <a:rPr lang="zh-CN" altLang="en-US" smtClean="0">
                <a:ea typeface="宋体" charset="-122"/>
              </a:rPr>
              <a:t>配置</a:t>
            </a:r>
            <a:r>
              <a:rPr lang="en-US" altLang="zh-CN" smtClean="0">
                <a:ea typeface="宋体" charset="-122"/>
              </a:rPr>
              <a:t>,</a:t>
            </a:r>
            <a:r>
              <a:rPr lang="zh-CN" altLang="en-US" smtClean="0">
                <a:ea typeface="宋体" charset="-122"/>
              </a:rPr>
              <a:t>注解或手动配置 </a:t>
            </a:r>
            <a:r>
              <a:rPr lang="en-US" altLang="zh-CN" smtClean="0">
                <a:ea typeface="宋体" charset="-122"/>
              </a:rPr>
              <a:t>Java </a:t>
            </a:r>
            <a:r>
              <a:rPr lang="zh-CN" altLang="en-US" smtClean="0">
                <a:ea typeface="宋体" charset="-122"/>
              </a:rPr>
              <a:t>来创建 </a:t>
            </a:r>
            <a:r>
              <a:rPr lang="en-US" altLang="zh-CN" smtClean="0">
                <a:ea typeface="宋体" charset="-122"/>
              </a:rPr>
              <a:t>SqlSessionFactory </a:t>
            </a:r>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a:xfrm>
            <a:off x="992188" y="768350"/>
            <a:ext cx="5114925" cy="3836988"/>
          </a:xfrm>
          <a:ln/>
        </p:spPr>
      </p:sp>
      <p:sp>
        <p:nvSpPr>
          <p:cNvPr id="16386" name="备注占位符 2"/>
          <p:cNvSpPr>
            <a:spLocks noGrp="1"/>
          </p:cNvSpPr>
          <p:nvPr>
            <p:ph type="body" idx="1"/>
          </p:nvPr>
        </p:nvSpPr>
        <p:spPr>
          <a:noFill/>
          <a:ln/>
        </p:spPr>
        <p:txBody>
          <a:bodyPr/>
          <a:lstStyle/>
          <a:p>
            <a:r>
              <a:rPr lang="en-US" altLang="zh-CN" smtClean="0">
                <a:ea typeface="宋体" charset="-122"/>
              </a:rPr>
              <a:t>MappedStatement</a:t>
            </a:r>
            <a:r>
              <a:rPr lang="zh-CN" altLang="en-US" smtClean="0">
                <a:ea typeface="宋体" charset="-122"/>
              </a:rPr>
              <a:t>是对</a:t>
            </a:r>
            <a:r>
              <a:rPr lang="en-US" altLang="zh-CN" smtClean="0">
                <a:ea typeface="宋体" charset="-122"/>
              </a:rPr>
              <a:t>mapper.xml</a:t>
            </a:r>
            <a:r>
              <a:rPr lang="zh-CN" altLang="en-US" smtClean="0">
                <a:ea typeface="宋体" charset="-122"/>
              </a:rPr>
              <a:t>中</a:t>
            </a:r>
            <a:r>
              <a:rPr lang="en-US" altLang="zh-CN" smtClean="0">
                <a:ea typeface="宋体" charset="-122"/>
              </a:rPr>
              <a:t>&lt;select</a:t>
            </a:r>
            <a:r>
              <a:rPr lang="zh-CN" altLang="en-US" smtClean="0">
                <a:ea typeface="宋体" charset="-122"/>
              </a:rPr>
              <a:t>、</a:t>
            </a:r>
            <a:r>
              <a:rPr lang="en-US" altLang="zh-CN" smtClean="0">
                <a:ea typeface="宋体" charset="-122"/>
              </a:rPr>
              <a:t>|update</a:t>
            </a:r>
            <a:r>
              <a:rPr lang="zh-CN" altLang="en-US" smtClean="0">
                <a:ea typeface="宋体" charset="-122"/>
              </a:rPr>
              <a:t>、</a:t>
            </a:r>
            <a:r>
              <a:rPr lang="en-US" altLang="zh-CN" smtClean="0">
                <a:ea typeface="宋体" charset="-122"/>
              </a:rPr>
              <a:t>|delete</a:t>
            </a:r>
            <a:r>
              <a:rPr lang="zh-CN" altLang="en-US" smtClean="0">
                <a:ea typeface="宋体" charset="-122"/>
              </a:rPr>
              <a:t>、</a:t>
            </a:r>
            <a:r>
              <a:rPr lang="en-US" altLang="zh-CN" smtClean="0">
                <a:ea typeface="宋体" charset="-122"/>
              </a:rPr>
              <a:t>|insert&gt;</a:t>
            </a:r>
            <a:r>
              <a:rPr lang="zh-CN" altLang="en-US" smtClean="0">
                <a:ea typeface="宋体" charset="-122"/>
              </a:rPr>
              <a:t>节点的封装 。</a:t>
            </a:r>
          </a:p>
          <a:p>
            <a:endParaRPr lang="en-US" altLang="zh-CN" smtClean="0">
              <a:ea typeface="宋体" charset="-122"/>
            </a:endParaRPr>
          </a:p>
          <a:p>
            <a:r>
              <a:rPr lang="zh-CN" altLang="en-US" smtClean="0">
                <a:ea typeface="宋体" charset="-122"/>
              </a:rPr>
              <a:t>每一个增删改查标签表示一个</a:t>
            </a:r>
            <a:r>
              <a:rPr lang="en-US" altLang="zh-CN" smtClean="0">
                <a:ea typeface="宋体" charset="-122"/>
              </a:rPr>
              <a:t>MappedStatement</a:t>
            </a:r>
            <a:r>
              <a:rPr lang="zh-CN" altLang="en-US" smtClean="0">
                <a:ea typeface="宋体" charset="-122"/>
              </a:rPr>
              <a:t>对象。</a:t>
            </a:r>
          </a:p>
        </p:txBody>
      </p:sp>
      <p:sp>
        <p:nvSpPr>
          <p:cNvPr id="16387" name="灯片编号占位符 3"/>
          <p:cNvSpPr>
            <a:spLocks noGrp="1"/>
          </p:cNvSpPr>
          <p:nvPr>
            <p:ph type="sldNum" sz="quarter" idx="5"/>
          </p:nvPr>
        </p:nvSpPr>
        <p:spPr>
          <a:noFill/>
        </p:spPr>
        <p:txBody>
          <a:bodyPr/>
          <a:lstStyle/>
          <a:p>
            <a:fld id="{562D5DD8-D2DD-4F41-976E-F80782597C7A}" type="slidenum">
              <a:rPr lang="en-US" altLang="zh-CN" smtClean="0">
                <a:ea typeface="宋体" charset="-122"/>
              </a:rPr>
              <a:pPr/>
              <a:t>8</a:t>
            </a:fld>
            <a:endParaRPr lang="en-US"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a:xfrm>
            <a:off x="992188" y="768350"/>
            <a:ext cx="5114925" cy="3836988"/>
          </a:xfrm>
          <a:ln/>
        </p:spPr>
      </p:sp>
      <p:sp>
        <p:nvSpPr>
          <p:cNvPr id="18434" name="备注占位符 2"/>
          <p:cNvSpPr>
            <a:spLocks noGrp="1"/>
          </p:cNvSpPr>
          <p:nvPr>
            <p:ph type="body" idx="1"/>
          </p:nvPr>
        </p:nvSpPr>
        <p:spPr>
          <a:noFill/>
          <a:ln/>
        </p:spPr>
        <p:txBody>
          <a:bodyPr/>
          <a:lstStyle/>
          <a:p>
            <a:endParaRPr lang="zh-CN" altLang="en-US" smtClean="0">
              <a:ea typeface="宋体" charset="-122"/>
            </a:endParaRPr>
          </a:p>
        </p:txBody>
      </p:sp>
      <p:sp>
        <p:nvSpPr>
          <p:cNvPr id="18435" name="灯片编号占位符 3"/>
          <p:cNvSpPr>
            <a:spLocks noGrp="1"/>
          </p:cNvSpPr>
          <p:nvPr>
            <p:ph type="sldNum" sz="quarter" idx="5"/>
          </p:nvPr>
        </p:nvSpPr>
        <p:spPr>
          <a:noFill/>
        </p:spPr>
        <p:txBody>
          <a:bodyPr/>
          <a:lstStyle/>
          <a:p>
            <a:fld id="{8CC27609-3960-4E60-8864-542EDC4DCFC0}" type="slidenum">
              <a:rPr lang="en-US" altLang="zh-CN" smtClean="0">
                <a:ea typeface="宋体" charset="-122"/>
              </a:rPr>
              <a:pPr/>
              <a:t>9</a:t>
            </a:fld>
            <a:endParaRPr lang="en-US"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ChangeArrowheads="1"/>
          </p:cNvSpPr>
          <p:nvPr>
            <p:ph type="body" idx="1"/>
          </p:nvPr>
        </p:nvSpPr>
        <p:spPr>
          <a:noFill/>
          <a:ln/>
        </p:spPr>
        <p:txBody>
          <a:bodyPr/>
          <a:lstStyle/>
          <a:p>
            <a:r>
              <a:rPr lang="en-US" altLang="zh-CN" smtClean="0">
                <a:ea typeface="宋体" charset="-122"/>
              </a:rPr>
              <a:t>SqlSessionFactory:</a:t>
            </a:r>
            <a:r>
              <a:rPr lang="zh-CN" altLang="en-US" smtClean="0">
                <a:ea typeface="宋体" charset="-122"/>
              </a:rPr>
              <a:t>它是</a:t>
            </a:r>
            <a:r>
              <a:rPr lang="en-US" altLang="zh-CN" smtClean="0">
                <a:ea typeface="宋体" charset="-122"/>
              </a:rPr>
              <a:t>mybatis</a:t>
            </a:r>
            <a:r>
              <a:rPr lang="zh-CN" altLang="en-US" smtClean="0">
                <a:ea typeface="宋体" charset="-122"/>
              </a:rPr>
              <a:t>的一个内置对象，通过它来创建</a:t>
            </a:r>
            <a:r>
              <a:rPr lang="en-US" altLang="zh-CN" smtClean="0">
                <a:ea typeface="宋体" charset="-122"/>
              </a:rPr>
              <a:t>SqlSession</a:t>
            </a:r>
            <a:r>
              <a:rPr lang="zh-CN" altLang="en-US" smtClean="0">
                <a:ea typeface="宋体" charset="-122"/>
              </a:rPr>
              <a:t>实例</a:t>
            </a:r>
          </a:p>
          <a:p>
            <a:r>
              <a:rPr lang="en-US" altLang="zh-CN" smtClean="0">
                <a:ea typeface="宋体" charset="-122"/>
              </a:rPr>
              <a:t>SqlSessionFactory</a:t>
            </a:r>
            <a:r>
              <a:rPr lang="zh-CN" altLang="en-US" smtClean="0">
                <a:ea typeface="宋体" charset="-122"/>
              </a:rPr>
              <a:t>：通过</a:t>
            </a:r>
            <a:r>
              <a:rPr lang="en-US" altLang="zh-CN" smtClean="0">
                <a:ea typeface="宋体" charset="-122"/>
              </a:rPr>
              <a:t>xml</a:t>
            </a:r>
            <a:r>
              <a:rPr lang="zh-CN" altLang="en-US" smtClean="0">
                <a:ea typeface="宋体" charset="-122"/>
              </a:rPr>
              <a:t>来构造该实例。</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xfrm>
            <a:off x="992188" y="768350"/>
            <a:ext cx="5114925" cy="3836988"/>
          </a:xfrm>
          <a:ln/>
        </p:spPr>
      </p:sp>
      <p:sp>
        <p:nvSpPr>
          <p:cNvPr id="22530" name="Rectangle 3"/>
          <p:cNvSpPr>
            <a:spLocks noGrp="1" noChangeArrowheads="1"/>
          </p:cNvSpPr>
          <p:nvPr>
            <p:ph type="body" idx="1"/>
          </p:nvPr>
        </p:nvSpPr>
        <p:spPr>
          <a:noFill/>
          <a:ln/>
        </p:spPr>
        <p:txBody>
          <a:bodyPr/>
          <a:lstStyle/>
          <a:p>
            <a:pPr marL="228600" indent="-228600" eaLnBrk="1" hangingPunct="1">
              <a:lnSpc>
                <a:spcPct val="80000"/>
              </a:lnSpc>
              <a:buFontTx/>
              <a:buAutoNum type="arabicPeriod"/>
            </a:pPr>
            <a:r>
              <a:rPr lang="en-US" altLang="zh-CN" smtClean="0">
                <a:ea typeface="宋体" charset="-122"/>
              </a:rPr>
              <a:t>&lt;environments&gt;</a:t>
            </a:r>
            <a:r>
              <a:rPr lang="zh-CN" altLang="en-US" smtClean="0">
                <a:ea typeface="宋体" charset="-122"/>
              </a:rPr>
              <a:t>元素 ：需要访问的数据库配置进行设置 </a:t>
            </a:r>
          </a:p>
          <a:p>
            <a:pPr marL="228600" indent="-228600" eaLnBrk="1" hangingPunct="1">
              <a:lnSpc>
                <a:spcPct val="80000"/>
              </a:lnSpc>
              <a:buFontTx/>
              <a:buAutoNum type="arabicPeriod"/>
            </a:pPr>
            <a:r>
              <a:rPr lang="en-US" altLang="zh-CN" smtClean="0">
                <a:ea typeface="宋体" charset="-122"/>
              </a:rPr>
              <a:t>&lt;transactionManager&gt; </a:t>
            </a:r>
            <a:r>
              <a:rPr lang="zh-CN" altLang="en-US" smtClean="0">
                <a:ea typeface="宋体" charset="-122"/>
              </a:rPr>
              <a:t>：事务管理器配置  </a:t>
            </a:r>
            <a:r>
              <a:rPr lang="en-US" altLang="zh-CN" smtClean="0">
                <a:ea typeface="宋体" charset="-122"/>
              </a:rPr>
              <a:t>jdbc:</a:t>
            </a:r>
            <a:r>
              <a:rPr lang="zh-CN" altLang="en-US" smtClean="0">
                <a:ea typeface="宋体" charset="-122"/>
              </a:rPr>
              <a:t>使用</a:t>
            </a:r>
            <a:r>
              <a:rPr lang="en-US" altLang="zh-CN" smtClean="0">
                <a:ea typeface="宋体" charset="-122"/>
              </a:rPr>
              <a:t>JDBC</a:t>
            </a:r>
            <a:r>
              <a:rPr lang="zh-CN" altLang="en-US" smtClean="0">
                <a:ea typeface="宋体" charset="-122"/>
              </a:rPr>
              <a:t>管理事务。</a:t>
            </a:r>
          </a:p>
          <a:p>
            <a:pPr marL="228600" indent="-228600" eaLnBrk="1" hangingPunct="1">
              <a:lnSpc>
                <a:spcPct val="80000"/>
              </a:lnSpc>
              <a:buFontTx/>
              <a:buAutoNum type="arabicPeriod"/>
            </a:pPr>
            <a:r>
              <a:rPr lang="en-US" altLang="zh-CN" smtClean="0">
                <a:ea typeface="宋体" charset="-122"/>
              </a:rPr>
              <a:t>&lt;dataSource&gt; </a:t>
            </a:r>
            <a:r>
              <a:rPr lang="zh-CN" altLang="en-US" smtClean="0">
                <a:ea typeface="宋体" charset="-122"/>
              </a:rPr>
              <a:t>：数据源配置 </a:t>
            </a:r>
          </a:p>
          <a:p>
            <a:pPr marL="228600" indent="-228600" eaLnBrk="1" hangingPunct="1">
              <a:lnSpc>
                <a:spcPct val="80000"/>
              </a:lnSpc>
              <a:buFontTx/>
              <a:buAutoNum type="arabicPeriod"/>
            </a:pPr>
            <a:endParaRPr lang="zh-CN" altLang="en-US" smtClean="0">
              <a:ea typeface="宋体" charset="-122"/>
            </a:endParaRPr>
          </a:p>
          <a:p>
            <a:pPr marL="228600" indent="-228600" eaLnBrk="1" hangingPunct="1">
              <a:lnSpc>
                <a:spcPct val="80000"/>
              </a:lnSpc>
              <a:buFontTx/>
              <a:buAutoNum type="arabicPeriod"/>
            </a:pPr>
            <a:r>
              <a:rPr lang="en-US" altLang="zh-CN" smtClean="0">
                <a:ea typeface="宋体" charset="-122"/>
              </a:rPr>
              <a:t>&lt;environments&gt;</a:t>
            </a:r>
            <a:r>
              <a:rPr lang="zh-CN" altLang="en-US" smtClean="0">
                <a:ea typeface="宋体" charset="-122"/>
              </a:rPr>
              <a:t>标签元素的</a:t>
            </a:r>
            <a:r>
              <a:rPr lang="en-US" altLang="zh-CN" smtClean="0">
                <a:ea typeface="宋体" charset="-122"/>
              </a:rPr>
              <a:t>default</a:t>
            </a:r>
            <a:r>
              <a:rPr lang="zh-CN" altLang="en-US" smtClean="0">
                <a:ea typeface="宋体" charset="-122"/>
              </a:rPr>
              <a:t>属性，这个属性作用就是指定当前情况下使用哪个数据库配置，也就是使用哪个</a:t>
            </a:r>
            <a:r>
              <a:rPr lang="en-US" altLang="zh-CN" smtClean="0">
                <a:ea typeface="宋体" charset="-122"/>
              </a:rPr>
              <a:t>&lt;environment&gt;</a:t>
            </a:r>
            <a:r>
              <a:rPr lang="zh-CN" altLang="en-US" smtClean="0">
                <a:ea typeface="宋体" charset="-122"/>
              </a:rPr>
              <a:t>节点的配置，</a:t>
            </a:r>
            <a:r>
              <a:rPr lang="en-US" altLang="zh-CN" smtClean="0">
                <a:ea typeface="宋体" charset="-122"/>
              </a:rPr>
              <a:t>default</a:t>
            </a:r>
            <a:r>
              <a:rPr lang="zh-CN" altLang="en-US" smtClean="0">
                <a:ea typeface="宋体" charset="-122"/>
              </a:rPr>
              <a:t>的值就是配置的</a:t>
            </a:r>
            <a:r>
              <a:rPr lang="en-US" altLang="zh-CN" smtClean="0">
                <a:ea typeface="宋体" charset="-122"/>
              </a:rPr>
              <a:t>&lt;environment&gt;</a:t>
            </a:r>
            <a:r>
              <a:rPr lang="zh-CN" altLang="en-US" smtClean="0">
                <a:ea typeface="宋体" charset="-122"/>
              </a:rPr>
              <a:t>标签元素的</a:t>
            </a:r>
            <a:r>
              <a:rPr lang="en-US" altLang="zh-CN" smtClean="0">
                <a:ea typeface="宋体" charset="-122"/>
              </a:rPr>
              <a:t>id</a:t>
            </a:r>
            <a:r>
              <a:rPr lang="zh-CN" altLang="en-US" smtClean="0">
                <a:ea typeface="宋体" charset="-122"/>
              </a:rPr>
              <a:t>值。 </a:t>
            </a:r>
          </a:p>
          <a:p>
            <a:pPr marL="228600" indent="-228600" eaLnBrk="1" hangingPunct="1">
              <a:lnSpc>
                <a:spcPct val="80000"/>
              </a:lnSpc>
              <a:buFontTx/>
              <a:buAutoNum type="arabicPeriod"/>
            </a:pPr>
            <a:r>
              <a:rPr lang="en-US" altLang="zh-CN" smtClean="0">
                <a:ea typeface="宋体" charset="-122"/>
              </a:rPr>
              <a:t>POOLED:mybatis</a:t>
            </a:r>
            <a:r>
              <a:rPr lang="zh-CN" altLang="en-US" smtClean="0">
                <a:ea typeface="宋体" charset="-122"/>
              </a:rPr>
              <a:t>支持的数据源类型之一。就是以数据源的方式管理数据库</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xfrm>
            <a:off x="992188" y="768350"/>
            <a:ext cx="5114925" cy="3836988"/>
          </a:xfrm>
          <a:ln/>
        </p:spPr>
      </p:sp>
      <p:sp>
        <p:nvSpPr>
          <p:cNvPr id="25602" name="Rectangle 3"/>
          <p:cNvSpPr>
            <a:spLocks noGrp="1" noChangeArrowheads="1"/>
          </p:cNvSpPr>
          <p:nvPr>
            <p:ph type="body" idx="1"/>
          </p:nvPr>
        </p:nvSpPr>
        <p:spPr>
          <a:noFill/>
          <a:ln/>
        </p:spPr>
        <p:txBody>
          <a:bodyPr/>
          <a:lstStyle/>
          <a:p>
            <a:r>
              <a:rPr lang="zh-CN" altLang="en-US" smtClean="0">
                <a:ea typeface="宋体" charset="-122"/>
              </a:rPr>
              <a:t>连接池基本的思想是在</a:t>
            </a:r>
            <a:r>
              <a:rPr lang="zh-CN" altLang="en-US" smtClean="0">
                <a:ea typeface="宋体" charset="-122"/>
                <a:hlinkClick r:id="rId3"/>
              </a:rPr>
              <a:t>系统初始化</a:t>
            </a:r>
            <a:r>
              <a:rPr lang="zh-CN" altLang="en-US" smtClean="0">
                <a:ea typeface="宋体" charset="-122"/>
              </a:rPr>
              <a:t>的时候，将数据库连接作为对象存储在内存中，当用户需要访问数据库时，并非建立一个新的连接，而是从连接池中取出一个已建立的空闲连接对象。使用完毕后，用户也并非将连接关闭，而是将连接放回连接池中，以供下一个请求访问使用。 </a:t>
            </a:r>
          </a:p>
          <a:p>
            <a:endParaRPr lang="zh-CN" altLang="en-US" smtClean="0">
              <a:ea typeface="宋体" charset="-122"/>
            </a:endParaRPr>
          </a:p>
          <a:p>
            <a:r>
              <a:rPr lang="zh-CN" altLang="en-US" smtClean="0">
                <a:ea typeface="宋体" charset="-122"/>
              </a:rPr>
              <a:t>当用户发送连接请求的时候，不是创建新的连接，而是从数据库连接池中取连接。加快了响应的时间。</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992188" y="768350"/>
            <a:ext cx="5114925" cy="3836988"/>
          </a:xfrm>
          <a:ln/>
        </p:spPr>
      </p:sp>
      <p:sp>
        <p:nvSpPr>
          <p:cNvPr id="28674" name="Rectangle 3"/>
          <p:cNvSpPr>
            <a:spLocks noGrp="1" noChangeArrowheads="1"/>
          </p:cNvSpPr>
          <p:nvPr>
            <p:ph type="body" idx="1"/>
          </p:nvPr>
        </p:nvSpPr>
        <p:spPr>
          <a:noFill/>
          <a:ln/>
        </p:spPr>
        <p:txBody>
          <a:bodyPr/>
          <a:lstStyle/>
          <a:p>
            <a:r>
              <a:rPr lang="zh-CN" altLang="en-US" smtClean="0">
                <a:ea typeface="宋体" charset="-122"/>
              </a:rPr>
              <a:t> </a:t>
            </a:r>
            <a:r>
              <a:rPr lang="en-US" altLang="zh-CN" smtClean="0">
                <a:ea typeface="宋体" charset="-122"/>
              </a:rPr>
              <a:t>1.</a:t>
            </a:r>
            <a:r>
              <a:rPr lang="zh-CN" altLang="en-US" smtClean="0">
                <a:ea typeface="宋体" charset="-122"/>
              </a:rPr>
              <a:t>通过</a:t>
            </a:r>
            <a:r>
              <a:rPr lang="en-US" altLang="zh-CN" smtClean="0">
                <a:ea typeface="宋体" charset="-122"/>
              </a:rPr>
              <a:t>mybatis</a:t>
            </a:r>
            <a:r>
              <a:rPr lang="zh-CN" altLang="en-US" smtClean="0">
                <a:ea typeface="宋体" charset="-122"/>
              </a:rPr>
              <a:t>下面的</a:t>
            </a:r>
            <a:r>
              <a:rPr lang="en-US" altLang="zh-CN" smtClean="0">
                <a:ea typeface="宋体" charset="-122"/>
              </a:rPr>
              <a:t>Resources</a:t>
            </a:r>
            <a:r>
              <a:rPr lang="zh-CN" altLang="en-US" smtClean="0">
                <a:ea typeface="宋体" charset="-122"/>
              </a:rPr>
              <a:t>工具类加载</a:t>
            </a:r>
            <a:r>
              <a:rPr lang="en-US" altLang="zh-CN" smtClean="0">
                <a:ea typeface="宋体" charset="-122"/>
              </a:rPr>
              <a:t>mybatis</a:t>
            </a:r>
            <a:r>
              <a:rPr lang="zh-CN" altLang="en-US" smtClean="0">
                <a:ea typeface="宋体" charset="-122"/>
              </a:rPr>
              <a:t>的核心配置文件 </a:t>
            </a:r>
            <a:endParaRPr lang="en-US" altLang="zh-CN" smtClean="0">
              <a:ea typeface="宋体" charset="-122"/>
            </a:endParaRPr>
          </a:p>
          <a:p>
            <a:r>
              <a:rPr lang="en-US" altLang="zh-CN" smtClean="0">
                <a:ea typeface="宋体" charset="-122"/>
              </a:rPr>
              <a:t>2.SqlSessionFactoryBuilder </a:t>
            </a:r>
            <a:r>
              <a:rPr lang="zh-CN" altLang="en-US" smtClean="0">
                <a:ea typeface="宋体" charset="-122"/>
              </a:rPr>
              <a:t>则可以从 </a:t>
            </a:r>
            <a:r>
              <a:rPr lang="en-US" altLang="zh-CN" smtClean="0">
                <a:ea typeface="宋体" charset="-122"/>
              </a:rPr>
              <a:t>XML </a:t>
            </a:r>
            <a:r>
              <a:rPr lang="zh-CN" altLang="en-US" smtClean="0">
                <a:ea typeface="宋体" charset="-122"/>
              </a:rPr>
              <a:t>配置文件构建出 </a:t>
            </a:r>
            <a:r>
              <a:rPr lang="en-US" altLang="zh-CN" smtClean="0">
                <a:ea typeface="宋体" charset="-122"/>
              </a:rPr>
              <a:t>SqlSessionFactory </a:t>
            </a:r>
            <a:r>
              <a:rPr lang="zh-CN" altLang="en-US" smtClean="0">
                <a:ea typeface="宋体" charset="-122"/>
              </a:rPr>
              <a:t>的实例 </a:t>
            </a:r>
          </a:p>
          <a:p>
            <a:r>
              <a:rPr lang="en-US" altLang="zh-CN" smtClean="0">
                <a:ea typeface="宋体" charset="-122"/>
              </a:rPr>
              <a:t>3.</a:t>
            </a:r>
            <a:r>
              <a:rPr lang="zh-CN" altLang="en-US" smtClean="0">
                <a:ea typeface="宋体" charset="-122"/>
              </a:rPr>
              <a:t>实例化</a:t>
            </a:r>
            <a:r>
              <a:rPr lang="en-US" altLang="zh-CN" smtClean="0">
                <a:ea typeface="宋体" charset="-122"/>
              </a:rPr>
              <a:t>SqlSession</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2" descr="2"/>
          <p:cNvPicPr>
            <a:picLocks noChangeAspect="1" noChangeArrowheads="1"/>
          </p:cNvPicPr>
          <p:nvPr userDrawn="1"/>
        </p:nvPicPr>
        <p:blipFill>
          <a:blip r:embed="rId2"/>
          <a:srcRect/>
          <a:stretch>
            <a:fillRect/>
          </a:stretch>
        </p:blipFill>
        <p:spPr bwMode="auto">
          <a:xfrm>
            <a:off x="0" y="6083300"/>
            <a:ext cx="9150350" cy="774700"/>
          </a:xfrm>
          <a:prstGeom prst="rect">
            <a:avLst/>
          </a:prstGeom>
          <a:noFill/>
          <a:ln w="9525">
            <a:noFill/>
            <a:miter lim="800000"/>
            <a:headEnd/>
            <a:tailEnd/>
          </a:ln>
        </p:spPr>
      </p:pic>
      <p:sp>
        <p:nvSpPr>
          <p:cNvPr id="5" name="Text Box 9"/>
          <p:cNvSpPr txBox="1">
            <a:spLocks noChangeArrowheads="1"/>
          </p:cNvSpPr>
          <p:nvPr userDrawn="1"/>
        </p:nvSpPr>
        <p:spPr bwMode="gray">
          <a:xfrm>
            <a:off x="8567738" y="6254750"/>
            <a:ext cx="576262" cy="304800"/>
          </a:xfrm>
          <a:prstGeom prst="rect">
            <a:avLst/>
          </a:prstGeom>
          <a:noFill/>
          <a:ln w="9525" algn="ctr">
            <a:noFill/>
            <a:miter lim="800000"/>
            <a:headEnd/>
            <a:tailEnd/>
          </a:ln>
          <a:effectLst/>
        </p:spPr>
        <p:txBody>
          <a:bodyPr>
            <a:spAutoFit/>
          </a:bodyPr>
          <a:lstStyle/>
          <a:p>
            <a:pPr eaLnBrk="0" hangingPunct="0">
              <a:defRPr/>
            </a:pPr>
            <a:fld id="{2114626D-2990-4905-8E3E-EB6F7ECB4EBF}" type="slidenum">
              <a:rPr lang="en-US" altLang="zh-CN" sz="1400" b="0">
                <a:solidFill>
                  <a:srgbClr val="000000"/>
                </a:solidFill>
                <a:ea typeface="宋体" pitchFamily="2" charset="-122"/>
              </a:rPr>
              <a:pPr eaLnBrk="0" hangingPunct="0">
                <a:defRPr/>
              </a:pPr>
              <a:t>‹#›</a:t>
            </a:fld>
            <a:endParaRPr lang="en-US" altLang="zh-CN" sz="1400" b="0">
              <a:solidFill>
                <a:srgbClr val="000000"/>
              </a:solidFill>
              <a:ea typeface="宋体" pitchFamily="2" charset="-122"/>
            </a:endParaRPr>
          </a:p>
        </p:txBody>
      </p:sp>
      <p:pic>
        <p:nvPicPr>
          <p:cNvPr id="6" name="Picture 10" descr="programming"/>
          <p:cNvPicPr>
            <a:picLocks noChangeAspect="1" noChangeArrowheads="1"/>
          </p:cNvPicPr>
          <p:nvPr userDrawn="1"/>
        </p:nvPicPr>
        <p:blipFill>
          <a:blip r:embed="rId3"/>
          <a:srcRect/>
          <a:stretch>
            <a:fillRect/>
          </a:stretch>
        </p:blipFill>
        <p:spPr bwMode="auto">
          <a:xfrm>
            <a:off x="8172450" y="260350"/>
            <a:ext cx="733425" cy="695325"/>
          </a:xfrm>
          <a:prstGeom prst="rect">
            <a:avLst/>
          </a:prstGeom>
          <a:noFill/>
          <a:ln w="9525">
            <a:noFill/>
            <a:miter lim="800000"/>
            <a:headEnd/>
            <a:tailEnd/>
          </a:ln>
        </p:spPr>
      </p:pic>
      <p:sp>
        <p:nvSpPr>
          <p:cNvPr id="7" name="TextBox 7"/>
          <p:cNvSpPr txBox="1"/>
          <p:nvPr userDrawn="1"/>
        </p:nvSpPr>
        <p:spPr>
          <a:xfrm>
            <a:off x="4138613" y="6273800"/>
            <a:ext cx="917575" cy="369888"/>
          </a:xfrm>
          <a:prstGeom prst="rect">
            <a:avLst/>
          </a:prstGeom>
          <a:noFill/>
        </p:spPr>
        <p:txBody>
          <a:bodyPr wrap="none">
            <a:spAutoFit/>
          </a:bodyPr>
          <a:ls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a:lstStyle>
          <a:p>
            <a:pPr>
              <a:buFont typeface="Wingdings" pitchFamily="2" charset="2"/>
              <a:buNone/>
              <a:defRPr/>
            </a:pPr>
            <a:r>
              <a:rPr lang="en-US" altLang="zh-CN" sz="1800" dirty="0" smtClean="0">
                <a:solidFill>
                  <a:srgbClr val="FF0000"/>
                </a:solidFill>
              </a:rPr>
              <a:t>Beta</a:t>
            </a:r>
            <a:r>
              <a:rPr lang="zh-CN" altLang="en-US" sz="1800" dirty="0" smtClean="0">
                <a:solidFill>
                  <a:srgbClr val="FF0000"/>
                </a:solidFill>
              </a:rPr>
              <a:t>版</a:t>
            </a:r>
            <a:endParaRPr lang="en-US" altLang="zh-CN" sz="1800" dirty="0" smtClean="0">
              <a:solidFill>
                <a:srgbClr val="FF0000"/>
              </a:solidFill>
            </a:endParaRPr>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title style</a:t>
            </a:r>
          </a:p>
        </p:txBody>
      </p:sp>
      <p:sp>
        <p:nvSpPr>
          <p:cNvPr id="1027"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TextBox 7"/>
          <p:cNvSpPr txBox="1"/>
          <p:nvPr userDrawn="1"/>
        </p:nvSpPr>
        <p:spPr>
          <a:xfrm>
            <a:off x="4138613" y="6345238"/>
            <a:ext cx="917575" cy="369887"/>
          </a:xfrm>
          <a:prstGeom prst="rect">
            <a:avLst/>
          </a:prstGeom>
          <a:noFill/>
        </p:spPr>
        <p:txBody>
          <a:bodyPr wrap="none">
            <a:spAutoFit/>
          </a:bodyPr>
          <a:ls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a:lstStyle>
          <a:p>
            <a:pPr>
              <a:buFont typeface="Wingdings" pitchFamily="2" charset="2"/>
              <a:buNone/>
              <a:defRPr/>
            </a:pPr>
            <a:r>
              <a:rPr lang="en-US" altLang="zh-CN" sz="1800" dirty="0" smtClean="0">
                <a:solidFill>
                  <a:srgbClr val="FF0000"/>
                </a:solidFill>
              </a:rPr>
              <a:t>Beta</a:t>
            </a:r>
            <a:r>
              <a:rPr lang="zh-CN" altLang="en-US" sz="1800" dirty="0" smtClean="0">
                <a:solidFill>
                  <a:srgbClr val="FF0000"/>
                </a:solidFill>
              </a:rPr>
              <a:t>版</a:t>
            </a:r>
            <a:endParaRPr lang="en-US" altLang="zh-CN" sz="1800" dirty="0" smtClean="0">
              <a:solidFill>
                <a:srgbClr val="FF0000"/>
              </a:solidFill>
            </a:endParaRPr>
          </a:p>
        </p:txBody>
      </p:sp>
    </p:spTree>
  </p:cSld>
  <p:clrMap bg1="lt1" tx1="dk1" bg2="lt2" tx2="dk2" accent1="accent1" accent2="accent2" accent3="accent3" accent4="accent4" accent5="accent5" accent6="accent6" hlink="hlink" folHlink="folHlink"/>
  <p:sldLayoutIdLst>
    <p:sldLayoutId id="2147483666" r:id="rId1"/>
  </p:sldLayoutIdLst>
  <p:transition>
    <p:zoom/>
  </p:transition>
  <p:txStyles>
    <p:titleStyle>
      <a:lvl1pPr algn="l" rtl="0" eaLnBrk="0" fontAlgn="base" hangingPunct="0">
        <a:spcBef>
          <a:spcPct val="0"/>
        </a:spcBef>
        <a:spcAft>
          <a:spcPct val="0"/>
        </a:spcAft>
        <a:defRPr sz="3600" b="1">
          <a:solidFill>
            <a:schemeClr val="tx2"/>
          </a:solidFill>
          <a:latin typeface="Arial" charset="0"/>
          <a:ea typeface="+mj-ea"/>
          <a:cs typeface="+mj-cs"/>
        </a:defRPr>
      </a:lvl1pPr>
      <a:lvl2pPr algn="l" rtl="0" eaLnBrk="0" fontAlgn="base" hangingPunct="0">
        <a:spcBef>
          <a:spcPct val="0"/>
        </a:spcBef>
        <a:spcAft>
          <a:spcPct val="0"/>
        </a:spcAft>
        <a:defRPr sz="3600" b="1">
          <a:solidFill>
            <a:schemeClr val="tx2"/>
          </a:solidFill>
          <a:latin typeface="Arial" charset="0"/>
          <a:ea typeface="黑体" pitchFamily="2" charset="-122"/>
        </a:defRPr>
      </a:lvl2pPr>
      <a:lvl3pPr algn="l" rtl="0" eaLnBrk="0" fontAlgn="base" hangingPunct="0">
        <a:spcBef>
          <a:spcPct val="0"/>
        </a:spcBef>
        <a:spcAft>
          <a:spcPct val="0"/>
        </a:spcAft>
        <a:defRPr sz="3600" b="1">
          <a:solidFill>
            <a:schemeClr val="tx2"/>
          </a:solidFill>
          <a:latin typeface="Arial" charset="0"/>
          <a:ea typeface="黑体" pitchFamily="2" charset="-122"/>
        </a:defRPr>
      </a:lvl3pPr>
      <a:lvl4pPr algn="l" rtl="0" eaLnBrk="0" fontAlgn="base" hangingPunct="0">
        <a:spcBef>
          <a:spcPct val="0"/>
        </a:spcBef>
        <a:spcAft>
          <a:spcPct val="0"/>
        </a:spcAft>
        <a:defRPr sz="3600" b="1">
          <a:solidFill>
            <a:schemeClr val="tx2"/>
          </a:solidFill>
          <a:latin typeface="Arial" charset="0"/>
          <a:ea typeface="黑体" pitchFamily="2" charset="-122"/>
        </a:defRPr>
      </a:lvl4pPr>
      <a:lvl5pPr algn="l" rtl="0" eaLnBrk="0" fontAlgn="base" hangingPunct="0">
        <a:spcBef>
          <a:spcPct val="0"/>
        </a:spcBef>
        <a:spcAft>
          <a:spcPct val="0"/>
        </a:spcAft>
        <a:defRPr sz="3600" b="1">
          <a:solidFill>
            <a:schemeClr val="tx2"/>
          </a:solidFill>
          <a:latin typeface="Arial" charset="0"/>
          <a:ea typeface="黑体" pitchFamily="2" charset="-122"/>
        </a:defRPr>
      </a:lvl5pPr>
      <a:lvl6pPr marL="457200" algn="l" rtl="0" fontAlgn="base">
        <a:spcBef>
          <a:spcPct val="0"/>
        </a:spcBef>
        <a:spcAft>
          <a:spcPct val="0"/>
        </a:spcAft>
        <a:defRPr sz="3600" b="1">
          <a:solidFill>
            <a:schemeClr val="tx2"/>
          </a:solidFill>
          <a:latin typeface="Frutiger LT 45 Light" pitchFamily="34" charset="0"/>
          <a:ea typeface="黑体" pitchFamily="2" charset="-122"/>
        </a:defRPr>
      </a:lvl6pPr>
      <a:lvl7pPr marL="914400" algn="l" rtl="0" fontAlgn="base">
        <a:spcBef>
          <a:spcPct val="0"/>
        </a:spcBef>
        <a:spcAft>
          <a:spcPct val="0"/>
        </a:spcAft>
        <a:defRPr sz="3600" b="1">
          <a:solidFill>
            <a:schemeClr val="tx2"/>
          </a:solidFill>
          <a:latin typeface="Frutiger LT 45 Light" pitchFamily="34" charset="0"/>
          <a:ea typeface="黑体" pitchFamily="2" charset="-122"/>
        </a:defRPr>
      </a:lvl7pPr>
      <a:lvl8pPr marL="1371600" algn="l" rtl="0" fontAlgn="base">
        <a:spcBef>
          <a:spcPct val="0"/>
        </a:spcBef>
        <a:spcAft>
          <a:spcPct val="0"/>
        </a:spcAft>
        <a:defRPr sz="3600" b="1">
          <a:solidFill>
            <a:schemeClr val="tx2"/>
          </a:solidFill>
          <a:latin typeface="Frutiger LT 45 Light" pitchFamily="34" charset="0"/>
          <a:ea typeface="黑体" pitchFamily="2" charset="-122"/>
        </a:defRPr>
      </a:lvl8pPr>
      <a:lvl9pPr marL="1828800" algn="l" rtl="0" fontAlgn="base">
        <a:spcBef>
          <a:spcPct val="0"/>
        </a:spcBef>
        <a:spcAft>
          <a:spcPct val="0"/>
        </a:spcAft>
        <a:defRPr sz="3600" b="1">
          <a:solidFill>
            <a:schemeClr val="tx2"/>
          </a:solidFill>
          <a:latin typeface="Frutiger LT 45 Light" pitchFamily="34" charset="0"/>
          <a:ea typeface="黑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Arial" charset="0"/>
          <a:ea typeface="+mn-ea"/>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Arial" charset="0"/>
          <a:ea typeface="+mn-ea"/>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Arial" charset="0"/>
          <a:ea typeface="+mn-ea"/>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Arial" charset="0"/>
          <a:ea typeface="+mn-ea"/>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Arial" charset="0"/>
          <a:ea typeface="+mn-ea"/>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aike.baidu.com/view/28283.ht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baike.baidu.com/view/198047.htm" TargetMode="External"/><Relationship Id="rId4" Type="http://schemas.openxmlformats.org/officeDocument/2006/relationships/hyperlink" Target="http://baike.baidu.com/view/628102.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baike.baidu.com/view/34.ht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1" descr="1"/>
          <p:cNvPicPr>
            <a:picLocks noChangeAspect="1" noChangeArrowheads="1"/>
          </p:cNvPicPr>
          <p:nvPr/>
        </p:nvPicPr>
        <p:blipFill>
          <a:blip r:embed="rId3"/>
          <a:srcRect/>
          <a:stretch>
            <a:fillRect/>
          </a:stretch>
        </p:blipFill>
        <p:spPr bwMode="auto">
          <a:xfrm>
            <a:off x="0" y="0"/>
            <a:ext cx="9140825" cy="6851650"/>
          </a:xfrm>
          <a:prstGeom prst="rect">
            <a:avLst/>
          </a:prstGeom>
          <a:noFill/>
          <a:ln w="9525">
            <a:noFill/>
            <a:miter lim="800000"/>
            <a:headEnd/>
            <a:tailEnd/>
          </a:ln>
        </p:spPr>
      </p:pic>
      <p:sp>
        <p:nvSpPr>
          <p:cNvPr id="5122" name="Text Box 3"/>
          <p:cNvSpPr txBox="1">
            <a:spLocks noChangeArrowheads="1"/>
          </p:cNvSpPr>
          <p:nvPr/>
        </p:nvSpPr>
        <p:spPr bwMode="auto">
          <a:xfrm>
            <a:off x="539750" y="1125538"/>
            <a:ext cx="6335713" cy="1200150"/>
          </a:xfrm>
          <a:prstGeom prst="rect">
            <a:avLst/>
          </a:prstGeom>
          <a:noFill/>
          <a:ln w="9525">
            <a:noFill/>
            <a:miter lim="800000"/>
            <a:headEnd/>
            <a:tailEnd/>
          </a:ln>
        </p:spPr>
        <p:txBody>
          <a:bodyPr lIns="91430" tIns="45715" rIns="91430" bIns="45715">
            <a:spAutoFit/>
          </a:bodyPr>
          <a:lstStyle/>
          <a:p>
            <a:r>
              <a:rPr lang="en-US" altLang="zh-CN" sz="3600">
                <a:ea typeface="黑体" pitchFamily="49" charset="-122"/>
              </a:rPr>
              <a:t>MyBatis</a:t>
            </a:r>
            <a:r>
              <a:rPr lang="zh-CN" altLang="en-US" sz="3600">
                <a:ea typeface="黑体" pitchFamily="49" charset="-122"/>
              </a:rPr>
              <a:t>框架</a:t>
            </a:r>
            <a:endParaRPr lang="en-US" altLang="zh-CN" sz="3600">
              <a:ea typeface="黑体" pitchFamily="49" charset="-122"/>
            </a:endParaRPr>
          </a:p>
          <a:p>
            <a:r>
              <a:rPr lang="en-US" altLang="zh-CN" sz="3600">
                <a:ea typeface="黑体" pitchFamily="49" charset="-122"/>
              </a:rPr>
              <a:t>	   --</a:t>
            </a:r>
            <a:r>
              <a:rPr lang="zh-CN" altLang="en-US" sz="3600">
                <a:ea typeface="黑体" pitchFamily="49" charset="-122"/>
              </a:rPr>
              <a:t>框架入门</a:t>
            </a:r>
            <a:endParaRPr lang="en-US" altLang="zh-CN" sz="3600">
              <a:ea typeface="黑体" pitchFamily="49" charset="-122"/>
            </a:endParaRPr>
          </a:p>
        </p:txBody>
      </p:sp>
      <p:sp>
        <p:nvSpPr>
          <p:cNvPr id="5123" name="TextBox 7"/>
          <p:cNvSpPr txBox="1">
            <a:spLocks noChangeArrowheads="1"/>
          </p:cNvSpPr>
          <p:nvPr/>
        </p:nvSpPr>
        <p:spPr bwMode="auto">
          <a:xfrm>
            <a:off x="4138613" y="6202363"/>
            <a:ext cx="917575" cy="369887"/>
          </a:xfrm>
          <a:prstGeom prst="rect">
            <a:avLst/>
          </a:prstGeom>
          <a:noFill/>
          <a:ln w="9525">
            <a:noFill/>
            <a:miter lim="800000"/>
            <a:headEnd/>
            <a:tailEnd/>
          </a:ln>
        </p:spPr>
        <p:txBody>
          <a:bodyPr wrap="none">
            <a:spAutoFit/>
          </a:bodyPr>
          <a:lstStyle/>
          <a:p>
            <a:pPr algn="ctr" fontAlgn="ctr">
              <a:buSzPct val="65000"/>
              <a:buFont typeface="Wingdings" pitchFamily="2" charset="2"/>
              <a:buNone/>
            </a:pPr>
            <a:r>
              <a:rPr lang="en-US" altLang="zh-CN" sz="1800">
                <a:solidFill>
                  <a:srgbClr val="FF0000"/>
                </a:solidFill>
                <a:latin typeface="Arial" charset="0"/>
              </a:rPr>
              <a:t>Beta</a:t>
            </a:r>
            <a:r>
              <a:rPr lang="zh-CN" altLang="en-US" sz="1800">
                <a:solidFill>
                  <a:srgbClr val="FF0000"/>
                </a:solidFill>
                <a:latin typeface="Arial" charset="0"/>
              </a:rPr>
              <a:t>版</a:t>
            </a:r>
            <a:endParaRPr lang="en-US" altLang="zh-CN" sz="1800">
              <a:solidFill>
                <a:srgbClr val="FF0000"/>
              </a:solidFill>
              <a:latin typeface="Arial"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tLang="zh-CN" smtClean="0">
                <a:ea typeface="宋体" charset="-122"/>
              </a:rPr>
              <a:t>MyBatis</a:t>
            </a:r>
            <a:r>
              <a:rPr lang="zh-CN" altLang="en-US" smtClean="0">
                <a:ea typeface="宋体" charset="-122"/>
              </a:rPr>
              <a:t>框架项目创建流程</a:t>
            </a:r>
          </a:p>
        </p:txBody>
      </p:sp>
      <p:sp>
        <p:nvSpPr>
          <p:cNvPr id="19458" name="Rectangle 3"/>
          <p:cNvSpPr>
            <a:spLocks noGrp="1" noChangeArrowheads="1"/>
          </p:cNvSpPr>
          <p:nvPr>
            <p:ph idx="1"/>
          </p:nvPr>
        </p:nvSpPr>
        <p:spPr/>
        <p:txBody>
          <a:bodyPr/>
          <a:lstStyle/>
          <a:p>
            <a:r>
              <a:rPr lang="en-US" altLang="zh-CN" smtClean="0">
                <a:ea typeface="宋体" charset="-122"/>
              </a:rPr>
              <a:t>MyBatis</a:t>
            </a:r>
            <a:r>
              <a:rPr lang="zh-CN" altLang="en-US" smtClean="0">
                <a:ea typeface="宋体" charset="-122"/>
              </a:rPr>
              <a:t>基本要素</a:t>
            </a:r>
            <a:endParaRPr lang="en-US" altLang="zh-CN" smtClean="0">
              <a:ea typeface="宋体" charset="-122"/>
            </a:endParaRPr>
          </a:p>
          <a:p>
            <a:pPr lvl="1"/>
            <a:r>
              <a:rPr lang="en-US" altLang="zh-CN" smtClean="0">
                <a:ea typeface="宋体" charset="-122"/>
              </a:rPr>
              <a:t>SqlMapConfig.xml </a:t>
            </a:r>
            <a:r>
              <a:rPr lang="zh-CN" altLang="en-US" smtClean="0">
                <a:ea typeface="宋体" charset="-122"/>
              </a:rPr>
              <a:t>全局配置文件</a:t>
            </a:r>
          </a:p>
          <a:p>
            <a:pPr lvl="1"/>
            <a:r>
              <a:rPr lang="zh-CN" altLang="en-US" smtClean="0">
                <a:ea typeface="宋体" charset="-122"/>
              </a:rPr>
              <a:t> </a:t>
            </a:r>
            <a:r>
              <a:rPr lang="en-US" altLang="zh-CN" smtClean="0">
                <a:ea typeface="宋体" charset="-122"/>
              </a:rPr>
              <a:t>Mapper.xml </a:t>
            </a:r>
            <a:r>
              <a:rPr lang="zh-CN" altLang="en-US" smtClean="0">
                <a:ea typeface="宋体" charset="-122"/>
              </a:rPr>
              <a:t>核心映射文件</a:t>
            </a:r>
            <a:endParaRPr lang="en-US" altLang="zh-CN" smtClean="0">
              <a:ea typeface="宋体" charset="-122"/>
            </a:endParaRPr>
          </a:p>
          <a:p>
            <a:pPr lvl="1"/>
            <a:r>
              <a:rPr lang="en-US" altLang="zh-CN" smtClean="0">
                <a:ea typeface="宋体" charset="-122"/>
              </a:rPr>
              <a:t>SqlSessionFactory</a:t>
            </a:r>
            <a:r>
              <a:rPr lang="zh-CN" altLang="en-US" smtClean="0">
                <a:ea typeface="宋体" charset="-122"/>
              </a:rPr>
              <a:t>、</a:t>
            </a:r>
            <a:r>
              <a:rPr lang="en-US" altLang="zh-CN" smtClean="0">
                <a:ea typeface="宋体" charset="-122"/>
              </a:rPr>
              <a:t>SqlSession</a:t>
            </a:r>
            <a:r>
              <a:rPr lang="zh-CN" altLang="en-US" smtClean="0">
                <a:ea typeface="宋体" charset="-122"/>
              </a:rPr>
              <a:t>接口</a:t>
            </a:r>
          </a:p>
          <a:p>
            <a:pPr lvl="1"/>
            <a:endParaRPr lang="en-US" altLang="zh-CN" smtClean="0">
              <a:ea typeface="宋体" charset="-122"/>
            </a:endParaRPr>
          </a:p>
          <a:p>
            <a:endParaRPr lang="zh-CN" altLang="en-US" smtClean="0">
              <a:ea typeface="宋体" charset="-122"/>
            </a:endParaRPr>
          </a:p>
          <a:p>
            <a:endParaRPr lang="en-US" altLang="zh-CN" smtClean="0">
              <a:ea typeface="宋体" charset="-122"/>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lang="en-US" altLang="zh-CN" smtClean="0">
                <a:ea typeface="宋体" charset="-122"/>
              </a:rPr>
              <a:t>MyBatis</a:t>
            </a:r>
            <a:r>
              <a:rPr lang="zh-CN" altLang="en-US" smtClean="0">
                <a:ea typeface="宋体" charset="-122"/>
              </a:rPr>
              <a:t>框架项目创建流程</a:t>
            </a:r>
          </a:p>
        </p:txBody>
      </p:sp>
      <p:sp>
        <p:nvSpPr>
          <p:cNvPr id="20482" name="内容占位符 2"/>
          <p:cNvSpPr>
            <a:spLocks noGrp="1"/>
          </p:cNvSpPr>
          <p:nvPr>
            <p:ph idx="1"/>
          </p:nvPr>
        </p:nvSpPr>
        <p:spPr/>
        <p:txBody>
          <a:bodyPr/>
          <a:lstStyle/>
          <a:p>
            <a:r>
              <a:rPr lang="en-US" altLang="zh-CN" smtClean="0">
                <a:ea typeface="宋体" charset="-122"/>
              </a:rPr>
              <a:t>1</a:t>
            </a:r>
            <a:r>
              <a:rPr lang="zh-CN" altLang="en-US" smtClean="0">
                <a:ea typeface="宋体" charset="-122"/>
              </a:rPr>
              <a:t>、新建</a:t>
            </a:r>
            <a:r>
              <a:rPr lang="en-US" altLang="zh-CN" smtClean="0">
                <a:ea typeface="宋体" charset="-122"/>
              </a:rPr>
              <a:t>JAVA</a:t>
            </a:r>
            <a:r>
              <a:rPr lang="zh-CN" altLang="en-US" smtClean="0">
                <a:ea typeface="宋体" charset="-122"/>
              </a:rPr>
              <a:t>项目</a:t>
            </a:r>
            <a:endParaRPr lang="en-US" altLang="zh-CN" smtClean="0">
              <a:ea typeface="宋体" charset="-122"/>
            </a:endParaRPr>
          </a:p>
          <a:p>
            <a:r>
              <a:rPr lang="en-US" altLang="zh-CN" smtClean="0">
                <a:ea typeface="宋体" charset="-122"/>
              </a:rPr>
              <a:t>2</a:t>
            </a:r>
            <a:r>
              <a:rPr lang="zh-CN" altLang="en-US" smtClean="0">
                <a:ea typeface="宋体" charset="-122"/>
              </a:rPr>
              <a:t>、导入</a:t>
            </a:r>
            <a:r>
              <a:rPr lang="en-US" altLang="zh-CN" smtClean="0">
                <a:ea typeface="宋体" charset="-122"/>
              </a:rPr>
              <a:t>MyBatis</a:t>
            </a:r>
            <a:r>
              <a:rPr lang="zh-CN" altLang="en-US" smtClean="0">
                <a:ea typeface="宋体" charset="-122"/>
              </a:rPr>
              <a:t>的依赖</a:t>
            </a:r>
            <a:r>
              <a:rPr lang="en-US" altLang="zh-CN" smtClean="0">
                <a:ea typeface="宋体" charset="-122"/>
              </a:rPr>
              <a:t>jar</a:t>
            </a:r>
            <a:r>
              <a:rPr lang="zh-CN" altLang="en-US" smtClean="0">
                <a:ea typeface="宋体" charset="-122"/>
              </a:rPr>
              <a:t>包</a:t>
            </a:r>
            <a:endParaRPr lang="en-US" altLang="zh-CN" smtClean="0">
              <a:ea typeface="宋体" charset="-122"/>
            </a:endParaRPr>
          </a:p>
          <a:p>
            <a:r>
              <a:rPr lang="en-US" altLang="zh-CN" smtClean="0">
                <a:ea typeface="宋体" charset="-122"/>
              </a:rPr>
              <a:t>3</a:t>
            </a:r>
            <a:r>
              <a:rPr lang="zh-CN" altLang="en-US" smtClean="0">
                <a:ea typeface="宋体" charset="-122"/>
              </a:rPr>
              <a:t>、创建</a:t>
            </a:r>
            <a:r>
              <a:rPr lang="en-US" altLang="zh-CN" smtClean="0">
                <a:ea typeface="宋体" charset="-122"/>
              </a:rPr>
              <a:t>SqlMapConfig.xml </a:t>
            </a:r>
            <a:r>
              <a:rPr lang="zh-CN" altLang="en-US" smtClean="0">
                <a:ea typeface="宋体" charset="-122"/>
              </a:rPr>
              <a:t>全局配置文件，配置数据源、事务等</a:t>
            </a:r>
            <a:r>
              <a:rPr lang="en-US" altLang="zh-CN" smtClean="0">
                <a:ea typeface="宋体" charset="-122"/>
              </a:rPr>
              <a:t>mybatis</a:t>
            </a:r>
            <a:r>
              <a:rPr lang="zh-CN" altLang="en-US" smtClean="0">
                <a:ea typeface="宋体" charset="-122"/>
              </a:rPr>
              <a:t>运行环境</a:t>
            </a:r>
            <a:endParaRPr lang="en-US" altLang="zh-CN" smtClean="0">
              <a:ea typeface="宋体" charset="-122"/>
            </a:endParaRPr>
          </a:p>
          <a:p>
            <a:r>
              <a:rPr lang="en-US" altLang="zh-CN" smtClean="0">
                <a:ea typeface="宋体" charset="-122"/>
              </a:rPr>
              <a:t>4</a:t>
            </a:r>
            <a:r>
              <a:rPr lang="zh-CN" altLang="en-US" smtClean="0">
                <a:ea typeface="宋体" charset="-122"/>
              </a:rPr>
              <a:t>、创建</a:t>
            </a:r>
            <a:r>
              <a:rPr lang="en-US" altLang="zh-CN" smtClean="0">
                <a:ea typeface="宋体" charset="-122"/>
              </a:rPr>
              <a:t>mapper.xml</a:t>
            </a:r>
            <a:r>
              <a:rPr lang="zh-CN" altLang="en-US" smtClean="0">
                <a:ea typeface="宋体" charset="-122"/>
              </a:rPr>
              <a:t>映射文件，配置增、删、改、查的</a:t>
            </a:r>
            <a:r>
              <a:rPr lang="en-US" altLang="zh-CN" smtClean="0">
                <a:ea typeface="宋体" charset="-122"/>
              </a:rPr>
              <a:t>SQL</a:t>
            </a:r>
            <a:r>
              <a:rPr lang="zh-CN" altLang="en-US" smtClean="0">
                <a:ea typeface="宋体" charset="-122"/>
              </a:rPr>
              <a:t>语句。</a:t>
            </a:r>
            <a:endParaRPr lang="en-US" altLang="zh-CN" smtClean="0">
              <a:ea typeface="宋体" charset="-122"/>
            </a:endParaRPr>
          </a:p>
          <a:p>
            <a:r>
              <a:rPr lang="en-US" altLang="zh-CN" smtClean="0">
                <a:ea typeface="宋体" charset="-122"/>
              </a:rPr>
              <a:t>5</a:t>
            </a:r>
            <a:r>
              <a:rPr lang="zh-CN" altLang="en-US" smtClean="0">
                <a:ea typeface="宋体" charset="-122"/>
              </a:rPr>
              <a:t>、创建</a:t>
            </a:r>
            <a:r>
              <a:rPr lang="en-US" altLang="zh-CN" smtClean="0">
                <a:ea typeface="宋体" charset="-122"/>
              </a:rPr>
              <a:t>SqlSessionFactory</a:t>
            </a:r>
            <a:r>
              <a:rPr lang="zh-CN" altLang="en-US" smtClean="0">
                <a:ea typeface="宋体" charset="-122"/>
              </a:rPr>
              <a:t>，根据全局配置文件创建工厂，并</a:t>
            </a:r>
            <a:endParaRPr lang="en-US" altLang="zh-CN" smtClean="0">
              <a:ea typeface="宋体" charset="-122"/>
            </a:endParaRPr>
          </a:p>
          <a:p>
            <a:r>
              <a:rPr lang="en-US" altLang="zh-CN" smtClean="0">
                <a:ea typeface="宋体" charset="-122"/>
              </a:rPr>
              <a:t>6</a:t>
            </a:r>
            <a:r>
              <a:rPr lang="zh-CN" altLang="en-US" smtClean="0">
                <a:ea typeface="宋体" charset="-122"/>
              </a:rPr>
              <a:t>、创建</a:t>
            </a:r>
            <a:r>
              <a:rPr lang="en-US" altLang="zh-CN" smtClean="0">
                <a:ea typeface="宋体" charset="-122"/>
              </a:rPr>
              <a:t>SqlSession</a:t>
            </a:r>
            <a:r>
              <a:rPr lang="zh-CN" altLang="en-US" smtClean="0">
                <a:ea typeface="宋体" charset="-122"/>
              </a:rPr>
              <a:t>，是一个接口，执行数据库操作</a:t>
            </a:r>
            <a:endParaRPr lang="en-US" altLang="zh-CN" smtClean="0">
              <a:ea typeface="宋体" charset="-122"/>
            </a:endParaRPr>
          </a:p>
          <a:p>
            <a:r>
              <a:rPr lang="en-US" altLang="zh-CN" smtClean="0">
                <a:ea typeface="宋体" charset="-122"/>
              </a:rPr>
              <a:t>7</a:t>
            </a:r>
            <a:r>
              <a:rPr lang="zh-CN" altLang="en-US" smtClean="0">
                <a:ea typeface="宋体" charset="-122"/>
              </a:rPr>
              <a:t>、释放资源</a:t>
            </a:r>
          </a:p>
          <a:p>
            <a:endParaRPr lang="zh-CN" altLang="en-US" smtClean="0">
              <a:ea typeface="宋体" charset="-122"/>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zh-CN" altLang="en-US" smtClean="0">
                <a:ea typeface="宋体" charset="-122"/>
              </a:rPr>
              <a:t>基础配置文件</a:t>
            </a:r>
            <a:r>
              <a:rPr lang="en-US" altLang="zh-CN" smtClean="0">
                <a:ea typeface="宋体" charset="-122"/>
              </a:rPr>
              <a:t>—</a:t>
            </a:r>
            <a:r>
              <a:rPr lang="zh-CN" altLang="en-US" smtClean="0">
                <a:ea typeface="宋体" charset="-122"/>
              </a:rPr>
              <a:t>环境配置</a:t>
            </a:r>
          </a:p>
        </p:txBody>
      </p:sp>
      <p:sp>
        <p:nvSpPr>
          <p:cNvPr id="21506" name="Rectangle 3"/>
          <p:cNvSpPr>
            <a:spLocks noGrp="1" noChangeArrowheads="1"/>
          </p:cNvSpPr>
          <p:nvPr>
            <p:ph type="body" idx="1"/>
          </p:nvPr>
        </p:nvSpPr>
        <p:spPr>
          <a:xfrm>
            <a:off x="428625" y="1071563"/>
            <a:ext cx="8229600" cy="4525962"/>
          </a:xfrm>
        </p:spPr>
        <p:txBody>
          <a:bodyPr/>
          <a:lstStyle/>
          <a:p>
            <a:r>
              <a:rPr lang="zh-CN" altLang="en-US" smtClean="0">
                <a:ea typeface="宋体" charset="-122"/>
              </a:rPr>
              <a:t>配置环境</a:t>
            </a:r>
          </a:p>
          <a:p>
            <a:r>
              <a:rPr lang="en-US" altLang="zh-CN" smtClean="0">
                <a:ea typeface="宋体" charset="-122"/>
              </a:rPr>
              <a:t>&lt;configuration&gt; </a:t>
            </a:r>
          </a:p>
          <a:p>
            <a:pPr lvl="1"/>
            <a:r>
              <a:rPr lang="en-US" altLang="zh-CN" smtClean="0">
                <a:ea typeface="宋体" charset="-122"/>
              </a:rPr>
              <a:t>&lt;environments default="development"&gt; </a:t>
            </a:r>
          </a:p>
          <a:p>
            <a:pPr lvl="2"/>
            <a:r>
              <a:rPr lang="en-US" altLang="zh-CN" smtClean="0">
                <a:ea typeface="宋体" charset="-122"/>
              </a:rPr>
              <a:t>&lt;environment id="development"&gt; </a:t>
            </a:r>
          </a:p>
          <a:p>
            <a:pPr lvl="3"/>
            <a:r>
              <a:rPr lang="en-US" altLang="zh-CN" smtClean="0">
                <a:ea typeface="宋体" charset="-122"/>
              </a:rPr>
              <a:t>&lt;transactionManager type="JDBC"/&gt; </a:t>
            </a:r>
          </a:p>
          <a:p>
            <a:pPr lvl="3"/>
            <a:r>
              <a:rPr lang="en-US" altLang="zh-CN" smtClean="0">
                <a:ea typeface="宋体" charset="-122"/>
              </a:rPr>
              <a:t>&lt;dataSource type="POOLED"&gt; </a:t>
            </a:r>
          </a:p>
          <a:p>
            <a:pPr lvl="3"/>
            <a:r>
              <a:rPr lang="en-US" altLang="zh-CN" smtClean="0">
                <a:ea typeface="宋体" charset="-122"/>
              </a:rPr>
              <a:t>&lt;property name="driver" value="${driver}"/&gt; </a:t>
            </a:r>
          </a:p>
          <a:p>
            <a:pPr lvl="3"/>
            <a:r>
              <a:rPr lang="en-US" altLang="zh-CN" smtClean="0">
                <a:ea typeface="宋体" charset="-122"/>
              </a:rPr>
              <a:t>&lt;property name="url" value="${url}"/&gt; </a:t>
            </a:r>
          </a:p>
          <a:p>
            <a:pPr lvl="3"/>
            <a:r>
              <a:rPr lang="en-US" altLang="zh-CN" smtClean="0">
                <a:ea typeface="宋体" charset="-122"/>
              </a:rPr>
              <a:t>&lt;property name="username" value="${username}"/&gt; </a:t>
            </a:r>
          </a:p>
          <a:p>
            <a:pPr lvl="3"/>
            <a:r>
              <a:rPr lang="en-US" altLang="zh-CN" smtClean="0">
                <a:ea typeface="宋体" charset="-122"/>
              </a:rPr>
              <a:t>&lt;property name="password" value="${password}"/&gt; </a:t>
            </a:r>
          </a:p>
          <a:p>
            <a:pPr lvl="3"/>
            <a:r>
              <a:rPr lang="en-US" altLang="zh-CN" smtClean="0">
                <a:ea typeface="宋体" charset="-122"/>
              </a:rPr>
              <a:t>&lt;/dataSource&gt; </a:t>
            </a:r>
          </a:p>
          <a:p>
            <a:pPr lvl="2"/>
            <a:r>
              <a:rPr lang="en-US" altLang="zh-CN" smtClean="0">
                <a:ea typeface="宋体" charset="-122"/>
              </a:rPr>
              <a:t>&lt;/environment&gt; </a:t>
            </a:r>
          </a:p>
          <a:p>
            <a:pPr lvl="1"/>
            <a:r>
              <a:rPr lang="en-US" altLang="zh-CN" smtClean="0">
                <a:ea typeface="宋体" charset="-122"/>
              </a:rPr>
              <a:t>&lt;/environments&gt; </a:t>
            </a:r>
          </a:p>
          <a:p>
            <a:r>
              <a:rPr lang="en-US" altLang="zh-CN" smtClean="0">
                <a:ea typeface="宋体" charset="-122"/>
              </a:rPr>
              <a:t>&lt;/configuration&gt; </a:t>
            </a:r>
          </a:p>
          <a:p>
            <a:endParaRPr lang="en-US" altLang="zh-CN" smtClean="0">
              <a:ea typeface="宋体" charset="-122"/>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zh-CN" altLang="en-US" smtClean="0">
                <a:ea typeface="宋体" charset="-122"/>
              </a:rPr>
              <a:t>基础配置文件</a:t>
            </a:r>
            <a:r>
              <a:rPr lang="en-US" altLang="zh-CN" smtClean="0">
                <a:ea typeface="宋体" charset="-122"/>
              </a:rPr>
              <a:t>—</a:t>
            </a:r>
            <a:r>
              <a:rPr lang="zh-CN" altLang="en-US" smtClean="0">
                <a:ea typeface="宋体" charset="-122"/>
              </a:rPr>
              <a:t>事务管理</a:t>
            </a:r>
          </a:p>
        </p:txBody>
      </p:sp>
      <p:sp>
        <p:nvSpPr>
          <p:cNvPr id="23554" name="Rectangle 3"/>
          <p:cNvSpPr>
            <a:spLocks noGrp="1" noChangeArrowheads="1"/>
          </p:cNvSpPr>
          <p:nvPr>
            <p:ph type="body" idx="1"/>
          </p:nvPr>
        </p:nvSpPr>
        <p:spPr/>
        <p:txBody>
          <a:bodyPr/>
          <a:lstStyle/>
          <a:p>
            <a:r>
              <a:rPr lang="en-US" altLang="zh-CN" smtClean="0">
                <a:ea typeface="宋体" charset="-122"/>
              </a:rPr>
              <a:t>MyBatis </a:t>
            </a:r>
            <a:r>
              <a:rPr lang="zh-CN" altLang="en-US" smtClean="0">
                <a:ea typeface="宋体" charset="-122"/>
              </a:rPr>
              <a:t>有两种事务管理类型：</a:t>
            </a:r>
          </a:p>
          <a:p>
            <a:pPr lvl="1"/>
            <a:r>
              <a:rPr lang="en-US" altLang="zh-CN" smtClean="0">
                <a:ea typeface="宋体" charset="-122"/>
              </a:rPr>
              <a:t>JDBC - </a:t>
            </a:r>
            <a:r>
              <a:rPr lang="zh-CN" altLang="en-US" smtClean="0">
                <a:ea typeface="宋体" charset="-122"/>
              </a:rPr>
              <a:t>这个类型直接全部使用 </a:t>
            </a:r>
            <a:r>
              <a:rPr lang="en-US" altLang="zh-CN" smtClean="0">
                <a:ea typeface="宋体" charset="-122"/>
              </a:rPr>
              <a:t>JDBC </a:t>
            </a:r>
            <a:r>
              <a:rPr lang="zh-CN" altLang="en-US" smtClean="0">
                <a:ea typeface="宋体" charset="-122"/>
              </a:rPr>
              <a:t>的提交和回滚功能。它依靠使用连接的数据源来管理事务的作用域。</a:t>
            </a:r>
          </a:p>
          <a:p>
            <a:r>
              <a:rPr lang="en-US" altLang="zh-CN" smtClean="0">
                <a:ea typeface="宋体" charset="-122"/>
              </a:rPr>
              <a:t>MANAGED</a:t>
            </a:r>
          </a:p>
          <a:p>
            <a:pPr lvl="1"/>
            <a:r>
              <a:rPr lang="en-US" altLang="zh-CN" smtClean="0">
                <a:ea typeface="宋体" charset="-122"/>
              </a:rPr>
              <a:t> - </a:t>
            </a:r>
            <a:r>
              <a:rPr lang="zh-CN" altLang="en-US" smtClean="0">
                <a:ea typeface="宋体" charset="-122"/>
              </a:rPr>
              <a:t>这个类型什么不做 ， 它从不提交 、 回滚和关闭连接 。 而是让窗口来管理事务的全部生命周期 。（比如说 </a:t>
            </a:r>
            <a:r>
              <a:rPr lang="en-US" altLang="zh-CN" smtClean="0">
                <a:ea typeface="宋体" charset="-122"/>
              </a:rPr>
              <a:t>Spring </a:t>
            </a:r>
            <a:r>
              <a:rPr lang="zh-CN" altLang="en-US" smtClean="0">
                <a:ea typeface="宋体" charset="-122"/>
              </a:rPr>
              <a:t>或者 </a:t>
            </a:r>
            <a:r>
              <a:rPr lang="en-US" altLang="zh-CN" smtClean="0">
                <a:ea typeface="宋体" charset="-122"/>
              </a:rPr>
              <a:t>JAVAEE </a:t>
            </a:r>
            <a:r>
              <a:rPr lang="zh-CN" altLang="en-US" smtClean="0">
                <a:ea typeface="宋体" charset="-122"/>
              </a:rPr>
              <a:t>服务器）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5"/>
          <p:cNvSpPr>
            <a:spLocks noGrp="1" noChangeArrowheads="1"/>
          </p:cNvSpPr>
          <p:nvPr>
            <p:ph type="title"/>
          </p:nvPr>
        </p:nvSpPr>
        <p:spPr/>
        <p:txBody>
          <a:bodyPr/>
          <a:lstStyle/>
          <a:p>
            <a:pPr eaLnBrk="1" hangingPunct="1"/>
            <a:r>
              <a:rPr lang="zh-CN" altLang="en-US" smtClean="0">
                <a:ea typeface="宋体" charset="-122"/>
              </a:rPr>
              <a:t>基础配置文件</a:t>
            </a:r>
            <a:r>
              <a:rPr lang="en-US" altLang="zh-CN" smtClean="0">
                <a:ea typeface="宋体" charset="-122"/>
              </a:rPr>
              <a:t>—</a:t>
            </a:r>
            <a:r>
              <a:rPr lang="zh-CN" altLang="en-US" smtClean="0">
                <a:ea typeface="宋体" charset="-122"/>
              </a:rPr>
              <a:t>数据源</a:t>
            </a:r>
          </a:p>
        </p:txBody>
      </p:sp>
      <p:sp>
        <p:nvSpPr>
          <p:cNvPr id="24578" name="Rectangle 6"/>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100" smtClean="0">
                <a:ea typeface="宋体" charset="-122"/>
              </a:rPr>
              <a:t>数据源类型有三种： </a:t>
            </a:r>
            <a:r>
              <a:rPr lang="en-US" altLang="zh-CN" sz="2100" smtClean="0">
                <a:ea typeface="宋体" charset="-122"/>
              </a:rPr>
              <a:t>UNPOOLED </a:t>
            </a:r>
            <a:r>
              <a:rPr lang="zh-CN" altLang="en-US" sz="2100" smtClean="0">
                <a:ea typeface="宋体" charset="-122"/>
              </a:rPr>
              <a:t>， </a:t>
            </a:r>
            <a:r>
              <a:rPr lang="en-US" altLang="zh-CN" sz="2100" smtClean="0">
                <a:ea typeface="宋体" charset="-122"/>
              </a:rPr>
              <a:t>POOLED </a:t>
            </a:r>
            <a:r>
              <a:rPr lang="zh-CN" altLang="en-US" sz="2100" smtClean="0">
                <a:ea typeface="宋体" charset="-122"/>
              </a:rPr>
              <a:t>， </a:t>
            </a:r>
            <a:r>
              <a:rPr lang="en-US" altLang="zh-CN" sz="2100" smtClean="0">
                <a:ea typeface="宋体" charset="-122"/>
              </a:rPr>
              <a:t>JNDI </a:t>
            </a:r>
            <a:r>
              <a:rPr lang="zh-CN" altLang="en-US" sz="2100" smtClean="0">
                <a:ea typeface="宋体" charset="-122"/>
              </a:rPr>
              <a:t>。</a:t>
            </a:r>
          </a:p>
          <a:p>
            <a:pPr eaLnBrk="1" hangingPunct="1">
              <a:lnSpc>
                <a:spcPct val="90000"/>
              </a:lnSpc>
            </a:pPr>
            <a:r>
              <a:rPr lang="en-US" altLang="zh-CN" sz="2100" smtClean="0">
                <a:ea typeface="宋体" charset="-122"/>
              </a:rPr>
              <a:t>UNPOOLED - </a:t>
            </a:r>
            <a:r>
              <a:rPr lang="zh-CN" altLang="en-US" sz="2100" smtClean="0">
                <a:ea typeface="宋体" charset="-122"/>
              </a:rPr>
              <a:t>这个数据源实现只是在每次请求的时候简单的打开和关闭一个连接。虽然这有点慢，但作为一些不需要性能和立即响应的简单应用来说 ， 不失为一种好选择 。 </a:t>
            </a:r>
          </a:p>
          <a:p>
            <a:pPr eaLnBrk="1" hangingPunct="1">
              <a:lnSpc>
                <a:spcPct val="90000"/>
              </a:lnSpc>
            </a:pPr>
            <a:r>
              <a:rPr lang="en-US" altLang="zh-CN" sz="2100" smtClean="0">
                <a:ea typeface="宋体" charset="-122"/>
              </a:rPr>
              <a:t>POOLED - </a:t>
            </a:r>
            <a:r>
              <a:rPr lang="zh-CN" altLang="en-US" sz="2100" smtClean="0">
                <a:ea typeface="宋体" charset="-122"/>
              </a:rPr>
              <a:t>这个数据源缓存 </a:t>
            </a:r>
            <a:r>
              <a:rPr lang="en-US" altLang="zh-CN" sz="2100" smtClean="0">
                <a:ea typeface="宋体" charset="-122"/>
              </a:rPr>
              <a:t>JDBC </a:t>
            </a:r>
            <a:r>
              <a:rPr lang="zh-CN" altLang="en-US" sz="2100" smtClean="0">
                <a:ea typeface="宋体" charset="-122"/>
              </a:rPr>
              <a:t>连接对象用于避免每次都要连接和生成连接实例而需要的验证时间 。对于并发 </a:t>
            </a:r>
            <a:r>
              <a:rPr lang="en-US" altLang="zh-CN" sz="2100" smtClean="0">
                <a:ea typeface="宋体" charset="-122"/>
              </a:rPr>
              <a:t>WEB </a:t>
            </a:r>
            <a:r>
              <a:rPr lang="zh-CN" altLang="en-US" sz="2100" smtClean="0">
                <a:ea typeface="宋体" charset="-122"/>
              </a:rPr>
              <a:t>应用，这种方式非常流行因为它有最快的响应时间。</a:t>
            </a:r>
          </a:p>
          <a:p>
            <a:pPr eaLnBrk="1" hangingPunct="1">
              <a:lnSpc>
                <a:spcPct val="90000"/>
              </a:lnSpc>
            </a:pPr>
            <a:r>
              <a:rPr lang="en-US" altLang="zh-CN" sz="2100" smtClean="0">
                <a:ea typeface="宋体" charset="-122"/>
              </a:rPr>
              <a:t>JNDI - </a:t>
            </a:r>
            <a:r>
              <a:rPr lang="zh-CN" altLang="en-US" sz="2100" smtClean="0">
                <a:ea typeface="宋体" charset="-122"/>
              </a:rPr>
              <a:t>这个数据源实现是为了准备和 </a:t>
            </a:r>
            <a:r>
              <a:rPr lang="en-US" altLang="zh-CN" sz="2100" smtClean="0">
                <a:ea typeface="宋体" charset="-122"/>
              </a:rPr>
              <a:t>Spring </a:t>
            </a:r>
            <a:r>
              <a:rPr lang="zh-CN" altLang="en-US" sz="2100" smtClean="0">
                <a:ea typeface="宋体" charset="-122"/>
              </a:rPr>
              <a:t>或应用服务一起使用，可以在外部也可以在内部配置这个数据源，然后在 </a:t>
            </a:r>
            <a:r>
              <a:rPr lang="en-US" altLang="zh-CN" sz="2100" smtClean="0">
                <a:ea typeface="宋体" charset="-122"/>
              </a:rPr>
              <a:t>JNDI </a:t>
            </a:r>
            <a:r>
              <a:rPr lang="zh-CN" altLang="en-US" sz="2100" smtClean="0">
                <a:ea typeface="宋体" charset="-122"/>
              </a:rPr>
              <a:t>上下文中引用它。这个数据源配置只需要两上属性：</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zh-CN" altLang="en-US" smtClean="0">
                <a:ea typeface="宋体" charset="-122"/>
              </a:rPr>
              <a:t>查询功能实现</a:t>
            </a:r>
            <a:r>
              <a:rPr lang="en-US" altLang="zh-CN" smtClean="0">
                <a:ea typeface="宋体" charset="-122"/>
              </a:rPr>
              <a:t>--</a:t>
            </a:r>
            <a:r>
              <a:rPr lang="zh-CN" altLang="en-US" smtClean="0">
                <a:ea typeface="宋体" charset="-122"/>
              </a:rPr>
              <a:t>映射配置</a:t>
            </a:r>
          </a:p>
        </p:txBody>
      </p:sp>
      <p:pic>
        <p:nvPicPr>
          <p:cNvPr id="26626" name="内容占位符 6" descr="1.png"/>
          <p:cNvPicPr>
            <a:picLocks noGrp="1" noChangeAspect="1"/>
          </p:cNvPicPr>
          <p:nvPr>
            <p:ph idx="1"/>
          </p:nvPr>
        </p:nvPicPr>
        <p:blipFill>
          <a:blip r:embed="rId2"/>
          <a:srcRect/>
          <a:stretch>
            <a:fillRect/>
          </a:stretch>
        </p:blipFill>
        <p:spPr>
          <a:xfrm>
            <a:off x="214313" y="1500188"/>
            <a:ext cx="8772525" cy="4286250"/>
          </a:xfr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lang="zh-CN" altLang="en-US" smtClean="0">
                <a:ea typeface="宋体" charset="-122"/>
              </a:rPr>
              <a:t>查询功能</a:t>
            </a:r>
            <a:r>
              <a:rPr lang="en-US" altLang="zh-CN" smtClean="0">
                <a:ea typeface="宋体" charset="-122"/>
              </a:rPr>
              <a:t>—</a:t>
            </a:r>
            <a:r>
              <a:rPr lang="zh-CN" altLang="en-US" smtClean="0">
                <a:ea typeface="宋体" charset="-122"/>
              </a:rPr>
              <a:t>代码实现</a:t>
            </a:r>
          </a:p>
        </p:txBody>
      </p:sp>
      <p:pic>
        <p:nvPicPr>
          <p:cNvPr id="27650" name="内容占位符 3" descr="2.png"/>
          <p:cNvPicPr>
            <a:picLocks noGrp="1" noChangeAspect="1"/>
          </p:cNvPicPr>
          <p:nvPr>
            <p:ph idx="1"/>
          </p:nvPr>
        </p:nvPicPr>
        <p:blipFill>
          <a:blip r:embed="rId3"/>
          <a:srcRect/>
          <a:stretch>
            <a:fillRect/>
          </a:stretch>
        </p:blipFill>
        <p:spPr>
          <a:xfrm>
            <a:off x="500063" y="1714500"/>
            <a:ext cx="8229600" cy="3714750"/>
          </a:xfrm>
        </p:spPr>
      </p:pic>
      <p:sp>
        <p:nvSpPr>
          <p:cNvPr id="27651" name="TextBox 4"/>
          <p:cNvSpPr txBox="1">
            <a:spLocks noChangeArrowheads="1"/>
          </p:cNvSpPr>
          <p:nvPr/>
        </p:nvSpPr>
        <p:spPr bwMode="auto">
          <a:xfrm>
            <a:off x="571500" y="5572125"/>
            <a:ext cx="4662488" cy="461963"/>
          </a:xfrm>
          <a:prstGeom prst="rect">
            <a:avLst/>
          </a:prstGeom>
          <a:noFill/>
          <a:ln w="9525">
            <a:noFill/>
            <a:miter lim="800000"/>
            <a:headEnd/>
            <a:tailEnd/>
          </a:ln>
        </p:spPr>
        <p:txBody>
          <a:bodyPr wrap="none">
            <a:spAutoFit/>
          </a:bodyPr>
          <a:lstStyle/>
          <a:p>
            <a:pPr>
              <a:spcBef>
                <a:spcPct val="50000"/>
              </a:spcBef>
              <a:buFont typeface="Wingdings" pitchFamily="2" charset="2"/>
              <a:buNone/>
            </a:pPr>
            <a:r>
              <a:rPr lang="zh-CN" altLang="en-US" sz="2400">
                <a:solidFill>
                  <a:srgbClr val="FF0000"/>
                </a:solidFill>
                <a:ea typeface="黑体" pitchFamily="49" charset="-122"/>
              </a:rPr>
              <a:t>参考代码：</a:t>
            </a:r>
            <a:r>
              <a:rPr lang="en-US" altLang="zh-CN" sz="2400">
                <a:solidFill>
                  <a:srgbClr val="FF0000"/>
                </a:solidFill>
                <a:ea typeface="黑体" pitchFamily="49" charset="-122"/>
              </a:rPr>
              <a:t>MyBatis01\TestCURD</a:t>
            </a:r>
            <a:endParaRPr lang="zh-CN" altLang="en-US" sz="2400">
              <a:solidFill>
                <a:srgbClr val="FF0000"/>
              </a:solidFill>
              <a:ea typeface="黑体" pitchFamily="49"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smtClean="0">
                <a:ea typeface="宋体" charset="-122"/>
              </a:rPr>
              <a:t>插入功能实现</a:t>
            </a:r>
            <a:r>
              <a:rPr lang="en-US" altLang="zh-CN" smtClean="0">
                <a:ea typeface="宋体" charset="-122"/>
              </a:rPr>
              <a:t>--</a:t>
            </a:r>
            <a:r>
              <a:rPr lang="zh-CN" altLang="en-US" smtClean="0">
                <a:ea typeface="宋体" charset="-122"/>
              </a:rPr>
              <a:t>映射配置</a:t>
            </a:r>
          </a:p>
        </p:txBody>
      </p:sp>
      <p:pic>
        <p:nvPicPr>
          <p:cNvPr id="29698" name="内容占位符 3" descr="3.png"/>
          <p:cNvPicPr>
            <a:picLocks noGrp="1" noChangeAspect="1"/>
          </p:cNvPicPr>
          <p:nvPr>
            <p:ph idx="1"/>
          </p:nvPr>
        </p:nvPicPr>
        <p:blipFill>
          <a:blip r:embed="rId2"/>
          <a:srcRect/>
          <a:stretch>
            <a:fillRect/>
          </a:stretch>
        </p:blipFill>
        <p:spPr>
          <a:xfrm>
            <a:off x="57150" y="1285875"/>
            <a:ext cx="9086850" cy="4286250"/>
          </a:xfr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zh-CN" altLang="en-US" smtClean="0">
                <a:ea typeface="宋体" charset="-122"/>
              </a:rPr>
              <a:t>插入功能</a:t>
            </a:r>
            <a:r>
              <a:rPr lang="en-US" altLang="zh-CN" smtClean="0">
                <a:ea typeface="宋体" charset="-122"/>
              </a:rPr>
              <a:t>—</a:t>
            </a:r>
            <a:r>
              <a:rPr lang="zh-CN" altLang="en-US" smtClean="0">
                <a:ea typeface="宋体" charset="-122"/>
              </a:rPr>
              <a:t>代码实现</a:t>
            </a:r>
          </a:p>
        </p:txBody>
      </p:sp>
      <p:pic>
        <p:nvPicPr>
          <p:cNvPr id="30722" name="内容占位符 3" descr="4.png"/>
          <p:cNvPicPr>
            <a:picLocks noGrp="1" noChangeAspect="1"/>
          </p:cNvPicPr>
          <p:nvPr>
            <p:ph idx="1"/>
          </p:nvPr>
        </p:nvPicPr>
        <p:blipFill>
          <a:blip r:embed="rId2"/>
          <a:srcRect/>
          <a:stretch>
            <a:fillRect/>
          </a:stretch>
        </p:blipFill>
        <p:spPr>
          <a:xfrm>
            <a:off x="428625" y="1571625"/>
            <a:ext cx="8229600" cy="3806825"/>
          </a:xfrm>
        </p:spPr>
      </p:pic>
      <p:sp>
        <p:nvSpPr>
          <p:cNvPr id="30723" name="TextBox 4"/>
          <p:cNvSpPr txBox="1">
            <a:spLocks noChangeArrowheads="1"/>
          </p:cNvSpPr>
          <p:nvPr/>
        </p:nvSpPr>
        <p:spPr bwMode="auto">
          <a:xfrm>
            <a:off x="571500" y="5572125"/>
            <a:ext cx="4662488" cy="461963"/>
          </a:xfrm>
          <a:prstGeom prst="rect">
            <a:avLst/>
          </a:prstGeom>
          <a:noFill/>
          <a:ln w="9525">
            <a:noFill/>
            <a:miter lim="800000"/>
            <a:headEnd/>
            <a:tailEnd/>
          </a:ln>
        </p:spPr>
        <p:txBody>
          <a:bodyPr wrap="none">
            <a:spAutoFit/>
          </a:bodyPr>
          <a:lstStyle/>
          <a:p>
            <a:pPr>
              <a:spcBef>
                <a:spcPct val="50000"/>
              </a:spcBef>
              <a:buFont typeface="Wingdings" pitchFamily="2" charset="2"/>
              <a:buNone/>
            </a:pPr>
            <a:r>
              <a:rPr lang="zh-CN" altLang="en-US" sz="2400">
                <a:solidFill>
                  <a:srgbClr val="FF0000"/>
                </a:solidFill>
                <a:ea typeface="黑体" pitchFamily="49" charset="-122"/>
              </a:rPr>
              <a:t>参考代码：</a:t>
            </a:r>
            <a:r>
              <a:rPr lang="en-US" altLang="zh-CN" sz="2400">
                <a:solidFill>
                  <a:srgbClr val="FF0000"/>
                </a:solidFill>
                <a:ea typeface="黑体" pitchFamily="49" charset="-122"/>
              </a:rPr>
              <a:t>MyBatis01\TestCURD</a:t>
            </a:r>
            <a:endParaRPr lang="zh-CN" altLang="en-US" sz="2400">
              <a:solidFill>
                <a:srgbClr val="FF0000"/>
              </a:solidFill>
              <a:ea typeface="黑体" pitchFamily="49"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lang="zh-CN" altLang="en-US" smtClean="0">
                <a:ea typeface="宋体" charset="-122"/>
              </a:rPr>
              <a:t>插入功能</a:t>
            </a:r>
            <a:r>
              <a:rPr lang="en-US" altLang="zh-CN" smtClean="0">
                <a:ea typeface="宋体" charset="-122"/>
              </a:rPr>
              <a:t>—</a:t>
            </a:r>
            <a:r>
              <a:rPr lang="zh-CN" altLang="en-US" smtClean="0">
                <a:ea typeface="宋体" charset="-122"/>
              </a:rPr>
              <a:t>代码实现</a:t>
            </a:r>
          </a:p>
        </p:txBody>
      </p:sp>
      <p:sp>
        <p:nvSpPr>
          <p:cNvPr id="31746" name="内容占位符 2"/>
          <p:cNvSpPr>
            <a:spLocks noGrp="1"/>
          </p:cNvSpPr>
          <p:nvPr>
            <p:ph idx="1"/>
          </p:nvPr>
        </p:nvSpPr>
        <p:spPr/>
        <p:txBody>
          <a:bodyPr/>
          <a:lstStyle/>
          <a:p>
            <a:r>
              <a:rPr lang="zh-CN" altLang="en-US" smtClean="0">
                <a:ea typeface="宋体" charset="-122"/>
              </a:rPr>
              <a:t>返回插入主键</a:t>
            </a:r>
            <a:r>
              <a:rPr lang="en-US" altLang="zh-CN" smtClean="0">
                <a:ea typeface="宋体" charset="-122"/>
              </a:rPr>
              <a:t>ID</a:t>
            </a:r>
          </a:p>
          <a:p>
            <a:r>
              <a:rPr lang="en-US" altLang="zh-CN" smtClean="0">
                <a:ea typeface="宋体" charset="-122"/>
              </a:rPr>
              <a:t>selectKey</a:t>
            </a:r>
            <a:r>
              <a:rPr lang="zh-CN" altLang="en-US" smtClean="0">
                <a:ea typeface="宋体" charset="-122"/>
              </a:rPr>
              <a:t>标签实现</a:t>
            </a:r>
            <a:endParaRPr lang="en-US" altLang="zh-CN" smtClean="0">
              <a:ea typeface="宋体" charset="-122"/>
            </a:endParaRPr>
          </a:p>
          <a:p>
            <a:r>
              <a:rPr lang="zh-CN" altLang="en-US" smtClean="0">
                <a:ea typeface="宋体" charset="-122"/>
              </a:rPr>
              <a:t>在使用</a:t>
            </a:r>
            <a:r>
              <a:rPr lang="en-US" altLang="zh-CN" smtClean="0">
                <a:ea typeface="宋体" charset="-122"/>
              </a:rPr>
              <a:t>MyBatis</a:t>
            </a:r>
            <a:r>
              <a:rPr lang="zh-CN" altLang="en-US" smtClean="0">
                <a:ea typeface="宋体" charset="-122"/>
              </a:rPr>
              <a:t>做持久层时，</a:t>
            </a:r>
            <a:r>
              <a:rPr lang="en-US" altLang="zh-CN" smtClean="0">
                <a:ea typeface="宋体" charset="-122"/>
              </a:rPr>
              <a:t>insert</a:t>
            </a:r>
            <a:r>
              <a:rPr lang="zh-CN" altLang="en-US" smtClean="0">
                <a:ea typeface="宋体" charset="-122"/>
              </a:rPr>
              <a:t>语句默认是不返回记录的主键值，而是返回插入的记录条数；如果业务层需要得到记录的主键时，可以通过配置的方式来完成这个功能</a:t>
            </a: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r>
              <a:rPr lang="en-US" altLang="zh-CN" smtClean="0">
                <a:ea typeface="宋体" charset="-122"/>
              </a:rPr>
              <a:t>Mysql</a:t>
            </a:r>
            <a:r>
              <a:rPr lang="zh-CN" altLang="en-US" smtClean="0">
                <a:ea typeface="宋体" charset="-122"/>
              </a:rPr>
              <a:t>数据库使用：</a:t>
            </a:r>
            <a:endParaRPr lang="en-US" smtClean="0"/>
          </a:p>
          <a:p>
            <a:pPr lvl="1"/>
            <a:r>
              <a:rPr lang="en-US" altLang="zh-CN" smtClean="0">
                <a:ea typeface="宋体" charset="-122"/>
              </a:rPr>
              <a:t>select last_insert_id() as id</a:t>
            </a:r>
          </a:p>
          <a:p>
            <a:r>
              <a:rPr lang="zh-CN" altLang="en-US" smtClean="0">
                <a:ea typeface="宋体" charset="-122"/>
              </a:rPr>
              <a:t/>
            </a:r>
            <a:br>
              <a:rPr lang="zh-CN" altLang="en-US" smtClean="0">
                <a:ea typeface="宋体" charset="-122"/>
              </a:rPr>
            </a:br>
            <a:endParaRPr lang="zh-CN" altLang="en-US" smtClean="0">
              <a:ea typeface="宋体" charset="-122"/>
            </a:endParaRPr>
          </a:p>
          <a:p>
            <a:endParaRPr lang="zh-CN" altLang="en-US" smtClean="0">
              <a:ea typeface="宋体" charset="-122"/>
            </a:endParaRPr>
          </a:p>
        </p:txBody>
      </p:sp>
      <p:pic>
        <p:nvPicPr>
          <p:cNvPr id="31747" name="Picture 2"/>
          <p:cNvPicPr>
            <a:picLocks noChangeAspect="1" noChangeArrowheads="1"/>
          </p:cNvPicPr>
          <p:nvPr/>
        </p:nvPicPr>
        <p:blipFill>
          <a:blip r:embed="rId2"/>
          <a:srcRect/>
          <a:stretch>
            <a:fillRect/>
          </a:stretch>
        </p:blipFill>
        <p:spPr bwMode="auto">
          <a:xfrm>
            <a:off x="714375" y="3357563"/>
            <a:ext cx="7500938" cy="1833562"/>
          </a:xfrm>
          <a:prstGeom prst="rect">
            <a:avLst/>
          </a:prstGeom>
          <a:noFill/>
          <a:ln w="9525">
            <a:noFill/>
            <a:miter lim="800000"/>
            <a:headEnd/>
            <a:tailEnd/>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title"/>
          </p:nvPr>
        </p:nvSpPr>
        <p:spPr/>
        <p:txBody>
          <a:bodyPr/>
          <a:lstStyle/>
          <a:p>
            <a:r>
              <a:rPr lang="zh-CN" altLang="en-US" smtClean="0">
                <a:ea typeface="宋体" charset="-122"/>
              </a:rPr>
              <a:t>章节目标</a:t>
            </a:r>
          </a:p>
        </p:txBody>
      </p:sp>
      <p:sp>
        <p:nvSpPr>
          <p:cNvPr id="7170" name="内容占位符 2"/>
          <p:cNvSpPr>
            <a:spLocks noGrp="1"/>
          </p:cNvSpPr>
          <p:nvPr>
            <p:ph idx="1"/>
          </p:nvPr>
        </p:nvSpPr>
        <p:spPr/>
        <p:txBody>
          <a:bodyPr/>
          <a:lstStyle/>
          <a:p>
            <a:r>
              <a:rPr lang="zh-CN" altLang="en-US" smtClean="0">
                <a:ea typeface="宋体" charset="-122"/>
              </a:rPr>
              <a:t>了解</a:t>
            </a:r>
            <a:r>
              <a:rPr lang="en-US" altLang="zh-CN" smtClean="0">
                <a:ea typeface="宋体" charset="-122"/>
              </a:rPr>
              <a:t>MyBatis</a:t>
            </a:r>
            <a:r>
              <a:rPr lang="zh-CN" altLang="en-US" smtClean="0">
                <a:ea typeface="宋体" charset="-122"/>
              </a:rPr>
              <a:t>框架的特点</a:t>
            </a:r>
            <a:endParaRPr lang="en-US" altLang="zh-CN" smtClean="0">
              <a:ea typeface="宋体" charset="-122"/>
            </a:endParaRPr>
          </a:p>
          <a:p>
            <a:r>
              <a:rPr lang="zh-CN" altLang="en-US" smtClean="0">
                <a:ea typeface="宋体" charset="-122"/>
              </a:rPr>
              <a:t>掌握</a:t>
            </a:r>
            <a:r>
              <a:rPr lang="en-US" altLang="zh-CN" smtClean="0">
                <a:ea typeface="宋体" charset="-122"/>
              </a:rPr>
              <a:t>MyBatis</a:t>
            </a:r>
            <a:r>
              <a:rPr lang="zh-CN" altLang="en-US" smtClean="0">
                <a:ea typeface="宋体" charset="-122"/>
              </a:rPr>
              <a:t>框架的下载和安装</a:t>
            </a:r>
            <a:endParaRPr lang="en-US" altLang="zh-CN" smtClean="0">
              <a:ea typeface="宋体" charset="-122"/>
            </a:endParaRPr>
          </a:p>
          <a:p>
            <a:r>
              <a:rPr lang="zh-CN" altLang="en-US" smtClean="0">
                <a:ea typeface="宋体" charset="-122"/>
              </a:rPr>
              <a:t>掌握</a:t>
            </a:r>
            <a:r>
              <a:rPr lang="en-US" altLang="zh-CN" smtClean="0">
                <a:ea typeface="宋体" charset="-122"/>
              </a:rPr>
              <a:t>MyBatis</a:t>
            </a:r>
            <a:r>
              <a:rPr lang="zh-CN" altLang="en-US" smtClean="0">
                <a:ea typeface="宋体" charset="-122"/>
              </a:rPr>
              <a:t>框架的配置</a:t>
            </a:r>
            <a:endParaRPr lang="en-US" altLang="zh-CN" smtClean="0">
              <a:ea typeface="宋体" charset="-122"/>
            </a:endParaRPr>
          </a:p>
          <a:p>
            <a:r>
              <a:rPr lang="zh-CN" altLang="en-US" smtClean="0">
                <a:ea typeface="宋体" charset="-122"/>
              </a:rPr>
              <a:t>掌握</a:t>
            </a:r>
            <a:r>
              <a:rPr lang="en-US" altLang="zh-CN" smtClean="0">
                <a:ea typeface="宋体" charset="-122"/>
              </a:rPr>
              <a:t>MyBatis</a:t>
            </a:r>
            <a:r>
              <a:rPr lang="zh-CN" altLang="en-US" smtClean="0">
                <a:ea typeface="宋体" charset="-122"/>
              </a:rPr>
              <a:t>框架的</a:t>
            </a:r>
            <a:r>
              <a:rPr lang="en-US" altLang="zh-CN" smtClean="0">
                <a:ea typeface="宋体" charset="-122"/>
              </a:rPr>
              <a:t>SQL</a:t>
            </a:r>
            <a:r>
              <a:rPr lang="zh-CN" altLang="en-US" smtClean="0">
                <a:ea typeface="宋体" charset="-122"/>
              </a:rPr>
              <a:t>映射</a:t>
            </a:r>
            <a:endParaRPr lang="en-US" altLang="zh-CN" smtClean="0">
              <a:ea typeface="宋体" charset="-122"/>
            </a:endParaRPr>
          </a:p>
          <a:p>
            <a:r>
              <a:rPr lang="zh-CN" altLang="en-US" smtClean="0">
                <a:ea typeface="宋体" charset="-122"/>
              </a:rPr>
              <a:t>掌握</a:t>
            </a:r>
            <a:r>
              <a:rPr lang="en-US" altLang="zh-CN" smtClean="0">
                <a:ea typeface="宋体" charset="-122"/>
              </a:rPr>
              <a:t>SqlSessionFactory</a:t>
            </a:r>
            <a:r>
              <a:rPr lang="zh-CN" altLang="en-US" smtClean="0">
                <a:ea typeface="宋体" charset="-122"/>
              </a:rPr>
              <a:t>、</a:t>
            </a:r>
            <a:r>
              <a:rPr lang="en-US" altLang="zh-CN" smtClean="0">
                <a:ea typeface="宋体" charset="-122"/>
              </a:rPr>
              <a:t>SqlSession</a:t>
            </a:r>
            <a:r>
              <a:rPr lang="zh-CN" altLang="en-US" smtClean="0">
                <a:ea typeface="宋体" charset="-122"/>
              </a:rPr>
              <a:t>接口的使用</a:t>
            </a:r>
            <a:endParaRPr lang="en-US" altLang="zh-CN" smtClean="0">
              <a:ea typeface="宋体" charset="-122"/>
            </a:endParaRPr>
          </a:p>
          <a:p>
            <a:r>
              <a:rPr lang="zh-CN" altLang="en-US" smtClean="0">
                <a:ea typeface="宋体" charset="-122"/>
              </a:rPr>
              <a:t>理解</a:t>
            </a:r>
            <a:r>
              <a:rPr lang="en-US" altLang="zh-CN" smtClean="0">
                <a:ea typeface="宋体" charset="-122"/>
              </a:rPr>
              <a:t>MyBatis</a:t>
            </a:r>
            <a:r>
              <a:rPr lang="zh-CN" altLang="en-US" smtClean="0">
                <a:ea typeface="宋体" charset="-122"/>
              </a:rPr>
              <a:t>框架的工作流程</a:t>
            </a:r>
            <a:endParaRPr lang="en-US" altLang="zh-CN" smtClean="0">
              <a:ea typeface="宋体"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zh-CN" altLang="en-US" smtClean="0">
                <a:ea typeface="宋体" charset="-122"/>
              </a:rPr>
              <a:t>删除</a:t>
            </a:r>
            <a:r>
              <a:rPr lang="en-US" altLang="zh-CN" smtClean="0">
                <a:ea typeface="宋体" charset="-122"/>
              </a:rPr>
              <a:t>&amp;</a:t>
            </a:r>
            <a:r>
              <a:rPr lang="zh-CN" altLang="en-US" smtClean="0">
                <a:ea typeface="宋体" charset="-122"/>
              </a:rPr>
              <a:t>修改功能实现</a:t>
            </a:r>
            <a:r>
              <a:rPr lang="en-US" altLang="zh-CN" smtClean="0">
                <a:ea typeface="宋体" charset="-122"/>
              </a:rPr>
              <a:t>--</a:t>
            </a:r>
            <a:r>
              <a:rPr lang="zh-CN" altLang="en-US" smtClean="0">
                <a:ea typeface="宋体" charset="-122"/>
              </a:rPr>
              <a:t>映射配置</a:t>
            </a:r>
          </a:p>
        </p:txBody>
      </p:sp>
      <p:pic>
        <p:nvPicPr>
          <p:cNvPr id="32770" name="内容占位符 3" descr="5.png"/>
          <p:cNvPicPr>
            <a:picLocks noGrp="1" noChangeAspect="1"/>
          </p:cNvPicPr>
          <p:nvPr>
            <p:ph idx="1"/>
          </p:nvPr>
        </p:nvPicPr>
        <p:blipFill>
          <a:blip r:embed="rId2"/>
          <a:srcRect/>
          <a:stretch>
            <a:fillRect/>
          </a:stretch>
        </p:blipFill>
        <p:spPr>
          <a:xfrm>
            <a:off x="214313" y="1500188"/>
            <a:ext cx="8786812" cy="3857625"/>
          </a:xfr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smtClean="0">
                <a:ea typeface="宋体" charset="-122"/>
              </a:rPr>
              <a:t>删除</a:t>
            </a:r>
            <a:r>
              <a:rPr lang="en-US" altLang="zh-CN" smtClean="0">
                <a:ea typeface="宋体" charset="-122"/>
              </a:rPr>
              <a:t>&amp;</a:t>
            </a:r>
            <a:r>
              <a:rPr lang="zh-CN" altLang="en-US" smtClean="0">
                <a:ea typeface="宋体" charset="-122"/>
              </a:rPr>
              <a:t>修改功能实现</a:t>
            </a:r>
            <a:r>
              <a:rPr lang="en-US" altLang="zh-CN" smtClean="0">
                <a:ea typeface="宋体" charset="-122"/>
              </a:rPr>
              <a:t>—</a:t>
            </a:r>
            <a:r>
              <a:rPr lang="zh-CN" altLang="en-US" smtClean="0">
                <a:ea typeface="宋体" charset="-122"/>
              </a:rPr>
              <a:t>代码实现</a:t>
            </a:r>
          </a:p>
        </p:txBody>
      </p:sp>
      <p:pic>
        <p:nvPicPr>
          <p:cNvPr id="33794" name="内容占位符 3" descr="6.png"/>
          <p:cNvPicPr>
            <a:picLocks noGrp="1" noChangeAspect="1"/>
          </p:cNvPicPr>
          <p:nvPr>
            <p:ph idx="1"/>
          </p:nvPr>
        </p:nvPicPr>
        <p:blipFill>
          <a:blip r:embed="rId2"/>
          <a:srcRect/>
          <a:stretch>
            <a:fillRect/>
          </a:stretch>
        </p:blipFill>
        <p:spPr>
          <a:xfrm>
            <a:off x="395288" y="1449388"/>
            <a:ext cx="8229600" cy="4572000"/>
          </a:xfr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zh-CN" altLang="en-US" smtClean="0">
                <a:ea typeface="宋体" charset="-122"/>
              </a:rPr>
              <a:t>小结</a:t>
            </a:r>
          </a:p>
        </p:txBody>
      </p:sp>
      <p:sp>
        <p:nvSpPr>
          <p:cNvPr id="34818" name="Rectangle 3"/>
          <p:cNvSpPr>
            <a:spLocks noGrp="1" noChangeArrowheads="1"/>
          </p:cNvSpPr>
          <p:nvPr>
            <p:ph type="body" idx="1"/>
          </p:nvPr>
        </p:nvSpPr>
        <p:spPr/>
        <p:txBody>
          <a:bodyPr/>
          <a:lstStyle/>
          <a:p>
            <a:r>
              <a:rPr lang="zh-CN" altLang="en-US" smtClean="0">
                <a:ea typeface="宋体" charset="-122"/>
              </a:rPr>
              <a:t>简介</a:t>
            </a:r>
            <a:r>
              <a:rPr lang="en-US" altLang="zh-CN" smtClean="0">
                <a:ea typeface="宋体" charset="-122"/>
              </a:rPr>
              <a:t>JavaWeb</a:t>
            </a:r>
            <a:r>
              <a:rPr lang="zh-CN" altLang="en-US" smtClean="0">
                <a:ea typeface="宋体" charset="-122"/>
              </a:rPr>
              <a:t>技术</a:t>
            </a:r>
          </a:p>
          <a:p>
            <a:r>
              <a:rPr lang="zh-CN" altLang="en-US" smtClean="0">
                <a:ea typeface="宋体" charset="-122"/>
              </a:rPr>
              <a:t>学习</a:t>
            </a:r>
            <a:r>
              <a:rPr lang="en-US" altLang="zh-CN" smtClean="0">
                <a:ea typeface="宋体" charset="-122"/>
              </a:rPr>
              <a:t>MyBatis</a:t>
            </a:r>
            <a:r>
              <a:rPr lang="zh-CN" altLang="en-US" smtClean="0">
                <a:ea typeface="宋体" charset="-122"/>
              </a:rPr>
              <a:t>框架结构及运行流程</a:t>
            </a:r>
          </a:p>
          <a:p>
            <a:r>
              <a:rPr lang="zh-CN" altLang="en-US" smtClean="0">
                <a:ea typeface="宋体" charset="-122"/>
              </a:rPr>
              <a:t>下载安装</a:t>
            </a:r>
            <a:r>
              <a:rPr lang="en-US" altLang="zh-CN" smtClean="0">
                <a:ea typeface="宋体" charset="-122"/>
              </a:rPr>
              <a:t>MyBatis</a:t>
            </a:r>
          </a:p>
          <a:p>
            <a:r>
              <a:rPr lang="zh-CN" altLang="en-US" smtClean="0">
                <a:ea typeface="宋体" charset="-122"/>
              </a:rPr>
              <a:t>掌握</a:t>
            </a:r>
            <a:r>
              <a:rPr lang="en-US" altLang="zh-CN" smtClean="0">
                <a:ea typeface="宋体" charset="-122"/>
              </a:rPr>
              <a:t>MyBatis</a:t>
            </a:r>
            <a:r>
              <a:rPr lang="zh-CN" altLang="en-US" smtClean="0">
                <a:ea typeface="宋体" charset="-122"/>
              </a:rPr>
              <a:t>进行增删改查的基本操作</a:t>
            </a:r>
            <a:endParaRPr lang="en-US" altLang="zh-CN" smtClean="0">
              <a:ea typeface="宋体" charset="-122"/>
            </a:endParaRPr>
          </a:p>
          <a:p>
            <a:endParaRPr lang="en-US" altLang="zh-CN" smtClean="0">
              <a:ea typeface="宋体"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5852" y="2285992"/>
            <a:ext cx="6572296" cy="923330"/>
          </a:xfrm>
          <a:prstGeom prst="rect">
            <a:avLst/>
          </a:prstGeom>
          <a:noFill/>
        </p:spPr>
        <p:txBody>
          <a:bodyPr>
            <a:spAutoFit/>
          </a:bodyPr>
          <a:lstStyle/>
          <a:p>
            <a:pPr algn="ctr">
              <a:spcBef>
                <a:spcPct val="50000"/>
              </a:spcBef>
              <a:buFont typeface="Wingdings" pitchFamily="2" charset="2"/>
              <a:buNone/>
              <a:defRPr/>
            </a:pPr>
            <a:r>
              <a:rPr lang="zh-CN" altLang="en-US" sz="5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黑体" pitchFamily="2" charset="-122"/>
              </a:rPr>
              <a:t>谢谢</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r>
              <a:rPr lang="en-US" altLang="zh-CN" smtClean="0">
                <a:ea typeface="宋体" charset="-122"/>
              </a:rPr>
              <a:t>MyBatis</a:t>
            </a:r>
            <a:r>
              <a:rPr lang="zh-CN" altLang="en-US" smtClean="0">
                <a:ea typeface="宋体" charset="-122"/>
              </a:rPr>
              <a:t>框架简介</a:t>
            </a:r>
            <a:endParaRPr lang="en-US" altLang="zh-CN" smtClean="0">
              <a:ea typeface="宋体" charset="-122"/>
            </a:endParaRPr>
          </a:p>
        </p:txBody>
      </p:sp>
      <p:sp>
        <p:nvSpPr>
          <p:cNvPr id="8194" name="Rectangle 3"/>
          <p:cNvSpPr>
            <a:spLocks noGrp="1" noChangeArrowheads="1"/>
          </p:cNvSpPr>
          <p:nvPr>
            <p:ph type="body" idx="1"/>
          </p:nvPr>
        </p:nvSpPr>
        <p:spPr/>
        <p:txBody>
          <a:bodyPr/>
          <a:lstStyle/>
          <a:p>
            <a:r>
              <a:rPr lang="zh-CN" altLang="en-US" smtClean="0">
                <a:ea typeface="宋体" charset="-122"/>
              </a:rPr>
              <a:t>什么是</a:t>
            </a:r>
            <a:r>
              <a:rPr lang="en-US" altLang="zh-CN" smtClean="0">
                <a:ea typeface="宋体" charset="-122"/>
              </a:rPr>
              <a:t>MyBaits</a:t>
            </a:r>
          </a:p>
          <a:p>
            <a:pPr lvl="1"/>
            <a:r>
              <a:rPr lang="en-US" altLang="zh-CN" smtClean="0">
                <a:ea typeface="宋体" charset="-122"/>
              </a:rPr>
              <a:t>MyBatis </a:t>
            </a:r>
            <a:r>
              <a:rPr lang="zh-CN" altLang="en-US" smtClean="0">
                <a:ea typeface="宋体" charset="-122"/>
              </a:rPr>
              <a:t>本是</a:t>
            </a:r>
            <a:r>
              <a:rPr lang="en-US" altLang="zh-CN" smtClean="0">
                <a:ea typeface="宋体" charset="-122"/>
                <a:hlinkClick r:id="rId3"/>
              </a:rPr>
              <a:t>apache</a:t>
            </a:r>
            <a:r>
              <a:rPr lang="zh-CN" altLang="en-US" smtClean="0">
                <a:ea typeface="宋体" charset="-122"/>
              </a:rPr>
              <a:t>的一个开源项目</a:t>
            </a:r>
            <a:r>
              <a:rPr lang="en-US" altLang="zh-CN" smtClean="0">
                <a:ea typeface="宋体" charset="-122"/>
                <a:hlinkClick r:id="rId4"/>
              </a:rPr>
              <a:t>iBatis</a:t>
            </a:r>
            <a:r>
              <a:rPr lang="en-US" altLang="zh-CN" smtClean="0">
                <a:ea typeface="宋体" charset="-122"/>
              </a:rPr>
              <a:t>, 2010</a:t>
            </a:r>
            <a:r>
              <a:rPr lang="zh-CN" altLang="en-US" smtClean="0">
                <a:ea typeface="宋体" charset="-122"/>
              </a:rPr>
              <a:t>年这个项目由</a:t>
            </a:r>
            <a:r>
              <a:rPr lang="en-US" altLang="zh-CN" smtClean="0">
                <a:ea typeface="宋体" charset="-122"/>
              </a:rPr>
              <a:t>apache software foundation </a:t>
            </a:r>
            <a:r>
              <a:rPr lang="zh-CN" altLang="en-US" smtClean="0">
                <a:ea typeface="宋体" charset="-122"/>
              </a:rPr>
              <a:t>迁移到了</a:t>
            </a:r>
            <a:r>
              <a:rPr lang="en-US" altLang="zh-CN" smtClean="0">
                <a:ea typeface="宋体" charset="-122"/>
              </a:rPr>
              <a:t>google code</a:t>
            </a:r>
            <a:r>
              <a:rPr lang="en-US" smtClean="0"/>
              <a:t>，</a:t>
            </a:r>
            <a:r>
              <a:rPr lang="zh-CN" altLang="en-US" smtClean="0">
                <a:ea typeface="宋体" charset="-122"/>
              </a:rPr>
              <a:t>并且改名为</a:t>
            </a:r>
            <a:r>
              <a:rPr lang="en-US" altLang="zh-CN" smtClean="0">
                <a:ea typeface="宋体" charset="-122"/>
              </a:rPr>
              <a:t>MyBatis </a:t>
            </a:r>
            <a:r>
              <a:rPr lang="en-US" smtClean="0"/>
              <a:t>。</a:t>
            </a:r>
            <a:r>
              <a:rPr lang="en-US" altLang="zh-CN" smtClean="0">
                <a:ea typeface="宋体" charset="-122"/>
              </a:rPr>
              <a:t>2013</a:t>
            </a:r>
            <a:r>
              <a:rPr lang="zh-CN" altLang="en-US" smtClean="0">
                <a:ea typeface="宋体" charset="-122"/>
              </a:rPr>
              <a:t>年</a:t>
            </a:r>
            <a:r>
              <a:rPr lang="en-US" altLang="zh-CN" smtClean="0">
                <a:ea typeface="宋体" charset="-122"/>
              </a:rPr>
              <a:t>11</a:t>
            </a:r>
            <a:r>
              <a:rPr lang="zh-CN" altLang="en-US" smtClean="0">
                <a:ea typeface="宋体" charset="-122"/>
              </a:rPr>
              <a:t>月迁移到</a:t>
            </a:r>
            <a:r>
              <a:rPr lang="en-US" altLang="zh-CN" smtClean="0">
                <a:ea typeface="宋体" charset="-122"/>
              </a:rPr>
              <a:t>Github</a:t>
            </a:r>
            <a:r>
              <a:rPr lang="en-US" smtClean="0"/>
              <a:t>。</a:t>
            </a:r>
          </a:p>
          <a:p>
            <a:pPr lvl="1"/>
            <a:r>
              <a:rPr lang="en-US" altLang="zh-CN" smtClean="0">
                <a:ea typeface="宋体" charset="-122"/>
              </a:rPr>
              <a:t>iBATIS</a:t>
            </a:r>
            <a:r>
              <a:rPr lang="zh-CN" altLang="en-US" smtClean="0">
                <a:ea typeface="宋体" charset="-122"/>
              </a:rPr>
              <a:t>一词来源于“</a:t>
            </a:r>
            <a:r>
              <a:rPr lang="en-US" altLang="zh-CN" smtClean="0">
                <a:ea typeface="宋体" charset="-122"/>
              </a:rPr>
              <a:t>internet”</a:t>
            </a:r>
            <a:r>
              <a:rPr lang="zh-CN" altLang="en-US" smtClean="0">
                <a:ea typeface="宋体" charset="-122"/>
              </a:rPr>
              <a:t>和“</a:t>
            </a:r>
            <a:r>
              <a:rPr lang="en-US" altLang="zh-CN" smtClean="0">
                <a:ea typeface="宋体" charset="-122"/>
              </a:rPr>
              <a:t>abatis”</a:t>
            </a:r>
            <a:r>
              <a:rPr lang="zh-CN" altLang="en-US" smtClean="0">
                <a:ea typeface="宋体" charset="-122"/>
              </a:rPr>
              <a:t>的组合，是一个基于</a:t>
            </a:r>
            <a:r>
              <a:rPr lang="en-US" altLang="zh-CN" smtClean="0">
                <a:ea typeface="宋体" charset="-122"/>
              </a:rPr>
              <a:t>Java</a:t>
            </a:r>
            <a:r>
              <a:rPr lang="zh-CN" altLang="en-US" smtClean="0">
                <a:ea typeface="宋体" charset="-122"/>
              </a:rPr>
              <a:t>的</a:t>
            </a:r>
            <a:r>
              <a:rPr lang="zh-CN" altLang="en-US" smtClean="0">
                <a:ea typeface="宋体" charset="-122"/>
                <a:hlinkClick r:id="rId5"/>
              </a:rPr>
              <a:t>持久层</a:t>
            </a:r>
            <a:r>
              <a:rPr lang="zh-CN" altLang="en-US" smtClean="0">
                <a:ea typeface="宋体" charset="-122"/>
              </a:rPr>
              <a:t>框架。</a:t>
            </a:r>
            <a:r>
              <a:rPr lang="en-US" altLang="zh-CN" smtClean="0">
                <a:ea typeface="宋体" charset="-122"/>
              </a:rPr>
              <a:t>iBATIS</a:t>
            </a:r>
            <a:r>
              <a:rPr lang="zh-CN" altLang="en-US" smtClean="0">
                <a:ea typeface="宋体" charset="-122"/>
              </a:rPr>
              <a:t>提供的持久层框架包括</a:t>
            </a:r>
            <a:r>
              <a:rPr lang="en-US" altLang="zh-CN" smtClean="0">
                <a:ea typeface="宋体" charset="-122"/>
              </a:rPr>
              <a:t>SQL Maps</a:t>
            </a:r>
            <a:r>
              <a:rPr lang="zh-CN" altLang="en-US" smtClean="0">
                <a:ea typeface="宋体" charset="-122"/>
              </a:rPr>
              <a:t>和</a:t>
            </a:r>
            <a:r>
              <a:rPr lang="en-US" altLang="zh-CN" smtClean="0">
                <a:ea typeface="宋体" charset="-122"/>
              </a:rPr>
              <a:t>Data Access Objects</a:t>
            </a:r>
            <a:r>
              <a:rPr lang="en-US" smtClean="0"/>
              <a:t>（</a:t>
            </a:r>
            <a:r>
              <a:rPr lang="en-US" altLang="zh-CN" smtClean="0">
                <a:ea typeface="宋体" charset="-122"/>
              </a:rPr>
              <a:t>DAO</a:t>
            </a:r>
            <a:r>
              <a:rPr lang="en-US" smtClean="0"/>
              <a:t>）</a:t>
            </a:r>
          </a:p>
          <a:p>
            <a:pPr lvl="1"/>
            <a:r>
              <a:rPr lang="en-US" altLang="en-US" sz="2000" smtClean="0">
                <a:latin typeface="宋体" charset="-122"/>
              </a:rPr>
              <a:t>MyBatis</a:t>
            </a:r>
            <a:r>
              <a:rPr lang="zh-CN" altLang="en-US" sz="2000" smtClean="0">
                <a:latin typeface="宋体" charset="-122"/>
                <a:ea typeface="宋体" charset="-122"/>
              </a:rPr>
              <a:t>是一个数据持久层</a:t>
            </a:r>
            <a:r>
              <a:rPr lang="en-US" altLang="zh-CN" sz="2000" smtClean="0">
                <a:latin typeface="宋体" charset="-122"/>
                <a:ea typeface="宋体" charset="-122"/>
              </a:rPr>
              <a:t>(</a:t>
            </a:r>
            <a:r>
              <a:rPr lang="en-US" altLang="zh-CN" sz="2000" smtClean="0">
                <a:ea typeface="宋体" charset="-122"/>
              </a:rPr>
              <a:t>ORM</a:t>
            </a:r>
            <a:r>
              <a:rPr lang="en-US" altLang="en-US" sz="2000" smtClean="0">
                <a:latin typeface="宋体" charset="-122"/>
              </a:rPr>
              <a:t>)</a:t>
            </a:r>
            <a:r>
              <a:rPr lang="zh-CN" altLang="en-US" sz="2000" smtClean="0">
                <a:latin typeface="宋体" charset="-122"/>
                <a:ea typeface="宋体" charset="-122"/>
              </a:rPr>
              <a:t>框架。</a:t>
            </a:r>
            <a:r>
              <a:rPr lang="zh-CN" altLang="en-US" sz="2000" smtClean="0">
                <a:ea typeface="宋体" charset="-122"/>
              </a:rPr>
              <a:t>把实体类和</a:t>
            </a:r>
            <a:r>
              <a:rPr lang="en-US" altLang="zh-CN" sz="2000" smtClean="0">
                <a:ea typeface="宋体" charset="-122"/>
              </a:rPr>
              <a:t>SQL</a:t>
            </a:r>
            <a:r>
              <a:rPr lang="zh-CN" altLang="en-US" sz="2000" smtClean="0">
                <a:ea typeface="宋体" charset="-122"/>
              </a:rPr>
              <a:t>语句之间建立了映射关系，是一种半自动化的</a:t>
            </a:r>
            <a:r>
              <a:rPr lang="en-US" altLang="zh-CN" sz="2000" smtClean="0">
                <a:ea typeface="宋体" charset="-122"/>
              </a:rPr>
              <a:t>ORM</a:t>
            </a:r>
            <a:r>
              <a:rPr lang="zh-CN" altLang="en-US" sz="2000" smtClean="0">
                <a:ea typeface="宋体" charset="-122"/>
              </a:rPr>
              <a:t>实现。</a:t>
            </a:r>
          </a:p>
          <a:p>
            <a:pPr lvl="1"/>
            <a:endParaRPr lang="zh-CN" altLang="en-US" smtClean="0">
              <a:ea typeface="宋体" charset="-122"/>
            </a:endParaRPr>
          </a:p>
          <a:p>
            <a:pPr lvl="1"/>
            <a:r>
              <a:rPr lang="zh-CN" altLang="en-US" smtClean="0">
                <a:ea typeface="宋体" charset="-122"/>
              </a:rPr>
              <a:t>下载地址：</a:t>
            </a:r>
            <a:r>
              <a:rPr lang="en-US" altLang="zh-CN" smtClean="0">
                <a:ea typeface="宋体" charset="-122"/>
              </a:rPr>
              <a:t>https://github.com/mybatis</a:t>
            </a:r>
            <a:endParaRPr lang="zh-CN" altLang="en-US" smtClean="0">
              <a:ea typeface="宋体" charset="-122"/>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zh-CN" smtClean="0">
                <a:ea typeface="宋体" charset="-122"/>
              </a:rPr>
              <a:t>MyBatis</a:t>
            </a:r>
            <a:r>
              <a:rPr lang="zh-CN" altLang="en-US" smtClean="0">
                <a:ea typeface="宋体" charset="-122"/>
              </a:rPr>
              <a:t>框架简介</a:t>
            </a:r>
          </a:p>
        </p:txBody>
      </p:sp>
      <p:sp>
        <p:nvSpPr>
          <p:cNvPr id="10242" name="Rectangle 3"/>
          <p:cNvSpPr>
            <a:spLocks noGrp="1" noChangeArrowheads="1"/>
          </p:cNvSpPr>
          <p:nvPr>
            <p:ph type="body" idx="1"/>
          </p:nvPr>
        </p:nvSpPr>
        <p:spPr>
          <a:xfrm>
            <a:off x="428625" y="1071563"/>
            <a:ext cx="8229600" cy="4525962"/>
          </a:xfrm>
        </p:spPr>
        <p:txBody>
          <a:bodyPr/>
          <a:lstStyle/>
          <a:p>
            <a:endParaRPr lang="en-US" altLang="en-US" smtClean="0"/>
          </a:p>
          <a:p>
            <a:r>
              <a:rPr lang="en-US" altLang="zh-CN" smtClean="0">
                <a:ea typeface="宋体" charset="-122"/>
              </a:rPr>
              <a:t>MyBatis</a:t>
            </a:r>
            <a:r>
              <a:rPr lang="zh-CN" altLang="en-US" smtClean="0">
                <a:ea typeface="宋体" charset="-122"/>
              </a:rPr>
              <a:t>的优点：</a:t>
            </a:r>
            <a:endParaRPr lang="en-US" altLang="zh-CN" smtClean="0">
              <a:ea typeface="宋体" charset="-122"/>
            </a:endParaRPr>
          </a:p>
          <a:p>
            <a:pPr lvl="1"/>
            <a:r>
              <a:rPr lang="en-US" altLang="zh-CN" smtClean="0">
                <a:ea typeface="宋体" charset="-122"/>
              </a:rPr>
              <a:t>1.</a:t>
            </a:r>
            <a:r>
              <a:rPr lang="zh-CN" altLang="en-US" smtClean="0">
                <a:ea typeface="宋体" charset="-122"/>
              </a:rPr>
              <a:t>基于</a:t>
            </a:r>
            <a:r>
              <a:rPr lang="en-US" altLang="zh-CN" smtClean="0">
                <a:ea typeface="宋体" charset="-122"/>
              </a:rPr>
              <a:t>SQL</a:t>
            </a:r>
            <a:r>
              <a:rPr lang="zh-CN" altLang="en-US" smtClean="0">
                <a:ea typeface="宋体" charset="-122"/>
              </a:rPr>
              <a:t>语法，简单易学。</a:t>
            </a:r>
            <a:endParaRPr lang="en-US" altLang="zh-CN" smtClean="0">
              <a:ea typeface="宋体" charset="-122"/>
            </a:endParaRPr>
          </a:p>
          <a:p>
            <a:pPr lvl="1"/>
            <a:r>
              <a:rPr lang="en-US" altLang="zh-CN" smtClean="0">
                <a:ea typeface="宋体" charset="-122"/>
              </a:rPr>
              <a:t>2.</a:t>
            </a:r>
            <a:r>
              <a:rPr lang="zh-CN" altLang="en-US" smtClean="0">
                <a:ea typeface="宋体" charset="-122"/>
              </a:rPr>
              <a:t>能了解底层组装过程。   </a:t>
            </a:r>
            <a:endParaRPr lang="en-US" altLang="zh-CN" smtClean="0">
              <a:ea typeface="宋体" charset="-122"/>
            </a:endParaRPr>
          </a:p>
          <a:p>
            <a:pPr lvl="1"/>
            <a:r>
              <a:rPr lang="en-US" altLang="zh-CN" smtClean="0">
                <a:ea typeface="宋体" charset="-122"/>
              </a:rPr>
              <a:t>3.SQL</a:t>
            </a:r>
            <a:r>
              <a:rPr lang="zh-CN" altLang="en-US" smtClean="0">
                <a:ea typeface="宋体" charset="-122"/>
              </a:rPr>
              <a:t>语句封装在配置文件中，便于统一管理与维护，降低了程序的耦合度。</a:t>
            </a:r>
            <a:endParaRPr lang="en-US" altLang="zh-CN" smtClean="0">
              <a:ea typeface="宋体" charset="-122"/>
            </a:endParaRPr>
          </a:p>
          <a:p>
            <a:pPr lvl="1"/>
            <a:r>
              <a:rPr lang="en-US" altLang="zh-CN" smtClean="0">
                <a:ea typeface="宋体" charset="-122"/>
              </a:rPr>
              <a:t>4.</a:t>
            </a:r>
            <a:r>
              <a:rPr lang="zh-CN" altLang="en-US" smtClean="0">
                <a:ea typeface="宋体" charset="-122"/>
              </a:rPr>
              <a:t>程序调试方便。</a:t>
            </a:r>
          </a:p>
          <a:p>
            <a:pPr lvl="1"/>
            <a:r>
              <a:rPr lang="zh-CN" altLang="en-US" smtClean="0">
                <a:ea typeface="宋体" charset="-122"/>
              </a:rPr>
              <a:t>所有</a:t>
            </a:r>
            <a:r>
              <a:rPr lang="en-US" altLang="zh-CN" smtClean="0">
                <a:ea typeface="宋体" charset="-122"/>
              </a:rPr>
              <a:t>sql</a:t>
            </a:r>
            <a:r>
              <a:rPr lang="zh-CN" altLang="en-US" smtClean="0">
                <a:ea typeface="宋体" charset="-122"/>
              </a:rPr>
              <a:t>语句，全部定义在</a:t>
            </a:r>
            <a:r>
              <a:rPr lang="en-US" altLang="zh-CN" smtClean="0">
                <a:ea typeface="宋体" charset="-122"/>
              </a:rPr>
              <a:t>xml</a:t>
            </a:r>
            <a:r>
              <a:rPr lang="zh-CN" altLang="en-US" smtClean="0">
                <a:ea typeface="宋体" charset="-122"/>
              </a:rPr>
              <a:t>（建议）中。也可以通过注解的方式在接口上实现。这些映射文件称之为</a:t>
            </a:r>
            <a:r>
              <a:rPr lang="en-US" altLang="zh-CN" smtClean="0">
                <a:ea typeface="宋体" charset="-122"/>
              </a:rPr>
              <a:t>mapper</a:t>
            </a:r>
            <a:r>
              <a:rPr lang="zh-CN" altLang="en-US" smtClean="0">
                <a:ea typeface="宋体" charset="-122"/>
              </a:rPr>
              <a:t>。</a:t>
            </a:r>
          </a:p>
          <a:p>
            <a:endParaRPr lang="en-US" altLang="zh-CN" smtClean="0">
              <a:ea typeface="宋体"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zh-CN" smtClean="0">
                <a:ea typeface="宋体" charset="-122"/>
              </a:rPr>
              <a:t>MyBatis</a:t>
            </a:r>
            <a:r>
              <a:rPr lang="zh-CN" altLang="en-US" smtClean="0">
                <a:ea typeface="宋体" charset="-122"/>
              </a:rPr>
              <a:t>框架简介</a:t>
            </a:r>
          </a:p>
        </p:txBody>
      </p:sp>
      <p:sp>
        <p:nvSpPr>
          <p:cNvPr id="11266" name="Rectangle 3"/>
          <p:cNvSpPr>
            <a:spLocks noGrp="1" noChangeArrowheads="1"/>
          </p:cNvSpPr>
          <p:nvPr>
            <p:ph type="body" idx="1"/>
          </p:nvPr>
        </p:nvSpPr>
        <p:spPr/>
        <p:txBody>
          <a:bodyPr/>
          <a:lstStyle/>
          <a:p>
            <a:r>
              <a:rPr lang="zh-CN" altLang="en-US" smtClean="0">
                <a:ea typeface="宋体" charset="-122"/>
              </a:rPr>
              <a:t>与传统</a:t>
            </a:r>
            <a:r>
              <a:rPr lang="en-US" altLang="zh-CN" smtClean="0">
                <a:ea typeface="宋体" charset="-122"/>
              </a:rPr>
              <a:t>JDBC</a:t>
            </a:r>
            <a:r>
              <a:rPr lang="zh-CN" altLang="en-US" smtClean="0">
                <a:ea typeface="宋体" charset="-122"/>
              </a:rPr>
              <a:t>的比较</a:t>
            </a:r>
            <a:endParaRPr lang="en-US" altLang="zh-CN" smtClean="0">
              <a:ea typeface="宋体" charset="-122"/>
            </a:endParaRPr>
          </a:p>
          <a:p>
            <a:pPr lvl="1"/>
            <a:r>
              <a:rPr lang="zh-CN" altLang="en-US" smtClean="0">
                <a:ea typeface="宋体" charset="-122"/>
              </a:rPr>
              <a:t>减少了</a:t>
            </a:r>
            <a:r>
              <a:rPr lang="en-US" altLang="zh-CN" smtClean="0">
                <a:ea typeface="宋体" charset="-122"/>
              </a:rPr>
              <a:t>61%</a:t>
            </a:r>
            <a:r>
              <a:rPr lang="zh-CN" altLang="en-US" smtClean="0">
                <a:ea typeface="宋体" charset="-122"/>
              </a:rPr>
              <a:t>的代码量</a:t>
            </a:r>
          </a:p>
          <a:p>
            <a:pPr lvl="1"/>
            <a:r>
              <a:rPr lang="zh-CN" altLang="en-US" smtClean="0">
                <a:ea typeface="宋体" charset="-122"/>
              </a:rPr>
              <a:t>最简单的持久化框架</a:t>
            </a:r>
          </a:p>
          <a:p>
            <a:pPr lvl="1"/>
            <a:r>
              <a:rPr lang="zh-CN" altLang="en-US" smtClean="0">
                <a:ea typeface="宋体" charset="-122"/>
              </a:rPr>
              <a:t>架构级性能增强</a:t>
            </a:r>
          </a:p>
          <a:p>
            <a:pPr lvl="1"/>
            <a:r>
              <a:rPr lang="en-US" altLang="zh-CN" smtClean="0">
                <a:ea typeface="宋体" charset="-122"/>
              </a:rPr>
              <a:t>SQL</a:t>
            </a:r>
            <a:r>
              <a:rPr lang="zh-CN" altLang="en-US" smtClean="0">
                <a:ea typeface="宋体" charset="-122"/>
              </a:rPr>
              <a:t>代码从程序代码中彻底分离，可重用</a:t>
            </a:r>
          </a:p>
          <a:p>
            <a:pPr lvl="1"/>
            <a:r>
              <a:rPr lang="zh-CN" altLang="en-US" smtClean="0">
                <a:ea typeface="宋体" charset="-122"/>
              </a:rPr>
              <a:t>增强了项目中的分工</a:t>
            </a:r>
          </a:p>
          <a:p>
            <a:pPr lvl="1"/>
            <a:r>
              <a:rPr lang="zh-CN" altLang="en-US" smtClean="0">
                <a:ea typeface="宋体" charset="-122"/>
              </a:rPr>
              <a:t>增强了移植性</a:t>
            </a:r>
          </a:p>
          <a:p>
            <a:endParaRPr lang="en-US" altLang="zh-CN" smtClean="0">
              <a:ea typeface="宋体"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r>
              <a:rPr lang="en-US" altLang="zh-CN" smtClean="0">
                <a:ea typeface="宋体" charset="-122"/>
              </a:rPr>
              <a:t>MyBatis</a:t>
            </a:r>
            <a:r>
              <a:rPr lang="zh-CN" altLang="en-US" smtClean="0">
                <a:ea typeface="宋体" charset="-122"/>
              </a:rPr>
              <a:t>框架简介</a:t>
            </a:r>
          </a:p>
        </p:txBody>
      </p:sp>
      <p:sp>
        <p:nvSpPr>
          <p:cNvPr id="12290" name="Rectangle 3"/>
          <p:cNvSpPr>
            <a:spLocks noGrp="1" noChangeArrowheads="1"/>
          </p:cNvSpPr>
          <p:nvPr>
            <p:ph type="body" idx="1"/>
          </p:nvPr>
        </p:nvSpPr>
        <p:spPr>
          <a:xfrm>
            <a:off x="428625" y="1071563"/>
            <a:ext cx="8229600" cy="4525962"/>
          </a:xfrm>
        </p:spPr>
        <p:txBody>
          <a:bodyPr/>
          <a:lstStyle/>
          <a:p>
            <a:r>
              <a:rPr lang="en-US" altLang="zh-CN" smtClean="0">
                <a:ea typeface="宋体" charset="-122"/>
              </a:rPr>
              <a:t>JDBC </a:t>
            </a:r>
            <a:r>
              <a:rPr lang="zh-CN" altLang="en-US" smtClean="0">
                <a:ea typeface="宋体" charset="-122"/>
              </a:rPr>
              <a:t>与 </a:t>
            </a:r>
            <a:r>
              <a:rPr lang="en-US" altLang="zh-CN" smtClean="0">
                <a:ea typeface="宋体" charset="-122"/>
              </a:rPr>
              <a:t>MyBatis</a:t>
            </a:r>
            <a:r>
              <a:rPr lang="zh-CN" altLang="en-US" smtClean="0">
                <a:ea typeface="宋体" charset="-122"/>
              </a:rPr>
              <a:t>直观对比</a:t>
            </a:r>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pPr lvl="1"/>
            <a:r>
              <a:rPr lang="en-US" altLang="zh-CN" sz="1800" smtClean="0">
                <a:ea typeface="宋体" charset="-122"/>
              </a:rPr>
              <a:t>MyBatis </a:t>
            </a:r>
            <a:r>
              <a:rPr lang="zh-CN" altLang="en-US" sz="1800" smtClean="0">
                <a:ea typeface="宋体" charset="-122"/>
              </a:rPr>
              <a:t>就是将上面这几行代码分解包装：</a:t>
            </a:r>
          </a:p>
          <a:p>
            <a:pPr lvl="2"/>
            <a:r>
              <a:rPr lang="zh-CN" altLang="en-US" sz="1800" smtClean="0">
                <a:ea typeface="宋体" charset="-122"/>
              </a:rPr>
              <a:t>前两行是对数据库的数据源的管理包括事务管理，</a:t>
            </a:r>
          </a:p>
          <a:p>
            <a:pPr lvl="2"/>
            <a:r>
              <a:rPr lang="en-US" altLang="zh-CN" sz="1800" smtClean="0">
                <a:ea typeface="宋体" charset="-122"/>
              </a:rPr>
              <a:t>3</a:t>
            </a:r>
            <a:r>
              <a:rPr lang="zh-CN" altLang="en-US" sz="1800" smtClean="0">
                <a:ea typeface="宋体" charset="-122"/>
              </a:rPr>
              <a:t>、</a:t>
            </a:r>
            <a:r>
              <a:rPr lang="en-US" altLang="zh-CN" sz="1800" smtClean="0">
                <a:ea typeface="宋体" charset="-122"/>
              </a:rPr>
              <a:t>4 </a:t>
            </a:r>
            <a:r>
              <a:rPr lang="zh-CN" altLang="en-US" sz="1800" smtClean="0">
                <a:ea typeface="宋体" charset="-122"/>
              </a:rPr>
              <a:t>两行</a:t>
            </a:r>
            <a:r>
              <a:rPr lang="en-US" altLang="zh-CN" sz="1800" smtClean="0">
                <a:ea typeface="宋体" charset="-122"/>
              </a:rPr>
              <a:t>MyBatis</a:t>
            </a:r>
            <a:r>
              <a:rPr lang="zh-CN" altLang="en-US" sz="1800" smtClean="0">
                <a:ea typeface="宋体" charset="-122"/>
              </a:rPr>
              <a:t>通过配置文件来管理 </a:t>
            </a:r>
            <a:r>
              <a:rPr lang="en-US" altLang="zh-CN" sz="1800" smtClean="0">
                <a:ea typeface="宋体" charset="-122"/>
              </a:rPr>
              <a:t>SQL </a:t>
            </a:r>
            <a:r>
              <a:rPr lang="zh-CN" altLang="en-US" sz="1800" smtClean="0">
                <a:ea typeface="宋体" charset="-122"/>
              </a:rPr>
              <a:t>以及输入参数的映射，</a:t>
            </a:r>
          </a:p>
          <a:p>
            <a:pPr lvl="2"/>
            <a:r>
              <a:rPr lang="en-US" altLang="zh-CN" sz="1800" smtClean="0">
                <a:ea typeface="宋体" charset="-122"/>
              </a:rPr>
              <a:t>6</a:t>
            </a:r>
            <a:r>
              <a:rPr lang="zh-CN" altLang="en-US" sz="1800" smtClean="0">
                <a:ea typeface="宋体" charset="-122"/>
              </a:rPr>
              <a:t>、</a:t>
            </a:r>
            <a:r>
              <a:rPr lang="en-US" altLang="zh-CN" sz="1800" smtClean="0">
                <a:ea typeface="宋体" charset="-122"/>
              </a:rPr>
              <a:t>7</a:t>
            </a:r>
            <a:r>
              <a:rPr lang="zh-CN" altLang="en-US" sz="1800" smtClean="0">
                <a:ea typeface="宋体" charset="-122"/>
              </a:rPr>
              <a:t>、</a:t>
            </a:r>
            <a:r>
              <a:rPr lang="en-US" altLang="zh-CN" sz="1800" smtClean="0">
                <a:ea typeface="宋体" charset="-122"/>
              </a:rPr>
              <a:t>8 </a:t>
            </a:r>
            <a:r>
              <a:rPr lang="zh-CN" altLang="en-US" sz="1800" smtClean="0">
                <a:ea typeface="宋体" charset="-122"/>
              </a:rPr>
              <a:t>行</a:t>
            </a:r>
            <a:r>
              <a:rPr lang="en-US" altLang="zh-CN" sz="1800" smtClean="0">
                <a:ea typeface="宋体" charset="-122"/>
              </a:rPr>
              <a:t>MyBatis</a:t>
            </a:r>
            <a:r>
              <a:rPr lang="zh-CN" altLang="en-US" sz="1800" smtClean="0">
                <a:ea typeface="宋体" charset="-122"/>
              </a:rPr>
              <a:t>获取返回结果到 </a:t>
            </a:r>
            <a:r>
              <a:rPr lang="en-US" altLang="zh-CN" sz="1800" smtClean="0">
                <a:ea typeface="宋体" charset="-122"/>
              </a:rPr>
              <a:t>Java </a:t>
            </a:r>
            <a:r>
              <a:rPr lang="zh-CN" altLang="en-US" sz="1800" smtClean="0">
                <a:ea typeface="宋体" charset="-122"/>
              </a:rPr>
              <a:t>对象的映射，也是通过配置文件管理。</a:t>
            </a:r>
          </a:p>
          <a:p>
            <a:pPr lvl="2"/>
            <a:r>
              <a:rPr lang="en-US" altLang="zh-CN" sz="1800" smtClean="0">
                <a:ea typeface="宋体" charset="-122"/>
              </a:rPr>
              <a:t>10</a:t>
            </a:r>
            <a:r>
              <a:rPr lang="zh-CN" altLang="en-US" sz="1800" smtClean="0">
                <a:ea typeface="宋体" charset="-122"/>
              </a:rPr>
              <a:t>到</a:t>
            </a:r>
            <a:r>
              <a:rPr lang="en-US" altLang="zh-CN" sz="1800" smtClean="0">
                <a:ea typeface="宋体" charset="-122"/>
              </a:rPr>
              <a:t>14</a:t>
            </a:r>
            <a:r>
              <a:rPr lang="zh-CN" altLang="en-US" sz="1800" smtClean="0">
                <a:ea typeface="宋体" charset="-122"/>
              </a:rPr>
              <a:t>行为</a:t>
            </a:r>
            <a:r>
              <a:rPr lang="en-US" altLang="zh-CN" sz="1800" smtClean="0">
                <a:ea typeface="宋体" charset="-122"/>
              </a:rPr>
              <a:t>mybatis</a:t>
            </a:r>
            <a:r>
              <a:rPr lang="zh-CN" altLang="en-US" sz="1800" smtClean="0">
                <a:ea typeface="宋体" charset="-122"/>
              </a:rPr>
              <a:t>的配置文件。</a:t>
            </a:r>
          </a:p>
        </p:txBody>
      </p:sp>
      <p:pic>
        <p:nvPicPr>
          <p:cNvPr id="57346" name="Picture 2"/>
          <p:cNvPicPr>
            <a:picLocks noChangeAspect="1" noChangeArrowheads="1"/>
          </p:cNvPicPr>
          <p:nvPr/>
        </p:nvPicPr>
        <p:blipFill>
          <a:blip r:embed="rId2"/>
          <a:srcRect/>
          <a:stretch>
            <a:fillRect/>
          </a:stretch>
        </p:blipFill>
        <p:spPr bwMode="auto">
          <a:xfrm>
            <a:off x="857250" y="1571625"/>
            <a:ext cx="6697663" cy="2452688"/>
          </a:xfrm>
          <a:prstGeom prst="rect">
            <a:avLst/>
          </a:prstGeom>
          <a:noFill/>
          <a:ln w="9525">
            <a:noFill/>
            <a:miter lim="800000"/>
            <a:headEnd/>
            <a:tailEnd/>
          </a:ln>
          <a:effectLst>
            <a:outerShdw dist="17961" dir="2700000" algn="ctr" rotWithShape="0">
              <a:srgbClr val="708688">
                <a:alpha val="50000"/>
              </a:srgbClr>
            </a:outerShdw>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p:txBody>
          <a:bodyPr/>
          <a:lstStyle/>
          <a:p>
            <a:r>
              <a:rPr lang="en-US" altLang="zh-CN" smtClean="0">
                <a:ea typeface="宋体" charset="-122"/>
              </a:rPr>
              <a:t>MyBatis</a:t>
            </a:r>
            <a:r>
              <a:rPr lang="zh-CN" altLang="en-US" smtClean="0">
                <a:ea typeface="宋体" charset="-122"/>
              </a:rPr>
              <a:t>框架功能架构</a:t>
            </a:r>
            <a:endParaRPr lang="en-US" altLang="zh-CN" smtClean="0">
              <a:ea typeface="宋体" charset="-122"/>
            </a:endParaRPr>
          </a:p>
        </p:txBody>
      </p:sp>
      <p:sp>
        <p:nvSpPr>
          <p:cNvPr id="13314" name="内容占位符 2"/>
          <p:cNvSpPr>
            <a:spLocks noGrp="1"/>
          </p:cNvSpPr>
          <p:nvPr>
            <p:ph idx="1"/>
          </p:nvPr>
        </p:nvSpPr>
        <p:spPr/>
        <p:txBody>
          <a:bodyPr/>
          <a:lstStyle/>
          <a:p>
            <a:r>
              <a:rPr lang="en-US" altLang="zh-CN" smtClean="0">
                <a:ea typeface="宋体" charset="-122"/>
              </a:rPr>
              <a:t>MyBatis</a:t>
            </a:r>
            <a:r>
              <a:rPr lang="zh-CN" altLang="en-US" smtClean="0">
                <a:ea typeface="宋体" charset="-122"/>
              </a:rPr>
              <a:t>框架功能架构分为三层</a:t>
            </a:r>
            <a:endParaRPr lang="en-US" altLang="zh-CN" smtClean="0">
              <a:ea typeface="宋体" charset="-122"/>
            </a:endParaRPr>
          </a:p>
          <a:p>
            <a:pPr lvl="1"/>
            <a:r>
              <a:rPr lang="en-US" altLang="zh-CN" smtClean="0">
                <a:ea typeface="宋体" charset="-122"/>
              </a:rPr>
              <a:t>API</a:t>
            </a:r>
            <a:r>
              <a:rPr lang="zh-CN" altLang="en-US" smtClean="0">
                <a:ea typeface="宋体" charset="-122"/>
              </a:rPr>
              <a:t>接口层：提供给外部使用的接口</a:t>
            </a:r>
            <a:r>
              <a:rPr lang="en-US" altLang="zh-CN" smtClean="0">
                <a:ea typeface="宋体" charset="-122"/>
              </a:rPr>
              <a:t>API</a:t>
            </a:r>
            <a:r>
              <a:rPr lang="zh-CN" altLang="en-US" smtClean="0">
                <a:ea typeface="宋体" charset="-122"/>
              </a:rPr>
              <a:t>，开发人员通过这些本地</a:t>
            </a:r>
            <a:r>
              <a:rPr lang="en-US" altLang="zh-CN" smtClean="0">
                <a:ea typeface="宋体" charset="-122"/>
              </a:rPr>
              <a:t>API</a:t>
            </a:r>
            <a:r>
              <a:rPr lang="zh-CN" altLang="en-US" smtClean="0">
                <a:ea typeface="宋体" charset="-122"/>
              </a:rPr>
              <a:t>来操纵数据库。接口层一接收到调用请求就会调用数据处理层来完成具体的数据处理。</a:t>
            </a:r>
          </a:p>
          <a:p>
            <a:pPr lvl="1"/>
            <a:r>
              <a:rPr lang="zh-CN" altLang="en-US" smtClean="0">
                <a:ea typeface="宋体" charset="-122"/>
              </a:rPr>
              <a:t>数据处理层：负责具体的</a:t>
            </a:r>
            <a:r>
              <a:rPr lang="en-US" altLang="zh-CN" smtClean="0">
                <a:ea typeface="宋体" charset="-122"/>
              </a:rPr>
              <a:t>SQL</a:t>
            </a:r>
            <a:r>
              <a:rPr lang="zh-CN" altLang="en-US" smtClean="0">
                <a:ea typeface="宋体" charset="-122"/>
              </a:rPr>
              <a:t>查找、</a:t>
            </a:r>
            <a:r>
              <a:rPr lang="en-US" altLang="zh-CN" smtClean="0">
                <a:ea typeface="宋体" charset="-122"/>
              </a:rPr>
              <a:t>SQL</a:t>
            </a:r>
            <a:r>
              <a:rPr lang="zh-CN" altLang="en-US" smtClean="0">
                <a:ea typeface="宋体" charset="-122"/>
              </a:rPr>
              <a:t>解析、</a:t>
            </a:r>
            <a:r>
              <a:rPr lang="en-US" altLang="zh-CN" smtClean="0">
                <a:ea typeface="宋体" charset="-122"/>
              </a:rPr>
              <a:t>SQL</a:t>
            </a:r>
            <a:r>
              <a:rPr lang="zh-CN" altLang="en-US" smtClean="0">
                <a:ea typeface="宋体" charset="-122"/>
              </a:rPr>
              <a:t>执行和执行结果映射处理等。它主要的目的是根据调用的请求完成一次数据库操作。</a:t>
            </a:r>
          </a:p>
          <a:p>
            <a:pPr lvl="1"/>
            <a:r>
              <a:rPr lang="zh-CN" altLang="en-US" smtClean="0">
                <a:ea typeface="宋体" charset="-122"/>
              </a:rPr>
              <a:t>基础支撑层：负责最基础的功能支撑，包括连接管理、事务管理、配置加载和缓存处理，这些都是共用的东西，将他们抽取出来作为最基础的组件。为上层的数据处理层提供最基础的支撑。</a:t>
            </a:r>
          </a:p>
          <a:p>
            <a:endParaRPr lang="zh-CN" altLang="en-US" smtClean="0">
              <a:ea typeface="宋体"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r>
              <a:rPr lang="en-US" altLang="zh-CN" smtClean="0">
                <a:ea typeface="宋体" charset="-122"/>
              </a:rPr>
              <a:t>MyBatis</a:t>
            </a:r>
            <a:r>
              <a:rPr lang="zh-CN" altLang="en-US" smtClean="0">
                <a:ea typeface="宋体" charset="-122"/>
              </a:rPr>
              <a:t>框架功能架构</a:t>
            </a:r>
          </a:p>
        </p:txBody>
      </p:sp>
      <p:sp>
        <p:nvSpPr>
          <p:cNvPr id="15362" name="内容占位符 2"/>
          <p:cNvSpPr>
            <a:spLocks noGrp="1"/>
          </p:cNvSpPr>
          <p:nvPr>
            <p:ph idx="1"/>
          </p:nvPr>
        </p:nvSpPr>
        <p:spPr>
          <a:xfrm>
            <a:off x="428625" y="1000125"/>
            <a:ext cx="8229600" cy="5715000"/>
          </a:xfrm>
        </p:spPr>
        <p:txBody>
          <a:bodyPr/>
          <a:lstStyle/>
          <a:p>
            <a:r>
              <a:rPr lang="en-US" altLang="zh-CN" smtClean="0">
                <a:ea typeface="宋体" charset="-122"/>
              </a:rPr>
              <a:t>MyBatis</a:t>
            </a:r>
            <a:r>
              <a:rPr lang="zh-CN" altLang="en-US" smtClean="0">
                <a:ea typeface="宋体" charset="-122"/>
              </a:rPr>
              <a:t>工作流程</a:t>
            </a:r>
            <a:endParaRPr lang="en-US" altLang="zh-CN" smtClean="0">
              <a:ea typeface="宋体" charset="-122"/>
            </a:endParaRPr>
          </a:p>
          <a:p>
            <a:pPr lvl="1"/>
            <a:r>
              <a:rPr lang="en-US" altLang="zh-CN" smtClean="0">
                <a:ea typeface="宋体" charset="-122"/>
              </a:rPr>
              <a:t>1</a:t>
            </a:r>
            <a:r>
              <a:rPr lang="zh-CN" altLang="en-US" smtClean="0">
                <a:ea typeface="宋体" charset="-122"/>
              </a:rPr>
              <a:t>、加载配置并初始化：加载配置文件，将</a:t>
            </a:r>
            <a:r>
              <a:rPr lang="en-US" altLang="zh-CN" smtClean="0">
                <a:ea typeface="宋体" charset="-122"/>
              </a:rPr>
              <a:t>SQL</a:t>
            </a:r>
            <a:r>
              <a:rPr lang="zh-CN" altLang="en-US" smtClean="0">
                <a:ea typeface="宋体" charset="-122"/>
              </a:rPr>
              <a:t>的配置信息加载成为一个个</a:t>
            </a:r>
            <a:r>
              <a:rPr lang="en-US" altLang="zh-CN" smtClean="0">
                <a:ea typeface="宋体" charset="-122"/>
              </a:rPr>
              <a:t>MappedStatement</a:t>
            </a:r>
            <a:r>
              <a:rPr lang="zh-CN" altLang="en-US" smtClean="0">
                <a:ea typeface="宋体" charset="-122"/>
              </a:rPr>
              <a:t>对象（包括了传入参数映射配置、执行的</a:t>
            </a:r>
            <a:r>
              <a:rPr lang="en-US" altLang="zh-CN" smtClean="0">
                <a:ea typeface="宋体" charset="-122"/>
              </a:rPr>
              <a:t>SQL</a:t>
            </a:r>
            <a:r>
              <a:rPr lang="zh-CN" altLang="en-US" smtClean="0">
                <a:ea typeface="宋体" charset="-122"/>
              </a:rPr>
              <a:t>语句、结果映射配置），存储在内存中。</a:t>
            </a:r>
          </a:p>
          <a:p>
            <a:pPr lvl="1"/>
            <a:r>
              <a:rPr lang="en-US" altLang="zh-CN" smtClean="0">
                <a:ea typeface="宋体" charset="-122"/>
              </a:rPr>
              <a:t>2</a:t>
            </a:r>
            <a:r>
              <a:rPr lang="zh-CN" altLang="en-US" smtClean="0">
                <a:ea typeface="宋体" charset="-122"/>
              </a:rPr>
              <a:t>、接收调用请求：调用</a:t>
            </a:r>
            <a:r>
              <a:rPr lang="en-US" altLang="zh-CN" smtClean="0">
                <a:ea typeface="宋体" charset="-122"/>
              </a:rPr>
              <a:t>Mybatis</a:t>
            </a:r>
            <a:r>
              <a:rPr lang="zh-CN" altLang="en-US" smtClean="0">
                <a:ea typeface="宋体" charset="-122"/>
              </a:rPr>
              <a:t>提供的</a:t>
            </a:r>
            <a:r>
              <a:rPr lang="en-US" altLang="zh-CN" smtClean="0">
                <a:ea typeface="宋体" charset="-122"/>
              </a:rPr>
              <a:t>API</a:t>
            </a:r>
            <a:r>
              <a:rPr lang="zh-CN" altLang="en-US" smtClean="0">
                <a:ea typeface="宋体" charset="-122"/>
              </a:rPr>
              <a:t>，传入参数：</a:t>
            </a:r>
            <a:r>
              <a:rPr lang="en-US" altLang="zh-CN" smtClean="0">
                <a:ea typeface="宋体" charset="-122"/>
              </a:rPr>
              <a:t>SQL</a:t>
            </a:r>
            <a:r>
              <a:rPr lang="zh-CN" altLang="en-US" smtClean="0">
                <a:ea typeface="宋体" charset="-122"/>
              </a:rPr>
              <a:t>的</a:t>
            </a:r>
            <a:r>
              <a:rPr lang="en-US" altLang="zh-CN" smtClean="0">
                <a:ea typeface="宋体" charset="-122"/>
              </a:rPr>
              <a:t>ID</a:t>
            </a:r>
            <a:r>
              <a:rPr lang="zh-CN" altLang="en-US" smtClean="0">
                <a:ea typeface="宋体" charset="-122"/>
              </a:rPr>
              <a:t>和传入参数对象，将请求传递给下层的请求处理层进行处理。</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r>
              <a:rPr lang="en-US" altLang="zh-CN" smtClean="0">
                <a:ea typeface="宋体" charset="-122"/>
              </a:rPr>
              <a:t>MyBatis</a:t>
            </a:r>
            <a:r>
              <a:rPr lang="zh-CN" altLang="en-US" smtClean="0">
                <a:ea typeface="宋体" charset="-122"/>
              </a:rPr>
              <a:t>框架功能架构</a:t>
            </a:r>
          </a:p>
        </p:txBody>
      </p:sp>
      <p:sp>
        <p:nvSpPr>
          <p:cNvPr id="17410" name="内容占位符 2"/>
          <p:cNvSpPr>
            <a:spLocks noGrp="1"/>
          </p:cNvSpPr>
          <p:nvPr>
            <p:ph idx="1"/>
          </p:nvPr>
        </p:nvSpPr>
        <p:spPr>
          <a:xfrm>
            <a:off x="428625" y="1000125"/>
            <a:ext cx="8229600" cy="5715000"/>
          </a:xfrm>
        </p:spPr>
        <p:txBody>
          <a:bodyPr/>
          <a:lstStyle/>
          <a:p>
            <a:r>
              <a:rPr lang="en-US" altLang="zh-CN" smtClean="0">
                <a:ea typeface="宋体" charset="-122"/>
              </a:rPr>
              <a:t>MyBatis</a:t>
            </a:r>
            <a:r>
              <a:rPr lang="zh-CN" altLang="en-US" smtClean="0">
                <a:ea typeface="宋体" charset="-122"/>
              </a:rPr>
              <a:t>工作流程</a:t>
            </a:r>
            <a:endParaRPr lang="en-US" altLang="zh-CN" smtClean="0">
              <a:ea typeface="宋体" charset="-122"/>
            </a:endParaRPr>
          </a:p>
          <a:p>
            <a:pPr lvl="1"/>
            <a:r>
              <a:rPr lang="en-US" altLang="zh-CN" smtClean="0">
                <a:ea typeface="宋体" charset="-122"/>
              </a:rPr>
              <a:t>3</a:t>
            </a:r>
            <a:r>
              <a:rPr lang="zh-CN" altLang="en-US" smtClean="0">
                <a:ea typeface="宋体" charset="-122"/>
              </a:rPr>
              <a:t>、处理操作请求：</a:t>
            </a:r>
            <a:r>
              <a:rPr lang="en-US" altLang="zh-CN" smtClean="0">
                <a:ea typeface="宋体" charset="-122"/>
              </a:rPr>
              <a:t>API</a:t>
            </a:r>
            <a:r>
              <a:rPr lang="zh-CN" altLang="en-US" smtClean="0">
                <a:ea typeface="宋体" charset="-122"/>
              </a:rPr>
              <a:t>接口层传递请求过来，传入参数：为</a:t>
            </a:r>
            <a:r>
              <a:rPr lang="en-US" altLang="zh-CN" smtClean="0">
                <a:ea typeface="宋体" charset="-122"/>
              </a:rPr>
              <a:t>SQL</a:t>
            </a:r>
            <a:r>
              <a:rPr lang="zh-CN" altLang="en-US" smtClean="0">
                <a:ea typeface="宋体" charset="-122"/>
              </a:rPr>
              <a:t>的</a:t>
            </a:r>
            <a:r>
              <a:rPr lang="en-US" altLang="zh-CN" smtClean="0">
                <a:ea typeface="宋体" charset="-122"/>
              </a:rPr>
              <a:t>ID</a:t>
            </a:r>
            <a:r>
              <a:rPr lang="zh-CN" altLang="en-US" smtClean="0">
                <a:ea typeface="宋体" charset="-122"/>
              </a:rPr>
              <a:t>和传入参数对象，处理过程：</a:t>
            </a:r>
          </a:p>
          <a:p>
            <a:pPr lvl="2"/>
            <a:r>
              <a:rPr lang="en-US" altLang="zh-CN" smtClean="0">
                <a:ea typeface="宋体" charset="-122"/>
              </a:rPr>
              <a:t>3.1</a:t>
            </a:r>
            <a:r>
              <a:rPr lang="zh-CN" altLang="en-US" smtClean="0">
                <a:ea typeface="宋体" charset="-122"/>
              </a:rPr>
              <a:t>根据</a:t>
            </a:r>
            <a:r>
              <a:rPr lang="en-US" altLang="zh-CN" smtClean="0">
                <a:ea typeface="宋体" charset="-122"/>
              </a:rPr>
              <a:t>SQL</a:t>
            </a:r>
            <a:r>
              <a:rPr lang="zh-CN" altLang="en-US" smtClean="0">
                <a:ea typeface="宋体" charset="-122"/>
              </a:rPr>
              <a:t>的</a:t>
            </a:r>
            <a:r>
              <a:rPr lang="en-US" altLang="zh-CN" smtClean="0">
                <a:ea typeface="宋体" charset="-122"/>
              </a:rPr>
              <a:t>ID</a:t>
            </a:r>
            <a:r>
              <a:rPr lang="zh-CN" altLang="en-US" smtClean="0">
                <a:ea typeface="宋体" charset="-122"/>
              </a:rPr>
              <a:t>查找对应的</a:t>
            </a:r>
            <a:r>
              <a:rPr lang="en-US" altLang="zh-CN" smtClean="0">
                <a:ea typeface="宋体" charset="-122"/>
              </a:rPr>
              <a:t>MappedStatement</a:t>
            </a:r>
            <a:r>
              <a:rPr lang="zh-CN" altLang="en-US" smtClean="0">
                <a:ea typeface="宋体" charset="-122"/>
              </a:rPr>
              <a:t>对象。</a:t>
            </a:r>
          </a:p>
          <a:p>
            <a:pPr lvl="2"/>
            <a:r>
              <a:rPr lang="en-US" altLang="zh-CN" smtClean="0">
                <a:ea typeface="宋体" charset="-122"/>
              </a:rPr>
              <a:t>3.2</a:t>
            </a:r>
            <a:r>
              <a:rPr lang="zh-CN" altLang="en-US" smtClean="0">
                <a:ea typeface="宋体" charset="-122"/>
              </a:rPr>
              <a:t>根据传入参数对象解析</a:t>
            </a:r>
            <a:r>
              <a:rPr lang="en-US" altLang="zh-CN" smtClean="0">
                <a:ea typeface="宋体" charset="-122"/>
              </a:rPr>
              <a:t>MappedStatement</a:t>
            </a:r>
            <a:r>
              <a:rPr lang="zh-CN" altLang="en-US" smtClean="0">
                <a:ea typeface="宋体" charset="-122"/>
              </a:rPr>
              <a:t>对象，得到最终要执行的</a:t>
            </a:r>
            <a:r>
              <a:rPr lang="en-US" altLang="zh-CN" smtClean="0">
                <a:ea typeface="宋体" charset="-122"/>
              </a:rPr>
              <a:t>SQL</a:t>
            </a:r>
            <a:r>
              <a:rPr lang="zh-CN" altLang="en-US" smtClean="0">
                <a:ea typeface="宋体" charset="-122"/>
              </a:rPr>
              <a:t>和执行传入参数。</a:t>
            </a:r>
          </a:p>
          <a:p>
            <a:pPr lvl="2"/>
            <a:r>
              <a:rPr lang="en-US" altLang="zh-CN" smtClean="0">
                <a:ea typeface="宋体" charset="-122"/>
              </a:rPr>
              <a:t>3.3</a:t>
            </a:r>
            <a:r>
              <a:rPr lang="zh-CN" altLang="en-US" smtClean="0">
                <a:ea typeface="宋体" charset="-122"/>
              </a:rPr>
              <a:t>获取数据库连接，根据得到的最终</a:t>
            </a:r>
            <a:r>
              <a:rPr lang="en-US" altLang="zh-CN" smtClean="0">
                <a:ea typeface="宋体" charset="-122"/>
                <a:hlinkClick r:id="rId3"/>
              </a:rPr>
              <a:t>SQL</a:t>
            </a:r>
            <a:r>
              <a:rPr lang="zh-CN" altLang="en-US" smtClean="0">
                <a:ea typeface="宋体" charset="-122"/>
              </a:rPr>
              <a:t>语句和执行传入参数到数据库执行，并得到执行结果。</a:t>
            </a:r>
          </a:p>
          <a:p>
            <a:pPr lvl="2"/>
            <a:r>
              <a:rPr lang="en-US" altLang="zh-CN" smtClean="0">
                <a:ea typeface="宋体" charset="-122"/>
              </a:rPr>
              <a:t>3.4</a:t>
            </a:r>
            <a:r>
              <a:rPr lang="zh-CN" altLang="en-US" smtClean="0">
                <a:ea typeface="宋体" charset="-122"/>
              </a:rPr>
              <a:t>根据</a:t>
            </a:r>
            <a:r>
              <a:rPr lang="en-US" altLang="zh-CN" smtClean="0">
                <a:ea typeface="宋体" charset="-122"/>
              </a:rPr>
              <a:t>MappedStatement</a:t>
            </a:r>
            <a:r>
              <a:rPr lang="zh-CN" altLang="en-US" smtClean="0">
                <a:ea typeface="宋体" charset="-122"/>
              </a:rPr>
              <a:t>对象中的结果映射配置对得到的执行结果进行转换处理，并得到最终的处理结果。</a:t>
            </a:r>
          </a:p>
          <a:p>
            <a:pPr lvl="2"/>
            <a:r>
              <a:rPr lang="en-US" altLang="zh-CN" smtClean="0">
                <a:ea typeface="宋体" charset="-122"/>
              </a:rPr>
              <a:t>3.5</a:t>
            </a:r>
            <a:r>
              <a:rPr lang="zh-CN" altLang="en-US" smtClean="0">
                <a:ea typeface="宋体" charset="-122"/>
              </a:rPr>
              <a:t>释放连接资源。</a:t>
            </a:r>
          </a:p>
          <a:p>
            <a:pPr lvl="2"/>
            <a:r>
              <a:rPr lang="en-US" altLang="zh-CN" smtClean="0">
                <a:ea typeface="宋体" charset="-122"/>
              </a:rPr>
              <a:t>3.6</a:t>
            </a:r>
            <a:r>
              <a:rPr lang="zh-CN" altLang="en-US" smtClean="0">
                <a:ea typeface="宋体" charset="-122"/>
              </a:rPr>
              <a:t>返回处理结果将最终的处理结果返回。</a:t>
            </a:r>
          </a:p>
        </p:txBody>
      </p:sp>
    </p:spTree>
  </p:cSld>
  <p:clrMapOvr>
    <a:masterClrMapping/>
  </p:clrMapOvr>
  <p:transition>
    <p:fade/>
  </p:transition>
</p:sld>
</file>

<file path=ppt/theme/theme1.xml><?xml version="1.0" encoding="utf-8"?>
<a:theme xmlns:a="http://schemas.openxmlformats.org/drawingml/2006/main" name="3_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3_默认设计模板">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19050" cap="flat" cmpd="sng" algn="ctr">
          <a:solidFill>
            <a:schemeClr val="accent1"/>
          </a:solidFill>
          <a:prstDash val="solid"/>
          <a:round/>
          <a:headEnd type="none" w="med" len="med"/>
          <a:tailEnd type="none" w="med" len="med"/>
        </a:ln>
        <a:effectLst>
          <a:outerShdw dist="107763" dir="8100000" algn="ctr" rotWithShape="0">
            <a:srgbClr val="808080">
              <a:alpha val="50000"/>
            </a:srgb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Frutiger LT 55 Roman" pitchFamily="34" charset="0"/>
            <a:ea typeface="华文新魏" pitchFamily="2" charset="-122"/>
          </a:defRPr>
        </a:defPPr>
      </a:lstStyle>
    </a:spDef>
    <a:lnDef>
      <a:spPr bwMode="auto">
        <a:xfrm>
          <a:off x="0" y="0"/>
          <a:ext cx="1" cy="1"/>
        </a:xfrm>
        <a:custGeom>
          <a:avLst/>
          <a:gdLst/>
          <a:ahLst/>
          <a:cxnLst/>
          <a:rect l="0" t="0" r="0" b="0"/>
          <a:pathLst/>
        </a:custGeom>
        <a:solidFill>
          <a:srgbClr val="CCFFFF"/>
        </a:solidFill>
        <a:ln w="19050" cap="flat" cmpd="sng" algn="ctr">
          <a:solidFill>
            <a:schemeClr val="accent1"/>
          </a:solidFill>
          <a:prstDash val="solid"/>
          <a:round/>
          <a:headEnd type="none" w="med" len="med"/>
          <a:tailEnd type="none" w="med" len="med"/>
        </a:ln>
        <a:effectLst>
          <a:outerShdw dist="107763" dir="8100000" algn="ctr" rotWithShape="0">
            <a:srgbClr val="808080">
              <a:alpha val="50000"/>
            </a:srgb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Frutiger LT 55 Roman" pitchFamily="34" charset="0"/>
            <a:ea typeface="华文新魏" pitchFamily="2" charset="-122"/>
          </a:defRPr>
        </a:defPPr>
      </a:lstStyle>
    </a:ln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8435</TotalTime>
  <Words>2274</Words>
  <Application>Microsoft Office PowerPoint</Application>
  <PresentationFormat>On-screen Show (4:3)</PresentationFormat>
  <Paragraphs>159</Paragraphs>
  <Slides>23</Slides>
  <Notes>10</Notes>
  <HiddenSlides>0</HiddenSlides>
  <MMClips>0</MMClips>
  <ScaleCrop>false</ScaleCrop>
  <HeadingPairs>
    <vt:vector size="6" baseType="variant">
      <vt:variant>
        <vt:lpstr>已用的字体</vt:lpstr>
      </vt:variant>
      <vt:variant>
        <vt:i4>5</vt:i4>
      </vt:variant>
      <vt:variant>
        <vt:lpstr>演示文稿设计模板</vt:lpstr>
      </vt:variant>
      <vt:variant>
        <vt:i4>2</vt:i4>
      </vt:variant>
      <vt:variant>
        <vt:lpstr>幻灯片标题</vt:lpstr>
      </vt:variant>
      <vt:variant>
        <vt:i4>23</vt:i4>
      </vt:variant>
    </vt:vector>
  </HeadingPairs>
  <TitlesOfParts>
    <vt:vector size="30" baseType="lpstr">
      <vt:lpstr>Times New Roman</vt:lpstr>
      <vt:lpstr>宋体</vt:lpstr>
      <vt:lpstr>Arial</vt:lpstr>
      <vt:lpstr>Wingdings</vt:lpstr>
      <vt:lpstr>黑体</vt:lpstr>
      <vt:lpstr>3_默认设计模板</vt:lpstr>
      <vt:lpstr>3_默认设计模板</vt:lpstr>
      <vt:lpstr>幻灯片 1</vt:lpstr>
      <vt:lpstr>章节目标</vt:lpstr>
      <vt:lpstr>MyBatis框架简介</vt:lpstr>
      <vt:lpstr>MyBatis框架简介</vt:lpstr>
      <vt:lpstr>MyBatis框架简介</vt:lpstr>
      <vt:lpstr>MyBatis框架简介</vt:lpstr>
      <vt:lpstr>MyBatis框架功能架构</vt:lpstr>
      <vt:lpstr>MyBatis框架功能架构</vt:lpstr>
      <vt:lpstr>MyBatis框架功能架构</vt:lpstr>
      <vt:lpstr>MyBatis框架项目创建流程</vt:lpstr>
      <vt:lpstr>MyBatis框架项目创建流程</vt:lpstr>
      <vt:lpstr>基础配置文件—环境配置</vt:lpstr>
      <vt:lpstr>基础配置文件—事务管理</vt:lpstr>
      <vt:lpstr>基础配置文件—数据源</vt:lpstr>
      <vt:lpstr>查询功能实现--映射配置</vt:lpstr>
      <vt:lpstr>查询功能—代码实现</vt:lpstr>
      <vt:lpstr>插入功能实现--映射配置</vt:lpstr>
      <vt:lpstr>插入功能—代码实现</vt:lpstr>
      <vt:lpstr>插入功能—代码实现</vt:lpstr>
      <vt:lpstr>删除&amp;修改功能实现--映射配置</vt:lpstr>
      <vt:lpstr>删除&amp;修改功能实现—代码实现</vt:lpstr>
      <vt:lpstr>小结</vt:lpstr>
      <vt:lpstr>幻灯片 23</vt:lpstr>
    </vt:vector>
  </TitlesOfParts>
  <Company>neusoft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bcc-user</dc:creator>
  <cp:lastModifiedBy>lenovo</cp:lastModifiedBy>
  <cp:revision>1013</cp:revision>
  <dcterms:created xsi:type="dcterms:W3CDTF">2007-09-10T03:19:36Z</dcterms:created>
  <dcterms:modified xsi:type="dcterms:W3CDTF">2019-06-03T14:41:11Z</dcterms:modified>
</cp:coreProperties>
</file>