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529" r:id="rId3"/>
    <p:sldId id="530" r:id="rId5"/>
    <p:sldId id="531" r:id="rId6"/>
    <p:sldId id="532" r:id="rId7"/>
    <p:sldId id="533" r:id="rId8"/>
    <p:sldId id="534" r:id="rId9"/>
    <p:sldId id="552" r:id="rId10"/>
    <p:sldId id="535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9" r:id="rId19"/>
    <p:sldId id="550" r:id="rId20"/>
    <p:sldId id="553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8" r:id="rId34"/>
    <p:sldId id="551" r:id="rId35"/>
  </p:sldIdLst>
  <p:sldSz cx="9144000" cy="6858000" type="screen4x3"/>
  <p:notesSz cx="7102475" cy="10231120"/>
  <p:custDataLst>
    <p:tags r:id="rId4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75932" autoAdjust="0"/>
  </p:normalViewPr>
  <p:slideViewPr>
    <p:cSldViewPr>
      <p:cViewPr>
        <p:scale>
          <a:sx n="70" d="100"/>
          <a:sy n="70" d="100"/>
        </p:scale>
        <p:origin x="-1182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BA00B86-DD31-4897-B27A-0233D3CFD68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E545CE4-0477-479C-881A-7B37BECAE3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E85F-9F69-4D57-8A72-0F1C4DD3160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 &lt;select id=</a:t>
            </a:r>
            <a:r>
              <a:rPr lang="en-US" altLang="zh-CN" i="1" smtClean="0">
                <a:ea typeface="宋体" panose="02010600030101010101" pitchFamily="2" charset="-122"/>
              </a:rPr>
              <a:t>"findBymap"</a:t>
            </a:r>
            <a:r>
              <a:rPr lang="en-US" altLang="zh-CN" smtClean="0">
                <a:ea typeface="宋体" panose="02010600030101010101" pitchFamily="2" charset="-122"/>
              </a:rPr>
              <a:t> resultType=</a:t>
            </a:r>
            <a:r>
              <a:rPr lang="en-US" altLang="zh-CN" i="1" smtClean="0">
                <a:ea typeface="宋体" panose="02010600030101010101" pitchFamily="2" charset="-122"/>
              </a:rPr>
              <a:t>"Person"</a:t>
            </a:r>
            <a:r>
              <a:rPr lang="en-US" altLang="zh-CN" smtClean="0">
                <a:ea typeface="宋体" panose="02010600030101010101" pitchFamily="2" charset="-122"/>
              </a:rPr>
              <a:t> &gt;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        select * from person where name like '%'||#{name}||'%' or id in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        &lt;foreach collection=</a:t>
            </a:r>
            <a:r>
              <a:rPr lang="en-US" altLang="zh-CN" i="1" smtClean="0">
                <a:ea typeface="宋体" panose="02010600030101010101" pitchFamily="2" charset="-122"/>
              </a:rPr>
              <a:t>"ids"</a:t>
            </a:r>
            <a:r>
              <a:rPr lang="en-US" altLang="zh-CN" smtClean="0">
                <a:ea typeface="宋体" panose="02010600030101010101" pitchFamily="2" charset="-122"/>
              </a:rPr>
              <a:t>  item=</a:t>
            </a:r>
            <a:r>
              <a:rPr lang="en-US" altLang="zh-CN" i="1" smtClean="0">
                <a:ea typeface="宋体" panose="02010600030101010101" pitchFamily="2" charset="-122"/>
              </a:rPr>
              <a:t>"items"</a:t>
            </a:r>
            <a:r>
              <a:rPr lang="en-US" altLang="zh-CN" smtClean="0">
                <a:ea typeface="宋体" panose="02010600030101010101" pitchFamily="2" charset="-122"/>
              </a:rPr>
              <a:t> open=</a:t>
            </a:r>
            <a:r>
              <a:rPr lang="en-US" altLang="zh-CN" i="1" smtClean="0">
                <a:ea typeface="宋体" panose="02010600030101010101" pitchFamily="2" charset="-122"/>
              </a:rPr>
              <a:t>"("</a:t>
            </a:r>
            <a:r>
              <a:rPr lang="en-US" altLang="zh-CN" smtClean="0">
                <a:ea typeface="宋体" panose="02010600030101010101" pitchFamily="2" charset="-122"/>
              </a:rPr>
              <a:t> separator=</a:t>
            </a:r>
            <a:r>
              <a:rPr lang="en-US" altLang="zh-CN" i="1" smtClean="0">
                <a:ea typeface="宋体" panose="02010600030101010101" pitchFamily="2" charset="-122"/>
              </a:rPr>
              <a:t>","</a:t>
            </a:r>
            <a:r>
              <a:rPr lang="en-US" altLang="zh-CN" smtClean="0">
                <a:ea typeface="宋体" panose="02010600030101010101" pitchFamily="2" charset="-122"/>
              </a:rPr>
              <a:t> close=</a:t>
            </a:r>
            <a:r>
              <a:rPr lang="en-US" altLang="zh-CN" i="1" smtClean="0">
                <a:ea typeface="宋体" panose="02010600030101010101" pitchFamily="2" charset="-122"/>
              </a:rPr>
              <a:t>")"</a:t>
            </a:r>
            <a:r>
              <a:rPr lang="en-US" altLang="zh-CN" smtClean="0">
                <a:ea typeface="宋体" panose="02010600030101010101" pitchFamily="2" charset="-122"/>
              </a:rPr>
              <a:t>&gt;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            #{items}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        &lt;/foreach&gt;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    &lt;/select&gt;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Map&lt;String,Object&gt; map=</a:t>
            </a:r>
            <a:r>
              <a:rPr lang="en-US" altLang="zh-CN" b="1" smtClean="0">
                <a:ea typeface="宋体" panose="02010600030101010101" pitchFamily="2" charset="-122"/>
              </a:rPr>
              <a:t>new</a:t>
            </a:r>
            <a:r>
              <a:rPr lang="en-US" altLang="zh-CN" smtClean="0">
                <a:ea typeface="宋体" panose="02010600030101010101" pitchFamily="2" charset="-122"/>
              </a:rPr>
              <a:t> HashMap&lt;String,Object&gt;();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Integer[] ids={1,2};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map.put("ids",ids);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map.put("name","</a:t>
            </a:r>
            <a:r>
              <a:rPr lang="zh-CN" altLang="en-US" smtClean="0">
                <a:ea typeface="宋体" panose="02010600030101010101" pitchFamily="2" charset="-122"/>
              </a:rPr>
              <a:t>成龙</a:t>
            </a:r>
            <a:r>
              <a:rPr lang="en-US" altLang="zh-CN" smtClean="0">
                <a:ea typeface="宋体" panose="02010600030101010101" pitchFamily="2" charset="-122"/>
              </a:rPr>
              <a:t>");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List&lt;Person&gt; list=session.selectList("findBymap",map);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Cloolection</a:t>
            </a:r>
            <a:r>
              <a:rPr lang="zh-CN" altLang="en-US" smtClean="0">
                <a:ea typeface="宋体" panose="02010600030101010101" pitchFamily="2" charset="-122"/>
              </a:rPr>
              <a:t>中的</a:t>
            </a:r>
            <a:r>
              <a:rPr lang="en-US" altLang="zh-CN" smtClean="0">
                <a:ea typeface="宋体" panose="02010600030101010101" pitchFamily="2" charset="-122"/>
              </a:rPr>
              <a:t>ids</a:t>
            </a:r>
            <a:r>
              <a:rPr lang="zh-CN" altLang="en-US" smtClean="0">
                <a:ea typeface="宋体" panose="02010600030101010101" pitchFamily="2" charset="-122"/>
              </a:rPr>
              <a:t>要对应</a:t>
            </a:r>
            <a:r>
              <a:rPr lang="en-US" altLang="zh-CN" smtClean="0">
                <a:ea typeface="宋体" panose="02010600030101010101" pitchFamily="2" charset="-122"/>
              </a:rPr>
              <a:t>map</a:t>
            </a:r>
            <a:r>
              <a:rPr lang="zh-CN" altLang="en-US" smtClean="0">
                <a:ea typeface="宋体" panose="02010600030101010101" pitchFamily="2" charset="-122"/>
              </a:rPr>
              <a:t>中的键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9FA4B-1F27-4A65-846F-08C7FE47B3D8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38" tIns="49520" rIns="99038" bIns="49520" anchor="b"/>
          <a:lstStyle/>
          <a:p>
            <a:pPr algn="r" defTabSz="990600" fontAlgn="ctr">
              <a:buSzPct val="65000"/>
            </a:pPr>
            <a:fld id="{6EA160C4-52D3-4B24-A784-14345EC8BB4B}" type="slidenum">
              <a:rPr lang="zh-CN" altLang="en-US" sz="1300"/>
            </a:fld>
            <a:endParaRPr lang="en-US" altLang="zh-CN" sz="13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9038" tIns="49520" rIns="99038" bIns="49520"/>
          <a:lstStyle/>
          <a:p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select * from student where name like '%'||#{name}||'%'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836613"/>
            <a:ext cx="64008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484313"/>
            <a:ext cx="3956050" cy="4608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3956050" cy="4608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 fontAlgn="ctr">
              <a:buSzPct val="65000"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 fontAlgn="ctr">
              <a:buSzPct val="65000"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2E852F-0244-4FD0-8CE9-FCF9531A7F2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programmin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01" tIns="45700" rIns="91401" bIns="45700" numCol="1" anchor="t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01" tIns="45700" rIns="91401" bIns="4570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6" name="TextBox 7"/>
          <p:cNvSpPr txBox="1"/>
          <p:nvPr userDrawn="1"/>
        </p:nvSpPr>
        <p:spPr>
          <a:xfrm>
            <a:off x="4138613" y="6286500"/>
            <a:ext cx="9175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800" b="1" dirty="0" smtClean="0">
                <a:solidFill>
                  <a:srgbClr val="FF0000"/>
                </a:solidFill>
              </a:rPr>
              <a:t>Beta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版</a:t>
            </a: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1" descr="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7889875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0" tIns="45715" rIns="91430" bIns="45715">
            <a:spAutoFit/>
          </a:bodyPr>
          <a:lstStyle/>
          <a:p>
            <a:pPr fontAlgn="ctr">
              <a:buSzPct val="65000"/>
            </a:pPr>
            <a:r>
              <a:rPr lang="en-US" altLang="zh-CN" sz="3600"/>
              <a:t>MyBatis</a:t>
            </a:r>
            <a:r>
              <a:rPr lang="zh-CN" altLang="en-US" sz="3600"/>
              <a:t>框架</a:t>
            </a:r>
            <a:endParaRPr lang="en-US" altLang="zh-CN" sz="3600"/>
          </a:p>
          <a:p>
            <a:pPr algn="ctr" fontAlgn="ctr">
              <a:buSzPct val="65000"/>
            </a:pPr>
            <a:r>
              <a:rPr lang="en-US" altLang="zh-CN" sz="3600"/>
              <a:t>	   --Mybatis</a:t>
            </a:r>
            <a:r>
              <a:rPr lang="zh-CN" altLang="en-US" sz="3600"/>
              <a:t>核心配置与</a:t>
            </a:r>
            <a:r>
              <a:rPr lang="en-US" altLang="zh-CN" sz="3600"/>
              <a:t>DAO</a:t>
            </a:r>
            <a:r>
              <a:rPr lang="zh-CN" altLang="en-US" sz="3600"/>
              <a:t>开发</a:t>
            </a:r>
            <a:endParaRPr lang="en-US" altLang="zh-CN" sz="3600"/>
          </a:p>
        </p:txBody>
      </p:sp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4138613" y="6215063"/>
            <a:ext cx="91757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ctr">
              <a:buSzPct val="65000"/>
            </a:pPr>
            <a:r>
              <a:rPr lang="en-US" altLang="zh-CN" sz="1800" b="1">
                <a:solidFill>
                  <a:srgbClr val="FF0000"/>
                </a:solidFill>
              </a:rPr>
              <a:t>Beta</a:t>
            </a:r>
            <a:r>
              <a:rPr lang="zh-CN" altLang="en-US" sz="1800" b="1">
                <a:solidFill>
                  <a:srgbClr val="FF0000"/>
                </a:solidFill>
              </a:rPr>
              <a:t>版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</a:t>
            </a:r>
            <a:r>
              <a:rPr lang="zh-CN" altLang="en-US" smtClean="0"/>
              <a:t>apper</a:t>
            </a:r>
            <a:r>
              <a:rPr lang="en-US" altLang="zh-CN" smtClean="0"/>
              <a:t>.xml</a:t>
            </a:r>
            <a:r>
              <a:rPr lang="zh-CN" altLang="en-US" smtClean="0"/>
              <a:t>映射文件</a:t>
            </a:r>
            <a:endParaRPr lang="zh-CN" altLang="en-US" smtClean="0"/>
          </a:p>
        </p:txBody>
      </p:sp>
      <p:sp>
        <p:nvSpPr>
          <p:cNvPr id="27650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MyBatis </a:t>
            </a:r>
            <a:r>
              <a:rPr lang="zh-CN" altLang="en-US" smtClean="0"/>
              <a:t>真正强大之处就在这些映射语句，也就是它的魔力所在。</a:t>
            </a:r>
            <a:r>
              <a:rPr lang="en-US" altLang="zh-CN" smtClean="0"/>
              <a:t>SQL</a:t>
            </a:r>
            <a:r>
              <a:rPr lang="zh-CN" altLang="en-US" smtClean="0"/>
              <a:t>映射文件的配置却非常简单对比</a:t>
            </a:r>
            <a:r>
              <a:rPr lang="en-US" altLang="zh-CN" smtClean="0"/>
              <a:t>JDBC </a:t>
            </a:r>
            <a:r>
              <a:rPr lang="zh-CN" altLang="en-US" smtClean="0"/>
              <a:t>代码使用</a:t>
            </a:r>
            <a:r>
              <a:rPr lang="en-US" altLang="zh-CN" smtClean="0"/>
              <a:t>SQL</a:t>
            </a:r>
            <a:r>
              <a:rPr lang="zh-CN" altLang="en-US" smtClean="0"/>
              <a:t>映射文件配置可以节省</a:t>
            </a:r>
            <a:r>
              <a:rPr lang="en-US" altLang="zh-CN" smtClean="0"/>
              <a:t>95%</a:t>
            </a:r>
            <a:r>
              <a:rPr lang="zh-CN" altLang="en-US" smtClean="0"/>
              <a:t>的代码量。</a:t>
            </a:r>
            <a:endParaRPr lang="en-US" altLang="zh-CN" smtClean="0"/>
          </a:p>
          <a:p>
            <a:r>
              <a:rPr lang="zh-CN" altLang="en-US" b="1" smtClean="0"/>
              <a:t>需要配置的基本元素</a:t>
            </a:r>
            <a:endParaRPr lang="en-US" altLang="zh-CN" smtClean="0"/>
          </a:p>
          <a:p>
            <a:pPr lvl="1"/>
            <a:r>
              <a:rPr lang="en-US" altLang="zh-CN" smtClean="0"/>
              <a:t>1. cache – </a:t>
            </a:r>
            <a:r>
              <a:rPr lang="zh-CN" altLang="en-US" smtClean="0"/>
              <a:t>配置给定模式的缓存</a:t>
            </a:r>
            <a:endParaRPr lang="zh-CN" altLang="en-US" smtClean="0"/>
          </a:p>
          <a:p>
            <a:pPr lvl="1"/>
            <a:r>
              <a:rPr lang="en-US" altLang="zh-CN" smtClean="0"/>
              <a:t>2. cache-ref – </a:t>
            </a:r>
            <a:r>
              <a:rPr lang="zh-CN" altLang="en-US" smtClean="0"/>
              <a:t>从别的模式中引用一个缓存</a:t>
            </a:r>
            <a:endParaRPr lang="zh-CN" altLang="en-US" smtClean="0"/>
          </a:p>
          <a:p>
            <a:pPr lvl="1"/>
            <a:r>
              <a:rPr lang="en-US" altLang="zh-CN" smtClean="0"/>
              <a:t>3. resultMap – </a:t>
            </a:r>
            <a:r>
              <a:rPr lang="zh-CN" altLang="en-US" smtClean="0"/>
              <a:t>这是最复杂而却强大的一个元素了，它描述如何从结果集中加载对象</a:t>
            </a:r>
            <a:endParaRPr lang="zh-CN" altLang="en-US" smtClean="0"/>
          </a:p>
          <a:p>
            <a:pPr lvl="1"/>
            <a:r>
              <a:rPr lang="en-US" altLang="zh-CN" smtClean="0"/>
              <a:t>4. sql – </a:t>
            </a:r>
            <a:r>
              <a:rPr lang="zh-CN" altLang="en-US" smtClean="0"/>
              <a:t>一个可以被其他语句复用的</a:t>
            </a:r>
            <a:r>
              <a:rPr lang="en-US" altLang="zh-CN" smtClean="0"/>
              <a:t>SQL </a:t>
            </a:r>
            <a:r>
              <a:rPr lang="zh-CN" altLang="en-US" smtClean="0"/>
              <a:t>块</a:t>
            </a:r>
            <a:endParaRPr lang="zh-CN" altLang="en-US" smtClean="0"/>
          </a:p>
          <a:p>
            <a:pPr lvl="1"/>
            <a:r>
              <a:rPr lang="en-US" altLang="zh-CN" smtClean="0"/>
              <a:t>5. insert – </a:t>
            </a:r>
            <a:r>
              <a:rPr lang="zh-CN" altLang="en-US" smtClean="0"/>
              <a:t>映射</a:t>
            </a:r>
            <a:r>
              <a:rPr lang="en-US" altLang="zh-CN" smtClean="0"/>
              <a:t>INSERT </a:t>
            </a:r>
            <a:r>
              <a:rPr lang="zh-CN" altLang="en-US" smtClean="0"/>
              <a:t>语句</a:t>
            </a:r>
            <a:endParaRPr lang="zh-CN" altLang="en-US" smtClean="0"/>
          </a:p>
          <a:p>
            <a:pPr lvl="1"/>
            <a:r>
              <a:rPr lang="en-US" altLang="zh-CN" smtClean="0"/>
              <a:t>6. update – </a:t>
            </a:r>
            <a:r>
              <a:rPr lang="zh-CN" altLang="en-US" smtClean="0"/>
              <a:t>映射</a:t>
            </a:r>
            <a:r>
              <a:rPr lang="en-US" altLang="zh-CN" smtClean="0"/>
              <a:t>UPDATE </a:t>
            </a:r>
            <a:r>
              <a:rPr lang="zh-CN" altLang="en-US" smtClean="0"/>
              <a:t>语句</a:t>
            </a:r>
            <a:endParaRPr lang="zh-CN" altLang="en-US" smtClean="0"/>
          </a:p>
          <a:p>
            <a:pPr lvl="1"/>
            <a:r>
              <a:rPr lang="en-US" altLang="zh-CN" smtClean="0"/>
              <a:t>7. delete – </a:t>
            </a:r>
            <a:r>
              <a:rPr lang="zh-CN" altLang="en-US" smtClean="0"/>
              <a:t>映射</a:t>
            </a:r>
            <a:r>
              <a:rPr lang="en-US" altLang="zh-CN" smtClean="0"/>
              <a:t>DELEETE </a:t>
            </a:r>
            <a:r>
              <a:rPr lang="zh-CN" altLang="en-US" smtClean="0"/>
              <a:t>语句</a:t>
            </a:r>
            <a:endParaRPr lang="zh-CN" altLang="en-US" smtClean="0"/>
          </a:p>
          <a:p>
            <a:pPr lvl="1"/>
            <a:r>
              <a:rPr lang="en-US" altLang="zh-CN" smtClean="0"/>
              <a:t>8. select - </a:t>
            </a:r>
            <a:r>
              <a:rPr lang="zh-CN" altLang="en-US" smtClean="0"/>
              <a:t>映射</a:t>
            </a:r>
            <a:r>
              <a:rPr lang="en-US" altLang="zh-CN" smtClean="0"/>
              <a:t>SELECT</a:t>
            </a:r>
            <a:r>
              <a:rPr lang="zh-CN" altLang="en-US" smtClean="0"/>
              <a:t>语句</a:t>
            </a:r>
            <a:endParaRPr lang="zh-CN" altLang="en-US" smtClean="0"/>
          </a:p>
          <a:p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</a:t>
            </a:r>
            <a:r>
              <a:rPr lang="zh-CN" altLang="en-US" smtClean="0"/>
              <a:t>apper</a:t>
            </a:r>
            <a:r>
              <a:rPr lang="en-US" altLang="zh-CN" smtClean="0"/>
              <a:t>.xml</a:t>
            </a:r>
            <a:r>
              <a:rPr lang="zh-CN" altLang="en-US" smtClean="0"/>
              <a:t>映射文件</a:t>
            </a:r>
            <a:endParaRPr lang="en-US" altLang="zh-CN" smtClean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select</a:t>
            </a:r>
            <a:r>
              <a:rPr lang="zh-CN" altLang="en-US" smtClean="0">
                <a:latin typeface="宋体" panose="02010600030101010101" pitchFamily="2" charset="-122"/>
              </a:rPr>
              <a:t>查询语句是使用 MyBatis 时最常用的元素之一。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 eaLnBrk="1" hangingPunct="1"/>
            <a:endParaRPr lang="en-US" altLang="zh-CN" smtClean="0">
              <a:latin typeface="宋体" panose="02010600030101010101" pitchFamily="2" charset="-122"/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5650" y="2133600"/>
            <a:ext cx="815022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</a:t>
            </a:r>
            <a:r>
              <a:rPr lang="zh-CN" altLang="en-US" smtClean="0"/>
              <a:t>apper</a:t>
            </a:r>
            <a:r>
              <a:rPr lang="en-US" altLang="zh-CN" smtClean="0"/>
              <a:t>.xml</a:t>
            </a:r>
            <a:r>
              <a:rPr lang="zh-CN" altLang="en-US" smtClean="0"/>
              <a:t>映射文件</a:t>
            </a:r>
            <a:endParaRPr lang="zh-CN" altLang="en-US" smtClean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insert</a:t>
            </a:r>
            <a:r>
              <a:rPr lang="zh-CN" altLang="en-US" smtClean="0">
                <a:latin typeface="宋体" panose="02010600030101010101" pitchFamily="2" charset="-122"/>
              </a:rPr>
              <a:t>插入语句是使用 MyBatis 时最常用的元素之一。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 eaLnBrk="1" hangingPunct="1"/>
            <a:endParaRPr lang="en-US" altLang="zh-CN" smtClean="0">
              <a:latin typeface="宋体" panose="02010600030101010101" pitchFamily="2" charset="-122"/>
            </a:endParaRP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75" y="2357438"/>
            <a:ext cx="79375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</a:t>
            </a:r>
            <a:r>
              <a:rPr lang="zh-CN" altLang="en-US" smtClean="0"/>
              <a:t>apper</a:t>
            </a:r>
            <a:r>
              <a:rPr lang="en-US" altLang="zh-CN" smtClean="0"/>
              <a:t>.xml</a:t>
            </a:r>
            <a:r>
              <a:rPr lang="zh-CN" altLang="en-US" smtClean="0"/>
              <a:t>映射文件</a:t>
            </a:r>
            <a:endParaRPr lang="zh-CN" altLang="en-US" smtClean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delete</a:t>
            </a:r>
            <a:r>
              <a:rPr lang="zh-CN" altLang="en-US" smtClean="0">
                <a:latin typeface="宋体" panose="02010600030101010101" pitchFamily="2" charset="-122"/>
              </a:rPr>
              <a:t>删除语句是使用 MyBatis 时最常用的元素之一。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 eaLnBrk="1" hangingPunct="1"/>
            <a:endParaRPr lang="en-US" altLang="zh-CN" smtClean="0">
              <a:latin typeface="宋体" panose="02010600030101010101" pitchFamily="2" charset="-122"/>
            </a:endParaRP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8675" y="2420938"/>
            <a:ext cx="7666038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</a:t>
            </a:r>
            <a:r>
              <a:rPr lang="zh-CN" altLang="en-US" smtClean="0"/>
              <a:t>apper</a:t>
            </a:r>
            <a:r>
              <a:rPr lang="en-US" altLang="zh-CN" smtClean="0"/>
              <a:t>.xml</a:t>
            </a:r>
            <a:r>
              <a:rPr lang="zh-CN" altLang="en-US" smtClean="0"/>
              <a:t>映射文件</a:t>
            </a:r>
            <a:endParaRPr lang="zh-CN" altLang="en-US" smtClean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update</a:t>
            </a:r>
            <a:r>
              <a:rPr lang="zh-CN" altLang="en-US" smtClean="0">
                <a:latin typeface="宋体" panose="02010600030101010101" pitchFamily="2" charset="-122"/>
              </a:rPr>
              <a:t>更新语句是使用 MyBatis 时最常用的元素之一。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 eaLnBrk="1" hangingPunct="1"/>
            <a:endParaRPr lang="en-US" altLang="zh-CN" smtClean="0">
              <a:latin typeface="宋体" panose="02010600030101010101" pitchFamily="2" charset="-122"/>
            </a:endParaRP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87450" y="2133600"/>
            <a:ext cx="7345363" cy="337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MyBatis</a:t>
            </a:r>
            <a:r>
              <a:rPr lang="zh-CN" altLang="en-US" sz="3200" smtClean="0"/>
              <a:t>核心对象</a:t>
            </a:r>
            <a:endParaRPr lang="zh-CN" altLang="en-US" sz="320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每 一 个 </a:t>
            </a:r>
            <a:r>
              <a:rPr lang="en-US" altLang="zh-CN" sz="2400" smtClean="0"/>
              <a:t>MyBatis </a:t>
            </a:r>
            <a:r>
              <a:rPr lang="zh-CN" altLang="en-US" sz="2400" smtClean="0"/>
              <a:t>的 应 用 程 序 都 以 一 个 </a:t>
            </a:r>
            <a:r>
              <a:rPr lang="en-US" altLang="zh-CN" sz="2400" smtClean="0"/>
              <a:t>SqlSessionFactory </a:t>
            </a:r>
            <a:r>
              <a:rPr lang="zh-CN" altLang="en-US" sz="2400" smtClean="0"/>
              <a:t>对 象 的 实 例 为 核 心 。 </a:t>
            </a:r>
            <a:endParaRPr lang="zh-CN" altLang="en-US" sz="2400" smtClean="0"/>
          </a:p>
          <a:p>
            <a:pPr eaLnBrk="1" hangingPunct="1"/>
            <a:r>
              <a:rPr lang="en-US" altLang="zh-CN" sz="2400" smtClean="0"/>
              <a:t>SqlSessionFactory </a:t>
            </a:r>
            <a:r>
              <a:rPr lang="zh-CN" altLang="en-US" sz="2400" smtClean="0"/>
              <a:t>对 象 的 实 例 可 以 通 过 </a:t>
            </a:r>
            <a:r>
              <a:rPr lang="en-US" altLang="zh-CN" sz="2400" smtClean="0"/>
              <a:t>SqlSessionFactoryBuilder </a:t>
            </a:r>
            <a:r>
              <a:rPr lang="zh-CN" altLang="en-US" sz="2400" smtClean="0"/>
              <a:t>对 象 来 获 得 。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 </a:t>
            </a:r>
            <a:r>
              <a:rPr lang="en-US" altLang="zh-CN" sz="2400" smtClean="0"/>
              <a:t>SqlSessionFactoryBuilder </a:t>
            </a:r>
            <a:r>
              <a:rPr lang="zh-CN" altLang="en-US" sz="2400" smtClean="0"/>
              <a:t>对象可以从 </a:t>
            </a:r>
            <a:r>
              <a:rPr lang="en-US" altLang="zh-CN" sz="2400" smtClean="0"/>
              <a:t>XML </a:t>
            </a:r>
            <a:r>
              <a:rPr lang="zh-CN" altLang="en-US" sz="2400" smtClean="0"/>
              <a:t>配置文件</a:t>
            </a:r>
            <a:r>
              <a:rPr lang="en-US" altLang="zh-CN" sz="2400" smtClean="0"/>
              <a:t>,</a:t>
            </a:r>
            <a:r>
              <a:rPr lang="zh-CN" altLang="en-US" sz="2400" smtClean="0"/>
              <a:t>或从 </a:t>
            </a:r>
            <a:r>
              <a:rPr lang="en-US" altLang="zh-CN" sz="2400" smtClean="0"/>
              <a:t>Configuration </a:t>
            </a:r>
            <a:r>
              <a:rPr lang="zh-CN" altLang="en-US" sz="2400" smtClean="0"/>
              <a:t>类的习惯准备的实 例中构建 </a:t>
            </a:r>
            <a:r>
              <a:rPr lang="en-US" altLang="zh-CN" sz="2400" smtClean="0"/>
              <a:t>SqlSessionFactory </a:t>
            </a:r>
            <a:r>
              <a:rPr lang="zh-CN" altLang="en-US" sz="2400" smtClean="0"/>
              <a:t>对象。 </a:t>
            </a:r>
            <a:endParaRPr lang="zh-CN" altLang="en-US" sz="2400" smtClean="0"/>
          </a:p>
        </p:txBody>
      </p:sp>
      <p:pic>
        <p:nvPicPr>
          <p:cNvPr id="34819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75" y="3714750"/>
            <a:ext cx="7737475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606425" y="3924935"/>
            <a:ext cx="309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MyBatis</a:t>
            </a:r>
            <a:r>
              <a:rPr lang="zh-CN" altLang="en-US" sz="3200" smtClean="0"/>
              <a:t>核心对象</a:t>
            </a:r>
            <a:endParaRPr lang="zh-CN" altLang="en-US" sz="3200" smtClean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SqlSessionFactory</a:t>
            </a:r>
            <a:endParaRPr lang="en-US" altLang="zh-CN" b="1" smtClean="0"/>
          </a:p>
          <a:p>
            <a:pPr lvl="1" eaLnBrk="1" hangingPunct="1"/>
            <a:r>
              <a:rPr lang="zh-CN" altLang="en-US" sz="2400" smtClean="0"/>
              <a:t>一旦被创建</a:t>
            </a:r>
            <a:r>
              <a:rPr lang="en-US" altLang="zh-CN" sz="2400" smtClean="0"/>
              <a:t>,SqlSessionFactory </a:t>
            </a:r>
            <a:r>
              <a:rPr lang="zh-CN" altLang="en-US" sz="2400" smtClean="0"/>
              <a:t>应该在你的应用执行期间都存在。没有理由来处理或重 新创建它。 使用 </a:t>
            </a:r>
            <a:r>
              <a:rPr lang="en-US" altLang="zh-CN" sz="2400" smtClean="0">
                <a:solidFill>
                  <a:srgbClr val="FF0000"/>
                </a:solidFill>
              </a:rPr>
              <a:t>SqlSessionFactory </a:t>
            </a:r>
            <a:r>
              <a:rPr lang="zh-CN" altLang="en-US" sz="2400" smtClean="0">
                <a:solidFill>
                  <a:srgbClr val="FF0000"/>
                </a:solidFill>
              </a:rPr>
              <a:t>的最佳实践是在应用运行期间不要重复创建多次。</a:t>
            </a:r>
            <a:r>
              <a:rPr lang="zh-CN" altLang="en-US" sz="2400" smtClean="0"/>
              <a:t> 这样的 操作将被视为是非常糟糕的。 因此 </a:t>
            </a:r>
            <a:r>
              <a:rPr lang="en-US" altLang="zh-CN" sz="2400" smtClean="0"/>
              <a:t>SqlSessionFactory </a:t>
            </a:r>
            <a:r>
              <a:rPr lang="zh-CN" altLang="en-US" sz="2400" smtClean="0"/>
              <a:t>的最佳范围是</a:t>
            </a:r>
            <a:r>
              <a:rPr lang="zh-CN" altLang="en-US" sz="2400" smtClean="0">
                <a:solidFill>
                  <a:srgbClr val="FF0000"/>
                </a:solidFill>
              </a:rPr>
              <a:t>应用范围</a:t>
            </a:r>
            <a:r>
              <a:rPr lang="zh-CN" altLang="en-US" sz="2400" smtClean="0"/>
              <a:t>。 有很多方法可 以做到</a:t>
            </a:r>
            <a:r>
              <a:rPr lang="en-US" altLang="zh-CN" sz="2400" smtClean="0"/>
              <a:t>, </a:t>
            </a:r>
            <a:r>
              <a:rPr lang="zh-CN" altLang="en-US" sz="2400" smtClean="0"/>
              <a:t>最简单的就是使用单例模式或者静态单例模式。</a:t>
            </a:r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mybatis</a:t>
            </a:r>
            <a:r>
              <a:rPr lang="zh-CN" altLang="en-US" sz="2400" smtClean="0"/>
              <a:t>和</a:t>
            </a:r>
            <a:r>
              <a:rPr lang="en-US" altLang="zh-CN" sz="2400" smtClean="0"/>
              <a:t>spring</a:t>
            </a:r>
            <a:r>
              <a:rPr lang="zh-CN" altLang="en-US" sz="2400" smtClean="0"/>
              <a:t>整合后，使用单例模式管理</a:t>
            </a:r>
            <a:r>
              <a:rPr lang="en-US" altLang="zh-CN" sz="2400" smtClean="0"/>
              <a:t>sqlSessionFactory</a:t>
            </a:r>
            <a:r>
              <a:rPr lang="zh-CN" altLang="en-US" sz="2400" smtClean="0"/>
              <a:t>。</a:t>
            </a:r>
            <a:endParaRPr lang="zh-CN" altLang="en-US" sz="2400" smtClean="0"/>
          </a:p>
          <a:p>
            <a:pPr lvl="1" eaLnBrk="1" hangingPunct="1"/>
            <a:endParaRPr lang="zh-CN" altLang="en-US" sz="2400" smtClean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MyBatis</a:t>
            </a:r>
            <a:r>
              <a:rPr lang="zh-CN" altLang="en-US" sz="3200" smtClean="0"/>
              <a:t>核心对象</a:t>
            </a:r>
            <a:endParaRPr lang="zh-CN" altLang="en-US" sz="3200" smtClean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600" b="1" smtClean="0"/>
              <a:t>SqlSession</a:t>
            </a:r>
            <a:endParaRPr lang="en-US" altLang="zh-CN" sz="3600" b="1" smtClean="0"/>
          </a:p>
          <a:p>
            <a:pPr lvl="1"/>
            <a:r>
              <a:rPr lang="en-US" altLang="zh-CN" smtClean="0"/>
              <a:t>SqlSession</a:t>
            </a:r>
            <a:r>
              <a:rPr lang="zh-CN" altLang="en-US" smtClean="0"/>
              <a:t>是一个面向用户（程序员）的接口。</a:t>
            </a:r>
            <a:endParaRPr lang="zh-CN" altLang="en-US" smtClean="0"/>
          </a:p>
          <a:p>
            <a:pPr lvl="1"/>
            <a:r>
              <a:rPr lang="en-US" altLang="zh-CN" smtClean="0"/>
              <a:t>SqlSession</a:t>
            </a:r>
            <a:r>
              <a:rPr lang="zh-CN" altLang="en-US" smtClean="0"/>
              <a:t>中提供了很多操作数据库的方法：如：</a:t>
            </a:r>
            <a:r>
              <a:rPr lang="en-US" altLang="zh-CN" smtClean="0"/>
              <a:t>selectOne(</a:t>
            </a:r>
            <a:r>
              <a:rPr lang="zh-CN" altLang="en-US" smtClean="0"/>
              <a:t>返回单个对象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smtClean="0"/>
              <a:t>selectList</a:t>
            </a:r>
            <a:r>
              <a:rPr lang="zh-CN" altLang="en-US" smtClean="0"/>
              <a:t>（返回单个或多个对象）。</a:t>
            </a:r>
            <a:endParaRPr lang="zh-CN" altLang="en-US" smtClean="0"/>
          </a:p>
          <a:p>
            <a:pPr lvl="1"/>
            <a:r>
              <a:rPr lang="en-US" altLang="zh-CN" smtClean="0"/>
              <a:t>SqlSession</a:t>
            </a:r>
            <a:r>
              <a:rPr lang="zh-CN" altLang="en-US" smtClean="0"/>
              <a:t>是线程不安全的，在</a:t>
            </a:r>
            <a:r>
              <a:rPr lang="en-US" altLang="zh-CN" smtClean="0"/>
              <a:t>SqlSesion</a:t>
            </a:r>
            <a:r>
              <a:rPr lang="zh-CN" altLang="en-US" smtClean="0"/>
              <a:t>实现类中除了有接口中的方法（操作数据库的方法）还有数据域属性。</a:t>
            </a:r>
            <a:endParaRPr lang="zh-CN" altLang="en-US" smtClean="0"/>
          </a:p>
          <a:p>
            <a:pPr lvl="1"/>
            <a:r>
              <a:rPr lang="en-US" altLang="zh-CN" b="1" smtClean="0"/>
              <a:t>SqlSession</a:t>
            </a:r>
            <a:r>
              <a:rPr lang="zh-CN" altLang="en-US" b="1" smtClean="0"/>
              <a:t>最佳应用场合在方法体内，定义成局部变量使用。</a:t>
            </a:r>
            <a:endParaRPr lang="zh-CN" altLang="en-US" sz="5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开发</a:t>
            </a:r>
            <a:r>
              <a:rPr lang="en-US" altLang="zh-CN" smtClean="0"/>
              <a:t>dao</a:t>
            </a:r>
            <a:r>
              <a:rPr lang="zh-CN" altLang="en-US" smtClean="0"/>
              <a:t>的方法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原始</a:t>
            </a:r>
            <a:r>
              <a:rPr lang="en-US" altLang="zh-CN" smtClean="0"/>
              <a:t>dao</a:t>
            </a:r>
            <a:r>
              <a:rPr lang="zh-CN" altLang="en-US" smtClean="0"/>
              <a:t>开发方法</a:t>
            </a:r>
            <a:endParaRPr lang="en-US" altLang="zh-CN" smtClean="0"/>
          </a:p>
          <a:p>
            <a:pPr lvl="1"/>
            <a:r>
              <a:rPr lang="zh-CN" altLang="en-US" smtClean="0"/>
              <a:t>程序员需要写</a:t>
            </a:r>
            <a:r>
              <a:rPr lang="en-US" altLang="zh-CN" smtClean="0"/>
              <a:t>dao</a:t>
            </a:r>
            <a:r>
              <a:rPr lang="zh-CN" altLang="en-US" smtClean="0"/>
              <a:t>接口和</a:t>
            </a:r>
            <a:r>
              <a:rPr lang="en-US" altLang="zh-CN" smtClean="0"/>
              <a:t>dao</a:t>
            </a:r>
            <a:r>
              <a:rPr lang="zh-CN" altLang="en-US" smtClean="0"/>
              <a:t>实现类。</a:t>
            </a:r>
            <a:endParaRPr lang="zh-CN" altLang="en-US" smtClean="0"/>
          </a:p>
          <a:p>
            <a:pPr lvl="1"/>
            <a:r>
              <a:rPr lang="zh-CN" altLang="en-US" smtClean="0"/>
              <a:t>需要向</a:t>
            </a:r>
            <a:r>
              <a:rPr lang="en-US" altLang="zh-CN" smtClean="0"/>
              <a:t>dao</a:t>
            </a:r>
            <a:r>
              <a:rPr lang="zh-CN" altLang="en-US" smtClean="0"/>
              <a:t>实现类中注入</a:t>
            </a:r>
            <a:r>
              <a:rPr lang="en-US" altLang="zh-CN" smtClean="0"/>
              <a:t>SqlSessionFactory</a:t>
            </a:r>
            <a:r>
              <a:rPr lang="zh-CN" altLang="en-US" smtClean="0"/>
              <a:t>，在方法体内通过</a:t>
            </a:r>
            <a:r>
              <a:rPr lang="en-US" altLang="zh-CN" smtClean="0"/>
              <a:t>SqlSessionFactory</a:t>
            </a:r>
            <a:r>
              <a:rPr lang="zh-CN" altLang="en-US" smtClean="0"/>
              <a:t>创建</a:t>
            </a:r>
            <a:r>
              <a:rPr lang="en-US" altLang="zh-CN" smtClean="0"/>
              <a:t>SqlSession</a:t>
            </a:r>
            <a:endParaRPr lang="zh-CN" alt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25" y="2571750"/>
            <a:ext cx="714375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3929063"/>
            <a:ext cx="7265988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3905250" y="6086475"/>
            <a:ext cx="47148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ctr">
              <a:buSzPct val="65000"/>
            </a:pPr>
            <a:r>
              <a:rPr lang="zh-CN" altLang="en-US" sz="2400">
                <a:solidFill>
                  <a:srgbClr val="FF0000"/>
                </a:solidFill>
              </a:rPr>
              <a:t>参考代码：</a:t>
            </a:r>
            <a:r>
              <a:rPr lang="en-US" altLang="zh-CN" sz="2400">
                <a:solidFill>
                  <a:srgbClr val="FF0000"/>
                </a:solidFill>
              </a:rPr>
              <a:t>MyBatis02\dao</a:t>
            </a:r>
            <a:r>
              <a:rPr lang="zh-CN" altLang="en-US" sz="2400">
                <a:solidFill>
                  <a:srgbClr val="FF0000"/>
                </a:solidFill>
              </a:rPr>
              <a:t>包下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开发</a:t>
            </a:r>
            <a:r>
              <a:rPr lang="en-US" altLang="zh-CN" smtClean="0"/>
              <a:t>dao</a:t>
            </a:r>
            <a:r>
              <a:rPr lang="zh-CN" altLang="en-US" smtClean="0"/>
              <a:t>的方法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原始</a:t>
            </a:r>
            <a:r>
              <a:rPr lang="en-US" altLang="zh-CN" b="1" smtClean="0"/>
              <a:t>dao</a:t>
            </a:r>
            <a:r>
              <a:rPr lang="zh-CN" altLang="en-US" b="1" smtClean="0"/>
              <a:t>开发问题</a:t>
            </a:r>
            <a:endParaRPr lang="zh-CN" altLang="en-US" b="1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dao</a:t>
            </a:r>
            <a:r>
              <a:rPr lang="zh-CN" altLang="en-US" smtClean="0"/>
              <a:t>接口实现类方法中存在大量模板方法，设想能否将这些代码提取出来，大大减轻程序员的工作量。</a:t>
            </a:r>
            <a:endParaRPr lang="zh-CN" altLang="en-US" smtClean="0"/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、调用</a:t>
            </a:r>
            <a:r>
              <a:rPr lang="en-US" altLang="zh-CN" smtClean="0"/>
              <a:t>sqlsession</a:t>
            </a:r>
            <a:r>
              <a:rPr lang="zh-CN" altLang="en-US" smtClean="0"/>
              <a:t>方法时将</a:t>
            </a:r>
            <a:r>
              <a:rPr lang="en-US" altLang="zh-CN" smtClean="0"/>
              <a:t>statement</a:t>
            </a:r>
            <a:r>
              <a:rPr lang="zh-CN" altLang="en-US" smtClean="0"/>
              <a:t>的</a:t>
            </a:r>
            <a:r>
              <a:rPr lang="en-US" altLang="zh-CN" smtClean="0"/>
              <a:t>id</a:t>
            </a:r>
            <a:r>
              <a:rPr lang="zh-CN" altLang="en-US" smtClean="0"/>
              <a:t>硬编码了</a:t>
            </a:r>
            <a:endParaRPr lang="zh-CN" altLang="en-US" smtClean="0"/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、调用</a:t>
            </a:r>
            <a:r>
              <a:rPr lang="en-US" altLang="zh-CN" smtClean="0"/>
              <a:t>sqlsession</a:t>
            </a:r>
            <a:r>
              <a:rPr lang="zh-CN" altLang="en-US" smtClean="0"/>
              <a:t>方法时传入的变量，由于</a:t>
            </a:r>
            <a:r>
              <a:rPr lang="en-US" altLang="zh-CN" smtClean="0"/>
              <a:t>sqlsession</a:t>
            </a:r>
            <a:r>
              <a:rPr lang="zh-CN" altLang="en-US" smtClean="0"/>
              <a:t>方法使用泛型，即使变量类型传入错误，在编译阶段也不报错，不利于程序员开发。</a:t>
            </a:r>
            <a:endParaRPr lang="zh-CN" altLang="en-US" smtClean="0"/>
          </a:p>
          <a:p>
            <a:pPr lvl="1"/>
            <a:endParaRPr lang="zh-CN" altLang="en-US" smtClean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14438" y="4000500"/>
            <a:ext cx="57054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571500" y="5357813"/>
            <a:ext cx="47148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ctr">
              <a:buSzPct val="65000"/>
            </a:pPr>
            <a:r>
              <a:rPr lang="zh-CN" altLang="en-US" sz="2400">
                <a:solidFill>
                  <a:srgbClr val="FF0000"/>
                </a:solidFill>
              </a:rPr>
              <a:t>参考代码：</a:t>
            </a:r>
            <a:r>
              <a:rPr lang="en-US" altLang="zh-CN" sz="2400">
                <a:solidFill>
                  <a:srgbClr val="FF0000"/>
                </a:solidFill>
              </a:rPr>
              <a:t>MyBatis02\test</a:t>
            </a:r>
            <a:r>
              <a:rPr lang="zh-CN" altLang="en-US" sz="2400">
                <a:solidFill>
                  <a:srgbClr val="FF0000"/>
                </a:solidFill>
              </a:rPr>
              <a:t>包下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章节目标</a:t>
            </a:r>
            <a:endParaRPr lang="zh-CN" altLang="en-US" smtClean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掌握</a:t>
            </a:r>
            <a:r>
              <a:rPr lang="en-US" altLang="zh-CN" sz="2400" smtClean="0"/>
              <a:t>MyBatis </a:t>
            </a:r>
            <a:r>
              <a:rPr lang="en-US" altLang="zh-CN" smtClean="0"/>
              <a:t>核心</a:t>
            </a:r>
            <a:r>
              <a:rPr lang="zh-CN" altLang="en-US" smtClean="0"/>
              <a:t>XML配置文件</a:t>
            </a:r>
            <a:endParaRPr lang="zh-CN" altLang="en-US" smtClean="0"/>
          </a:p>
          <a:p>
            <a:pPr eaLnBrk="1" hangingPunct="1"/>
            <a:r>
              <a:rPr lang="zh-CN" altLang="en-US" sz="2400" smtClean="0"/>
              <a:t>掌握</a:t>
            </a:r>
            <a:r>
              <a:rPr lang="en-US" altLang="zh-CN" sz="2400" smtClean="0"/>
              <a:t>MyBatis</a:t>
            </a:r>
            <a:r>
              <a:rPr lang="zh-CN" altLang="en-US" smtClean="0"/>
              <a:t> 的MapperXML文件</a:t>
            </a:r>
            <a:endParaRPr lang="zh-CN" altLang="en-US" smtClean="0"/>
          </a:p>
          <a:p>
            <a:pPr eaLnBrk="1" hangingPunct="1"/>
            <a:r>
              <a:rPr lang="zh-CN" altLang="en-US" sz="2400" smtClean="0"/>
              <a:t>掌握</a:t>
            </a:r>
            <a:r>
              <a:rPr lang="en-US" altLang="zh-CN" sz="2400" smtClean="0"/>
              <a:t>MyBatis</a:t>
            </a:r>
            <a:r>
              <a:rPr lang="zh-CN" altLang="en-US" sz="2400" smtClean="0"/>
              <a:t>核心对象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掌握传统开发</a:t>
            </a:r>
            <a:r>
              <a:rPr lang="en-US" altLang="zh-CN" sz="2400" smtClean="0"/>
              <a:t>dao</a:t>
            </a:r>
            <a:r>
              <a:rPr lang="zh-CN" altLang="en-US" sz="2400" smtClean="0"/>
              <a:t>的方法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掌握</a:t>
            </a:r>
            <a:r>
              <a:rPr lang="en-US" altLang="zh-CN" sz="2400" smtClean="0"/>
              <a:t>mapper</a:t>
            </a:r>
            <a:r>
              <a:rPr lang="zh-CN" altLang="en-US" sz="2400" smtClean="0"/>
              <a:t>开发</a:t>
            </a:r>
            <a:r>
              <a:rPr lang="en-US" altLang="zh-CN" sz="2400" smtClean="0"/>
              <a:t>dao</a:t>
            </a:r>
            <a:r>
              <a:rPr lang="zh-CN" altLang="en-US" sz="2400" smtClean="0"/>
              <a:t>的方法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掌握动态</a:t>
            </a:r>
            <a:r>
              <a:rPr lang="en-US" altLang="zh-CN" sz="2400" smtClean="0"/>
              <a:t>sql</a:t>
            </a:r>
            <a:r>
              <a:rPr lang="zh-CN" altLang="en-US" sz="2400" smtClean="0"/>
              <a:t>语句</a:t>
            </a:r>
            <a:br>
              <a:rPr lang="zh-CN" altLang="en-US" sz="2400" smtClean="0"/>
            </a:br>
            <a:endParaRPr lang="zh-CN" altLang="en-US" sz="2400" smtClean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开发</a:t>
            </a:r>
            <a:r>
              <a:rPr lang="en-US" altLang="zh-CN" smtClean="0"/>
              <a:t>dao</a:t>
            </a:r>
            <a:r>
              <a:rPr lang="zh-CN" altLang="en-US" smtClean="0"/>
              <a:t>的方法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mapper</a:t>
            </a:r>
            <a:r>
              <a:rPr lang="zh-CN" altLang="en-US" smtClean="0"/>
              <a:t>代理方法</a:t>
            </a:r>
            <a:endParaRPr lang="en-US" altLang="zh-CN" smtClean="0"/>
          </a:p>
          <a:p>
            <a:pPr lvl="1"/>
            <a:r>
              <a:rPr lang="zh-CN" altLang="en-US" smtClean="0"/>
              <a:t>程序员只需要</a:t>
            </a:r>
            <a:r>
              <a:rPr lang="en-US" altLang="zh-CN" smtClean="0"/>
              <a:t>mapper</a:t>
            </a:r>
            <a:r>
              <a:rPr lang="zh-CN" altLang="en-US" smtClean="0"/>
              <a:t>接口和</a:t>
            </a:r>
            <a:r>
              <a:rPr lang="en-US" altLang="zh-CN" smtClean="0"/>
              <a:t>mapper.xml</a:t>
            </a:r>
            <a:r>
              <a:rPr lang="zh-CN" altLang="en-US" smtClean="0"/>
              <a:t>映射文件，</a:t>
            </a:r>
            <a:r>
              <a:rPr lang="en-US" altLang="zh-CN" smtClean="0"/>
              <a:t>mybatis</a:t>
            </a:r>
            <a:r>
              <a:rPr lang="zh-CN" altLang="en-US" smtClean="0"/>
              <a:t>可以自动生成</a:t>
            </a:r>
            <a:r>
              <a:rPr lang="en-US" altLang="zh-CN" smtClean="0"/>
              <a:t>mapper</a:t>
            </a:r>
            <a:r>
              <a:rPr lang="zh-CN" altLang="en-US" smtClean="0"/>
              <a:t>接口实现类代理对象。</a:t>
            </a:r>
            <a:endParaRPr lang="en-US" altLang="zh-CN" smtClean="0"/>
          </a:p>
          <a:p>
            <a:pPr lvl="1"/>
            <a:r>
              <a:rPr lang="zh-CN" altLang="en-US" smtClean="0"/>
              <a:t>程序员编写</a:t>
            </a:r>
            <a:r>
              <a:rPr lang="en-US" altLang="zh-CN" smtClean="0"/>
              <a:t>mapper</a:t>
            </a:r>
            <a:r>
              <a:rPr lang="zh-CN" altLang="en-US" smtClean="0"/>
              <a:t>接口需要遵循一些开发规范。</a:t>
            </a:r>
            <a:endParaRPr lang="en-US" altLang="zh-CN" smtClean="0"/>
          </a:p>
          <a:p>
            <a:r>
              <a:rPr lang="en-US" altLang="zh-CN" smtClean="0"/>
              <a:t>mapper</a:t>
            </a:r>
            <a:r>
              <a:rPr lang="zh-CN" altLang="en-US" smtClean="0"/>
              <a:t>代理开发规范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、在</a:t>
            </a:r>
            <a:r>
              <a:rPr lang="en-US" altLang="zh-CN" smtClean="0"/>
              <a:t>mapper.xml</a:t>
            </a:r>
            <a:r>
              <a:rPr lang="zh-CN" altLang="en-US" smtClean="0"/>
              <a:t>中</a:t>
            </a:r>
            <a:r>
              <a:rPr lang="en-US" altLang="zh-CN" smtClean="0"/>
              <a:t>namespace</a:t>
            </a:r>
            <a:r>
              <a:rPr lang="zh-CN" altLang="en-US" smtClean="0"/>
              <a:t>等于</a:t>
            </a:r>
            <a:r>
              <a:rPr lang="en-US" altLang="zh-CN" smtClean="0"/>
              <a:t>mapper</a:t>
            </a:r>
            <a:r>
              <a:rPr lang="zh-CN" altLang="en-US" smtClean="0"/>
              <a:t>接口地址</a:t>
            </a:r>
            <a:endParaRPr lang="zh-CN" altLang="en-US" smtClean="0"/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mapper.java</a:t>
            </a:r>
            <a:r>
              <a:rPr lang="zh-CN" altLang="en-US" smtClean="0"/>
              <a:t>接口中的方法名和</a:t>
            </a:r>
            <a:r>
              <a:rPr lang="en-US" altLang="zh-CN" smtClean="0"/>
              <a:t>mapper.xml</a:t>
            </a:r>
            <a:r>
              <a:rPr lang="zh-CN" altLang="en-US" smtClean="0"/>
              <a:t>中</a:t>
            </a:r>
            <a:r>
              <a:rPr lang="en-US" altLang="zh-CN" smtClean="0"/>
              <a:t>statement</a:t>
            </a:r>
            <a:r>
              <a:rPr lang="zh-CN" altLang="en-US" smtClean="0"/>
              <a:t>的</a:t>
            </a:r>
            <a:r>
              <a:rPr lang="en-US" altLang="zh-CN" smtClean="0"/>
              <a:t>id</a:t>
            </a:r>
            <a:r>
              <a:rPr lang="zh-CN" altLang="en-US" smtClean="0"/>
              <a:t>一致</a:t>
            </a:r>
            <a:endParaRPr lang="zh-CN" altLang="en-US" smtClean="0"/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mapper.java</a:t>
            </a:r>
            <a:r>
              <a:rPr lang="zh-CN" altLang="en-US" smtClean="0"/>
              <a:t>接口中的方法输入参数类型和</a:t>
            </a:r>
            <a:r>
              <a:rPr lang="en-US" altLang="zh-CN" smtClean="0"/>
              <a:t>mapper.xml</a:t>
            </a:r>
            <a:r>
              <a:rPr lang="zh-CN" altLang="en-US" smtClean="0"/>
              <a:t>中</a:t>
            </a:r>
            <a:r>
              <a:rPr lang="en-US" altLang="zh-CN" smtClean="0"/>
              <a:t>statement</a:t>
            </a:r>
            <a:r>
              <a:rPr lang="zh-CN" altLang="en-US" smtClean="0"/>
              <a:t>的</a:t>
            </a:r>
            <a:r>
              <a:rPr lang="en-US" altLang="zh-CN" smtClean="0"/>
              <a:t>parameterType</a:t>
            </a:r>
            <a:r>
              <a:rPr lang="zh-CN" altLang="en-US" smtClean="0"/>
              <a:t>指定的类型一致。</a:t>
            </a:r>
            <a:endParaRPr lang="en-US" altLang="zh-CN" smtClean="0"/>
          </a:p>
          <a:p>
            <a:pPr lvl="1"/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mapper.java</a:t>
            </a:r>
            <a:r>
              <a:rPr lang="zh-CN" altLang="en-US" smtClean="0"/>
              <a:t>接口中的方法返回值类型和</a:t>
            </a:r>
            <a:r>
              <a:rPr lang="en-US" altLang="zh-CN" smtClean="0"/>
              <a:t>mapper.xml</a:t>
            </a:r>
            <a:r>
              <a:rPr lang="zh-CN" altLang="en-US" smtClean="0"/>
              <a:t>中</a:t>
            </a:r>
            <a:r>
              <a:rPr lang="en-US" altLang="zh-CN" smtClean="0"/>
              <a:t>statement</a:t>
            </a:r>
            <a:r>
              <a:rPr lang="zh-CN" altLang="en-US" smtClean="0"/>
              <a:t>的</a:t>
            </a:r>
            <a:r>
              <a:rPr lang="en-US" altLang="zh-CN" smtClean="0"/>
              <a:t>resultType</a:t>
            </a:r>
            <a:r>
              <a:rPr lang="zh-CN" altLang="en-US" smtClean="0"/>
              <a:t>指定的类型一致。</a:t>
            </a:r>
            <a:endParaRPr lang="zh-CN" altLang="en-US" smtClean="0"/>
          </a:p>
          <a:p>
            <a:pPr lvl="1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开发</a:t>
            </a:r>
            <a:r>
              <a:rPr lang="en-US" altLang="zh-CN" smtClean="0"/>
              <a:t>dao</a:t>
            </a:r>
            <a:r>
              <a:rPr lang="zh-CN" altLang="en-US" smtClean="0"/>
              <a:t>的方法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mapper</a:t>
            </a:r>
            <a:r>
              <a:rPr lang="zh-CN" altLang="en-US" smtClean="0"/>
              <a:t>代理开发方法流程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、创建接口，方法名、参数、返回值与</a:t>
            </a:r>
            <a:r>
              <a:rPr lang="en-US" altLang="zh-CN" smtClean="0"/>
              <a:t>mapper.xml</a:t>
            </a:r>
            <a:r>
              <a:rPr lang="zh-CN" altLang="en-US" smtClean="0"/>
              <a:t>中映射配置保持一致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、修改</a:t>
            </a:r>
            <a:r>
              <a:rPr lang="en-US" altLang="zh-CN" smtClean="0"/>
              <a:t>mapper.xml</a:t>
            </a:r>
            <a:r>
              <a:rPr lang="zh-CN" altLang="en-US" smtClean="0"/>
              <a:t>配置文件</a:t>
            </a:r>
            <a:r>
              <a:rPr lang="en-US" altLang="zh-CN" smtClean="0"/>
              <a:t>,namespace</a:t>
            </a:r>
            <a:r>
              <a:rPr lang="zh-CN" altLang="en-US" smtClean="0"/>
              <a:t>和接口地址一致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zh-CN" altLang="en-US" b="1" smtClean="0"/>
              <a:t>在</a:t>
            </a:r>
            <a:r>
              <a:rPr lang="en-US" altLang="zh-CN" b="1" smtClean="0"/>
              <a:t>SqlMapConfig.xml</a:t>
            </a:r>
            <a:r>
              <a:rPr lang="zh-CN" altLang="en-US" b="1" smtClean="0"/>
              <a:t>中加载</a:t>
            </a:r>
            <a:r>
              <a:rPr lang="en-US" altLang="zh-CN" b="1" smtClean="0"/>
              <a:t>mapper.xml</a:t>
            </a:r>
            <a:endParaRPr lang="zh-CN" altLang="en-US" b="1" smtClean="0"/>
          </a:p>
          <a:p>
            <a:pPr lvl="1"/>
            <a:r>
              <a:rPr lang="en-US" altLang="zh-CN" smtClean="0"/>
              <a:t>4</a:t>
            </a:r>
            <a:r>
              <a:rPr lang="zh-CN" altLang="en-US" smtClean="0"/>
              <a:t>、测试运行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214313" y="5643563"/>
            <a:ext cx="68580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ctr">
              <a:buSzPct val="65000"/>
            </a:pPr>
            <a:r>
              <a:rPr lang="zh-CN" altLang="en-US" sz="2400">
                <a:solidFill>
                  <a:srgbClr val="FF0000"/>
                </a:solidFill>
              </a:rPr>
              <a:t>参考代码：</a:t>
            </a:r>
            <a:r>
              <a:rPr lang="en-US" altLang="zh-CN" sz="2400">
                <a:solidFill>
                  <a:srgbClr val="FF0000"/>
                </a:solidFill>
              </a:rPr>
              <a:t>MyBatis02\mapper</a:t>
            </a:r>
            <a:r>
              <a:rPr lang="zh-CN" altLang="en-US" sz="2400">
                <a:solidFill>
                  <a:srgbClr val="FF0000"/>
                </a:solidFill>
              </a:rPr>
              <a:t>包下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87413" y="2286000"/>
            <a:ext cx="825658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3857625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4786313"/>
            <a:ext cx="63246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开发</a:t>
            </a:r>
            <a:r>
              <a:rPr lang="en-US" altLang="zh-CN" smtClean="0"/>
              <a:t>dao</a:t>
            </a:r>
            <a:r>
              <a:rPr lang="zh-CN" altLang="en-US" smtClean="0"/>
              <a:t>的方法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批量加载</a:t>
            </a:r>
            <a:r>
              <a:rPr lang="en-US" altLang="zh-CN" smtClean="0"/>
              <a:t>mapper</a:t>
            </a:r>
            <a:endParaRPr lang="zh-CN" altLang="en-US" smtClean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500" y="1714500"/>
            <a:ext cx="8215313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</a:t>
            </a:r>
            <a:r>
              <a:rPr lang="en-US" altLang="zh-CN" smtClean="0"/>
              <a:t>sql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框架可以对</a:t>
            </a:r>
            <a:r>
              <a:rPr lang="en-US" altLang="zh-CN" smtClean="0"/>
              <a:t>sql</a:t>
            </a:r>
            <a:r>
              <a:rPr lang="zh-CN" altLang="en-US" smtClean="0"/>
              <a:t>语句进行灵活操作，通过表达式进行判断，对</a:t>
            </a:r>
            <a:r>
              <a:rPr lang="en-US" altLang="zh-CN" smtClean="0"/>
              <a:t>sql</a:t>
            </a:r>
            <a:r>
              <a:rPr lang="zh-CN" altLang="en-US" smtClean="0"/>
              <a:t>进行灵活拼接、组装。</a:t>
            </a:r>
            <a:endParaRPr lang="en-US" altLang="zh-CN" smtClean="0"/>
          </a:p>
          <a:p>
            <a:pPr lvl="1"/>
            <a:r>
              <a:rPr lang="zh-CN" altLang="en-US" smtClean="0"/>
              <a:t>如我们进行多条件查询的时候，查询条件是动态变化的，这时候我们就可以使用动态</a:t>
            </a:r>
            <a:r>
              <a:rPr lang="en-US" altLang="zh-CN" smtClean="0"/>
              <a:t>SQL</a:t>
            </a:r>
            <a:r>
              <a:rPr lang="zh-CN" altLang="en-US" smtClean="0"/>
              <a:t>对查询条件进行判断，如果输入参数不为空才进行查询条件拼接。</a:t>
            </a:r>
            <a:endParaRPr lang="en-US" altLang="zh-CN" smtClean="0"/>
          </a:p>
          <a:p>
            <a:r>
              <a:rPr lang="en-US" altLang="zh-CN" smtClean="0"/>
              <a:t>MyBatis</a:t>
            </a:r>
            <a:r>
              <a:rPr lang="zh-CN" altLang="en-US" smtClean="0"/>
              <a:t>中用于实现动态</a:t>
            </a:r>
            <a:r>
              <a:rPr lang="en-US" altLang="zh-CN" smtClean="0"/>
              <a:t>SQL</a:t>
            </a:r>
            <a:r>
              <a:rPr lang="zh-CN" altLang="en-US" smtClean="0"/>
              <a:t>的元素主要有：</a:t>
            </a:r>
            <a:endParaRPr lang="zh-CN" altLang="en-US" smtClean="0"/>
          </a:p>
          <a:p>
            <a:pPr lvl="1"/>
            <a:r>
              <a:rPr lang="en-US" altLang="zh-CN" smtClean="0"/>
              <a:t>if</a:t>
            </a:r>
            <a:endParaRPr lang="en-US" altLang="zh-CN" smtClean="0"/>
          </a:p>
          <a:p>
            <a:pPr lvl="1"/>
            <a:r>
              <a:rPr lang="en-US" altLang="zh-CN" smtClean="0"/>
              <a:t>choose</a:t>
            </a:r>
            <a:r>
              <a:rPr lang="en-US" smtClean="0"/>
              <a:t>（</a:t>
            </a:r>
            <a:r>
              <a:rPr lang="en-US" altLang="zh-CN" smtClean="0"/>
              <a:t>when</a:t>
            </a:r>
            <a:r>
              <a:rPr lang="en-US" smtClean="0"/>
              <a:t>，</a:t>
            </a:r>
            <a:r>
              <a:rPr lang="en-US" altLang="zh-CN" smtClean="0"/>
              <a:t>otherwise</a:t>
            </a:r>
            <a:r>
              <a:rPr lang="en-US" smtClean="0"/>
              <a:t>）</a:t>
            </a:r>
            <a:endParaRPr lang="en-US" smtClean="0"/>
          </a:p>
          <a:p>
            <a:pPr lvl="1"/>
            <a:r>
              <a:rPr lang="en-US" altLang="zh-CN" smtClean="0"/>
              <a:t>trim</a:t>
            </a:r>
            <a:endParaRPr lang="en-US" altLang="zh-CN" smtClean="0"/>
          </a:p>
          <a:p>
            <a:pPr lvl="1"/>
            <a:r>
              <a:rPr lang="en-US" altLang="zh-CN" smtClean="0"/>
              <a:t>where</a:t>
            </a:r>
            <a:endParaRPr lang="en-US" altLang="zh-CN" smtClean="0"/>
          </a:p>
          <a:p>
            <a:pPr lvl="1"/>
            <a:r>
              <a:rPr lang="en-US" altLang="zh-CN" smtClean="0"/>
              <a:t>set</a:t>
            </a:r>
            <a:endParaRPr lang="en-US" altLang="zh-CN" smtClean="0"/>
          </a:p>
          <a:p>
            <a:pPr lvl="1"/>
            <a:r>
              <a:rPr lang="en-US" altLang="zh-CN" smtClean="0"/>
              <a:t>foreach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</a:t>
            </a:r>
            <a:r>
              <a:rPr lang="en-US" altLang="zh-CN" smtClean="0"/>
              <a:t>sql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实现用户查询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773238"/>
            <a:ext cx="8921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TextBox 5"/>
          <p:cNvSpPr txBox="1">
            <a:spLocks noChangeArrowheads="1"/>
          </p:cNvSpPr>
          <p:nvPr/>
        </p:nvSpPr>
        <p:spPr bwMode="auto">
          <a:xfrm>
            <a:off x="214313" y="5643563"/>
            <a:ext cx="892968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ctr">
              <a:buSzPct val="65000"/>
            </a:pPr>
            <a:r>
              <a:rPr lang="zh-CN" altLang="en-US" sz="2400">
                <a:solidFill>
                  <a:srgbClr val="FF0000"/>
                </a:solidFill>
              </a:rPr>
              <a:t>参考代码：</a:t>
            </a:r>
            <a:r>
              <a:rPr lang="en-US" altLang="zh-CN" sz="2400">
                <a:solidFill>
                  <a:srgbClr val="FF0000"/>
                </a:solidFill>
              </a:rPr>
              <a:t>MyBatis02\mapper</a:t>
            </a:r>
            <a:r>
              <a:rPr lang="zh-CN" altLang="en-US" sz="2400">
                <a:solidFill>
                  <a:srgbClr val="FF0000"/>
                </a:solidFill>
              </a:rPr>
              <a:t>包</a:t>
            </a:r>
            <a:r>
              <a:rPr lang="en-US" altLang="zh-CN" sz="2400">
                <a:solidFill>
                  <a:srgbClr val="FF0000"/>
                </a:solidFill>
              </a:rPr>
              <a:t>\UserMapper.xml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</a:t>
            </a:r>
            <a:r>
              <a:rPr lang="en-US" altLang="zh-CN" smtClean="0"/>
              <a:t>sql</a:t>
            </a:r>
            <a:endParaRPr lang="zh-CN" altLang="en-US" smtClean="0"/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if</a:t>
            </a:r>
            <a:r>
              <a:rPr lang="zh-CN" altLang="en-US" smtClean="0"/>
              <a:t>标签</a:t>
            </a:r>
            <a:endParaRPr lang="en-US" altLang="zh-CN" b="1" smtClean="0"/>
          </a:p>
          <a:p>
            <a:pPr lvl="1"/>
            <a:r>
              <a:rPr lang="zh-CN" altLang="en-US" smtClean="0"/>
              <a:t>就是简单的条件判断，利用</a:t>
            </a:r>
            <a:r>
              <a:rPr lang="en-US" altLang="zh-CN" smtClean="0"/>
              <a:t>if</a:t>
            </a:r>
            <a:r>
              <a:rPr lang="zh-CN" altLang="en-US" smtClean="0"/>
              <a:t>语句我们可以实现某些简单的条件选择。</a:t>
            </a:r>
            <a:endParaRPr lang="en-US" altLang="zh-CN" smtClean="0"/>
          </a:p>
          <a:p>
            <a:r>
              <a:rPr lang="en-US" altLang="zh-CN" smtClean="0"/>
              <a:t>where</a:t>
            </a:r>
            <a:r>
              <a:rPr lang="zh-CN" altLang="en-US" smtClean="0"/>
              <a:t>标签</a:t>
            </a:r>
            <a:endParaRPr lang="en-US" altLang="zh-CN" smtClean="0"/>
          </a:p>
          <a:p>
            <a:pPr lvl="1"/>
            <a:r>
              <a:rPr lang="zh-CN" altLang="en-US" smtClean="0"/>
              <a:t>会在写入</a:t>
            </a:r>
            <a:r>
              <a:rPr lang="en-US" altLang="zh-CN" smtClean="0"/>
              <a:t>where</a:t>
            </a:r>
            <a:r>
              <a:rPr lang="zh-CN" altLang="en-US" smtClean="0"/>
              <a:t>元素的地方输出一个</a:t>
            </a:r>
            <a:r>
              <a:rPr lang="en-US" altLang="zh-CN" smtClean="0"/>
              <a:t>where</a:t>
            </a:r>
            <a:r>
              <a:rPr lang="zh-CN" altLang="en-US" smtClean="0"/>
              <a:t>，另外一个好处是你不需要考虑</a:t>
            </a:r>
            <a:r>
              <a:rPr lang="en-US" altLang="zh-CN" smtClean="0"/>
              <a:t>where</a:t>
            </a:r>
            <a:r>
              <a:rPr lang="zh-CN" altLang="en-US" smtClean="0"/>
              <a:t>元素里面的条件输出是什么样子的，</a:t>
            </a:r>
            <a:r>
              <a:rPr lang="en-US" altLang="zh-CN" smtClean="0"/>
              <a:t>MyBatis</a:t>
            </a:r>
            <a:r>
              <a:rPr lang="zh-CN" altLang="en-US" smtClean="0"/>
              <a:t>会智能的帮你处理，如果所有的条件都不满足那么</a:t>
            </a:r>
            <a:r>
              <a:rPr lang="en-US" altLang="zh-CN" smtClean="0"/>
              <a:t>MyBatis</a:t>
            </a:r>
            <a:r>
              <a:rPr lang="zh-CN" altLang="en-US" smtClean="0"/>
              <a:t>就会查出所有的记录，如果输出后是</a:t>
            </a:r>
            <a:r>
              <a:rPr lang="en-US" altLang="zh-CN" smtClean="0"/>
              <a:t>and</a:t>
            </a:r>
            <a:r>
              <a:rPr lang="zh-CN" altLang="en-US" smtClean="0"/>
              <a:t>开头的，</a:t>
            </a:r>
            <a:r>
              <a:rPr lang="en-US" altLang="zh-CN" smtClean="0"/>
              <a:t>MyBatis</a:t>
            </a:r>
            <a:r>
              <a:rPr lang="zh-CN" altLang="en-US" smtClean="0"/>
              <a:t>会把第一个</a:t>
            </a:r>
            <a:r>
              <a:rPr lang="en-US" altLang="zh-CN" smtClean="0"/>
              <a:t>and</a:t>
            </a:r>
            <a:r>
              <a:rPr lang="zh-CN" altLang="en-US" smtClean="0"/>
              <a:t>忽略当然如果是</a:t>
            </a:r>
            <a:r>
              <a:rPr lang="en-US" altLang="zh-CN" smtClean="0"/>
              <a:t>or</a:t>
            </a:r>
            <a:r>
              <a:rPr lang="zh-CN" altLang="en-US" smtClean="0"/>
              <a:t>开头的，</a:t>
            </a:r>
            <a:r>
              <a:rPr lang="en-US" altLang="zh-CN" smtClean="0"/>
              <a:t>MyBatis</a:t>
            </a:r>
            <a:r>
              <a:rPr lang="zh-CN" altLang="en-US" smtClean="0"/>
              <a:t>也会把它忽略；此外，在</a:t>
            </a:r>
            <a:r>
              <a:rPr lang="en-US" altLang="zh-CN" smtClean="0"/>
              <a:t>where</a:t>
            </a:r>
            <a:r>
              <a:rPr lang="zh-CN" altLang="en-US" smtClean="0"/>
              <a:t>元素中你不需要考虑空格的问 题，</a:t>
            </a:r>
            <a:r>
              <a:rPr lang="en-US" altLang="zh-CN" smtClean="0"/>
              <a:t>MyBatis</a:t>
            </a:r>
            <a:r>
              <a:rPr lang="zh-CN" altLang="en-US" smtClean="0"/>
              <a:t>会智能的帮你加上。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</a:t>
            </a:r>
            <a:r>
              <a:rPr lang="en-US" altLang="zh-CN" smtClean="0"/>
              <a:t>sql</a:t>
            </a:r>
            <a:endParaRPr lang="zh-CN" altLang="en-US" smtClean="0"/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foreach</a:t>
            </a:r>
            <a:r>
              <a:rPr lang="zh-CN" altLang="en-US" smtClean="0"/>
              <a:t>标签</a:t>
            </a:r>
            <a:endParaRPr lang="en-US" altLang="zh-CN" b="1" smtClean="0"/>
          </a:p>
          <a:p>
            <a:pPr lvl="1"/>
            <a:r>
              <a:rPr lang="zh-CN" altLang="en-US" smtClean="0"/>
              <a:t>主要用在构建</a:t>
            </a:r>
            <a:r>
              <a:rPr lang="en-US" altLang="zh-CN" smtClean="0"/>
              <a:t>in</a:t>
            </a:r>
            <a:r>
              <a:rPr lang="zh-CN" altLang="en-US" smtClean="0"/>
              <a:t>条件中，它可以在</a:t>
            </a:r>
            <a:r>
              <a:rPr lang="en-US" altLang="zh-CN" smtClean="0"/>
              <a:t>SQL</a:t>
            </a:r>
            <a:r>
              <a:rPr lang="zh-CN" altLang="en-US" smtClean="0"/>
              <a:t>语句中进行迭代一个集合。</a:t>
            </a:r>
            <a:endParaRPr lang="en-US" altLang="zh-CN" smtClean="0"/>
          </a:p>
          <a:p>
            <a:pPr lvl="1"/>
            <a:r>
              <a:rPr lang="en-US" altLang="zh-CN" smtClean="0"/>
              <a:t>foreach</a:t>
            </a:r>
            <a:r>
              <a:rPr lang="zh-CN" altLang="en-US" smtClean="0"/>
              <a:t>元素的属性主要有 </a:t>
            </a:r>
            <a:r>
              <a:rPr lang="en-US" altLang="zh-CN" smtClean="0"/>
              <a:t>item</a:t>
            </a:r>
            <a:r>
              <a:rPr lang="zh-CN" altLang="en-US" smtClean="0"/>
              <a:t>，</a:t>
            </a:r>
            <a:r>
              <a:rPr lang="en-US" altLang="zh-CN" smtClean="0"/>
              <a:t>index</a:t>
            </a:r>
            <a:r>
              <a:rPr lang="zh-CN" altLang="en-US" smtClean="0"/>
              <a:t>，</a:t>
            </a:r>
            <a:r>
              <a:rPr lang="en-US" altLang="zh-CN" smtClean="0"/>
              <a:t>collection</a:t>
            </a:r>
            <a:r>
              <a:rPr lang="zh-CN" altLang="en-US" smtClean="0"/>
              <a:t>，</a:t>
            </a:r>
            <a:r>
              <a:rPr lang="en-US" altLang="zh-CN" smtClean="0"/>
              <a:t>open</a:t>
            </a:r>
            <a:r>
              <a:rPr lang="zh-CN" altLang="en-US" smtClean="0"/>
              <a:t>，</a:t>
            </a:r>
            <a:r>
              <a:rPr lang="en-US" altLang="zh-CN" smtClean="0"/>
              <a:t>separator</a:t>
            </a:r>
            <a:r>
              <a:rPr lang="zh-CN" altLang="en-US" smtClean="0"/>
              <a:t>，</a:t>
            </a:r>
            <a:r>
              <a:rPr lang="en-US" altLang="zh-CN" smtClean="0"/>
              <a:t>close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item</a:t>
            </a:r>
            <a:r>
              <a:rPr lang="zh-CN" altLang="en-US" smtClean="0"/>
              <a:t>表示集合中每一个元素进行迭代时的别名</a:t>
            </a:r>
            <a:endParaRPr lang="en-US" altLang="zh-CN" smtClean="0"/>
          </a:p>
          <a:p>
            <a:pPr lvl="1"/>
            <a:r>
              <a:rPr lang="en-US" altLang="zh-CN" smtClean="0"/>
              <a:t>index</a:t>
            </a:r>
            <a:r>
              <a:rPr lang="zh-CN" altLang="en-US" smtClean="0"/>
              <a:t>指 定一个名字，用于表示在迭代过程中，每次迭代到的位置</a:t>
            </a:r>
            <a:endParaRPr lang="en-US" altLang="zh-CN" smtClean="0"/>
          </a:p>
          <a:p>
            <a:pPr lvl="1"/>
            <a:r>
              <a:rPr lang="en-US" altLang="zh-CN" smtClean="0"/>
              <a:t>open</a:t>
            </a:r>
            <a:r>
              <a:rPr lang="zh-CN" altLang="en-US" smtClean="0"/>
              <a:t>表示该语句以什么开始</a:t>
            </a:r>
            <a:endParaRPr lang="en-US" altLang="zh-CN" smtClean="0"/>
          </a:p>
          <a:p>
            <a:pPr lvl="1"/>
            <a:r>
              <a:rPr lang="en-US" altLang="zh-CN" smtClean="0"/>
              <a:t>separator</a:t>
            </a:r>
            <a:r>
              <a:rPr lang="zh-CN" altLang="en-US" smtClean="0"/>
              <a:t>表示在每次进行迭代之间以什么符号作为分隔 符</a:t>
            </a:r>
            <a:endParaRPr lang="en-US" altLang="zh-CN" smtClean="0"/>
          </a:p>
          <a:p>
            <a:pPr lvl="1"/>
            <a:r>
              <a:rPr lang="en-US" altLang="zh-CN" smtClean="0"/>
              <a:t>close</a:t>
            </a:r>
            <a:r>
              <a:rPr lang="zh-CN" altLang="en-US" smtClean="0"/>
              <a:t>表示以什么结束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</a:t>
            </a:r>
            <a:r>
              <a:rPr lang="en-US" altLang="zh-CN" smtClean="0"/>
              <a:t>sql</a:t>
            </a:r>
            <a:endParaRPr lang="zh-CN" altLang="en-US" smtClean="0"/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foreach</a:t>
            </a:r>
            <a:r>
              <a:rPr lang="zh-CN" altLang="en-US" smtClean="0"/>
              <a:t>标签</a:t>
            </a:r>
            <a:endParaRPr lang="en-US" altLang="zh-CN" b="1" smtClean="0"/>
          </a:p>
          <a:p>
            <a:pPr lvl="1"/>
            <a:r>
              <a:rPr lang="en-US" altLang="zh-CN" smtClean="0"/>
              <a:t>collection</a:t>
            </a:r>
            <a:r>
              <a:rPr lang="zh-CN" altLang="en-US" smtClean="0"/>
              <a:t>属性，该属性是必须指定的，但是在不同情况 下，该属性的值是不一样的，主要有一下</a:t>
            </a:r>
            <a:r>
              <a:rPr lang="en-US" altLang="zh-CN" smtClean="0"/>
              <a:t>3</a:t>
            </a:r>
            <a:r>
              <a:rPr lang="zh-CN" altLang="en-US" smtClean="0"/>
              <a:t>种情况：</a:t>
            </a:r>
            <a:endParaRPr lang="zh-CN" altLang="en-US" smtClean="0"/>
          </a:p>
          <a:p>
            <a:pPr lvl="2"/>
            <a:r>
              <a:rPr lang="zh-CN" altLang="en-US" smtClean="0"/>
              <a:t>如果传入的是单参数且参数类型是一个</a:t>
            </a:r>
            <a:r>
              <a:rPr lang="en-US" altLang="zh-CN" smtClean="0"/>
              <a:t>List</a:t>
            </a:r>
            <a:r>
              <a:rPr lang="zh-CN" altLang="en-US" smtClean="0"/>
              <a:t>的时候，</a:t>
            </a:r>
            <a:r>
              <a:rPr lang="en-US" altLang="zh-CN" smtClean="0"/>
              <a:t>collection</a:t>
            </a:r>
            <a:r>
              <a:rPr lang="zh-CN" altLang="en-US" smtClean="0"/>
              <a:t>属性值为</a:t>
            </a:r>
            <a:r>
              <a:rPr lang="en-US" altLang="zh-CN" smtClean="0"/>
              <a:t>list</a:t>
            </a:r>
            <a:endParaRPr lang="en-US" altLang="zh-CN" smtClean="0"/>
          </a:p>
          <a:p>
            <a:pPr lvl="2"/>
            <a:r>
              <a:rPr lang="zh-CN" altLang="en-US" smtClean="0"/>
              <a:t>如果传入的是单参数且参数类型是一个</a:t>
            </a:r>
            <a:r>
              <a:rPr lang="en-US" altLang="zh-CN" smtClean="0"/>
              <a:t>array</a:t>
            </a:r>
            <a:r>
              <a:rPr lang="zh-CN" altLang="en-US" smtClean="0"/>
              <a:t>数组的时候，</a:t>
            </a:r>
            <a:r>
              <a:rPr lang="en-US" altLang="zh-CN" smtClean="0"/>
              <a:t>collection</a:t>
            </a:r>
            <a:r>
              <a:rPr lang="zh-CN" altLang="en-US" smtClean="0"/>
              <a:t>的属性值为</a:t>
            </a:r>
            <a:r>
              <a:rPr lang="en-US" altLang="zh-CN" smtClean="0"/>
              <a:t>array</a:t>
            </a:r>
            <a:endParaRPr lang="en-US" altLang="zh-CN" smtClean="0"/>
          </a:p>
          <a:p>
            <a:pPr lvl="2"/>
            <a:r>
              <a:rPr lang="zh-CN" altLang="en-US" smtClean="0"/>
              <a:t>如果传入的参数是多个的时候，我们就需要把它们封装成一个</a:t>
            </a:r>
            <a:r>
              <a:rPr lang="en-US" altLang="zh-CN" smtClean="0"/>
              <a:t>Map</a:t>
            </a:r>
            <a:r>
              <a:rPr lang="zh-CN" altLang="en-US" smtClean="0"/>
              <a:t>了，</a:t>
            </a:r>
            <a:r>
              <a:rPr lang="zh-CN" altLang="en-US" b="1" smtClean="0"/>
              <a:t>当然单参数也可以封装成</a:t>
            </a:r>
            <a:r>
              <a:rPr lang="en-US" altLang="zh-CN" b="1" smtClean="0"/>
              <a:t>map</a:t>
            </a:r>
            <a:r>
              <a:rPr lang="zh-CN" altLang="en-US" smtClean="0"/>
              <a:t>，实际上如果你在传入参数的时候，在</a:t>
            </a:r>
            <a:r>
              <a:rPr lang="en-US" altLang="zh-CN" smtClean="0"/>
              <a:t>MyBatis</a:t>
            </a:r>
            <a:r>
              <a:rPr lang="zh-CN" altLang="en-US" smtClean="0"/>
              <a:t>里面也是会把它封装成一个</a:t>
            </a:r>
            <a:r>
              <a:rPr lang="en-US" altLang="zh-CN" smtClean="0"/>
              <a:t>Map</a:t>
            </a:r>
            <a:r>
              <a:rPr lang="zh-CN" altLang="en-US" smtClean="0"/>
              <a:t>的，</a:t>
            </a:r>
            <a:r>
              <a:rPr lang="en-US" altLang="zh-CN" smtClean="0"/>
              <a:t>map</a:t>
            </a:r>
            <a:r>
              <a:rPr lang="zh-CN" altLang="en-US" smtClean="0"/>
              <a:t>的</a:t>
            </a:r>
            <a:r>
              <a:rPr lang="en-US" altLang="zh-CN" smtClean="0"/>
              <a:t>key</a:t>
            </a:r>
            <a:r>
              <a:rPr lang="zh-CN" altLang="en-US" smtClean="0"/>
              <a:t>就是参数名，所以这个时候</a:t>
            </a:r>
            <a:r>
              <a:rPr lang="en-US" altLang="zh-CN" smtClean="0"/>
              <a:t>collection</a:t>
            </a:r>
            <a:r>
              <a:rPr lang="zh-CN" altLang="en-US" smtClean="0"/>
              <a:t>属性值就是传入的</a:t>
            </a:r>
            <a:r>
              <a:rPr lang="en-US" altLang="zh-CN" smtClean="0"/>
              <a:t>List</a:t>
            </a:r>
            <a:r>
              <a:rPr lang="zh-CN" altLang="en-US" smtClean="0"/>
              <a:t>或</a:t>
            </a:r>
            <a:r>
              <a:rPr lang="en-US" altLang="zh-CN" smtClean="0"/>
              <a:t>array</a:t>
            </a:r>
            <a:r>
              <a:rPr lang="zh-CN" altLang="en-US" smtClean="0"/>
              <a:t>对象在自己封装的</a:t>
            </a:r>
            <a:r>
              <a:rPr lang="en-US" altLang="zh-CN" smtClean="0"/>
              <a:t>map</a:t>
            </a:r>
            <a:r>
              <a:rPr lang="zh-CN" altLang="en-US" smtClean="0"/>
              <a:t>里面的</a:t>
            </a:r>
            <a:r>
              <a:rPr lang="en-US" altLang="zh-CN" smtClean="0"/>
              <a:t>key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</a:t>
            </a:r>
            <a:r>
              <a:rPr lang="en-US" altLang="zh-CN" smtClean="0"/>
              <a:t>sql</a:t>
            </a:r>
            <a:endParaRPr lang="zh-CN" altLang="en-US" smtClean="0"/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foreach</a:t>
            </a:r>
            <a:r>
              <a:rPr lang="zh-CN" altLang="en-US" smtClean="0"/>
              <a:t>标签</a:t>
            </a:r>
            <a:endParaRPr lang="en-US" altLang="zh-CN" b="1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、单参数</a:t>
            </a:r>
            <a:r>
              <a:rPr lang="en-US" altLang="zh-CN" smtClean="0"/>
              <a:t>List</a:t>
            </a:r>
            <a:r>
              <a:rPr lang="zh-CN" altLang="en-US" smtClean="0"/>
              <a:t>的类型</a:t>
            </a:r>
            <a:r>
              <a:rPr lang="en-US" altLang="zh-CN" sz="2000" smtClean="0"/>
              <a:t>public List&lt;User&gt; dynamicForeachTest(List&lt;Integer&gt; ids); </a:t>
            </a:r>
            <a:endParaRPr lang="en-US" altLang="zh-CN" sz="2000" b="1" smtClean="0"/>
          </a:p>
          <a:p>
            <a:pPr lvl="1"/>
            <a:endParaRPr lang="en-US" altLang="zh-CN" b="1" smtClean="0"/>
          </a:p>
          <a:p>
            <a:pPr lvl="1"/>
            <a:endParaRPr lang="en-US" altLang="zh-CN" b="1" smtClean="0"/>
          </a:p>
          <a:p>
            <a:pPr lvl="1">
              <a:buFontTx/>
              <a:buNone/>
            </a:pPr>
            <a:endParaRPr lang="en-US" altLang="zh-CN" b="1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、单参数</a:t>
            </a:r>
            <a:r>
              <a:rPr lang="en-US" altLang="zh-CN" smtClean="0"/>
              <a:t>array</a:t>
            </a:r>
            <a:r>
              <a:rPr lang="zh-CN" altLang="en-US" smtClean="0"/>
              <a:t>数组的类型</a:t>
            </a:r>
            <a:endParaRPr lang="en-US" altLang="zh-CN" b="1" smtClean="0"/>
          </a:p>
          <a:p>
            <a:pPr lvl="1"/>
            <a:r>
              <a:rPr lang="en-US" altLang="zh-CN" sz="2000" smtClean="0"/>
              <a:t>public List&lt;Blog&gt; dynamicForeach2Test(int[] ids);</a:t>
            </a:r>
            <a:endParaRPr lang="en-US" altLang="zh-CN" sz="2000" smtClean="0"/>
          </a:p>
          <a:p>
            <a:endParaRPr lang="en-US" altLang="zh-CN" b="1" smtClean="0"/>
          </a:p>
          <a:p>
            <a:endParaRPr lang="en-US" altLang="zh-CN" b="1" smtClean="0"/>
          </a:p>
          <a:p>
            <a:pPr algn="r"/>
            <a:endParaRPr lang="en-US" altLang="zh-CN" b="1" smtClean="0"/>
          </a:p>
          <a:p>
            <a:endParaRPr lang="en-US" altLang="zh-CN" b="1" smtClean="0"/>
          </a:p>
          <a:p>
            <a:endParaRPr lang="en-US" altLang="zh-CN" b="1" smtClean="0"/>
          </a:p>
          <a:p>
            <a:endParaRPr lang="en-US" altLang="zh-CN" b="1" smtClean="0"/>
          </a:p>
          <a:p>
            <a:endParaRPr lang="en-US" altLang="zh-CN" b="1" smtClean="0"/>
          </a:p>
          <a:p>
            <a:endParaRPr lang="zh-CN" altLang="en-US" smtClean="0"/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4588" y="2214563"/>
            <a:ext cx="7999412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9813" y="4714875"/>
            <a:ext cx="8104187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</a:t>
            </a:r>
            <a:r>
              <a:rPr lang="en-US" altLang="zh-CN" smtClean="0"/>
              <a:t>sql</a:t>
            </a:r>
            <a:endParaRPr lang="zh-CN" altLang="en-US" smtClean="0"/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foreach</a:t>
            </a:r>
            <a:r>
              <a:rPr lang="zh-CN" altLang="en-US" smtClean="0"/>
              <a:t>标签</a:t>
            </a:r>
            <a:endParaRPr lang="en-US" altLang="zh-CN" b="1" smtClean="0"/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、自己把参数封装成</a:t>
            </a:r>
            <a:r>
              <a:rPr lang="en-US" altLang="zh-CN" smtClean="0"/>
              <a:t>Map</a:t>
            </a:r>
            <a:r>
              <a:rPr lang="zh-CN" altLang="en-US" smtClean="0"/>
              <a:t>的类型</a:t>
            </a:r>
            <a:endParaRPr lang="en-US" altLang="zh-CN" smtClean="0"/>
          </a:p>
          <a:p>
            <a:pPr lvl="1"/>
            <a:r>
              <a:rPr lang="en-US" altLang="zh-CN" sz="2000" smtClean="0"/>
              <a:t>public List&lt;User&gt; dynamicForeach3Test(Map&lt;String, Object&gt; params); </a:t>
            </a:r>
            <a:endParaRPr lang="en-US" altLang="zh-CN" sz="2000" b="1" smtClean="0"/>
          </a:p>
          <a:p>
            <a:pPr lvl="1"/>
            <a:endParaRPr lang="en-US" altLang="zh-CN" b="1" smtClean="0"/>
          </a:p>
          <a:p>
            <a:pPr lvl="1"/>
            <a:endParaRPr lang="en-US" altLang="zh-CN" b="1" smtClean="0"/>
          </a:p>
          <a:p>
            <a:pPr lvl="1">
              <a:buFontTx/>
              <a:buNone/>
            </a:pPr>
            <a:endParaRPr lang="en-US" altLang="zh-CN" b="1" smtClean="0"/>
          </a:p>
          <a:p>
            <a:endParaRPr lang="en-US" altLang="zh-CN" b="1" smtClean="0"/>
          </a:p>
          <a:p>
            <a:pPr lvl="1"/>
            <a:r>
              <a:rPr lang="en-US" altLang="zh-CN" sz="1600" smtClean="0"/>
              <a:t>String name="w";</a:t>
            </a:r>
            <a:endParaRPr lang="en-US" altLang="zh-CN" sz="1600" smtClean="0"/>
          </a:p>
          <a:p>
            <a:pPr lvl="1"/>
            <a:r>
              <a:rPr lang="en-US" altLang="zh-CN" sz="1600" b="1" smtClean="0"/>
              <a:t>int</a:t>
            </a:r>
            <a:r>
              <a:rPr lang="en-US" altLang="zh-CN" sz="1600" smtClean="0"/>
              <a:t>[] ids={1,2,3};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Map&lt;String, Object&gt; params = new HashMap&lt;String, Object&gt;();      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params.put("ids", ids);      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params.put(“userName”,”zhangshan”);</a:t>
            </a:r>
            <a:r>
              <a:rPr lang="en-US" altLang="zh-CN" smtClean="0"/>
              <a:t>  </a:t>
            </a:r>
            <a:endParaRPr lang="en-US" altLang="zh-CN" b="1" smtClean="0"/>
          </a:p>
          <a:p>
            <a:pPr algn="r"/>
            <a:endParaRPr lang="en-US" altLang="zh-CN" b="1" smtClean="0"/>
          </a:p>
          <a:p>
            <a:endParaRPr lang="zh-CN" altLang="en-US" smtClean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50" y="2636838"/>
            <a:ext cx="88582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r>
              <a:rPr lang="en-US" altLang="zh-CN" smtClean="0"/>
              <a:t>SqlMapConfig.xml </a:t>
            </a:r>
            <a:r>
              <a:rPr lang="zh-CN" altLang="en-US" smtClean="0"/>
              <a:t>全局配置文件</a:t>
            </a:r>
            <a:endParaRPr lang="zh-CN" altLang="en-US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71563"/>
            <a:ext cx="8229600" cy="5572125"/>
          </a:xfrm>
        </p:spPr>
        <p:txBody>
          <a:bodyPr/>
          <a:lstStyle/>
          <a:p>
            <a:r>
              <a:rPr lang="en-US" altLang="zh-CN" smtClean="0"/>
              <a:t>SqlMapConfig</a:t>
            </a:r>
            <a:r>
              <a:rPr lang="zh-CN" altLang="en-US" smtClean="0"/>
              <a:t>的</a:t>
            </a:r>
            <a:r>
              <a:rPr lang="en-US" altLang="zh-CN" smtClean="0"/>
              <a:t>XML</a:t>
            </a:r>
            <a:r>
              <a:rPr lang="zh-CN" altLang="en-US" smtClean="0"/>
              <a:t>配置文件包含了影响</a:t>
            </a:r>
            <a:r>
              <a:rPr lang="en-US" altLang="zh-CN" smtClean="0"/>
              <a:t>MyBatis </a:t>
            </a:r>
            <a:r>
              <a:rPr lang="zh-CN" altLang="en-US" smtClean="0"/>
              <a:t>行为甚深的设置和属性信息</a:t>
            </a:r>
            <a:r>
              <a:rPr lang="en-US" altLang="zh-CN" smtClean="0"/>
              <a:t>,</a:t>
            </a:r>
            <a:r>
              <a:rPr lang="zh-CN" altLang="en-US" smtClean="0"/>
              <a:t>文档结构如下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/>
            <a:r>
              <a:rPr lang="en-US" altLang="zh-CN" smtClean="0"/>
              <a:t>configuration </a:t>
            </a:r>
            <a:r>
              <a:rPr lang="zh-CN" altLang="en-US" smtClean="0"/>
              <a:t>配置</a:t>
            </a:r>
            <a:endParaRPr lang="zh-CN" altLang="en-US" smtClean="0"/>
          </a:p>
          <a:p>
            <a:pPr lvl="2"/>
            <a:r>
              <a:rPr lang="en-US" altLang="zh-CN" smtClean="0"/>
              <a:t>properties </a:t>
            </a:r>
            <a:r>
              <a:rPr lang="zh-CN" altLang="en-US" smtClean="0"/>
              <a:t>属性</a:t>
            </a:r>
            <a:endParaRPr lang="zh-CN" altLang="en-US" smtClean="0"/>
          </a:p>
          <a:p>
            <a:pPr lvl="2"/>
            <a:r>
              <a:rPr lang="en-US" altLang="zh-CN" smtClean="0"/>
              <a:t>settings </a:t>
            </a:r>
            <a:r>
              <a:rPr lang="zh-CN" altLang="en-US" smtClean="0"/>
              <a:t>设置</a:t>
            </a:r>
            <a:endParaRPr lang="zh-CN" altLang="en-US" smtClean="0"/>
          </a:p>
          <a:p>
            <a:pPr lvl="2"/>
            <a:r>
              <a:rPr lang="en-US" altLang="zh-CN" smtClean="0"/>
              <a:t>typeAliases </a:t>
            </a:r>
            <a:r>
              <a:rPr lang="zh-CN" altLang="en-US" smtClean="0"/>
              <a:t>类型命名</a:t>
            </a:r>
            <a:endParaRPr lang="zh-CN" altLang="en-US" smtClean="0"/>
          </a:p>
          <a:p>
            <a:pPr lvl="2"/>
            <a:r>
              <a:rPr lang="en-US" altLang="zh-CN" smtClean="0"/>
              <a:t>typeHandlers </a:t>
            </a:r>
            <a:r>
              <a:rPr lang="zh-CN" altLang="en-US" smtClean="0"/>
              <a:t>类型处理器</a:t>
            </a:r>
            <a:endParaRPr lang="zh-CN" altLang="en-US" smtClean="0"/>
          </a:p>
          <a:p>
            <a:pPr lvl="2"/>
            <a:r>
              <a:rPr lang="en-US" altLang="zh-CN" smtClean="0"/>
              <a:t>objectFactory </a:t>
            </a:r>
            <a:r>
              <a:rPr lang="zh-CN" altLang="en-US" smtClean="0"/>
              <a:t>对象工厂</a:t>
            </a:r>
            <a:endParaRPr lang="zh-CN" altLang="en-US" smtClean="0"/>
          </a:p>
          <a:p>
            <a:pPr lvl="2"/>
            <a:r>
              <a:rPr lang="en-US" altLang="zh-CN" smtClean="0"/>
              <a:t>plugins </a:t>
            </a:r>
            <a:r>
              <a:rPr lang="zh-CN" altLang="en-US" smtClean="0"/>
              <a:t>插件</a:t>
            </a:r>
            <a:endParaRPr lang="zh-CN" altLang="en-US" smtClean="0"/>
          </a:p>
          <a:p>
            <a:pPr lvl="2"/>
            <a:r>
              <a:rPr lang="en-US" altLang="zh-CN" smtClean="0"/>
              <a:t>Environments </a:t>
            </a:r>
            <a:r>
              <a:rPr lang="zh-CN" altLang="en-US" smtClean="0"/>
              <a:t>环境</a:t>
            </a:r>
            <a:endParaRPr lang="zh-CN" altLang="en-US" smtClean="0"/>
          </a:p>
          <a:p>
            <a:pPr lvl="2"/>
            <a:r>
              <a:rPr lang="en-US" altLang="zh-CN" smtClean="0"/>
              <a:t>mappers </a:t>
            </a:r>
            <a:r>
              <a:rPr lang="zh-CN" altLang="en-US" smtClean="0"/>
              <a:t>映射器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片段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Sql</a:t>
            </a:r>
            <a:r>
              <a:rPr lang="zh-CN" altLang="en-US" smtClean="0"/>
              <a:t>代码片段，实现</a:t>
            </a:r>
            <a:r>
              <a:rPr lang="en-US" altLang="zh-CN" smtClean="0"/>
              <a:t>sql</a:t>
            </a:r>
            <a:r>
              <a:rPr lang="zh-CN" altLang="en-US" smtClean="0"/>
              <a:t>代码重用</a:t>
            </a:r>
            <a:endParaRPr lang="en-US" altLang="zh-CN" smtClean="0"/>
          </a:p>
          <a:p>
            <a:r>
              <a:rPr lang="zh-CN" altLang="en-US" smtClean="0"/>
              <a:t>查询用户信息和分页总记录数的代码重用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25" y="2000250"/>
            <a:ext cx="58864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4572000"/>
            <a:ext cx="7770813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TextBox 6"/>
          <p:cNvSpPr txBox="1">
            <a:spLocks noChangeArrowheads="1"/>
          </p:cNvSpPr>
          <p:nvPr/>
        </p:nvSpPr>
        <p:spPr bwMode="auto">
          <a:xfrm>
            <a:off x="214313" y="5753100"/>
            <a:ext cx="89296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ctr">
              <a:buSzPct val="65000"/>
            </a:pPr>
            <a:r>
              <a:rPr lang="zh-CN" altLang="en-US" sz="2400">
                <a:solidFill>
                  <a:srgbClr val="FF0000"/>
                </a:solidFill>
              </a:rPr>
              <a:t>参考代码：</a:t>
            </a:r>
            <a:r>
              <a:rPr lang="en-US" altLang="zh-CN" sz="2400">
                <a:solidFill>
                  <a:srgbClr val="FF0000"/>
                </a:solidFill>
              </a:rPr>
              <a:t>MyBatis02\mapper</a:t>
            </a:r>
            <a:r>
              <a:rPr lang="zh-CN" altLang="en-US" sz="2400">
                <a:solidFill>
                  <a:srgbClr val="FF0000"/>
                </a:solidFill>
              </a:rPr>
              <a:t>包</a:t>
            </a:r>
            <a:r>
              <a:rPr lang="en-US" altLang="zh-CN" sz="2400">
                <a:solidFill>
                  <a:srgbClr val="FF0000"/>
                </a:solidFill>
              </a:rPr>
              <a:t>\UserMapper.xml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 smtClean="0"/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MyBatis核心</a:t>
            </a:r>
            <a:r>
              <a:rPr lang="zh-CN" altLang="en-US" smtClean="0"/>
              <a:t>XML配置的相关配置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Mapper映射文件配置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传统开发</a:t>
            </a:r>
            <a:r>
              <a:rPr lang="en-US" altLang="zh-CN" smtClean="0"/>
              <a:t>dao</a:t>
            </a:r>
            <a:r>
              <a:rPr lang="zh-CN" altLang="en-US" smtClean="0"/>
              <a:t>的方法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mapper</a:t>
            </a:r>
            <a:r>
              <a:rPr lang="zh-CN" altLang="en-US" smtClean="0"/>
              <a:t>开发</a:t>
            </a:r>
            <a:r>
              <a:rPr lang="en-US" altLang="zh-CN" smtClean="0"/>
              <a:t>dao</a:t>
            </a:r>
            <a:r>
              <a:rPr lang="zh-CN" altLang="en-US" smtClean="0"/>
              <a:t>的方法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动态</a:t>
            </a:r>
            <a:r>
              <a:rPr lang="en-US" altLang="zh-CN" smtClean="0"/>
              <a:t>sql</a:t>
            </a:r>
            <a:r>
              <a:rPr lang="zh-CN" altLang="en-US" smtClean="0"/>
              <a:t>语句、</a:t>
            </a:r>
            <a:r>
              <a:rPr lang="en-US" altLang="zh-CN" smtClean="0"/>
              <a:t>sql</a:t>
            </a:r>
            <a:r>
              <a:rPr lang="zh-CN" altLang="en-US" smtClean="0"/>
              <a:t>片段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5852" y="2285992"/>
            <a:ext cx="657229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宋体" panose="02010600030101010101" pitchFamily="2" charset="-122"/>
              </a:rPr>
              <a:t>谢谢</a:t>
            </a:r>
            <a:endParaRPr lang="zh-CN" altLang="en-US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4"/>
          <p:cNvSpPr>
            <a:spLocks noGrp="1"/>
          </p:cNvSpPr>
          <p:nvPr>
            <p:ph type="title"/>
          </p:nvPr>
        </p:nvSpPr>
        <p:spPr>
          <a:xfrm>
            <a:off x="457200" y="346075"/>
            <a:ext cx="7283450" cy="706438"/>
          </a:xfrm>
        </p:spPr>
        <p:txBody>
          <a:bodyPr/>
          <a:lstStyle/>
          <a:p>
            <a:r>
              <a:rPr lang="en-US" altLang="zh-CN" smtClean="0"/>
              <a:t>SqlMapConfig.xml </a:t>
            </a:r>
            <a:r>
              <a:rPr lang="zh-CN" altLang="en-US" smtClean="0"/>
              <a:t>全局配置文件</a:t>
            </a:r>
            <a:endParaRPr lang="zh-CN" altLang="en-US" smtClean="0"/>
          </a:p>
        </p:txBody>
      </p:sp>
      <p:sp>
        <p:nvSpPr>
          <p:cNvPr id="18434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properties</a:t>
            </a:r>
            <a:r>
              <a:rPr lang="zh-CN" altLang="en-US" smtClean="0"/>
              <a:t>全局参数</a:t>
            </a:r>
            <a:endParaRPr lang="en-US" altLang="zh-CN" smtClean="0"/>
          </a:p>
          <a:p>
            <a:pPr lvl="1"/>
            <a:r>
              <a:rPr lang="zh-CN" altLang="en-US" smtClean="0"/>
              <a:t>加载属性文件</a:t>
            </a:r>
            <a:endParaRPr lang="en-US" altLang="zh-CN" smtClean="0"/>
          </a:p>
          <a:p>
            <a:pPr lvl="1"/>
            <a:r>
              <a:rPr lang="en-US" altLang="zh-CN" smtClean="0"/>
              <a:t>&lt;properties resource="config/db.properties"&gt;</a:t>
            </a:r>
            <a:endParaRPr lang="en-US" altLang="zh-CN" smtClean="0"/>
          </a:p>
          <a:p>
            <a:pPr lvl="1"/>
            <a:r>
              <a:rPr lang="en-US" altLang="zh-CN" smtClean="0"/>
              <a:t>&lt;!--properties</a:t>
            </a:r>
            <a:r>
              <a:rPr lang="zh-CN" altLang="en-US" smtClean="0"/>
              <a:t>中还可以配置一些属性名和属性值  </a:t>
            </a:r>
            <a:r>
              <a:rPr lang="en-US" altLang="zh-CN" smtClean="0"/>
              <a:t>--&gt;</a:t>
            </a:r>
            <a:endParaRPr lang="en-US" altLang="zh-CN" smtClean="0"/>
          </a:p>
          <a:p>
            <a:pPr lvl="1"/>
            <a:r>
              <a:rPr lang="en-US" altLang="zh-CN" smtClean="0"/>
              <a:t>&lt;!-- &lt;property name="jdbc.driver" value=""/&gt; --&gt;</a:t>
            </a:r>
            <a:endParaRPr lang="en-US" altLang="zh-CN" smtClean="0"/>
          </a:p>
          <a:p>
            <a:pPr lvl="1"/>
            <a:r>
              <a:rPr lang="en-US" altLang="zh-CN" smtClean="0"/>
              <a:t>&lt;/properties&gt;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参考：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en-US" altLang="zh-CN" smtClean="0">
                <a:solidFill>
                  <a:srgbClr val="FF0000"/>
                </a:solidFill>
              </a:rPr>
              <a:t>MyBatis02\SqlMapConfig.xml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en-US" altLang="zh-CN" smtClean="0">
                <a:solidFill>
                  <a:srgbClr val="FF0000"/>
                </a:solidFill>
              </a:rPr>
              <a:t>MyBatis02\db.properties.xml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/>
              <a:t>MyBatis </a:t>
            </a:r>
            <a:r>
              <a:rPr lang="zh-CN" altLang="en-US" smtClean="0"/>
              <a:t>将按照下面的顺序来加载属性：</a:t>
            </a:r>
            <a:endParaRPr lang="zh-CN" altLang="en-US" smtClean="0"/>
          </a:p>
          <a:p>
            <a:pPr lvl="1"/>
            <a:r>
              <a:rPr lang="zh-CN" altLang="en-US" smtClean="0"/>
              <a:t>在</a:t>
            </a:r>
            <a:r>
              <a:rPr lang="en-US" smtClean="0"/>
              <a:t> </a:t>
            </a:r>
            <a:r>
              <a:rPr lang="en-US" altLang="zh-CN" smtClean="0"/>
              <a:t>properties </a:t>
            </a:r>
            <a:r>
              <a:rPr lang="zh-CN" altLang="en-US" smtClean="0"/>
              <a:t>元素体内定义的属性首先被读取。 </a:t>
            </a:r>
            <a:endParaRPr lang="zh-CN" altLang="en-US" smtClean="0"/>
          </a:p>
          <a:p>
            <a:pPr lvl="1"/>
            <a:r>
              <a:rPr lang="zh-CN" altLang="en-US" smtClean="0"/>
              <a:t>然后会读取</a:t>
            </a:r>
            <a:r>
              <a:rPr lang="en-US" altLang="zh-CN" smtClean="0"/>
              <a:t>properties </a:t>
            </a:r>
            <a:r>
              <a:rPr lang="zh-CN" altLang="en-US" smtClean="0"/>
              <a:t>元素中</a:t>
            </a:r>
            <a:r>
              <a:rPr lang="en-US" altLang="zh-CN" smtClean="0"/>
              <a:t>resource</a:t>
            </a:r>
            <a:r>
              <a:rPr lang="zh-CN" altLang="en-US" smtClean="0"/>
              <a:t>或</a:t>
            </a:r>
            <a:r>
              <a:rPr lang="en-US" smtClean="0"/>
              <a:t> </a:t>
            </a:r>
            <a:r>
              <a:rPr lang="en-US" altLang="zh-CN" smtClean="0"/>
              <a:t>url </a:t>
            </a:r>
            <a:r>
              <a:rPr lang="zh-CN" altLang="en-US" smtClean="0"/>
              <a:t>加载的属性，它会覆盖已读取的同名属性。 </a:t>
            </a:r>
            <a:endParaRPr lang="zh-CN" altLang="en-US" smtClean="0"/>
          </a:p>
          <a:p>
            <a:pPr lvl="1"/>
            <a:r>
              <a:rPr lang="zh-CN" altLang="en-US" smtClean="0"/>
              <a:t>最后读取</a:t>
            </a:r>
            <a:r>
              <a:rPr lang="en-US" altLang="zh-CN" smtClean="0"/>
              <a:t>parameterType</a:t>
            </a:r>
            <a:r>
              <a:rPr lang="zh-CN" altLang="en-US" smtClean="0"/>
              <a:t>传递的属性，它会覆盖已读取的同名属性。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SqlMapConfig.xml </a:t>
            </a:r>
            <a:r>
              <a:rPr lang="zh-CN" altLang="en-US" smtClean="0"/>
              <a:t>全局配置文件</a:t>
            </a:r>
            <a:endParaRPr lang="en-US" altLang="zh-CN" smtClean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settings</a:t>
            </a:r>
            <a:r>
              <a:rPr lang="zh-CN" altLang="en-US" smtClean="0"/>
              <a:t>全局参数</a:t>
            </a:r>
            <a:endParaRPr lang="en-US" smtClean="0"/>
          </a:p>
          <a:p>
            <a:pPr lvl="1"/>
            <a:r>
              <a:rPr lang="en-US" altLang="zh-CN" smtClean="0"/>
              <a:t>mybatis</a:t>
            </a:r>
            <a:r>
              <a:rPr lang="zh-CN" altLang="en-US" smtClean="0"/>
              <a:t>框架在运行时可以调整一些运行参数，比如：开启二级缓存、开启延迟加载等</a:t>
            </a:r>
            <a:endParaRPr lang="zh-CN" altLang="en-US" smtClean="0"/>
          </a:p>
          <a:p>
            <a:pPr lvl="1"/>
            <a:r>
              <a:rPr lang="zh-CN" altLang="en-US" smtClean="0"/>
              <a:t>全局参数将会影响</a:t>
            </a:r>
            <a:r>
              <a:rPr lang="en-US" altLang="zh-CN" smtClean="0"/>
              <a:t>mybatis</a:t>
            </a:r>
            <a:r>
              <a:rPr lang="zh-CN" altLang="en-US" smtClean="0"/>
              <a:t>的运行行为。</a:t>
            </a:r>
            <a:endParaRPr lang="en-US" altLang="zh-CN" smtClean="0"/>
          </a:p>
          <a:p>
            <a:pPr lvl="1"/>
            <a:r>
              <a:rPr lang="zh-CN" altLang="en-US" smtClean="0"/>
              <a:t>详细参见</a:t>
            </a:r>
            <a:r>
              <a:rPr lang="en-US" altLang="zh-CN" smtClean="0"/>
              <a:t>MyBatist</a:t>
            </a:r>
            <a:r>
              <a:rPr lang="zh-CN" altLang="en-US" smtClean="0"/>
              <a:t>参考手册</a:t>
            </a:r>
            <a:endParaRPr lang="zh-CN" altLang="en-US" smtClean="0"/>
          </a:p>
          <a:p>
            <a:pPr lvl="1"/>
            <a:endParaRPr lang="zh-CN" altLang="en-US" smtClean="0"/>
          </a:p>
          <a:p>
            <a:pPr lvl="1"/>
            <a:endParaRPr lang="en-US" altLang="zh-CN" smtClean="0"/>
          </a:p>
        </p:txBody>
      </p:sp>
      <p:pic>
        <p:nvPicPr>
          <p:cNvPr id="20483" name="图片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2928938"/>
            <a:ext cx="91440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SqlMapConfig.xml </a:t>
            </a:r>
            <a:r>
              <a:rPr lang="zh-CN" altLang="en-US" smtClean="0"/>
              <a:t>全局配置文件</a:t>
            </a:r>
            <a:endParaRPr lang="en-US" altLang="zh-CN" smtClean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typeAliases</a:t>
            </a:r>
            <a:r>
              <a:rPr lang="zh-CN" altLang="en-US" smtClean="0"/>
              <a:t>全局参数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mapper.xml</a:t>
            </a:r>
            <a:r>
              <a:rPr lang="zh-CN" altLang="en-US" smtClean="0"/>
              <a:t>中，定义的</a:t>
            </a:r>
            <a:r>
              <a:rPr lang="en-US" altLang="zh-CN" smtClean="0"/>
              <a:t>statement</a:t>
            </a:r>
            <a:r>
              <a:rPr lang="zh-CN" altLang="en-US" smtClean="0"/>
              <a:t>需要</a:t>
            </a:r>
            <a:r>
              <a:rPr lang="en-US" altLang="zh-CN" smtClean="0"/>
              <a:t>parameterType</a:t>
            </a:r>
            <a:r>
              <a:rPr lang="zh-CN" altLang="en-US" smtClean="0"/>
              <a:t>指定输入参数的类型、需要</a:t>
            </a:r>
            <a:r>
              <a:rPr lang="en-US" altLang="zh-CN" smtClean="0"/>
              <a:t>resultType</a:t>
            </a:r>
            <a:r>
              <a:rPr lang="zh-CN" altLang="en-US" smtClean="0"/>
              <a:t>指定输出结果的映射类型。如果在指定类型时输入类型全路径，不方便进行开发，可以针对</a:t>
            </a:r>
            <a:r>
              <a:rPr lang="en-US" altLang="zh-CN" smtClean="0"/>
              <a:t>parameterType</a:t>
            </a:r>
            <a:r>
              <a:rPr lang="zh-CN" altLang="en-US" smtClean="0"/>
              <a:t>或</a:t>
            </a:r>
            <a:r>
              <a:rPr lang="en-US" altLang="zh-CN" smtClean="0"/>
              <a:t>resultType</a:t>
            </a:r>
            <a:r>
              <a:rPr lang="zh-CN" altLang="en-US" smtClean="0"/>
              <a:t>指定的类型定义一些别名，方便开发。</a:t>
            </a:r>
            <a:endParaRPr lang="zh-CN" altLang="en-US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38" y="3286125"/>
            <a:ext cx="807243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571500" y="5715000"/>
            <a:ext cx="57467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ctr">
              <a:buSzPct val="65000"/>
            </a:pPr>
            <a:r>
              <a:rPr lang="zh-CN" altLang="en-US" sz="2400">
                <a:solidFill>
                  <a:srgbClr val="FF0000"/>
                </a:solidFill>
              </a:rPr>
              <a:t>参考代码：</a:t>
            </a:r>
            <a:r>
              <a:rPr lang="en-US" altLang="zh-CN" sz="2400">
                <a:solidFill>
                  <a:srgbClr val="FF0000"/>
                </a:solidFill>
              </a:rPr>
              <a:t>MyBatis02\SqlMapConfig.xml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68" name="Group 11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5650" y="1125538"/>
          <a:ext cx="7358063" cy="4710112"/>
        </p:xfrm>
        <a:graphic>
          <a:graphicData uri="http://schemas.openxmlformats.org/drawingml/2006/table">
            <a:tbl>
              <a:tblPr/>
              <a:tblGrid>
                <a:gridCol w="1857375"/>
                <a:gridCol w="5500688"/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唯一标识符，用来引用该条语句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resultType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查询结果的类型的完全限定名或别名，用法同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parameterType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resultMap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引用外部的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resultMap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映射查询结果，不能和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resultType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同时使用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parameterType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参数的类型的完全限定名或别名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flushCache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执行语句后是否清空缓存。默认值为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useCache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查询结果是否需要被缓存。默认值为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timeout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等待数据库返回的超时时间，超时抛出异常。默认不设置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fetchSize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每次批量返回的结果行数。默认不设置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statementType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选择使用哪种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statement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，默认是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PREPARED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resultSetType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</a:rPr>
                        <a:t>设置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</a:rPr>
                        <a:t>ResultSet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</a:rPr>
                        <a:t>对象的类型可滚动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黑体" panose="02010609060101010101" pitchFamily="49" charset="-122"/>
                        </a:rPr>
                        <a:t>或者是不可滚动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SqlMapConfig.xml </a:t>
            </a:r>
            <a:r>
              <a:rPr lang="zh-CN" altLang="en-US" smtClean="0"/>
              <a:t>全局配置文件</a:t>
            </a:r>
            <a:endParaRPr lang="en-US" altLang="zh-CN" smtClean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environments</a:t>
            </a:r>
            <a:r>
              <a:rPr lang="zh-CN" altLang="en-US" smtClean="0"/>
              <a:t>全局参数</a:t>
            </a:r>
            <a:endParaRPr lang="en-US" smtClean="0"/>
          </a:p>
          <a:p>
            <a:pPr lvl="1"/>
            <a:r>
              <a:rPr lang="en-US" altLang="zh-CN" smtClean="0"/>
              <a:t>environments</a:t>
            </a:r>
            <a:r>
              <a:rPr lang="zh-CN" altLang="en-US" smtClean="0"/>
              <a:t>主要用于配置数据库相关，而且可以在里面配置多个</a:t>
            </a:r>
            <a:r>
              <a:rPr lang="en-US" altLang="zh-CN" smtClean="0"/>
              <a:t>environment</a:t>
            </a:r>
            <a:r>
              <a:rPr lang="zh-CN" altLang="en-US" smtClean="0"/>
              <a:t>。</a:t>
            </a:r>
            <a:endParaRPr lang="en-US" smtClean="0"/>
          </a:p>
          <a:p>
            <a:pPr lvl="1"/>
            <a:r>
              <a:rPr lang="en-US" altLang="zh-CN" smtClean="0"/>
              <a:t>transactionManager</a:t>
            </a:r>
            <a:endParaRPr lang="en-US" altLang="zh-CN" smtClean="0"/>
          </a:p>
          <a:p>
            <a:pPr lvl="2"/>
            <a:r>
              <a:rPr lang="en-US" altLang="zh-CN" smtClean="0"/>
              <a:t>MyBatis</a:t>
            </a:r>
            <a:r>
              <a:rPr lang="zh-CN" altLang="en-US" smtClean="0"/>
              <a:t>中有两种事务管理器类型</a:t>
            </a:r>
            <a:endParaRPr lang="en-US" altLang="zh-CN" smtClean="0"/>
          </a:p>
          <a:p>
            <a:pPr lvl="2"/>
            <a:r>
              <a:rPr lang="en-US" altLang="zh-CN" smtClean="0"/>
              <a:t>JDBC</a:t>
            </a:r>
            <a:r>
              <a:rPr lang="zh-CN" altLang="en-US" smtClean="0"/>
              <a:t>：使用了</a:t>
            </a:r>
            <a:r>
              <a:rPr lang="en-US" altLang="zh-CN" smtClean="0"/>
              <a:t>JDBC</a:t>
            </a:r>
            <a:r>
              <a:rPr lang="zh-CN" altLang="en-US" smtClean="0"/>
              <a:t>的提交和回滚设置。</a:t>
            </a:r>
            <a:endParaRPr lang="zh-CN" altLang="en-US" smtClean="0"/>
          </a:p>
          <a:p>
            <a:pPr lvl="2"/>
            <a:r>
              <a:rPr lang="en-US" altLang="zh-CN" smtClean="0"/>
              <a:t>MANAGED(</a:t>
            </a:r>
            <a:r>
              <a:rPr lang="zh-CN" altLang="en-US" smtClean="0"/>
              <a:t>托管</a:t>
            </a:r>
            <a:r>
              <a:rPr lang="en-US" altLang="zh-CN" smtClean="0"/>
              <a:t>)</a:t>
            </a:r>
            <a:r>
              <a:rPr lang="zh-CN" altLang="en-US" smtClean="0"/>
              <a:t>：而它让容器来管理事务的整个生命周期（比如</a:t>
            </a:r>
            <a:r>
              <a:rPr lang="en-US" altLang="zh-CN" smtClean="0"/>
              <a:t>spring</a:t>
            </a:r>
            <a:r>
              <a:rPr lang="zh-CN" altLang="en-US" smtClean="0"/>
              <a:t>、</a:t>
            </a:r>
            <a:r>
              <a:rPr lang="en-US" altLang="zh-CN" smtClean="0"/>
              <a:t>jee</a:t>
            </a:r>
            <a:r>
              <a:rPr lang="zh-CN" altLang="en-US" smtClean="0"/>
              <a:t>应用服务器的上下文）</a:t>
            </a:r>
            <a:endParaRPr lang="zh-CN" altLang="en-US" smtClean="0"/>
          </a:p>
          <a:p>
            <a:pPr lvl="1"/>
            <a:r>
              <a:rPr lang="en-US" altLang="zh-CN" smtClean="0"/>
              <a:t>dataSource</a:t>
            </a:r>
            <a:endParaRPr lang="en-US" altLang="zh-CN" smtClean="0"/>
          </a:p>
          <a:p>
            <a:pPr lvl="2"/>
            <a:r>
              <a:rPr lang="zh-CN" altLang="en-US" smtClean="0"/>
              <a:t>用来配置基本的</a:t>
            </a:r>
            <a:r>
              <a:rPr lang="en-US" altLang="zh-CN" smtClean="0"/>
              <a:t>JDBC</a:t>
            </a:r>
            <a:r>
              <a:rPr lang="zh-CN" altLang="en-US" smtClean="0"/>
              <a:t>数据源连接信息</a:t>
            </a:r>
            <a:endParaRPr lang="en-US" altLang="zh-CN" smtClean="0"/>
          </a:p>
          <a:p>
            <a:pPr lvl="2"/>
            <a:r>
              <a:rPr lang="zh-CN" altLang="en-US" smtClean="0"/>
              <a:t>有三种内建的数据源类型</a:t>
            </a:r>
            <a:r>
              <a:rPr lang="en-US" altLang="zh-CN" smtClean="0"/>
              <a:t>UNPOOLED|POOLED|JNDI</a:t>
            </a:r>
            <a:endParaRPr lang="zh-CN" altLang="en-US" smtClean="0"/>
          </a:p>
          <a:p>
            <a:pPr lvl="1"/>
            <a:r>
              <a:rPr lang="zh-CN" altLang="en-US" smtClean="0"/>
              <a:t>和</a:t>
            </a:r>
            <a:r>
              <a:rPr lang="en-US" altLang="zh-CN" smtClean="0"/>
              <a:t>spring</a:t>
            </a:r>
            <a:r>
              <a:rPr lang="zh-CN" altLang="en-US" smtClean="0"/>
              <a:t>整合后 </a:t>
            </a:r>
            <a:r>
              <a:rPr lang="en-US" altLang="zh-CN" smtClean="0"/>
              <a:t>environments</a:t>
            </a:r>
            <a:r>
              <a:rPr lang="zh-CN" altLang="en-US" smtClean="0"/>
              <a:t>配置将废除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SqlMapConfig.xml </a:t>
            </a:r>
            <a:r>
              <a:rPr lang="zh-CN" altLang="en-US" smtClean="0"/>
              <a:t>全局配置文件</a:t>
            </a:r>
            <a:endParaRPr lang="en-US" altLang="zh-CN" smtClean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mappers</a:t>
            </a:r>
            <a:r>
              <a:rPr lang="zh-CN" altLang="en-US" smtClean="0"/>
              <a:t>全局参数</a:t>
            </a:r>
            <a:endParaRPr lang="en-US" altLang="zh-CN" smtClean="0"/>
          </a:p>
          <a:p>
            <a:pPr lvl="1"/>
            <a:r>
              <a:rPr lang="zh-CN" altLang="en-US" smtClean="0"/>
              <a:t>既然 </a:t>
            </a:r>
            <a:r>
              <a:rPr lang="en-US" altLang="zh-CN" smtClean="0"/>
              <a:t>MyBatis</a:t>
            </a:r>
            <a:r>
              <a:rPr lang="zh-CN" altLang="en-US" smtClean="0"/>
              <a:t>的行为已经由上述元素配置完了</a:t>
            </a:r>
            <a:r>
              <a:rPr lang="en-US" altLang="zh-CN" smtClean="0"/>
              <a:t>,</a:t>
            </a:r>
            <a:r>
              <a:rPr lang="zh-CN" altLang="en-US" smtClean="0"/>
              <a:t>我们现在就要定义</a:t>
            </a:r>
            <a:r>
              <a:rPr lang="en-US" altLang="zh-CN" smtClean="0"/>
              <a:t>SQL</a:t>
            </a:r>
            <a:r>
              <a:rPr lang="zh-CN" altLang="en-US" smtClean="0"/>
              <a:t>映射语句了。 但是</a:t>
            </a:r>
            <a:r>
              <a:rPr lang="en-US" altLang="zh-CN" smtClean="0"/>
              <a:t>, </a:t>
            </a:r>
            <a:r>
              <a:rPr lang="zh-CN" altLang="en-US" smtClean="0"/>
              <a:t>首先我们需要告诉</a:t>
            </a:r>
            <a:r>
              <a:rPr lang="en-US" altLang="zh-CN" smtClean="0"/>
              <a:t>MyBatis</a:t>
            </a:r>
            <a:r>
              <a:rPr lang="zh-CN" altLang="en-US" smtClean="0"/>
              <a:t>到哪里去找到这些语句。 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r>
              <a:rPr lang="en-US" altLang="zh-CN" smtClean="0"/>
              <a:t>&lt;mapper class="com.neuedu.mapper.UserMapper"/&gt; </a:t>
            </a:r>
            <a:endParaRPr lang="zh-CN" altLang="en-US" smtClean="0"/>
          </a:p>
          <a:p>
            <a:pPr lvl="1"/>
            <a:endParaRPr lang="zh-CN" altLang="en-US" smtClean="0"/>
          </a:p>
          <a:p>
            <a:pPr lvl="1"/>
            <a:r>
              <a:rPr lang="zh-CN" altLang="en-US" smtClean="0"/>
              <a:t>这些语句简单告诉了</a:t>
            </a:r>
            <a:r>
              <a:rPr lang="en-US" altLang="zh-CN" smtClean="0"/>
              <a:t>MyBatis</a:t>
            </a:r>
            <a:r>
              <a:rPr lang="zh-CN" altLang="en-US" smtClean="0"/>
              <a:t>去哪里找映射文件。其余的细节就是在每个 </a:t>
            </a:r>
            <a:r>
              <a:rPr lang="en-US" altLang="zh-CN" smtClean="0"/>
              <a:t>SQL</a:t>
            </a:r>
            <a:r>
              <a:rPr lang="zh-CN" altLang="en-US" smtClean="0"/>
              <a:t>映射文件中了</a:t>
            </a:r>
            <a:r>
              <a:rPr lang="en-US" altLang="zh-CN" smtClean="0"/>
              <a:t>,</a:t>
            </a:r>
            <a:r>
              <a:rPr lang="zh-CN" altLang="en-US" smtClean="0"/>
              <a:t>下面的部分我们来讨论</a:t>
            </a:r>
            <a:r>
              <a:rPr lang="en-US" altLang="zh-CN" smtClean="0"/>
              <a:t>SQL</a:t>
            </a:r>
            <a:r>
              <a:rPr lang="zh-CN" altLang="en-US" smtClean="0"/>
              <a:t>映射文件。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UNIT_TABLE_BEAUTIFY" val="{219283ac-2eab-46ce-a60b-5c10af2db311}"/>
</p:tagLst>
</file>

<file path=ppt/tags/tag2.xml><?xml version="1.0" encoding="utf-8"?>
<p:tagLst xmlns:p="http://schemas.openxmlformats.org/presentationml/2006/main">
  <p:tag name="COMMONDATA" val="eyJoZGlkIjoiZTI3YTAxOWM4ODA3ZmZhMGZkMjIyMWUyMTliYzllZmMifQ=="/>
</p:tagLst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/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/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0</TotalTime>
  <Words>5503</Words>
  <Application>WPS 演示</Application>
  <PresentationFormat>On-screen Show (4:3)</PresentationFormat>
  <Paragraphs>360</Paragraphs>
  <Slides>32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黑体</vt:lpstr>
      <vt:lpstr>幼圆</vt:lpstr>
      <vt:lpstr>Times New Roman</vt:lpstr>
      <vt:lpstr>微软雅黑</vt:lpstr>
      <vt:lpstr>Arial Unicode MS</vt:lpstr>
      <vt:lpstr>4_默认设计模板</vt:lpstr>
      <vt:lpstr>PowerPoint 演示文稿</vt:lpstr>
      <vt:lpstr>章节目标</vt:lpstr>
      <vt:lpstr>SqlMapConfig.xml 全局配置文件</vt:lpstr>
      <vt:lpstr>SqlMapConfig.xml 全局配置文件</vt:lpstr>
      <vt:lpstr>SqlMapConfig.xml 全局配置文件</vt:lpstr>
      <vt:lpstr>SqlMapConfig.xml 全局配置文件</vt:lpstr>
      <vt:lpstr>PowerPoint 演示文稿</vt:lpstr>
      <vt:lpstr>SqlMapConfig.xml 全局配置文件</vt:lpstr>
      <vt:lpstr>SqlMapConfig.xml 全局配置文件</vt:lpstr>
      <vt:lpstr>mapper.xml映射文件</vt:lpstr>
      <vt:lpstr>mapper.xml映射文件</vt:lpstr>
      <vt:lpstr>mapper.xml映射文件</vt:lpstr>
      <vt:lpstr>mapper.xml映射文件</vt:lpstr>
      <vt:lpstr>mapper.xml映射文件</vt:lpstr>
      <vt:lpstr>MyBatis核心对象</vt:lpstr>
      <vt:lpstr>MyBatis核心对象</vt:lpstr>
      <vt:lpstr>MyBatis核心对象</vt:lpstr>
      <vt:lpstr>mybatis开发dao的方法 </vt:lpstr>
      <vt:lpstr>mybatis开发dao的方法 </vt:lpstr>
      <vt:lpstr>mybatis开发dao的方法 </vt:lpstr>
      <vt:lpstr>mybatis开发dao的方法 </vt:lpstr>
      <vt:lpstr>mybatis开发dao的方法 </vt:lpstr>
      <vt:lpstr>动态sql </vt:lpstr>
      <vt:lpstr>动态sql </vt:lpstr>
      <vt:lpstr>动态sql</vt:lpstr>
      <vt:lpstr>动态sql</vt:lpstr>
      <vt:lpstr>动态sql</vt:lpstr>
      <vt:lpstr>动态sql</vt:lpstr>
      <vt:lpstr>动态sql</vt:lpstr>
      <vt:lpstr>Sql片段 </vt:lpstr>
      <vt:lpstr>小结</vt:lpstr>
      <vt:lpstr>PowerPoint 演示文稿</vt:lpstr>
    </vt:vector>
  </TitlesOfParts>
  <Company>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房子</cp:lastModifiedBy>
  <cp:revision>1326</cp:revision>
  <dcterms:created xsi:type="dcterms:W3CDTF">2004-04-25T08:53:00Z</dcterms:created>
  <dcterms:modified xsi:type="dcterms:W3CDTF">2022-07-19T08:50:04Z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B496F56C47654EB6AEF05AD11F4BD185</vt:lpwstr>
  </property>
</Properties>
</file>