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</p:sldMasterIdLst>
  <p:notesMasterIdLst>
    <p:notesMasterId r:id="rId25"/>
  </p:notesMasterIdLst>
  <p:handoutMasterIdLst>
    <p:handoutMasterId r:id="rId26"/>
  </p:handoutMasterIdLst>
  <p:sldIdLst>
    <p:sldId id="529" r:id="rId2"/>
    <p:sldId id="530" r:id="rId3"/>
    <p:sldId id="531" r:id="rId4"/>
    <p:sldId id="567" r:id="rId5"/>
    <p:sldId id="569" r:id="rId6"/>
    <p:sldId id="570" r:id="rId7"/>
    <p:sldId id="571" r:id="rId8"/>
    <p:sldId id="572" r:id="rId9"/>
    <p:sldId id="573" r:id="rId10"/>
    <p:sldId id="568" r:id="rId11"/>
    <p:sldId id="574" r:id="rId12"/>
    <p:sldId id="575" r:id="rId13"/>
    <p:sldId id="577" r:id="rId14"/>
    <p:sldId id="584" r:id="rId15"/>
    <p:sldId id="578" r:id="rId16"/>
    <p:sldId id="582" r:id="rId17"/>
    <p:sldId id="583" r:id="rId18"/>
    <p:sldId id="579" r:id="rId19"/>
    <p:sldId id="585" r:id="rId20"/>
    <p:sldId id="586" r:id="rId21"/>
    <p:sldId id="587" r:id="rId22"/>
    <p:sldId id="588" r:id="rId23"/>
    <p:sldId id="551" r:id="rId24"/>
  </p:sldIdLst>
  <p:sldSz cx="9144000" cy="6858000" type="screen4x3"/>
  <p:notesSz cx="7102475" cy="10231438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CC99FF"/>
    <a:srgbClr val="FF9966"/>
    <a:srgbClr val="FF9933"/>
    <a:srgbClr val="FF99CC"/>
    <a:srgbClr val="66CCFF"/>
    <a:srgbClr val="0099FF"/>
    <a:srgbClr val="FF33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54" autoAdjust="0"/>
    <p:restoredTop sz="77458" autoAdjust="0"/>
  </p:normalViewPr>
  <p:slideViewPr>
    <p:cSldViewPr>
      <p:cViewPr varScale="1">
        <p:scale>
          <a:sx n="59" d="100"/>
          <a:sy n="59" d="100"/>
        </p:scale>
        <p:origin x="-1482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1260" y="-78"/>
      </p:cViewPr>
      <p:guideLst>
        <p:guide orient="horz" pos="3223"/>
        <p:guide pos="2237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defTabSz="990600" fontAlgn="base">
              <a:buSzTx/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fontAlgn="base">
              <a:buSzTx/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18675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defTabSz="990600" fontAlgn="base">
              <a:buSzTx/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2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18675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fontAlgn="base">
              <a:buSzTx/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60A7AE0E-B52C-4DCF-BC7F-17535CA779F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defTabSz="990600" fontAlgn="base">
              <a:buSzTx/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fontAlgn="base">
              <a:buSzTx/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3775" y="768350"/>
            <a:ext cx="5114925" cy="38354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3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59338"/>
            <a:ext cx="5683250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553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18675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defTabSz="990600" fontAlgn="base">
              <a:buSzTx/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53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18675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fontAlgn="base">
              <a:buSzTx/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9C4941CB-DC0B-44CD-832A-9EB0E4EB91D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nblogs.com/songanwei/p/9386749.html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5362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ea typeface="宋体" charset="-122"/>
            </a:endParaRPr>
          </a:p>
        </p:txBody>
      </p:sp>
      <p:sp>
        <p:nvSpPr>
          <p:cNvPr id="15363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41AA237-56A3-44F1-B98E-67BDC33BA523}" type="slidenum">
              <a:rPr lang="en-US" altLang="zh-CN" smtClean="0">
                <a:ea typeface="宋体" charset="-122"/>
              </a:rPr>
              <a:pPr/>
              <a:t>1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sz="1000" smtClean="0">
                <a:ea typeface="宋体" charset="-122"/>
              </a:rPr>
              <a:t>因为</a:t>
            </a:r>
            <a:r>
              <a:rPr lang="en-US" altLang="zh-CN" sz="1000" smtClean="0">
                <a:ea typeface="宋体" charset="-122"/>
              </a:rPr>
              <a:t>OrderMapper</a:t>
            </a:r>
            <a:r>
              <a:rPr lang="zh-CN" altLang="en-US" sz="1000" smtClean="0">
                <a:ea typeface="宋体" charset="-122"/>
              </a:rPr>
              <a:t>不能通过</a:t>
            </a:r>
            <a:r>
              <a:rPr lang="en-US" altLang="zh-CN" sz="1000" smtClean="0">
                <a:ea typeface="宋体" charset="-122"/>
              </a:rPr>
              <a:t>new</a:t>
            </a:r>
            <a:r>
              <a:rPr lang="zh-CN" altLang="en-US" sz="1000" smtClean="0">
                <a:ea typeface="宋体" charset="-122"/>
              </a:rPr>
              <a:t>来实例化创建对象获取类中的信息。所以可以通过反射（</a:t>
            </a:r>
            <a:r>
              <a:rPr lang="en-US" altLang="zh-CN" sz="1000" smtClean="0">
                <a:ea typeface="宋体" charset="-122"/>
              </a:rPr>
              <a:t>.class</a:t>
            </a:r>
            <a:r>
              <a:rPr lang="zh-CN" altLang="en-US" sz="1000" smtClean="0">
                <a:ea typeface="宋体" charset="-122"/>
              </a:rPr>
              <a:t>）的方式获取二进制</a:t>
            </a:r>
            <a:r>
              <a:rPr lang="en-US" altLang="zh-CN" sz="1000" smtClean="0">
                <a:ea typeface="宋体" charset="-122"/>
              </a:rPr>
              <a:t>class</a:t>
            </a:r>
            <a:r>
              <a:rPr lang="zh-CN" altLang="en-US" sz="1000" smtClean="0">
                <a:ea typeface="宋体" charset="-122"/>
              </a:rPr>
              <a:t>文件中的信息。</a:t>
            </a:r>
          </a:p>
          <a:p>
            <a:endParaRPr lang="en-US" altLang="zh-CN" sz="1000" smtClean="0">
              <a:ea typeface="宋体" charset="-122"/>
            </a:endParaRPr>
          </a:p>
          <a:p>
            <a:r>
              <a:rPr lang="en-US" altLang="zh-CN" sz="1000" smtClean="0">
                <a:ea typeface="宋体" charset="-122"/>
              </a:rPr>
              <a:t>Java </a:t>
            </a:r>
            <a:r>
              <a:rPr lang="zh-CN" altLang="en-US" sz="1000" smtClean="0">
                <a:ea typeface="宋体" charset="-122"/>
              </a:rPr>
              <a:t>反射机制是在运行状态中，对于任意一个类，都能够获得这个类的所有属性和方法，对于任意一个对象都能够调用它的任意一个属性和方法。这种在运行时动态的获取信息以及动态调用对象的方法的功能称为</a:t>
            </a:r>
            <a:r>
              <a:rPr lang="en-US" altLang="zh-CN" sz="1000" smtClean="0">
                <a:ea typeface="宋体" charset="-122"/>
              </a:rPr>
              <a:t>Java </a:t>
            </a:r>
            <a:r>
              <a:rPr lang="zh-CN" altLang="en-US" sz="1000" smtClean="0">
                <a:ea typeface="宋体" charset="-122"/>
              </a:rPr>
              <a:t>的反射机制。 </a:t>
            </a:r>
          </a:p>
          <a:p>
            <a:endParaRPr lang="zh-CN" altLang="en-US" sz="1000" smtClean="0">
              <a:ea typeface="宋体" charset="-122"/>
            </a:endParaRPr>
          </a:p>
          <a:p>
            <a:r>
              <a:rPr lang="zh-CN" altLang="en-US" sz="1000" smtClean="0">
                <a:ea typeface="宋体" charset="-122"/>
              </a:rPr>
              <a:t>在</a:t>
            </a:r>
            <a:r>
              <a:rPr lang="en-US" altLang="zh-CN" sz="1000" smtClean="0">
                <a:ea typeface="宋体" charset="-122"/>
              </a:rPr>
              <a:t>Java </a:t>
            </a:r>
            <a:r>
              <a:rPr lang="zh-CN" altLang="en-US" sz="1000" smtClean="0">
                <a:ea typeface="宋体" charset="-122"/>
              </a:rPr>
              <a:t>中可以通过三种方法获取类的字节码</a:t>
            </a:r>
            <a:r>
              <a:rPr lang="en-US" altLang="zh-CN" sz="1000" smtClean="0">
                <a:ea typeface="宋体" charset="-122"/>
              </a:rPr>
              <a:t>(Class)</a:t>
            </a:r>
            <a:r>
              <a:rPr lang="zh-CN" altLang="en-US" sz="1000" smtClean="0">
                <a:ea typeface="宋体" charset="-122"/>
              </a:rPr>
              <a:t>对象</a:t>
            </a:r>
          </a:p>
          <a:p>
            <a:r>
              <a:rPr lang="zh-CN" altLang="en-US" sz="1000" smtClean="0">
                <a:ea typeface="宋体" charset="-122"/>
              </a:rPr>
              <a:t>通过</a:t>
            </a:r>
            <a:r>
              <a:rPr lang="en-US" altLang="zh-CN" sz="1000" smtClean="0">
                <a:ea typeface="宋体" charset="-122"/>
              </a:rPr>
              <a:t>Object </a:t>
            </a:r>
            <a:r>
              <a:rPr lang="zh-CN" altLang="en-US" sz="1000" smtClean="0">
                <a:ea typeface="宋体" charset="-122"/>
              </a:rPr>
              <a:t>类中的</a:t>
            </a:r>
            <a:r>
              <a:rPr lang="en-US" altLang="zh-CN" sz="1000" smtClean="0">
                <a:ea typeface="宋体" charset="-122"/>
              </a:rPr>
              <a:t>getClass() </a:t>
            </a:r>
            <a:r>
              <a:rPr lang="zh-CN" altLang="en-US" sz="1000" smtClean="0">
                <a:ea typeface="宋体" charset="-122"/>
              </a:rPr>
              <a:t>方法，想要用这种方法必须要明确具体的类并且创建该类的对象。</a:t>
            </a:r>
          </a:p>
          <a:p>
            <a:r>
              <a:rPr lang="zh-CN" altLang="en-US" sz="1000" smtClean="0">
                <a:ea typeface="宋体" charset="-122"/>
              </a:rPr>
              <a:t>所有数据类型都具备一个静态的属性</a:t>
            </a:r>
            <a:r>
              <a:rPr lang="en-US" altLang="zh-CN" sz="1000" smtClean="0">
                <a:ea typeface="宋体" charset="-122"/>
              </a:rPr>
              <a:t>.class </a:t>
            </a:r>
            <a:r>
              <a:rPr lang="zh-CN" altLang="en-US" sz="1000" smtClean="0">
                <a:ea typeface="宋体" charset="-122"/>
              </a:rPr>
              <a:t>来获取对应的</a:t>
            </a:r>
            <a:r>
              <a:rPr lang="en-US" altLang="zh-CN" sz="1000" smtClean="0">
                <a:ea typeface="宋体" charset="-122"/>
              </a:rPr>
              <a:t>Class </a:t>
            </a:r>
            <a:r>
              <a:rPr lang="zh-CN" altLang="en-US" sz="1000" smtClean="0">
                <a:ea typeface="宋体" charset="-122"/>
              </a:rPr>
              <a:t>对象。但是还是要明确到类，然后才能调用类中的静态成员。</a:t>
            </a:r>
          </a:p>
          <a:p>
            <a:r>
              <a:rPr lang="zh-CN" altLang="en-US" sz="1000" smtClean="0">
                <a:ea typeface="宋体" charset="-122"/>
              </a:rPr>
              <a:t>只要通过给定类的字符串名称就可以获取该类的字节码对象，这样做扩展性更强。通过</a:t>
            </a:r>
            <a:r>
              <a:rPr lang="en-US" altLang="zh-CN" sz="1000" smtClean="0">
                <a:ea typeface="宋体" charset="-122"/>
              </a:rPr>
              <a:t>Class.forName() </a:t>
            </a:r>
            <a:r>
              <a:rPr lang="zh-CN" altLang="en-US" sz="1000" smtClean="0">
                <a:ea typeface="宋体" charset="-122"/>
              </a:rPr>
              <a:t>方法完成，必须要指定类的全限定名，由于前两种方法都是在知道该类的情况下获取该类的字节码对象，因此不会有异常，但是</a:t>
            </a:r>
            <a:r>
              <a:rPr lang="en-US" altLang="zh-CN" sz="1000" smtClean="0">
                <a:ea typeface="宋体" charset="-122"/>
              </a:rPr>
              <a:t>Class.forName() </a:t>
            </a:r>
            <a:r>
              <a:rPr lang="zh-CN" altLang="en-US" sz="1000" smtClean="0">
                <a:ea typeface="宋体" charset="-122"/>
              </a:rPr>
              <a:t>方法如果写错类的路径会报 </a:t>
            </a:r>
            <a:r>
              <a:rPr lang="en-US" altLang="zh-CN" sz="1000" smtClean="0">
                <a:ea typeface="宋体" charset="-122"/>
              </a:rPr>
              <a:t>ClassNotFoundException </a:t>
            </a:r>
            <a:r>
              <a:rPr lang="zh-CN" altLang="en-US" sz="1000" smtClean="0">
                <a:ea typeface="宋体" charset="-122"/>
              </a:rPr>
              <a:t>的异常。</a:t>
            </a:r>
          </a:p>
          <a:p>
            <a:endParaRPr lang="zh-CN" altLang="en-US" sz="1000" smtClean="0">
              <a:ea typeface="宋体" charset="-122"/>
            </a:endParaRPr>
          </a:p>
          <a:p>
            <a:endParaRPr lang="zh-CN" altLang="en-US" sz="1000" smtClean="0">
              <a:ea typeface="宋体" charset="-122"/>
            </a:endParaRPr>
          </a:p>
          <a:p>
            <a:r>
              <a:rPr lang="zh-CN" altLang="en-US" sz="1000" smtClean="0">
                <a:ea typeface="宋体" charset="-122"/>
              </a:rPr>
              <a:t>反射技术的出现提高了程序的扩展性 * 反射技术中最重要的一点：先获取到那个类</a:t>
            </a:r>
          </a:p>
          <a:p>
            <a:r>
              <a:rPr lang="zh-CN" altLang="en-US" sz="1000" smtClean="0">
                <a:ea typeface="宋体" charset="-122"/>
              </a:rPr>
              <a:t>所有的数据类型都由自己对应的</a:t>
            </a:r>
            <a:r>
              <a:rPr lang="en-US" altLang="zh-CN" sz="1000" smtClean="0">
                <a:ea typeface="宋体" charset="-122"/>
              </a:rPr>
              <a:t>class</a:t>
            </a:r>
            <a:r>
              <a:rPr lang="zh-CN" altLang="en-US" sz="1000" smtClean="0">
                <a:ea typeface="宋体" charset="-122"/>
              </a:rPr>
              <a:t>对象，表示方法很简单  每一个数据类型都由一个默认的静态属性。</a:t>
            </a:r>
            <a:r>
              <a:rPr lang="en-US" altLang="zh-CN" sz="1000" smtClean="0">
                <a:ea typeface="宋体" charset="-122"/>
              </a:rPr>
              <a:t>.class</a:t>
            </a:r>
            <a:r>
              <a:rPr lang="zh-CN" altLang="en-US" sz="1000" smtClean="0">
                <a:ea typeface="宋体" charset="-122"/>
              </a:rPr>
              <a:t>用该属性就可以获取到字节码文件对象  </a:t>
            </a:r>
          </a:p>
          <a:p>
            <a:endParaRPr lang="zh-CN" altLang="en-US" sz="1000" smtClean="0">
              <a:ea typeface="宋体" charset="-122"/>
            </a:endParaRPr>
          </a:p>
          <a:p>
            <a:r>
              <a:rPr lang="en-US" altLang="zh-CN" sz="1000" smtClean="0">
                <a:ea typeface="宋体" charset="-122"/>
                <a:hlinkClick r:id="rId3"/>
              </a:rPr>
              <a:t>https://www.cnblogs.com/songanwei/p/9386749.html</a:t>
            </a:r>
            <a:r>
              <a:rPr lang="en-US" altLang="zh-CN" sz="1000" smtClean="0">
                <a:ea typeface="宋体" charset="-122"/>
              </a:rPr>
              <a:t> </a:t>
            </a:r>
            <a:endParaRPr lang="zh-CN" altLang="en-US" sz="1000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8674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smtClean="0">
                <a:ea typeface="宋体" charset="-122"/>
              </a:rPr>
              <a:t>一级缓存基于</a:t>
            </a:r>
            <a:r>
              <a:rPr lang="en-US" altLang="zh-CN" smtClean="0">
                <a:ea typeface="宋体" charset="-122"/>
              </a:rPr>
              <a:t>sqlSession</a:t>
            </a:r>
            <a:r>
              <a:rPr lang="zh-CN" altLang="en-US" smtClean="0">
                <a:ea typeface="宋体" charset="-122"/>
              </a:rPr>
              <a:t>默认开启</a:t>
            </a:r>
            <a:r>
              <a:rPr lang="en-US" altLang="zh-CN" smtClean="0">
                <a:ea typeface="宋体" charset="-122"/>
              </a:rPr>
              <a:t>,</a:t>
            </a:r>
            <a:r>
              <a:rPr lang="zh-CN" altLang="en-US" smtClean="0">
                <a:ea typeface="宋体" charset="-122"/>
              </a:rPr>
              <a:t>在操作数据库时需要构造</a:t>
            </a:r>
            <a:r>
              <a:rPr lang="en-US" altLang="zh-CN" smtClean="0">
                <a:ea typeface="宋体" charset="-122"/>
              </a:rPr>
              <a:t>SqlSession</a:t>
            </a:r>
            <a:r>
              <a:rPr lang="zh-CN" altLang="en-US" smtClean="0">
                <a:ea typeface="宋体" charset="-122"/>
              </a:rPr>
              <a:t>对象，不同的</a:t>
            </a:r>
            <a:r>
              <a:rPr lang="en-US" altLang="zh-CN" smtClean="0">
                <a:ea typeface="宋体" charset="-122"/>
              </a:rPr>
              <a:t>SqlSession</a:t>
            </a:r>
            <a:r>
              <a:rPr lang="zh-CN" altLang="en-US" smtClean="0">
                <a:ea typeface="宋体" charset="-122"/>
              </a:rPr>
              <a:t>之间的缓存数据区域是互相不影响的。</a:t>
            </a:r>
          </a:p>
          <a:p>
            <a:r>
              <a:rPr lang="zh-CN" altLang="en-US" smtClean="0">
                <a:ea typeface="宋体" charset="-122"/>
              </a:rPr>
              <a:t>一级缓存的作用域是</a:t>
            </a:r>
            <a:r>
              <a:rPr lang="en-US" altLang="zh-CN" smtClean="0">
                <a:ea typeface="宋体" charset="-122"/>
              </a:rPr>
              <a:t>SqlSession</a:t>
            </a:r>
            <a:r>
              <a:rPr lang="zh-CN" altLang="en-US" smtClean="0">
                <a:ea typeface="宋体" charset="-122"/>
              </a:rPr>
              <a:t>范围的，当在同一个</a:t>
            </a:r>
            <a:r>
              <a:rPr lang="en-US" altLang="zh-CN" smtClean="0">
                <a:ea typeface="宋体" charset="-122"/>
              </a:rPr>
              <a:t>sqlSession</a:t>
            </a:r>
            <a:r>
              <a:rPr lang="zh-CN" altLang="en-US" smtClean="0">
                <a:ea typeface="宋体" charset="-122"/>
              </a:rPr>
              <a:t>中执行两次相同的</a:t>
            </a:r>
            <a:r>
              <a:rPr lang="en-US" altLang="zh-CN" smtClean="0">
                <a:ea typeface="宋体" charset="-122"/>
              </a:rPr>
              <a:t>sql</a:t>
            </a:r>
            <a:r>
              <a:rPr lang="zh-CN" altLang="en-US" smtClean="0">
                <a:ea typeface="宋体" charset="-122"/>
              </a:rPr>
              <a:t>语句时，第一次执行完毕会将数据库中查询的数据写到缓存（内存），</a:t>
            </a:r>
          </a:p>
          <a:p>
            <a:r>
              <a:rPr lang="zh-CN" altLang="en-US" smtClean="0">
                <a:ea typeface="宋体" charset="-122"/>
              </a:rPr>
              <a:t>当一个</a:t>
            </a:r>
            <a:r>
              <a:rPr lang="en-US" altLang="zh-CN" smtClean="0">
                <a:ea typeface="宋体" charset="-122"/>
              </a:rPr>
              <a:t>SqlSession</a:t>
            </a:r>
            <a:r>
              <a:rPr lang="zh-CN" altLang="en-US" smtClean="0">
                <a:ea typeface="宋体" charset="-122"/>
              </a:rPr>
              <a:t>结束后该</a:t>
            </a:r>
            <a:r>
              <a:rPr lang="en-US" altLang="zh-CN" smtClean="0">
                <a:ea typeface="宋体" charset="-122"/>
              </a:rPr>
              <a:t>SqlSession</a:t>
            </a:r>
            <a:r>
              <a:rPr lang="zh-CN" altLang="en-US" smtClean="0">
                <a:ea typeface="宋体" charset="-122"/>
              </a:rPr>
              <a:t>中的一级缓存也就不存在了。</a:t>
            </a:r>
          </a:p>
          <a:p>
            <a:endParaRPr lang="zh-CN" altLang="en-US" smtClean="0">
              <a:ea typeface="宋体" charset="-122"/>
            </a:endParaRPr>
          </a:p>
          <a:p>
            <a:r>
              <a:rPr lang="zh-CN" altLang="en-US" smtClean="0">
                <a:ea typeface="宋体" charset="-122"/>
              </a:rPr>
              <a:t>二级缓存的作用域是</a:t>
            </a:r>
            <a:r>
              <a:rPr lang="en-US" altLang="zh-CN" smtClean="0">
                <a:ea typeface="宋体" charset="-122"/>
              </a:rPr>
              <a:t>mapper</a:t>
            </a:r>
            <a:r>
              <a:rPr lang="zh-CN" altLang="en-US" smtClean="0">
                <a:ea typeface="宋体" charset="-122"/>
              </a:rPr>
              <a:t>的同一个</a:t>
            </a:r>
            <a:r>
              <a:rPr lang="en-US" altLang="zh-CN" smtClean="0">
                <a:ea typeface="宋体" charset="-122"/>
              </a:rPr>
              <a:t>namespace</a:t>
            </a:r>
            <a:r>
              <a:rPr lang="zh-CN" altLang="en-US" smtClean="0">
                <a:ea typeface="宋体" charset="-122"/>
              </a:rPr>
              <a:t>。不同的</a:t>
            </a:r>
            <a:r>
              <a:rPr lang="en-US" altLang="zh-CN" smtClean="0">
                <a:ea typeface="宋体" charset="-122"/>
              </a:rPr>
              <a:t>sqlSession</a:t>
            </a:r>
            <a:r>
              <a:rPr lang="zh-CN" altLang="en-US" smtClean="0">
                <a:ea typeface="宋体" charset="-122"/>
              </a:rPr>
              <a:t>两次执行相同的</a:t>
            </a:r>
            <a:r>
              <a:rPr lang="en-US" altLang="zh-CN" smtClean="0">
                <a:ea typeface="宋体" charset="-122"/>
              </a:rPr>
              <a:t>namespace</a:t>
            </a:r>
            <a:r>
              <a:rPr lang="zh-CN" altLang="en-US" smtClean="0">
                <a:ea typeface="宋体" charset="-122"/>
              </a:rPr>
              <a:t>下的</a:t>
            </a:r>
            <a:r>
              <a:rPr lang="en-US" altLang="zh-CN" smtClean="0">
                <a:ea typeface="宋体" charset="-122"/>
              </a:rPr>
              <a:t>sql</a:t>
            </a:r>
            <a:r>
              <a:rPr lang="zh-CN" altLang="en-US" smtClean="0">
                <a:ea typeface="宋体" charset="-122"/>
              </a:rPr>
              <a:t>语句，且向</a:t>
            </a:r>
            <a:r>
              <a:rPr lang="en-US" altLang="zh-CN" smtClean="0">
                <a:ea typeface="宋体" charset="-122"/>
              </a:rPr>
              <a:t>sql</a:t>
            </a:r>
            <a:r>
              <a:rPr lang="zh-CN" altLang="en-US" smtClean="0">
                <a:ea typeface="宋体" charset="-122"/>
              </a:rPr>
              <a:t>中传递的参数也相同，即最终执行相同的</a:t>
            </a:r>
            <a:r>
              <a:rPr lang="en-US" altLang="zh-CN" smtClean="0">
                <a:ea typeface="宋体" charset="-122"/>
              </a:rPr>
              <a:t>sql</a:t>
            </a:r>
            <a:r>
              <a:rPr lang="zh-CN" altLang="en-US" smtClean="0">
                <a:ea typeface="宋体" charset="-122"/>
              </a:rPr>
              <a:t>语句，则第一次执行完毕会将数据库中查询的数据写到缓存，第二次查询会从缓存中获取数据，不再去底层数据库查询，从而提高效率。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&lt;cache type="org.mybatis.caches.ehcache.EhcacheCache"&gt;&lt;/cache&gt;</a:t>
            </a:r>
          </a:p>
          <a:p>
            <a:r>
              <a:rPr lang="en-US" altLang="zh-CN" smtClean="0">
                <a:ea typeface="宋体" charset="-122"/>
              </a:rPr>
              <a:t>type</a:t>
            </a:r>
            <a:r>
              <a:rPr lang="zh-CN" altLang="en-US" smtClean="0">
                <a:ea typeface="宋体" charset="-122"/>
              </a:rPr>
              <a:t>：指定</a:t>
            </a:r>
            <a:r>
              <a:rPr lang="en-US" altLang="zh-CN" smtClean="0">
                <a:ea typeface="宋体" charset="-122"/>
              </a:rPr>
              <a:t>cache</a:t>
            </a:r>
            <a:r>
              <a:rPr lang="zh-CN" altLang="en-US" smtClean="0">
                <a:ea typeface="宋体" charset="-122"/>
              </a:rPr>
              <a:t>接口的实现类的类型，</a:t>
            </a:r>
            <a:r>
              <a:rPr lang="en-US" altLang="zh-CN" smtClean="0">
                <a:ea typeface="宋体" charset="-122"/>
              </a:rPr>
              <a:t>mybatis</a:t>
            </a:r>
            <a:r>
              <a:rPr lang="zh-CN" altLang="en-US" smtClean="0">
                <a:ea typeface="宋体" charset="-122"/>
              </a:rPr>
              <a:t>默认使用</a:t>
            </a:r>
            <a:r>
              <a:rPr lang="en-US" altLang="zh-CN" smtClean="0">
                <a:ea typeface="宋体" charset="-122"/>
              </a:rPr>
              <a:t>PerpetualCache</a:t>
            </a:r>
          </a:p>
          <a:p>
            <a:r>
              <a:rPr lang="en-US" altLang="zh-CN" smtClean="0">
                <a:ea typeface="宋体" charset="-122"/>
              </a:rPr>
              <a:t>	</a:t>
            </a:r>
            <a:r>
              <a:rPr lang="zh-CN" altLang="en-US" smtClean="0">
                <a:ea typeface="宋体" charset="-122"/>
              </a:rPr>
              <a:t>要和</a:t>
            </a:r>
            <a:r>
              <a:rPr lang="en-US" altLang="zh-CN" smtClean="0">
                <a:ea typeface="宋体" charset="-122"/>
              </a:rPr>
              <a:t>ehcache</a:t>
            </a:r>
            <a:r>
              <a:rPr lang="zh-CN" altLang="en-US" smtClean="0">
                <a:ea typeface="宋体" charset="-122"/>
              </a:rPr>
              <a:t>整合，需要配置</a:t>
            </a:r>
            <a:r>
              <a:rPr lang="en-US" altLang="zh-CN" smtClean="0">
                <a:ea typeface="宋体" charset="-122"/>
              </a:rPr>
              <a:t>type</a:t>
            </a:r>
            <a:r>
              <a:rPr lang="zh-CN" altLang="en-US" smtClean="0">
                <a:ea typeface="宋体" charset="-122"/>
              </a:rPr>
              <a:t>为</a:t>
            </a:r>
            <a:r>
              <a:rPr lang="en-US" altLang="zh-CN" smtClean="0">
                <a:ea typeface="宋体" charset="-122"/>
              </a:rPr>
              <a:t>ehcache</a:t>
            </a:r>
            <a:r>
              <a:rPr lang="zh-CN" altLang="en-US" smtClean="0">
                <a:ea typeface="宋体" charset="-122"/>
              </a:rPr>
              <a:t>实现</a:t>
            </a:r>
            <a:r>
              <a:rPr lang="en-US" altLang="zh-CN" smtClean="0">
                <a:ea typeface="宋体" charset="-122"/>
              </a:rPr>
              <a:t>cache</a:t>
            </a:r>
            <a:r>
              <a:rPr lang="zh-CN" altLang="en-US" smtClean="0">
                <a:ea typeface="宋体" charset="-122"/>
              </a:rPr>
              <a:t>接口的类型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9E1ECA5-17CA-4831-9E0D-7F3CBF7017BE}" type="slidenum">
              <a:rPr lang="en-US" altLang="zh-CN" smtClean="0">
                <a:ea typeface="宋体" charset="-122"/>
              </a:rPr>
              <a:pPr/>
              <a:t>23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43010" name="Rectangle 7"/>
          <p:cNvSpPr txBox="1">
            <a:spLocks noGrp="1" noChangeArrowheads="1"/>
          </p:cNvSpPr>
          <p:nvPr/>
        </p:nvSpPr>
        <p:spPr bwMode="auto">
          <a:xfrm>
            <a:off x="4022725" y="9718675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038" tIns="49520" rIns="99038" bIns="49520" anchor="b"/>
          <a:lstStyle/>
          <a:p>
            <a:pPr algn="r" defTabSz="990600" fontAlgn="ctr">
              <a:buSzPct val="65000"/>
            </a:pPr>
            <a:fld id="{631C2D65-45AA-409B-A9CF-08A9F996BAF4}" type="slidenum">
              <a:rPr lang="zh-CN" altLang="en-US" sz="1300"/>
              <a:pPr algn="r" defTabSz="990600" fontAlgn="ctr">
                <a:buSzPct val="65000"/>
              </a:pPr>
              <a:t>23</a:t>
            </a:fld>
            <a:endParaRPr lang="en-US" altLang="zh-CN" sz="130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9038" tIns="49520" rIns="99038" bIns="49520"/>
          <a:lstStyle/>
          <a:p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750" y="836613"/>
            <a:ext cx="6400800" cy="4572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39750" y="1484313"/>
            <a:ext cx="3956050" cy="46085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4313"/>
            <a:ext cx="3956050" cy="46085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 algn="ctr" fontAlgn="ctr">
              <a:buSzPct val="65000"/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 algn="ctr" fontAlgn="ctr">
              <a:buSzPct val="65000"/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809DE0FA-B870-4D98-A962-F32A3A2CFC4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7"/>
          <p:cNvSpPr txBox="1"/>
          <p:nvPr userDrawn="1"/>
        </p:nvSpPr>
        <p:spPr>
          <a:xfrm>
            <a:off x="4138613" y="6345238"/>
            <a:ext cx="890587" cy="369887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zh-CN"/>
            </a:defPPr>
            <a:lvl1pPr algn="ctr" rtl="0" fontAlgn="ctr">
              <a:spcBef>
                <a:spcPct val="0"/>
              </a:spcBef>
              <a:spcAft>
                <a:spcPct val="0"/>
              </a:spcAft>
              <a:buSzPct val="65000"/>
              <a:defRPr sz="16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ctr" rtl="0" fontAlgn="ctr">
              <a:spcBef>
                <a:spcPct val="0"/>
              </a:spcBef>
              <a:spcAft>
                <a:spcPct val="0"/>
              </a:spcAft>
              <a:buSzPct val="65000"/>
              <a:defRPr sz="16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ctr" rtl="0" fontAlgn="ctr">
              <a:spcBef>
                <a:spcPct val="0"/>
              </a:spcBef>
              <a:spcAft>
                <a:spcPct val="0"/>
              </a:spcAft>
              <a:buSzPct val="65000"/>
              <a:defRPr sz="16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ctr" rtl="0" fontAlgn="ctr">
              <a:spcBef>
                <a:spcPct val="0"/>
              </a:spcBef>
              <a:spcAft>
                <a:spcPct val="0"/>
              </a:spcAft>
              <a:buSzPct val="65000"/>
              <a:defRPr sz="16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ctr" rtl="0" fontAlgn="ctr">
              <a:spcBef>
                <a:spcPct val="0"/>
              </a:spcBef>
              <a:spcAft>
                <a:spcPct val="0"/>
              </a:spcAft>
              <a:buSzPct val="65000"/>
              <a:defRPr sz="16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en-US" altLang="zh-CN" sz="1800" dirty="0" smtClean="0">
                <a:solidFill>
                  <a:srgbClr val="FF0000"/>
                </a:solidFill>
              </a:rPr>
              <a:t>Beta</a:t>
            </a:r>
            <a:r>
              <a:rPr lang="zh-CN" altLang="en-US" sz="1800" dirty="0" smtClean="0">
                <a:solidFill>
                  <a:srgbClr val="FF0000"/>
                </a:solidFill>
              </a:rPr>
              <a:t>版</a:t>
            </a:r>
            <a:endParaRPr lang="en-US" altLang="zh-CN" sz="1800" dirty="0" smtClean="0">
              <a:solidFill>
                <a:srgbClr val="FF0000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052513"/>
            <a:ext cx="3997325" cy="4968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06925" y="1052513"/>
            <a:ext cx="3997325" cy="4968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2" descr="2"/>
          <p:cNvPicPr>
            <a:picLocks noChangeAspect="1" noChangeArrowheads="1"/>
          </p:cNvPicPr>
          <p:nvPr userDrawn="1"/>
        </p:nvPicPr>
        <p:blipFill>
          <a:blip r:embed="rId12"/>
          <a:srcRect/>
          <a:stretch>
            <a:fillRect/>
          </a:stretch>
        </p:blipFill>
        <p:spPr bwMode="auto">
          <a:xfrm>
            <a:off x="0" y="6083300"/>
            <a:ext cx="9150350" cy="77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10" descr="programming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8172450" y="260350"/>
            <a:ext cx="733425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7283450" cy="70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1" tIns="45700" rIns="91401" bIns="457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52513"/>
            <a:ext cx="8147050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1" tIns="45700" rIns="91401" bIns="457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8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9" r:id="rId10"/>
  </p:sldLayoutIdLst>
  <p:transition>
    <p:fade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黑体" pitchFamily="49" charset="-122"/>
          <a:ea typeface="黑体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黑体" pitchFamily="49" charset="-122"/>
          <a:ea typeface="黑体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0"/>
        </a:spcAft>
        <a:buClr>
          <a:srgbClr val="777777"/>
        </a:buClr>
        <a:buSzPct val="85000"/>
        <a:buChar char="•"/>
        <a:defRPr sz="2200">
          <a:solidFill>
            <a:schemeClr val="tx1"/>
          </a:solidFill>
          <a:latin typeface="黑体" pitchFamily="49" charset="-122"/>
          <a:ea typeface="黑体" pitchFamily="49" charset="-122"/>
          <a:cs typeface="+mn-cs"/>
        </a:defRPr>
      </a:lvl1pPr>
      <a:lvl2pPr marL="742950" indent="-285750" algn="l" rtl="0" eaLnBrk="0" fontAlgn="base" hangingPunct="0">
        <a:spcBef>
          <a:spcPct val="0"/>
        </a:spcBef>
        <a:spcAft>
          <a:spcPct val="0"/>
        </a:spcAft>
        <a:buClr>
          <a:srgbClr val="777777"/>
        </a:buClr>
        <a:buSzPct val="85000"/>
        <a:buChar char="–"/>
        <a:defRPr sz="2200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marL="1143000" indent="-228600" algn="l" rtl="0" eaLnBrk="0" fontAlgn="base" hangingPunct="0">
        <a:spcBef>
          <a:spcPct val="0"/>
        </a:spcBef>
        <a:spcAft>
          <a:spcPct val="0"/>
        </a:spcAft>
        <a:buClr>
          <a:srgbClr val="777777"/>
        </a:buClr>
        <a:buSzPct val="85000"/>
        <a:buChar char="•"/>
        <a:defRPr sz="2200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marL="1600200" indent="-228600" algn="l" rtl="0" eaLnBrk="0" fontAlgn="base" hangingPunct="0">
        <a:spcBef>
          <a:spcPct val="0"/>
        </a:spcBef>
        <a:spcAft>
          <a:spcPct val="0"/>
        </a:spcAft>
        <a:buClr>
          <a:srgbClr val="777777"/>
        </a:buClr>
        <a:buSzPct val="85000"/>
        <a:buChar char="–"/>
        <a:defRPr sz="2200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marL="2057400" indent="-228600" algn="l" rtl="0" eaLnBrk="0" fontAlgn="base" hangingPunct="0">
        <a:spcBef>
          <a:spcPct val="0"/>
        </a:spcBef>
        <a:spcAft>
          <a:spcPct val="0"/>
        </a:spcAft>
        <a:buClr>
          <a:srgbClr val="777777"/>
        </a:buClr>
        <a:buSzPct val="85000"/>
        <a:buChar char="»"/>
        <a:defRPr sz="2200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2514600" indent="-228600" algn="l" rtl="0" fontAlgn="base">
        <a:spcBef>
          <a:spcPct val="0"/>
        </a:spcBef>
        <a:spcAft>
          <a:spcPct val="0"/>
        </a:spcAft>
        <a:buClr>
          <a:srgbClr val="777777"/>
        </a:buClr>
        <a:buSzPct val="85000"/>
        <a:buChar char="»"/>
        <a:defRPr sz="22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0"/>
        </a:spcBef>
        <a:spcAft>
          <a:spcPct val="0"/>
        </a:spcAft>
        <a:buClr>
          <a:srgbClr val="777777"/>
        </a:buClr>
        <a:buSzPct val="85000"/>
        <a:buChar char="»"/>
        <a:defRPr sz="22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0"/>
        </a:spcBef>
        <a:spcAft>
          <a:spcPct val="0"/>
        </a:spcAft>
        <a:buClr>
          <a:srgbClr val="777777"/>
        </a:buClr>
        <a:buSzPct val="85000"/>
        <a:buChar char="»"/>
        <a:defRPr sz="22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0"/>
        </a:spcBef>
        <a:spcAft>
          <a:spcPct val="0"/>
        </a:spcAft>
        <a:buClr>
          <a:srgbClr val="777777"/>
        </a:buClr>
        <a:buSzPct val="85000"/>
        <a:buChar char="»"/>
        <a:defRPr sz="2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grepcode.com/file/repo1.maven.org/maven2/org.mybatis/mybatis/3.0.1/org/apache/ibatis/cache/impl/PerpetualCache.java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7" name="Picture 11" descr="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75" y="0"/>
            <a:ext cx="9140825" cy="685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38" name="Text Box 3"/>
          <p:cNvSpPr txBox="1">
            <a:spLocks noChangeArrowheads="1"/>
          </p:cNvSpPr>
          <p:nvPr/>
        </p:nvSpPr>
        <p:spPr bwMode="auto">
          <a:xfrm>
            <a:off x="539750" y="1125538"/>
            <a:ext cx="7889875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5" rIns="91430" bIns="45715">
            <a:spAutoFit/>
          </a:bodyPr>
          <a:lstStyle/>
          <a:p>
            <a:pPr fontAlgn="ctr">
              <a:buSzPct val="65000"/>
            </a:pPr>
            <a:r>
              <a:rPr lang="en-US" altLang="zh-CN" sz="3600"/>
              <a:t>MyBatis</a:t>
            </a:r>
            <a:r>
              <a:rPr lang="zh-CN" altLang="en-US" sz="3600"/>
              <a:t>框架</a:t>
            </a:r>
            <a:endParaRPr lang="en-US" altLang="zh-CN" sz="3600"/>
          </a:p>
          <a:p>
            <a:pPr algn="ctr" fontAlgn="ctr">
              <a:buSzPct val="65000"/>
            </a:pPr>
            <a:r>
              <a:rPr lang="en-US" altLang="zh-CN" sz="3600"/>
              <a:t>	   --MyBatis</a:t>
            </a:r>
            <a:r>
              <a:rPr lang="zh-CN" altLang="en-US" sz="3600"/>
              <a:t>关联查询与缓存配置</a:t>
            </a:r>
            <a:endParaRPr lang="en-US" altLang="zh-CN" sz="3600"/>
          </a:p>
        </p:txBody>
      </p:sp>
      <p:sp>
        <p:nvSpPr>
          <p:cNvPr id="14339" name="TextBox 7"/>
          <p:cNvSpPr txBox="1">
            <a:spLocks noChangeArrowheads="1"/>
          </p:cNvSpPr>
          <p:nvPr/>
        </p:nvSpPr>
        <p:spPr bwMode="auto">
          <a:xfrm>
            <a:off x="4138613" y="6286500"/>
            <a:ext cx="89058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fontAlgn="ctr">
              <a:buSzPct val="65000"/>
            </a:pPr>
            <a:r>
              <a:rPr lang="en-US" altLang="zh-CN" sz="1800">
                <a:solidFill>
                  <a:srgbClr val="FF0000"/>
                </a:solidFill>
              </a:rPr>
              <a:t>Beta</a:t>
            </a:r>
            <a:r>
              <a:rPr lang="zh-CN" altLang="en-US" sz="1800">
                <a:solidFill>
                  <a:srgbClr val="FF0000"/>
                </a:solidFill>
              </a:rPr>
              <a:t>版</a:t>
            </a:r>
            <a:endParaRPr lang="en-US" altLang="zh-CN" sz="180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多对多查询</a:t>
            </a:r>
          </a:p>
        </p:txBody>
      </p:sp>
      <p:sp>
        <p:nvSpPr>
          <p:cNvPr id="25602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实现案例：查询所有用户信息，关联查询订单及订单明细信息，订单明细信息中关联查询商品信息</a:t>
            </a:r>
            <a:endParaRPr lang="en-US" altLang="zh-CN" smtClean="0"/>
          </a:p>
          <a:p>
            <a:pPr lvl="1"/>
            <a:r>
              <a:rPr lang="en-US" altLang="zh-CN" smtClean="0"/>
              <a:t>1</a:t>
            </a:r>
            <a:r>
              <a:rPr lang="zh-CN" altLang="en-US" smtClean="0"/>
              <a:t>、创建</a:t>
            </a:r>
            <a:r>
              <a:rPr lang="en-US" altLang="zh-CN" smtClean="0"/>
              <a:t>POJO</a:t>
            </a:r>
            <a:r>
              <a:rPr lang="zh-CN" altLang="en-US" smtClean="0"/>
              <a:t>类：</a:t>
            </a:r>
            <a:r>
              <a:rPr lang="en-US" altLang="zh-CN" smtClean="0"/>
              <a:t>User</a:t>
            </a:r>
            <a:r>
              <a:rPr lang="zh-CN" altLang="en-US" smtClean="0"/>
              <a:t>、</a:t>
            </a:r>
            <a:r>
              <a:rPr lang="en-US" altLang="zh-CN" smtClean="0"/>
              <a:t>Orders</a:t>
            </a:r>
            <a:r>
              <a:rPr lang="zh-CN" altLang="en-US" smtClean="0"/>
              <a:t>、</a:t>
            </a:r>
            <a:r>
              <a:rPr lang="en-US" altLang="zh-CN" smtClean="0"/>
              <a:t>OrderDetail</a:t>
            </a:r>
            <a:r>
              <a:rPr lang="zh-CN" altLang="en-US" smtClean="0"/>
              <a:t>、</a:t>
            </a:r>
            <a:r>
              <a:rPr lang="en-US" altLang="zh-CN" smtClean="0"/>
              <a:t>Items</a:t>
            </a:r>
          </a:p>
          <a:p>
            <a:pPr lvl="1"/>
            <a:r>
              <a:rPr lang="en-US" altLang="zh-CN" smtClean="0"/>
              <a:t>2</a:t>
            </a:r>
            <a:r>
              <a:rPr lang="zh-CN" altLang="en-US" smtClean="0"/>
              <a:t>、配置</a:t>
            </a:r>
            <a:r>
              <a:rPr lang="en-US" altLang="zh-CN" smtClean="0"/>
              <a:t>OrdersMapper.xml</a:t>
            </a:r>
            <a:r>
              <a:rPr lang="zh-CN" altLang="en-US" smtClean="0"/>
              <a:t>中</a:t>
            </a:r>
            <a:r>
              <a:rPr lang="en-US" altLang="zh-CN" smtClean="0"/>
              <a:t>ResultMap</a:t>
            </a:r>
            <a:r>
              <a:rPr lang="zh-CN" altLang="en-US" smtClean="0"/>
              <a:t>映射</a:t>
            </a:r>
            <a:endParaRPr lang="en-US" altLang="zh-CN" smtClean="0"/>
          </a:p>
          <a:p>
            <a:pPr lvl="2"/>
            <a:r>
              <a:rPr lang="zh-CN" altLang="en-US" smtClean="0"/>
              <a:t>订单：一个用户对应多个订单，使用</a:t>
            </a:r>
            <a:r>
              <a:rPr lang="en-US" altLang="zh-CN" smtClean="0"/>
              <a:t>collection</a:t>
            </a:r>
            <a:r>
              <a:rPr lang="zh-CN" altLang="en-US" smtClean="0"/>
              <a:t>映射到用户对象的订单列表属性中</a:t>
            </a:r>
          </a:p>
          <a:p>
            <a:pPr lvl="2"/>
            <a:r>
              <a:rPr lang="zh-CN" altLang="en-US" smtClean="0"/>
              <a:t>订单明细：一个订单对应多个明细，使用</a:t>
            </a:r>
            <a:r>
              <a:rPr lang="en-US" altLang="zh-CN" smtClean="0"/>
              <a:t>collection</a:t>
            </a:r>
            <a:r>
              <a:rPr lang="zh-CN" altLang="en-US" smtClean="0"/>
              <a:t>映射到订单对象中的明细属性中</a:t>
            </a:r>
          </a:p>
          <a:p>
            <a:pPr lvl="2"/>
            <a:r>
              <a:rPr lang="zh-CN" altLang="en-US" smtClean="0"/>
              <a:t>商品信息：一个订单明细对应一个商品，使用</a:t>
            </a:r>
            <a:r>
              <a:rPr lang="en-US" altLang="zh-CN" smtClean="0"/>
              <a:t>association</a:t>
            </a:r>
            <a:r>
              <a:rPr lang="zh-CN" altLang="en-US" smtClean="0"/>
              <a:t>映射到订单明细对象的商品属性中</a:t>
            </a:r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zh-CN" altLang="en-US" smtClean="0"/>
          </a:p>
          <a:p>
            <a:endParaRPr lang="zh-CN" altLang="en-US" smtClean="0"/>
          </a:p>
        </p:txBody>
      </p:sp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多对多查询</a:t>
            </a:r>
          </a:p>
        </p:txBody>
      </p:sp>
      <p:sp>
        <p:nvSpPr>
          <p:cNvPr id="26626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42950" lvl="2" indent="-342900"/>
            <a:r>
              <a:rPr lang="en-US" altLang="zh-CN" smtClean="0"/>
              <a:t>2</a:t>
            </a:r>
            <a:r>
              <a:rPr lang="zh-CN" altLang="en-US" smtClean="0"/>
              <a:t>、配置</a:t>
            </a:r>
            <a:r>
              <a:rPr lang="en-US" altLang="zh-CN" smtClean="0"/>
              <a:t>OrdersMapper.xml</a:t>
            </a:r>
            <a:r>
              <a:rPr lang="zh-CN" altLang="en-US" smtClean="0"/>
              <a:t>中</a:t>
            </a:r>
            <a:r>
              <a:rPr lang="en-US" altLang="zh-CN" smtClean="0"/>
              <a:t>ResultMap</a:t>
            </a:r>
            <a:r>
              <a:rPr lang="zh-CN" altLang="en-US" smtClean="0"/>
              <a:t>映射</a:t>
            </a:r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zh-CN" altLang="en-US" smtClean="0"/>
          </a:p>
        </p:txBody>
      </p:sp>
      <p:pic>
        <p:nvPicPr>
          <p:cNvPr id="2662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2900" y="1538288"/>
            <a:ext cx="8861425" cy="439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分页查询</a:t>
            </a:r>
          </a:p>
        </p:txBody>
      </p:sp>
      <p:sp>
        <p:nvSpPr>
          <p:cNvPr id="27650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实现案例：查询所有订单信息及订单下的订单明细信息，进行分页查询。</a:t>
            </a:r>
            <a:endParaRPr lang="en-US" altLang="zh-CN" smtClean="0"/>
          </a:p>
          <a:p>
            <a:pPr lvl="1"/>
            <a:r>
              <a:rPr lang="zh-CN" altLang="en-US" smtClean="0"/>
              <a:t>本案分页查询采用</a:t>
            </a:r>
            <a:r>
              <a:rPr lang="en-US" altLang="zh-CN" smtClean="0"/>
              <a:t>oracle</a:t>
            </a:r>
            <a:r>
              <a:rPr lang="zh-CN" altLang="en-US" smtClean="0"/>
              <a:t>数据的</a:t>
            </a:r>
            <a:r>
              <a:rPr lang="en-US" altLang="zh-CN" smtClean="0"/>
              <a:t>rownum</a:t>
            </a:r>
            <a:r>
              <a:rPr lang="zh-CN" altLang="en-US" smtClean="0"/>
              <a:t>进行物理分页</a:t>
            </a:r>
            <a:endParaRPr lang="en-US" altLang="zh-CN" smtClean="0"/>
          </a:p>
          <a:p>
            <a:pPr lvl="1"/>
            <a:r>
              <a:rPr lang="zh-CN" altLang="en-US" smtClean="0"/>
              <a:t>分页查询代码实现：</a:t>
            </a:r>
            <a:endParaRPr lang="en-US" altLang="zh-CN" smtClean="0"/>
          </a:p>
          <a:p>
            <a:endParaRPr lang="en-US" altLang="zh-CN" smtClean="0"/>
          </a:p>
          <a:p>
            <a:endParaRPr lang="zh-CN" altLang="en-US" smtClean="0"/>
          </a:p>
        </p:txBody>
      </p:sp>
      <p:pic>
        <p:nvPicPr>
          <p:cNvPr id="27651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88" y="2643188"/>
            <a:ext cx="8429625" cy="3400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52" name="TextBox 4"/>
          <p:cNvSpPr txBox="1">
            <a:spLocks noChangeArrowheads="1"/>
          </p:cNvSpPr>
          <p:nvPr/>
        </p:nvSpPr>
        <p:spPr bwMode="auto">
          <a:xfrm>
            <a:off x="3827463" y="5572125"/>
            <a:ext cx="5316537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fontAlgn="ctr">
              <a:buSzPct val="65000"/>
            </a:pPr>
            <a:r>
              <a:rPr lang="zh-CN" altLang="en-US" sz="2400">
                <a:solidFill>
                  <a:srgbClr val="FF0000"/>
                </a:solidFill>
              </a:rPr>
              <a:t>参考代码：</a:t>
            </a:r>
            <a:r>
              <a:rPr lang="en-US" altLang="zh-CN" sz="2400">
                <a:solidFill>
                  <a:srgbClr val="FF0000"/>
                </a:solidFill>
              </a:rPr>
              <a:t>MyBatis03</a:t>
            </a:r>
            <a:r>
              <a:rPr lang="zh-CN" altLang="en-US" sz="2400">
                <a:solidFill>
                  <a:srgbClr val="FF0000"/>
                </a:solidFill>
              </a:rPr>
              <a:t>工程下对应文件</a:t>
            </a:r>
          </a:p>
        </p:txBody>
      </p:sp>
    </p:spTree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Mybatis</a:t>
            </a:r>
            <a:r>
              <a:rPr lang="zh-CN" altLang="en-US" smtClean="0"/>
              <a:t>查询缓存</a:t>
            </a:r>
          </a:p>
        </p:txBody>
      </p:sp>
      <p:sp>
        <p:nvSpPr>
          <p:cNvPr id="29698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缓存技术是一种“以空间换时间”的设计理念，是利用内存空间资源来提高数据检索速度的有效手段之一。</a:t>
            </a:r>
            <a:endParaRPr lang="en-US" smtClean="0"/>
          </a:p>
          <a:p>
            <a:r>
              <a:rPr lang="en-US" altLang="zh-CN" smtClean="0"/>
              <a:t>MyBatis</a:t>
            </a:r>
            <a:r>
              <a:rPr lang="zh-CN" altLang="en-US" smtClean="0"/>
              <a:t>包含一个非常强大的查询缓存特性，可以非常方便地配置和定制。</a:t>
            </a:r>
            <a:endParaRPr lang="en-US" smtClean="0"/>
          </a:p>
          <a:p>
            <a:r>
              <a:rPr lang="en-US" altLang="zh-CN" smtClean="0"/>
              <a:t>mybaits</a:t>
            </a:r>
            <a:r>
              <a:rPr lang="zh-CN" altLang="en-US" smtClean="0"/>
              <a:t>提供一级缓存，和二级缓存。</a:t>
            </a:r>
            <a:endParaRPr lang="en-US" smtClean="0"/>
          </a:p>
          <a:p>
            <a:pPr lvl="1"/>
            <a:r>
              <a:rPr lang="zh-CN" altLang="en-US" smtClean="0"/>
              <a:t>一级缓存基于 </a:t>
            </a:r>
            <a:r>
              <a:rPr lang="en-US" altLang="zh-CN" smtClean="0">
                <a:hlinkClick r:id="rId3"/>
              </a:rPr>
              <a:t>PerpetualCache</a:t>
            </a:r>
            <a:r>
              <a:rPr lang="en-US" altLang="zh-CN" smtClean="0"/>
              <a:t> </a:t>
            </a:r>
            <a:r>
              <a:rPr lang="zh-CN" altLang="en-US" smtClean="0"/>
              <a:t>的 </a:t>
            </a:r>
            <a:r>
              <a:rPr lang="en-US" altLang="zh-CN" smtClean="0"/>
              <a:t>HashMap </a:t>
            </a:r>
            <a:r>
              <a:rPr lang="zh-CN" altLang="en-US" smtClean="0"/>
              <a:t>本地缓存，其存储作用域为 </a:t>
            </a:r>
            <a:r>
              <a:rPr lang="en-US" altLang="zh-CN" smtClean="0"/>
              <a:t>Session</a:t>
            </a:r>
            <a:r>
              <a:rPr lang="en-US" smtClean="0"/>
              <a:t>，</a:t>
            </a:r>
            <a:r>
              <a:rPr lang="zh-CN" altLang="en-US" smtClean="0"/>
              <a:t>当 </a:t>
            </a:r>
            <a:r>
              <a:rPr lang="en-US" altLang="zh-CN" smtClean="0"/>
              <a:t>Session flush </a:t>
            </a:r>
            <a:r>
              <a:rPr lang="zh-CN" altLang="en-US" smtClean="0"/>
              <a:t>或 </a:t>
            </a:r>
            <a:r>
              <a:rPr lang="en-US" altLang="zh-CN" smtClean="0"/>
              <a:t>close </a:t>
            </a:r>
            <a:r>
              <a:rPr lang="zh-CN" altLang="en-US" smtClean="0"/>
              <a:t>之后，该</a:t>
            </a:r>
            <a:r>
              <a:rPr lang="en-US" altLang="zh-CN" smtClean="0"/>
              <a:t>Session</a:t>
            </a:r>
            <a:r>
              <a:rPr lang="zh-CN" altLang="en-US" smtClean="0"/>
              <a:t>中的所有 </a:t>
            </a:r>
            <a:r>
              <a:rPr lang="en-US" altLang="zh-CN" smtClean="0"/>
              <a:t>Cache </a:t>
            </a:r>
            <a:r>
              <a:rPr lang="zh-CN" altLang="en-US" smtClean="0"/>
              <a:t>就将清空。 </a:t>
            </a:r>
            <a:endParaRPr lang="en-US" altLang="zh-CN" smtClean="0"/>
          </a:p>
          <a:p>
            <a:pPr lvl="1"/>
            <a:r>
              <a:rPr lang="zh-CN" altLang="en-US" smtClean="0"/>
              <a:t>二级缓存与一级缓存其机制相同，默认也是采用 </a:t>
            </a:r>
            <a:r>
              <a:rPr lang="en-US" altLang="zh-CN" smtClean="0"/>
              <a:t>PerpetualCache</a:t>
            </a:r>
            <a:r>
              <a:rPr lang="en-US" smtClean="0"/>
              <a:t>，</a:t>
            </a:r>
            <a:r>
              <a:rPr lang="en-US" altLang="zh-CN" smtClean="0"/>
              <a:t>HashMap</a:t>
            </a:r>
            <a:r>
              <a:rPr lang="zh-CN" altLang="en-US" smtClean="0"/>
              <a:t>存储，不同在于其存储作用域为 </a:t>
            </a:r>
            <a:r>
              <a:rPr lang="en-US" altLang="zh-CN" smtClean="0"/>
              <a:t>Mapper(Namespace)</a:t>
            </a:r>
            <a:r>
              <a:rPr lang="en-US" smtClean="0"/>
              <a:t>，</a:t>
            </a:r>
            <a:r>
              <a:rPr lang="zh-CN" altLang="en-US" smtClean="0"/>
              <a:t>并且可自定义存储源，如 </a:t>
            </a:r>
            <a:r>
              <a:rPr lang="en-US" altLang="zh-CN" smtClean="0"/>
              <a:t>Ehcache</a:t>
            </a:r>
            <a:r>
              <a:rPr lang="en-US" smtClean="0"/>
              <a:t>、</a:t>
            </a:r>
            <a:r>
              <a:rPr lang="en-US" altLang="zh-CN" smtClean="0"/>
              <a:t>Hazelcast</a:t>
            </a:r>
            <a:r>
              <a:rPr lang="zh-CN" altLang="en-US" smtClean="0"/>
              <a:t>等。 </a:t>
            </a:r>
            <a:endParaRPr lang="en-US" altLang="zh-CN" smtClean="0"/>
          </a:p>
          <a:p>
            <a:endParaRPr lang="en-US" altLang="zh-CN" smtClean="0"/>
          </a:p>
          <a:p>
            <a:endParaRPr lang="zh-CN" altLang="en-US" smtClean="0"/>
          </a:p>
        </p:txBody>
      </p:sp>
    </p:spTree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Mybatis</a:t>
            </a:r>
            <a:r>
              <a:rPr lang="zh-CN" altLang="en-US" smtClean="0"/>
              <a:t>查询缓存</a:t>
            </a:r>
          </a:p>
        </p:txBody>
      </p:sp>
      <p:sp>
        <p:nvSpPr>
          <p:cNvPr id="31746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smtClean="0"/>
              <a:t>MyBatis</a:t>
            </a:r>
            <a:r>
              <a:rPr lang="zh-CN" altLang="en-US" b="1" smtClean="0"/>
              <a:t>的缓存机制整体设计</a:t>
            </a:r>
          </a:p>
          <a:p>
            <a:endParaRPr lang="en-US" altLang="zh-CN" smtClean="0"/>
          </a:p>
          <a:p>
            <a:endParaRPr lang="zh-CN" altLang="en-US" smtClean="0"/>
          </a:p>
        </p:txBody>
      </p:sp>
      <p:pic>
        <p:nvPicPr>
          <p:cNvPr id="3174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7088" y="1557338"/>
            <a:ext cx="7500937" cy="5065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Mybatis</a:t>
            </a:r>
            <a:r>
              <a:rPr lang="zh-CN" altLang="en-US" smtClean="0"/>
              <a:t>查询缓存</a:t>
            </a:r>
          </a:p>
        </p:txBody>
      </p:sp>
      <p:sp>
        <p:nvSpPr>
          <p:cNvPr id="32770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一级缓存</a:t>
            </a:r>
            <a:endParaRPr lang="en-US" altLang="zh-CN" smtClean="0"/>
          </a:p>
          <a:p>
            <a:pPr lvl="1"/>
            <a:r>
              <a:rPr lang="en-US" altLang="zh-CN" smtClean="0"/>
              <a:t>mybatis</a:t>
            </a:r>
            <a:r>
              <a:rPr lang="zh-CN" altLang="en-US" smtClean="0"/>
              <a:t>默认支持一级缓存，不需要在配置文件去配置。</a:t>
            </a:r>
          </a:p>
          <a:p>
            <a:pPr lvl="1"/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</p:txBody>
      </p:sp>
      <p:pic>
        <p:nvPicPr>
          <p:cNvPr id="32771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313" y="1928813"/>
            <a:ext cx="8818562" cy="3629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772" name="TextBox 6"/>
          <p:cNvSpPr txBox="1">
            <a:spLocks noChangeArrowheads="1"/>
          </p:cNvSpPr>
          <p:nvPr/>
        </p:nvSpPr>
        <p:spPr bwMode="auto">
          <a:xfrm>
            <a:off x="500063" y="5572125"/>
            <a:ext cx="6497637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fontAlgn="ctr">
              <a:buSzPct val="65000"/>
            </a:pPr>
            <a:r>
              <a:rPr lang="zh-CN" altLang="en-US" sz="2400">
                <a:solidFill>
                  <a:srgbClr val="FF0000"/>
                </a:solidFill>
              </a:rPr>
              <a:t>参考代码：</a:t>
            </a:r>
            <a:r>
              <a:rPr lang="en-US" altLang="zh-CN" sz="2400">
                <a:solidFill>
                  <a:srgbClr val="FF0000"/>
                </a:solidFill>
              </a:rPr>
              <a:t>MyBatis03</a:t>
            </a:r>
            <a:r>
              <a:rPr lang="zh-CN" altLang="en-US" sz="2400">
                <a:solidFill>
                  <a:srgbClr val="FF0000"/>
                </a:solidFill>
              </a:rPr>
              <a:t>工程下，</a:t>
            </a:r>
            <a:r>
              <a:rPr lang="en-US" altLang="zh-CN" sz="2400">
                <a:solidFill>
                  <a:srgbClr val="FF0000"/>
                </a:solidFill>
              </a:rPr>
              <a:t>CacheTest.java</a:t>
            </a:r>
            <a:endParaRPr lang="zh-CN" altLang="en-US" sz="240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Mybatis</a:t>
            </a:r>
            <a:r>
              <a:rPr lang="zh-CN" altLang="en-US" smtClean="0"/>
              <a:t>查询缓存</a:t>
            </a:r>
          </a:p>
        </p:txBody>
      </p:sp>
      <p:sp>
        <p:nvSpPr>
          <p:cNvPr id="33794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二级缓存</a:t>
            </a:r>
            <a:endParaRPr lang="en-US" altLang="zh-CN" smtClean="0"/>
          </a:p>
          <a:p>
            <a:pPr lvl="1"/>
            <a:r>
              <a:rPr lang="en-US" altLang="zh-CN" smtClean="0"/>
              <a:t>mybaits</a:t>
            </a:r>
            <a:r>
              <a:rPr lang="zh-CN" altLang="en-US" smtClean="0"/>
              <a:t>的二级缓存是</a:t>
            </a:r>
            <a:r>
              <a:rPr lang="en-US" altLang="zh-CN" smtClean="0"/>
              <a:t>mapper</a:t>
            </a:r>
            <a:r>
              <a:rPr lang="zh-CN" altLang="en-US" smtClean="0"/>
              <a:t>范围级别，除了在</a:t>
            </a:r>
            <a:r>
              <a:rPr lang="en-US" altLang="zh-CN" smtClean="0"/>
              <a:t>SqlMapConfig.xml</a:t>
            </a:r>
            <a:r>
              <a:rPr lang="zh-CN" altLang="en-US" smtClean="0"/>
              <a:t>设置二级缓存的总开关，还要在具体的</a:t>
            </a:r>
            <a:r>
              <a:rPr lang="en-US" altLang="zh-CN" smtClean="0"/>
              <a:t>mapper.xml</a:t>
            </a:r>
            <a:r>
              <a:rPr lang="zh-CN" altLang="en-US" smtClean="0"/>
              <a:t>中开启二级缓存。</a:t>
            </a:r>
          </a:p>
          <a:p>
            <a:pPr lvl="1"/>
            <a:r>
              <a:rPr lang="zh-CN" altLang="en-US" smtClean="0"/>
              <a:t>在核心配置文件</a:t>
            </a:r>
            <a:r>
              <a:rPr lang="en-US" altLang="zh-CN" smtClean="0"/>
              <a:t>SqlMapConfig.xml</a:t>
            </a:r>
            <a:r>
              <a:rPr lang="zh-CN" altLang="en-US" smtClean="0"/>
              <a:t>中加入</a:t>
            </a:r>
          </a:p>
          <a:p>
            <a:pPr lvl="2"/>
            <a:r>
              <a:rPr lang="en-US" altLang="zh-CN" smtClean="0"/>
              <a:t>&lt;setting name=</a:t>
            </a:r>
            <a:r>
              <a:rPr lang="en-US" altLang="zh-CN" i="1" smtClean="0"/>
              <a:t>"cacheEnabled" </a:t>
            </a:r>
            <a:r>
              <a:rPr lang="en-US" altLang="zh-CN" smtClean="0"/>
              <a:t>value=</a:t>
            </a:r>
            <a:r>
              <a:rPr lang="en-US" altLang="zh-CN" i="1" smtClean="0"/>
              <a:t>"true"</a:t>
            </a:r>
            <a:r>
              <a:rPr lang="en-US" altLang="zh-CN" smtClean="0"/>
              <a:t>/&gt;</a:t>
            </a:r>
            <a:endParaRPr lang="zh-CN" altLang="en-US" smtClean="0"/>
          </a:p>
          <a:p>
            <a:pPr lvl="1"/>
            <a:r>
              <a:rPr lang="zh-CN" altLang="en-US" smtClean="0"/>
              <a:t>在</a:t>
            </a:r>
            <a:r>
              <a:rPr lang="en-US" altLang="zh-CN" smtClean="0"/>
              <a:t>OrdersMapper.xml</a:t>
            </a:r>
            <a:r>
              <a:rPr lang="zh-CN" altLang="en-US" smtClean="0"/>
              <a:t>中开启二缓存</a:t>
            </a:r>
            <a:endParaRPr lang="en-US" altLang="zh-CN" smtClean="0"/>
          </a:p>
          <a:p>
            <a:pPr lvl="1"/>
            <a:endParaRPr lang="en-US" altLang="zh-CN" smtClean="0"/>
          </a:p>
          <a:p>
            <a:pPr>
              <a:buFontTx/>
              <a:buNone/>
            </a:pPr>
            <a:endParaRPr lang="en-US" altLang="zh-CN" smtClean="0"/>
          </a:p>
          <a:p>
            <a:pPr lvl="1"/>
            <a:r>
              <a:rPr lang="en-US" altLang="zh-CN" smtClean="0"/>
              <a:t>Pojo</a:t>
            </a:r>
            <a:r>
              <a:rPr lang="zh-CN" altLang="en-US" smtClean="0"/>
              <a:t>类必须实现序列化接口</a:t>
            </a:r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</p:txBody>
      </p:sp>
      <p:pic>
        <p:nvPicPr>
          <p:cNvPr id="3379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57313" y="3571875"/>
            <a:ext cx="6408737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796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14438" y="4714875"/>
            <a:ext cx="5514975" cy="105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Mybatis</a:t>
            </a:r>
            <a:r>
              <a:rPr lang="zh-CN" altLang="en-US" smtClean="0"/>
              <a:t>查询缓存</a:t>
            </a:r>
          </a:p>
        </p:txBody>
      </p:sp>
      <p:sp>
        <p:nvSpPr>
          <p:cNvPr id="35842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二级缓存</a:t>
            </a:r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</p:txBody>
      </p:sp>
      <p:sp>
        <p:nvSpPr>
          <p:cNvPr id="35843" name="TextBox 6"/>
          <p:cNvSpPr txBox="1">
            <a:spLocks noChangeArrowheads="1"/>
          </p:cNvSpPr>
          <p:nvPr/>
        </p:nvSpPr>
        <p:spPr bwMode="auto">
          <a:xfrm>
            <a:off x="500063" y="5681663"/>
            <a:ext cx="6497637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fontAlgn="ctr">
              <a:buSzPct val="65000"/>
            </a:pPr>
            <a:r>
              <a:rPr lang="zh-CN" altLang="en-US" sz="2400">
                <a:solidFill>
                  <a:srgbClr val="FF0000"/>
                </a:solidFill>
              </a:rPr>
              <a:t>参考代码：</a:t>
            </a:r>
            <a:r>
              <a:rPr lang="en-US" altLang="zh-CN" sz="2400">
                <a:solidFill>
                  <a:srgbClr val="FF0000"/>
                </a:solidFill>
              </a:rPr>
              <a:t>MyBatis03</a:t>
            </a:r>
            <a:r>
              <a:rPr lang="zh-CN" altLang="en-US" sz="2400">
                <a:solidFill>
                  <a:srgbClr val="FF0000"/>
                </a:solidFill>
              </a:rPr>
              <a:t>工程下，</a:t>
            </a:r>
            <a:r>
              <a:rPr lang="en-US" altLang="zh-CN" sz="2400">
                <a:solidFill>
                  <a:srgbClr val="FF0000"/>
                </a:solidFill>
              </a:rPr>
              <a:t>CacheTest.java</a:t>
            </a:r>
            <a:endParaRPr lang="zh-CN" altLang="en-US" sz="2400">
              <a:solidFill>
                <a:srgbClr val="FF0000"/>
              </a:solidFill>
            </a:endParaRPr>
          </a:p>
        </p:txBody>
      </p:sp>
      <p:pic>
        <p:nvPicPr>
          <p:cNvPr id="3584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50" y="1714500"/>
            <a:ext cx="7018338" cy="3714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Mybatis</a:t>
            </a:r>
            <a:r>
              <a:rPr lang="zh-CN" altLang="en-US" smtClean="0"/>
              <a:t>查询缓存</a:t>
            </a:r>
          </a:p>
        </p:txBody>
      </p:sp>
      <p:sp>
        <p:nvSpPr>
          <p:cNvPr id="36866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二级缓存</a:t>
            </a:r>
            <a:endParaRPr lang="en-US" altLang="zh-CN" smtClean="0"/>
          </a:p>
          <a:p>
            <a:pPr lvl="1"/>
            <a:r>
              <a:rPr lang="zh-CN" altLang="en-US" smtClean="0"/>
              <a:t>在</a:t>
            </a:r>
            <a:r>
              <a:rPr lang="en-US" altLang="zh-CN" smtClean="0"/>
              <a:t>statement</a:t>
            </a:r>
            <a:r>
              <a:rPr lang="zh-CN" altLang="en-US" smtClean="0"/>
              <a:t>中设置</a:t>
            </a:r>
            <a:r>
              <a:rPr lang="en-US" altLang="zh-CN" smtClean="0"/>
              <a:t>useCache=false</a:t>
            </a:r>
            <a:r>
              <a:rPr lang="zh-CN" altLang="en-US" smtClean="0"/>
              <a:t>可以禁用当前</a:t>
            </a:r>
            <a:r>
              <a:rPr lang="en-US" altLang="zh-CN" smtClean="0"/>
              <a:t>select</a:t>
            </a:r>
            <a:r>
              <a:rPr lang="zh-CN" altLang="en-US" smtClean="0"/>
              <a:t>语句的二级缓存，即每次查询都会发出</a:t>
            </a:r>
            <a:r>
              <a:rPr lang="en-US" altLang="zh-CN" smtClean="0"/>
              <a:t>sql</a:t>
            </a:r>
            <a:r>
              <a:rPr lang="zh-CN" altLang="en-US" smtClean="0"/>
              <a:t>去查询，默认情况是</a:t>
            </a:r>
            <a:r>
              <a:rPr lang="en-US" altLang="zh-CN" smtClean="0"/>
              <a:t>true</a:t>
            </a:r>
            <a:r>
              <a:rPr lang="zh-CN" altLang="en-US" smtClean="0"/>
              <a:t>，即该</a:t>
            </a:r>
            <a:r>
              <a:rPr lang="en-US" altLang="zh-CN" smtClean="0"/>
              <a:t>sql</a:t>
            </a:r>
            <a:r>
              <a:rPr lang="zh-CN" altLang="en-US" smtClean="0"/>
              <a:t>使用二级缓存。</a:t>
            </a:r>
            <a:endParaRPr lang="en-US" altLang="zh-CN" smtClean="0"/>
          </a:p>
          <a:p>
            <a:pPr lvl="1"/>
            <a:endParaRPr lang="zh-CN" altLang="en-US" smtClean="0"/>
          </a:p>
          <a:p>
            <a:pPr>
              <a:buFontTx/>
              <a:buNone/>
            </a:pPr>
            <a:endParaRPr lang="en-US" altLang="zh-CN" smtClean="0"/>
          </a:p>
          <a:p>
            <a:r>
              <a:rPr lang="zh-CN" altLang="en-US" smtClean="0"/>
              <a:t>刷新缓存</a:t>
            </a:r>
            <a:endParaRPr lang="en-US" altLang="zh-CN" smtClean="0"/>
          </a:p>
          <a:p>
            <a:pPr lvl="1"/>
            <a:r>
              <a:rPr lang="zh-CN" altLang="en-US" smtClean="0"/>
              <a:t>在</a:t>
            </a:r>
            <a:r>
              <a:rPr lang="en-US" altLang="zh-CN" smtClean="0"/>
              <a:t>mapper</a:t>
            </a:r>
            <a:r>
              <a:rPr lang="zh-CN" altLang="en-US" smtClean="0"/>
              <a:t>的同一个</a:t>
            </a:r>
            <a:r>
              <a:rPr lang="en-US" altLang="zh-CN" smtClean="0"/>
              <a:t>namespace</a:t>
            </a:r>
            <a:r>
              <a:rPr lang="zh-CN" altLang="en-US" smtClean="0"/>
              <a:t>中，如果有其它</a:t>
            </a:r>
            <a:r>
              <a:rPr lang="en-US" altLang="zh-CN" smtClean="0"/>
              <a:t>insert</a:t>
            </a:r>
            <a:r>
              <a:rPr lang="zh-CN" altLang="en-US" smtClean="0"/>
              <a:t>、</a:t>
            </a:r>
            <a:r>
              <a:rPr lang="en-US" altLang="zh-CN" smtClean="0"/>
              <a:t>update</a:t>
            </a:r>
            <a:r>
              <a:rPr lang="zh-CN" altLang="en-US" smtClean="0"/>
              <a:t>、</a:t>
            </a:r>
            <a:r>
              <a:rPr lang="en-US" altLang="zh-CN" smtClean="0"/>
              <a:t>delete</a:t>
            </a:r>
            <a:r>
              <a:rPr lang="zh-CN" altLang="en-US" smtClean="0"/>
              <a:t>操作数据后需要刷新缓存，如果不执行刷新缓存会出现脏读。</a:t>
            </a:r>
            <a:endParaRPr lang="en-US" altLang="zh-CN" smtClean="0"/>
          </a:p>
          <a:p>
            <a:pPr lvl="1"/>
            <a:r>
              <a:rPr lang="zh-CN" altLang="en-US" smtClean="0"/>
              <a:t>设置</a:t>
            </a:r>
            <a:r>
              <a:rPr lang="en-US" altLang="zh-CN" smtClean="0"/>
              <a:t>statement</a:t>
            </a:r>
            <a:r>
              <a:rPr lang="zh-CN" altLang="en-US" smtClean="0"/>
              <a:t>配置中的</a:t>
            </a:r>
            <a:r>
              <a:rPr lang="en-US" altLang="zh-CN" smtClean="0"/>
              <a:t>flushCache="true" </a:t>
            </a:r>
            <a:r>
              <a:rPr lang="zh-CN" altLang="en-US" smtClean="0"/>
              <a:t>属性，默认情况下为</a:t>
            </a:r>
            <a:r>
              <a:rPr lang="en-US" altLang="zh-CN" smtClean="0"/>
              <a:t>true</a:t>
            </a:r>
            <a:r>
              <a:rPr lang="zh-CN" altLang="en-US" smtClean="0"/>
              <a:t>即刷新缓存，如果改成</a:t>
            </a:r>
            <a:r>
              <a:rPr lang="en-US" altLang="zh-CN" smtClean="0"/>
              <a:t>false</a:t>
            </a:r>
            <a:r>
              <a:rPr lang="zh-CN" altLang="en-US" smtClean="0"/>
              <a:t>则不会刷新。</a:t>
            </a:r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zh-CN" altLang="en-US" smtClean="0"/>
          </a:p>
        </p:txBody>
      </p:sp>
      <p:pic>
        <p:nvPicPr>
          <p:cNvPr id="3686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75" y="2643188"/>
            <a:ext cx="5962650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86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3000" y="5429250"/>
            <a:ext cx="7037388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mybatis</a:t>
            </a:r>
            <a:r>
              <a:rPr lang="zh-CN" altLang="en-US" smtClean="0"/>
              <a:t>整合第三方缓存框架</a:t>
            </a:r>
          </a:p>
        </p:txBody>
      </p:sp>
      <p:sp>
        <p:nvSpPr>
          <p:cNvPr id="37890" name="内容占位符 2"/>
          <p:cNvSpPr>
            <a:spLocks noGrp="1"/>
          </p:cNvSpPr>
          <p:nvPr>
            <p:ph idx="1"/>
          </p:nvPr>
        </p:nvSpPr>
        <p:spPr>
          <a:xfrm>
            <a:off x="428625" y="1143000"/>
            <a:ext cx="8429625" cy="4968875"/>
          </a:xfrm>
        </p:spPr>
        <p:txBody>
          <a:bodyPr/>
          <a:lstStyle/>
          <a:p>
            <a:r>
              <a:rPr lang="zh-CN" altLang="en-US" smtClean="0"/>
              <a:t>分布式缓存框架。</a:t>
            </a:r>
          </a:p>
          <a:p>
            <a:pPr lvl="1"/>
            <a:r>
              <a:rPr lang="zh-CN" altLang="en-US" smtClean="0"/>
              <a:t>我们系统为了提高系统并发，性能、一般对系统进行分布式部署（集群部署方式）</a:t>
            </a:r>
          </a:p>
          <a:p>
            <a:pPr lvl="1"/>
            <a:r>
              <a:rPr lang="zh-CN" altLang="en-US" smtClean="0"/>
              <a:t>不使用分布缓存，缓存的数据在各各服务单独存储，不方便系统开发。所以要使用分布式缓存对缓存数据进行集中管理。</a:t>
            </a:r>
            <a:endParaRPr lang="en-US" altLang="zh-CN" smtClean="0"/>
          </a:p>
          <a:p>
            <a:pPr lvl="1"/>
            <a:r>
              <a:rPr lang="en-US" altLang="en-US" smtClean="0"/>
              <a:t>ehcache</a:t>
            </a:r>
            <a:r>
              <a:rPr lang="zh-CN" altLang="en-US" smtClean="0"/>
              <a:t>、</a:t>
            </a:r>
            <a:r>
              <a:rPr lang="en-US" altLang="en-US" smtClean="0"/>
              <a:t>memcache</a:t>
            </a:r>
            <a:r>
              <a:rPr lang="zh-CN" altLang="en-US" smtClean="0"/>
              <a:t>、</a:t>
            </a:r>
            <a:r>
              <a:rPr lang="en-US" altLang="en-US" smtClean="0"/>
              <a:t>redis </a:t>
            </a:r>
            <a:r>
              <a:rPr lang="zh-CN" altLang="en-US" smtClean="0"/>
              <a:t>缓存框架</a:t>
            </a:r>
            <a:r>
              <a:rPr lang="en-US" altLang="zh-CN" smtClean="0"/>
              <a:t>.</a:t>
            </a:r>
            <a:endParaRPr lang="zh-CN" altLang="en-US" smtClean="0"/>
          </a:p>
          <a:p>
            <a:r>
              <a:rPr lang="en-US" altLang="zh-CN" smtClean="0"/>
              <a:t>Ehcache</a:t>
            </a:r>
          </a:p>
          <a:p>
            <a:pPr lvl="1"/>
            <a:r>
              <a:rPr lang="zh-CN" altLang="en-US" smtClean="0"/>
              <a:t>是一种广泛使用的开源</a:t>
            </a:r>
            <a:r>
              <a:rPr lang="en-US" altLang="zh-CN" smtClean="0"/>
              <a:t>Java</a:t>
            </a:r>
            <a:r>
              <a:rPr lang="zh-CN" altLang="en-US" smtClean="0"/>
              <a:t>分布式缓存。主要面向通用缓存</a:t>
            </a:r>
            <a:r>
              <a:rPr lang="en-US" altLang="zh-CN" smtClean="0"/>
              <a:t>,Java EE</a:t>
            </a:r>
            <a:r>
              <a:rPr lang="zh-CN" altLang="en-US" smtClean="0"/>
              <a:t>和轻量级容器。它具有内存和磁盘存储，缓存加载器</a:t>
            </a:r>
            <a:r>
              <a:rPr lang="en-US" altLang="zh-CN" smtClean="0"/>
              <a:t>,</a:t>
            </a:r>
            <a:r>
              <a:rPr lang="zh-CN" altLang="en-US" smtClean="0"/>
              <a:t>缓存扩展</a:t>
            </a:r>
            <a:r>
              <a:rPr lang="en-US" altLang="zh-CN" smtClean="0"/>
              <a:t>,</a:t>
            </a:r>
            <a:r>
              <a:rPr lang="zh-CN" altLang="en-US" smtClean="0"/>
              <a:t>缓存异常处理程序</a:t>
            </a:r>
            <a:r>
              <a:rPr lang="en-US" altLang="zh-CN" smtClean="0"/>
              <a:t>,</a:t>
            </a:r>
            <a:r>
              <a:rPr lang="zh-CN" altLang="en-US" smtClean="0"/>
              <a:t>一个</a:t>
            </a:r>
            <a:r>
              <a:rPr lang="en-US" altLang="zh-CN" smtClean="0"/>
              <a:t>gzip</a:t>
            </a:r>
            <a:r>
              <a:rPr lang="zh-CN" altLang="en-US" smtClean="0"/>
              <a:t>缓存</a:t>
            </a:r>
            <a:r>
              <a:rPr lang="en-US" altLang="zh-CN" smtClean="0"/>
              <a:t>servlet</a:t>
            </a:r>
            <a:r>
              <a:rPr lang="zh-CN" altLang="en-US" smtClean="0"/>
              <a:t>过滤器</a:t>
            </a:r>
            <a:r>
              <a:rPr lang="en-US" altLang="zh-CN" smtClean="0"/>
              <a:t>,</a:t>
            </a:r>
            <a:r>
              <a:rPr lang="zh-CN" altLang="en-US" smtClean="0"/>
              <a:t>支持</a:t>
            </a:r>
            <a:r>
              <a:rPr lang="en-US" altLang="zh-CN" smtClean="0"/>
              <a:t>REST</a:t>
            </a:r>
            <a:r>
              <a:rPr lang="zh-CN" altLang="en-US" smtClean="0"/>
              <a:t>和</a:t>
            </a:r>
            <a:r>
              <a:rPr lang="en-US" altLang="zh-CN" smtClean="0"/>
              <a:t>SOAP api</a:t>
            </a:r>
            <a:r>
              <a:rPr lang="zh-CN" altLang="en-US" smtClean="0"/>
              <a:t>等特点。</a:t>
            </a:r>
            <a:endParaRPr lang="en-US" altLang="zh-CN" smtClean="0"/>
          </a:p>
          <a:p>
            <a:pPr lvl="1"/>
            <a:r>
              <a:rPr lang="zh-CN" altLang="en-US" smtClean="0"/>
              <a:t>被用于大型复杂分布式</a:t>
            </a:r>
            <a:r>
              <a:rPr lang="en-US" altLang="zh-CN" smtClean="0"/>
              <a:t>web application</a:t>
            </a:r>
            <a:r>
              <a:rPr lang="zh-CN" altLang="en-US" smtClean="0"/>
              <a:t>的各个节点中。</a:t>
            </a: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章节目标</a:t>
            </a:r>
          </a:p>
        </p:txBody>
      </p:sp>
      <p:sp>
        <p:nvSpPr>
          <p:cNvPr id="16386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2400" smtClean="0"/>
              <a:t>掌握一对一关联映射查询</a:t>
            </a:r>
            <a:endParaRPr lang="en-US" altLang="zh-CN" sz="2400" smtClean="0"/>
          </a:p>
          <a:p>
            <a:pPr eaLnBrk="1" hangingPunct="1"/>
            <a:r>
              <a:rPr lang="zh-CN" altLang="en-US" sz="2400" smtClean="0"/>
              <a:t>掌握一对多关联映射查询</a:t>
            </a:r>
            <a:endParaRPr lang="en-US" altLang="zh-CN" sz="2400" smtClean="0"/>
          </a:p>
          <a:p>
            <a:pPr eaLnBrk="1" hangingPunct="1"/>
            <a:r>
              <a:rPr lang="zh-CN" altLang="en-US" sz="2400" smtClean="0"/>
              <a:t>掌握多对多关联映射查询</a:t>
            </a:r>
            <a:endParaRPr lang="en-US" altLang="zh-CN" sz="2400" smtClean="0"/>
          </a:p>
          <a:p>
            <a:pPr eaLnBrk="1" hangingPunct="1"/>
            <a:r>
              <a:rPr lang="zh-CN" altLang="en-US" sz="2400" smtClean="0"/>
              <a:t>掌握分页查询</a:t>
            </a:r>
            <a:endParaRPr lang="en-US" altLang="zh-CN" sz="2400" smtClean="0"/>
          </a:p>
          <a:p>
            <a:pPr eaLnBrk="1" hangingPunct="1"/>
            <a:r>
              <a:rPr lang="zh-CN" altLang="en-US" sz="2400" smtClean="0"/>
              <a:t>理解</a:t>
            </a:r>
            <a:r>
              <a:rPr lang="en-US" altLang="zh-CN" sz="2400" smtClean="0"/>
              <a:t>Mybatis</a:t>
            </a:r>
            <a:r>
              <a:rPr lang="zh-CN" altLang="en-US" sz="2400" smtClean="0"/>
              <a:t>缓存原理</a:t>
            </a:r>
            <a:endParaRPr lang="en-US" altLang="zh-CN" sz="2400" smtClean="0"/>
          </a:p>
          <a:p>
            <a:pPr eaLnBrk="1" hangingPunct="1"/>
            <a:r>
              <a:rPr lang="zh-CN" altLang="en-US" sz="2400" smtClean="0"/>
              <a:t>掌握二级缓存的配置</a:t>
            </a:r>
            <a:endParaRPr lang="en-US" altLang="zh-CN" sz="2400" smtClean="0"/>
          </a:p>
          <a:p>
            <a:pPr eaLnBrk="1" hangingPunct="1"/>
            <a:endParaRPr lang="en-US" altLang="zh-CN" sz="2400" smtClean="0"/>
          </a:p>
          <a:p>
            <a:pPr eaLnBrk="1" hangingPunct="1"/>
            <a:endParaRPr lang="en-US" altLang="zh-CN" sz="2400" smtClean="0"/>
          </a:p>
          <a:p>
            <a:pPr eaLnBrk="1" hangingPunct="1"/>
            <a:endParaRPr lang="en-US" altLang="zh-CN" sz="2400" smtClean="0"/>
          </a:p>
          <a:p>
            <a:pPr eaLnBrk="1" hangingPunct="1"/>
            <a:endParaRPr lang="en-US" altLang="zh-CN" sz="2400" smtClean="0"/>
          </a:p>
          <a:p>
            <a:pPr eaLnBrk="1" hangingPunct="1"/>
            <a:endParaRPr lang="en-US" altLang="zh-CN" sz="2400" smtClean="0"/>
          </a:p>
          <a:p>
            <a:pPr eaLnBrk="1" hangingPunct="1"/>
            <a:r>
              <a:rPr lang="zh-CN" altLang="en-US" sz="2400" smtClean="0"/>
              <a:t/>
            </a:r>
            <a:br>
              <a:rPr lang="zh-CN" altLang="en-US" sz="2400" smtClean="0"/>
            </a:br>
            <a:endParaRPr lang="zh-CN" altLang="en-US" sz="2400" smtClean="0"/>
          </a:p>
        </p:txBody>
      </p:sp>
    </p:spTree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mybatis</a:t>
            </a:r>
            <a:r>
              <a:rPr lang="zh-CN" altLang="en-US" smtClean="0"/>
              <a:t>整合</a:t>
            </a:r>
            <a:r>
              <a:rPr lang="en-US" altLang="zh-CN" smtClean="0"/>
              <a:t>ehcache</a:t>
            </a:r>
            <a:endParaRPr lang="zh-CN" altLang="en-US" smtClean="0"/>
          </a:p>
        </p:txBody>
      </p:sp>
      <p:sp>
        <p:nvSpPr>
          <p:cNvPr id="38914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整合</a:t>
            </a:r>
            <a:r>
              <a:rPr lang="en-US" altLang="zh-CN" smtClean="0"/>
              <a:t>ehcache</a:t>
            </a:r>
          </a:p>
          <a:p>
            <a:pPr lvl="1"/>
            <a:r>
              <a:rPr lang="en-US" altLang="zh-CN" smtClean="0"/>
              <a:t>mybatis</a:t>
            </a:r>
            <a:r>
              <a:rPr lang="zh-CN" altLang="en-US" smtClean="0"/>
              <a:t>提供了一个</a:t>
            </a:r>
            <a:r>
              <a:rPr lang="en-US" altLang="zh-CN" smtClean="0"/>
              <a:t>cache</a:t>
            </a:r>
            <a:r>
              <a:rPr lang="zh-CN" altLang="en-US" smtClean="0"/>
              <a:t>接口，如果要实现自己的缓存逻辑，实现</a:t>
            </a:r>
            <a:r>
              <a:rPr lang="en-US" altLang="zh-CN" smtClean="0"/>
              <a:t>cache</a:t>
            </a:r>
            <a:r>
              <a:rPr lang="zh-CN" altLang="en-US" smtClean="0"/>
              <a:t>接口开发即可。</a:t>
            </a:r>
          </a:p>
          <a:p>
            <a:pPr lvl="1"/>
            <a:r>
              <a:rPr lang="en-US" altLang="zh-CN" smtClean="0"/>
              <a:t>mybatis</a:t>
            </a:r>
            <a:r>
              <a:rPr lang="zh-CN" altLang="en-US" smtClean="0"/>
              <a:t>和</a:t>
            </a:r>
            <a:r>
              <a:rPr lang="en-US" altLang="zh-CN" smtClean="0"/>
              <a:t>ehcache</a:t>
            </a:r>
            <a:r>
              <a:rPr lang="zh-CN" altLang="en-US" smtClean="0"/>
              <a:t>整合包中提供了一个</a:t>
            </a:r>
            <a:r>
              <a:rPr lang="en-US" altLang="zh-CN" smtClean="0"/>
              <a:t>cache</a:t>
            </a:r>
            <a:r>
              <a:rPr lang="zh-CN" altLang="en-US" smtClean="0"/>
              <a:t>接口的实现类。</a:t>
            </a:r>
          </a:p>
          <a:p>
            <a:r>
              <a:rPr lang="en-US" altLang="zh-CN" smtClean="0"/>
              <a:t> </a:t>
            </a:r>
            <a:r>
              <a:rPr lang="zh-CN" altLang="en-US" smtClean="0"/>
              <a:t>整合流程</a:t>
            </a:r>
            <a:endParaRPr lang="en-US" altLang="zh-CN" smtClean="0"/>
          </a:p>
          <a:p>
            <a:pPr lvl="1"/>
            <a:r>
              <a:rPr lang="en-US" altLang="zh-CN" smtClean="0"/>
              <a:t>1</a:t>
            </a:r>
            <a:r>
              <a:rPr lang="zh-CN" altLang="en-US" smtClean="0"/>
              <a:t>、项目中加入</a:t>
            </a:r>
            <a:r>
              <a:rPr lang="en-US" altLang="zh-CN" smtClean="0"/>
              <a:t>ehcache</a:t>
            </a:r>
            <a:r>
              <a:rPr lang="zh-CN" altLang="en-US" smtClean="0"/>
              <a:t>依赖的</a:t>
            </a:r>
            <a:r>
              <a:rPr lang="en-US" altLang="zh-CN" smtClean="0"/>
              <a:t>jar</a:t>
            </a:r>
            <a:r>
              <a:rPr lang="zh-CN" altLang="en-US" smtClean="0"/>
              <a:t>包</a:t>
            </a:r>
            <a:r>
              <a:rPr lang="en-US" altLang="zh-CN" smtClean="0"/>
              <a:t>:</a:t>
            </a:r>
          </a:p>
          <a:p>
            <a:pPr lvl="2">
              <a:buFontTx/>
              <a:buNone/>
            </a:pPr>
            <a:endParaRPr lang="en-US" altLang="zh-CN" smtClean="0"/>
          </a:p>
          <a:p>
            <a:pPr lvl="2">
              <a:buFontTx/>
              <a:buNone/>
            </a:pPr>
            <a:endParaRPr lang="en-US" altLang="zh-CN" smtClean="0"/>
          </a:p>
          <a:p>
            <a:pPr lvl="1"/>
            <a:r>
              <a:rPr lang="en-US" altLang="zh-CN" smtClean="0"/>
              <a:t>2</a:t>
            </a:r>
            <a:r>
              <a:rPr lang="zh-CN" altLang="en-US" smtClean="0"/>
              <a:t>、配置</a:t>
            </a:r>
            <a:r>
              <a:rPr lang="en-US" altLang="zh-CN" smtClean="0"/>
              <a:t>mapper</a:t>
            </a:r>
            <a:r>
              <a:rPr lang="zh-CN" altLang="en-US" smtClean="0"/>
              <a:t>中</a:t>
            </a:r>
            <a:r>
              <a:rPr lang="en-US" altLang="zh-CN" smtClean="0"/>
              <a:t>cache</a:t>
            </a:r>
            <a:r>
              <a:rPr lang="zh-CN" altLang="en-US" smtClean="0"/>
              <a:t>中的</a:t>
            </a:r>
            <a:r>
              <a:rPr lang="en-US" altLang="zh-CN" smtClean="0"/>
              <a:t>type</a:t>
            </a:r>
            <a:r>
              <a:rPr lang="zh-CN" altLang="en-US" smtClean="0"/>
              <a:t>为</a:t>
            </a:r>
            <a:r>
              <a:rPr lang="en-US" altLang="zh-CN" smtClean="0"/>
              <a:t>ehcache</a:t>
            </a:r>
            <a:r>
              <a:rPr lang="zh-CN" altLang="en-US" smtClean="0"/>
              <a:t>对</a:t>
            </a:r>
            <a:r>
              <a:rPr lang="en-US" altLang="zh-CN" smtClean="0"/>
              <a:t>cache</a:t>
            </a:r>
            <a:r>
              <a:rPr lang="zh-CN" altLang="en-US" smtClean="0"/>
              <a:t>接口的实现类。</a:t>
            </a:r>
          </a:p>
          <a:p>
            <a:pPr lvl="1"/>
            <a:endParaRPr lang="zh-CN" altLang="en-US" smtClean="0"/>
          </a:p>
          <a:p>
            <a:endParaRPr lang="zh-CN" altLang="en-US" smtClean="0"/>
          </a:p>
        </p:txBody>
      </p:sp>
      <p:pic>
        <p:nvPicPr>
          <p:cNvPr id="3891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43063" y="3776663"/>
            <a:ext cx="4214812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91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00125" y="5030788"/>
            <a:ext cx="7715250" cy="118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mybatis</a:t>
            </a:r>
            <a:r>
              <a:rPr lang="zh-CN" altLang="en-US" smtClean="0"/>
              <a:t>整合</a:t>
            </a:r>
            <a:r>
              <a:rPr lang="en-US" altLang="zh-CN" smtClean="0"/>
              <a:t>ehcache</a:t>
            </a:r>
            <a:endParaRPr lang="zh-CN" altLang="en-US" smtClean="0"/>
          </a:p>
        </p:txBody>
      </p:sp>
      <p:sp>
        <p:nvSpPr>
          <p:cNvPr id="39938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整合</a:t>
            </a:r>
            <a:r>
              <a:rPr lang="en-US" altLang="zh-CN" smtClean="0"/>
              <a:t>ehcache</a:t>
            </a:r>
          </a:p>
          <a:p>
            <a:pPr lvl="1"/>
            <a:r>
              <a:rPr lang="en-US" altLang="zh-CN" smtClean="0"/>
              <a:t>3</a:t>
            </a:r>
            <a:r>
              <a:rPr lang="zh-CN" altLang="en-US" smtClean="0"/>
              <a:t>、在类路径下配置</a:t>
            </a:r>
            <a:r>
              <a:rPr lang="en-US" altLang="zh-CN" smtClean="0"/>
              <a:t>ehcache.xml</a:t>
            </a:r>
            <a:r>
              <a:rPr lang="zh-CN" altLang="en-US" smtClean="0"/>
              <a:t>的配置文件</a:t>
            </a:r>
            <a:endParaRPr lang="en-US" altLang="zh-CN" smtClean="0"/>
          </a:p>
          <a:p>
            <a:pPr lvl="1"/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zh-CN" altLang="en-US" smtClean="0"/>
          </a:p>
        </p:txBody>
      </p:sp>
      <p:pic>
        <p:nvPicPr>
          <p:cNvPr id="3993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75" y="2000250"/>
            <a:ext cx="7723188" cy="316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940" name="TextBox 4"/>
          <p:cNvSpPr txBox="1">
            <a:spLocks noChangeArrowheads="1"/>
          </p:cNvSpPr>
          <p:nvPr/>
        </p:nvSpPr>
        <p:spPr bwMode="auto">
          <a:xfrm>
            <a:off x="500063" y="5681663"/>
            <a:ext cx="562292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fontAlgn="ctr">
              <a:buSzPct val="65000"/>
            </a:pPr>
            <a:r>
              <a:rPr lang="zh-CN" altLang="en-US" sz="2400">
                <a:solidFill>
                  <a:srgbClr val="FF0000"/>
                </a:solidFill>
              </a:rPr>
              <a:t>参考代码：</a:t>
            </a:r>
            <a:r>
              <a:rPr lang="en-US" altLang="zh-CN" sz="2400">
                <a:solidFill>
                  <a:srgbClr val="FF0000"/>
                </a:solidFill>
              </a:rPr>
              <a:t>MyBatis03</a:t>
            </a:r>
            <a:r>
              <a:rPr lang="zh-CN" altLang="en-US" sz="2400">
                <a:solidFill>
                  <a:srgbClr val="FF0000"/>
                </a:solidFill>
              </a:rPr>
              <a:t>工程下的配置文件</a:t>
            </a:r>
          </a:p>
        </p:txBody>
      </p:sp>
    </p:spTree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小结</a:t>
            </a:r>
          </a:p>
        </p:txBody>
      </p:sp>
      <p:sp>
        <p:nvSpPr>
          <p:cNvPr id="40962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一对一关联映射查询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一对多关联映射查询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多对多关联映射查询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分页查询</a:t>
            </a:r>
            <a:endParaRPr lang="en-US" altLang="zh-CN" smtClean="0"/>
          </a:p>
          <a:p>
            <a:pPr eaLnBrk="1" hangingPunct="1"/>
            <a:r>
              <a:rPr lang="en-US" altLang="zh-CN" smtClean="0"/>
              <a:t>Mybatis</a:t>
            </a:r>
            <a:r>
              <a:rPr lang="zh-CN" altLang="en-US" smtClean="0"/>
              <a:t>缓存原理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二级缓存的配置</a:t>
            </a:r>
            <a:endParaRPr lang="en-US" altLang="zh-CN" smtClean="0"/>
          </a:p>
          <a:p>
            <a:endParaRPr lang="zh-CN" altLang="en-US" smtClean="0"/>
          </a:p>
        </p:txBody>
      </p:sp>
    </p:spTree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285852" y="2285992"/>
            <a:ext cx="6572296" cy="92333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ctr">
              <a:buSzPct val="65000"/>
              <a:defRPr/>
            </a:pPr>
            <a:r>
              <a:rPr lang="zh-CN" altLang="en-US" sz="540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a typeface="宋体" pitchFamily="2" charset="-122"/>
              </a:rPr>
              <a:t>谢谢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63" y="285750"/>
            <a:ext cx="8229600" cy="1143000"/>
          </a:xfrm>
        </p:spPr>
        <p:txBody>
          <a:bodyPr/>
          <a:lstStyle/>
          <a:p>
            <a:r>
              <a:rPr lang="zh-CN" altLang="en-US" smtClean="0"/>
              <a:t>一对一查询</a:t>
            </a:r>
          </a:p>
        </p:txBody>
      </p:sp>
      <p:sp>
        <p:nvSpPr>
          <p:cNvPr id="174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8625" y="1071563"/>
            <a:ext cx="8229600" cy="5572125"/>
          </a:xfrm>
        </p:spPr>
        <p:txBody>
          <a:bodyPr/>
          <a:lstStyle/>
          <a:p>
            <a:r>
              <a:rPr lang="en-US" altLang="zh-CN" smtClean="0"/>
              <a:t>MyBatis</a:t>
            </a:r>
            <a:r>
              <a:rPr lang="zh-CN" altLang="en-US" smtClean="0"/>
              <a:t>中使用</a:t>
            </a:r>
            <a:r>
              <a:rPr lang="en-US" altLang="zh-CN" smtClean="0"/>
              <a:t>association</a:t>
            </a:r>
            <a:r>
              <a:rPr lang="zh-CN" altLang="en-US" smtClean="0"/>
              <a:t>标签来解决一对一的关联查询，</a:t>
            </a:r>
            <a:r>
              <a:rPr lang="en-US" altLang="zh-CN" smtClean="0"/>
              <a:t>association</a:t>
            </a:r>
            <a:r>
              <a:rPr lang="zh-CN" altLang="en-US" smtClean="0"/>
              <a:t>标签可用的属性如下：</a:t>
            </a:r>
          </a:p>
          <a:p>
            <a:pPr lvl="1"/>
            <a:r>
              <a:rPr lang="en-US" altLang="zh-CN" smtClean="0"/>
              <a:t>property:</a:t>
            </a:r>
            <a:r>
              <a:rPr lang="zh-CN" altLang="en-US" smtClean="0"/>
              <a:t>对象属性的名称</a:t>
            </a:r>
          </a:p>
          <a:p>
            <a:pPr lvl="1"/>
            <a:r>
              <a:rPr lang="en-US" altLang="zh-CN" smtClean="0"/>
              <a:t>javaType:</a:t>
            </a:r>
            <a:r>
              <a:rPr lang="zh-CN" altLang="en-US" smtClean="0"/>
              <a:t>对象属性的类型</a:t>
            </a:r>
          </a:p>
          <a:p>
            <a:pPr lvl="1"/>
            <a:r>
              <a:rPr lang="en-US" altLang="zh-CN" smtClean="0"/>
              <a:t>column:</a:t>
            </a:r>
            <a:r>
              <a:rPr lang="zh-CN" altLang="en-US" smtClean="0"/>
              <a:t>所对应的外键字段名称</a:t>
            </a:r>
          </a:p>
          <a:p>
            <a:pPr lvl="1"/>
            <a:r>
              <a:rPr lang="en-US" altLang="zh-CN" smtClean="0"/>
              <a:t>select:</a:t>
            </a:r>
            <a:r>
              <a:rPr lang="zh-CN" altLang="en-US" smtClean="0"/>
              <a:t>使用另一个查询封装的结果</a:t>
            </a:r>
          </a:p>
          <a:p>
            <a:r>
              <a:rPr lang="zh-CN" altLang="en-US" smtClean="0"/>
              <a:t>准备案例数据模型</a:t>
            </a:r>
            <a:endParaRPr lang="en-US" altLang="zh-CN" smtClean="0"/>
          </a:p>
          <a:p>
            <a:pPr lvl="1"/>
            <a:r>
              <a:rPr lang="zh-CN" altLang="en-US" smtClean="0"/>
              <a:t>用户表</a:t>
            </a:r>
            <a:endParaRPr lang="en-US" altLang="zh-CN" smtClean="0"/>
          </a:p>
          <a:p>
            <a:pPr lvl="1"/>
            <a:r>
              <a:rPr lang="zh-CN" altLang="en-US" smtClean="0"/>
              <a:t>订单表</a:t>
            </a:r>
            <a:endParaRPr lang="en-US" altLang="zh-CN" smtClean="0"/>
          </a:p>
          <a:p>
            <a:pPr lvl="1"/>
            <a:r>
              <a:rPr lang="zh-CN" altLang="en-US" smtClean="0"/>
              <a:t>订单详情表</a:t>
            </a:r>
            <a:endParaRPr lang="en-US" altLang="zh-CN" smtClean="0"/>
          </a:p>
          <a:p>
            <a:pPr lvl="1"/>
            <a:r>
              <a:rPr lang="zh-CN" altLang="en-US" smtClean="0"/>
              <a:t>商品表</a:t>
            </a:r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zh-CN" altLang="en-US" smtClean="0"/>
          </a:p>
        </p:txBody>
      </p:sp>
      <p:sp>
        <p:nvSpPr>
          <p:cNvPr id="17411" name="TextBox 3"/>
          <p:cNvSpPr txBox="1">
            <a:spLocks noChangeArrowheads="1"/>
          </p:cNvSpPr>
          <p:nvPr/>
        </p:nvSpPr>
        <p:spPr bwMode="auto">
          <a:xfrm>
            <a:off x="571500" y="5214938"/>
            <a:ext cx="560705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fontAlgn="ctr">
              <a:buSzPct val="65000"/>
            </a:pPr>
            <a:r>
              <a:rPr lang="zh-CN" altLang="en-US" sz="2400">
                <a:solidFill>
                  <a:srgbClr val="FF0000"/>
                </a:solidFill>
              </a:rPr>
              <a:t>参考代码：</a:t>
            </a:r>
            <a:r>
              <a:rPr lang="en-US" altLang="zh-CN" sz="2400">
                <a:solidFill>
                  <a:srgbClr val="FF0000"/>
                </a:solidFill>
              </a:rPr>
              <a:t>MyBatis03\db.sql</a:t>
            </a:r>
            <a:r>
              <a:rPr lang="zh-CN" altLang="en-US" sz="2400">
                <a:solidFill>
                  <a:srgbClr val="FF0000"/>
                </a:solidFill>
              </a:rPr>
              <a:t>，建表脚本</a:t>
            </a:r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一对一查询</a:t>
            </a:r>
          </a:p>
        </p:txBody>
      </p:sp>
      <p:sp>
        <p:nvSpPr>
          <p:cNvPr id="18434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实现案例：查询所有订单和用户信息。</a:t>
            </a:r>
            <a:endParaRPr lang="en-US" altLang="zh-CN" smtClean="0"/>
          </a:p>
          <a:p>
            <a:pPr lvl="1"/>
            <a:r>
              <a:rPr lang="zh-CN" altLang="en-US" smtClean="0"/>
              <a:t>一个订单信息只会是一个人下的订单，所以从查询订单信息出发关联查询用户信息为一对一查询。如果从用户信息出发查询用户下的订单信息则为一对多查询，因为一个用户可以下多个订单。</a:t>
            </a:r>
            <a:endParaRPr lang="en-US" altLang="zh-CN" smtClean="0"/>
          </a:p>
          <a:p>
            <a:pPr lvl="1"/>
            <a:r>
              <a:rPr lang="en-US" altLang="zh-CN" smtClean="0"/>
              <a:t>MyBatis</a:t>
            </a:r>
            <a:r>
              <a:rPr lang="zh-CN" altLang="en-US" smtClean="0"/>
              <a:t>中在查询进行</a:t>
            </a:r>
            <a:r>
              <a:rPr lang="en-US" altLang="zh-CN" smtClean="0"/>
              <a:t>select</a:t>
            </a:r>
            <a:r>
              <a:rPr lang="zh-CN" altLang="en-US" smtClean="0"/>
              <a:t>映射的时候，返回类型可以用</a:t>
            </a:r>
            <a:r>
              <a:rPr lang="en-US" altLang="zh-CN" smtClean="0"/>
              <a:t>resultType</a:t>
            </a:r>
            <a:r>
              <a:rPr lang="en-US" smtClean="0"/>
              <a:t>，</a:t>
            </a:r>
            <a:r>
              <a:rPr lang="zh-CN" altLang="en-US" smtClean="0"/>
              <a:t>也可以用</a:t>
            </a:r>
            <a:r>
              <a:rPr lang="en-US" altLang="zh-CN" smtClean="0"/>
              <a:t>resultMap</a:t>
            </a:r>
            <a:r>
              <a:rPr lang="en-US" smtClean="0"/>
              <a:t>，</a:t>
            </a:r>
            <a:r>
              <a:rPr lang="en-US" altLang="zh-CN" smtClean="0"/>
              <a:t>resultType</a:t>
            </a:r>
            <a:r>
              <a:rPr lang="zh-CN" altLang="en-US" smtClean="0"/>
              <a:t>是直接</a:t>
            </a:r>
            <a:br>
              <a:rPr lang="zh-CN" altLang="en-US" smtClean="0"/>
            </a:br>
            <a:r>
              <a:rPr lang="zh-CN" altLang="en-US" smtClean="0"/>
              <a:t>表示返回类型的，而</a:t>
            </a:r>
            <a:r>
              <a:rPr lang="en-US" altLang="zh-CN" smtClean="0"/>
              <a:t>resultMap</a:t>
            </a:r>
            <a:r>
              <a:rPr lang="zh-CN" altLang="en-US" smtClean="0"/>
              <a:t>则是对外部</a:t>
            </a:r>
            <a:r>
              <a:rPr lang="en-US" altLang="zh-CN" smtClean="0"/>
              <a:t>ResultMap</a:t>
            </a:r>
            <a:r>
              <a:rPr lang="zh-CN" altLang="en-US" smtClean="0"/>
              <a:t>的引用</a:t>
            </a:r>
          </a:p>
          <a:p>
            <a:r>
              <a:rPr lang="zh-CN" altLang="en-US" b="1" smtClean="0"/>
              <a:t>实现方法一：</a:t>
            </a:r>
            <a:r>
              <a:rPr lang="zh-CN" altLang="en-US" smtClean="0"/>
              <a:t>使用</a:t>
            </a:r>
            <a:r>
              <a:rPr lang="en-US" altLang="zh-CN" smtClean="0"/>
              <a:t>resultType</a:t>
            </a:r>
          </a:p>
          <a:p>
            <a:pPr lvl="1"/>
            <a:r>
              <a:rPr lang="en-US" altLang="zh-CN" smtClean="0"/>
              <a:t>1</a:t>
            </a:r>
            <a:r>
              <a:rPr lang="zh-CN" altLang="en-US" smtClean="0"/>
              <a:t>、定义订单信息</a:t>
            </a:r>
            <a:r>
              <a:rPr lang="en-US" altLang="zh-CN" smtClean="0"/>
              <a:t>POJO</a:t>
            </a:r>
            <a:r>
              <a:rPr lang="zh-CN" altLang="en-US" smtClean="0"/>
              <a:t>类，此类中包括了订单信息和用户信息</a:t>
            </a:r>
            <a:r>
              <a:rPr lang="en-US" altLang="zh-CN" smtClean="0"/>
              <a:t>,OrdersCustom</a:t>
            </a:r>
            <a:r>
              <a:rPr lang="zh-CN" altLang="en-US" smtClean="0"/>
              <a:t>类继承</a:t>
            </a:r>
            <a:r>
              <a:rPr lang="en-US" altLang="zh-CN" smtClean="0"/>
              <a:t>Orders</a:t>
            </a:r>
            <a:r>
              <a:rPr lang="zh-CN" altLang="en-US" smtClean="0"/>
              <a:t>类后包括了</a:t>
            </a:r>
            <a:r>
              <a:rPr lang="en-US" altLang="zh-CN" smtClean="0"/>
              <a:t>Orders</a:t>
            </a:r>
            <a:r>
              <a:rPr lang="zh-CN" altLang="en-US" smtClean="0"/>
              <a:t>类的所有字段，只需要定义用户的信息字段即可。</a:t>
            </a:r>
            <a:endParaRPr lang="en-US" altLang="zh-CN" smtClean="0"/>
          </a:p>
          <a:p>
            <a:pPr lvl="1"/>
            <a:endParaRPr lang="en-US" altLang="zh-CN" smtClean="0"/>
          </a:p>
          <a:p>
            <a:pPr lvl="1"/>
            <a:endParaRPr lang="en-US" altLang="zh-CN" smtClean="0"/>
          </a:p>
          <a:p>
            <a:endParaRPr lang="zh-CN" altLang="en-US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zh-CN" altLang="en-US" smtClean="0"/>
          </a:p>
          <a:p>
            <a:endParaRPr lang="zh-CN" altLang="en-US" smtClean="0"/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一对一查询</a:t>
            </a:r>
          </a:p>
        </p:txBody>
      </p:sp>
      <p:sp>
        <p:nvSpPr>
          <p:cNvPr id="19458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smtClean="0"/>
              <a:t>实现方法一：</a:t>
            </a:r>
            <a:r>
              <a:rPr lang="zh-CN" altLang="en-US" smtClean="0"/>
              <a:t>使用</a:t>
            </a:r>
            <a:r>
              <a:rPr lang="en-US" altLang="zh-CN" smtClean="0"/>
              <a:t>resultType</a:t>
            </a:r>
          </a:p>
          <a:p>
            <a:pPr lvl="1"/>
            <a:r>
              <a:rPr lang="en-US" altLang="zh-CN" smtClean="0"/>
              <a:t>2</a:t>
            </a:r>
            <a:r>
              <a:rPr lang="zh-CN" altLang="en-US" smtClean="0"/>
              <a:t>、配置</a:t>
            </a:r>
            <a:r>
              <a:rPr lang="en-US" altLang="zh-CN" smtClean="0"/>
              <a:t>OrdersMapper.xml</a:t>
            </a:r>
          </a:p>
          <a:p>
            <a:pPr lvl="1"/>
            <a:endParaRPr lang="en-US" smtClean="0"/>
          </a:p>
          <a:p>
            <a:pPr lvl="1"/>
            <a:endParaRPr lang="en-US" smtClean="0"/>
          </a:p>
          <a:p>
            <a:pPr lvl="1"/>
            <a:endParaRPr lang="en-US" smtClean="0"/>
          </a:p>
          <a:p>
            <a:pPr lvl="1"/>
            <a:endParaRPr lang="en-US" smtClean="0"/>
          </a:p>
          <a:p>
            <a:pPr lvl="1"/>
            <a:r>
              <a:rPr lang="en-US" altLang="zh-CN" smtClean="0"/>
              <a:t>3</a:t>
            </a:r>
            <a:r>
              <a:rPr lang="zh-CN" altLang="en-US" smtClean="0"/>
              <a:t>、定义</a:t>
            </a:r>
            <a:r>
              <a:rPr lang="en-US" altLang="zh-CN" smtClean="0"/>
              <a:t>OrdersMapper</a:t>
            </a:r>
            <a:r>
              <a:rPr lang="zh-CN" altLang="en-US" smtClean="0"/>
              <a:t>接口方法</a:t>
            </a:r>
            <a:endParaRPr lang="en-US" altLang="zh-CN" smtClean="0"/>
          </a:p>
          <a:p>
            <a:pPr lvl="2"/>
            <a:r>
              <a:rPr lang="en-US" altLang="zh-CN" smtClean="0"/>
              <a:t>public List&lt;OrdersCustom&gt; findOrderResultType() throws Exception;</a:t>
            </a:r>
          </a:p>
          <a:p>
            <a:pPr lvl="1"/>
            <a:r>
              <a:rPr lang="en-US" altLang="zh-CN" smtClean="0"/>
              <a:t>4</a:t>
            </a:r>
            <a:r>
              <a:rPr lang="zh-CN" altLang="en-US" smtClean="0"/>
              <a:t>、测试方法：</a:t>
            </a:r>
            <a:r>
              <a:rPr lang="en-US" altLang="zh-CN" smtClean="0"/>
              <a:t>OrdersMapperTest</a:t>
            </a:r>
            <a:r>
              <a:rPr lang="zh-CN" altLang="en-US" smtClean="0"/>
              <a:t>测试类中</a:t>
            </a:r>
            <a:endParaRPr lang="en-US" altLang="zh-CN" smtClean="0"/>
          </a:p>
          <a:p>
            <a:pPr lvl="1"/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zh-CN" altLang="en-US" smtClean="0"/>
          </a:p>
        </p:txBody>
      </p:sp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71563" y="4572000"/>
            <a:ext cx="7659687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0" name="TextBox 5"/>
          <p:cNvSpPr txBox="1">
            <a:spLocks noChangeArrowheads="1"/>
          </p:cNvSpPr>
          <p:nvPr/>
        </p:nvSpPr>
        <p:spPr bwMode="auto">
          <a:xfrm>
            <a:off x="500063" y="5753100"/>
            <a:ext cx="5316537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fontAlgn="ctr">
              <a:buSzPct val="65000"/>
            </a:pPr>
            <a:r>
              <a:rPr lang="zh-CN" altLang="en-US" sz="2400">
                <a:solidFill>
                  <a:srgbClr val="FF0000"/>
                </a:solidFill>
              </a:rPr>
              <a:t>参考代码：</a:t>
            </a:r>
            <a:r>
              <a:rPr lang="en-US" altLang="zh-CN" sz="2400">
                <a:solidFill>
                  <a:srgbClr val="FF0000"/>
                </a:solidFill>
              </a:rPr>
              <a:t>MyBatis03</a:t>
            </a:r>
            <a:r>
              <a:rPr lang="zh-CN" altLang="en-US" sz="2400">
                <a:solidFill>
                  <a:srgbClr val="FF0000"/>
                </a:solidFill>
              </a:rPr>
              <a:t>工程下对应文件</a:t>
            </a:r>
          </a:p>
        </p:txBody>
      </p:sp>
      <p:pic>
        <p:nvPicPr>
          <p:cNvPr id="1946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28750" y="1857375"/>
            <a:ext cx="6765925" cy="1357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一对一查询</a:t>
            </a:r>
          </a:p>
        </p:txBody>
      </p:sp>
      <p:sp>
        <p:nvSpPr>
          <p:cNvPr id="21506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smtClean="0"/>
              <a:t>实现方法二：</a:t>
            </a:r>
            <a:r>
              <a:rPr lang="zh-CN" altLang="en-US" smtClean="0"/>
              <a:t>使用</a:t>
            </a:r>
            <a:r>
              <a:rPr lang="en-US" altLang="zh-CN" smtClean="0"/>
              <a:t>resultMap</a:t>
            </a:r>
          </a:p>
          <a:p>
            <a:pPr lvl="1"/>
            <a:r>
              <a:rPr lang="en-US" altLang="zh-CN" smtClean="0"/>
              <a:t>1</a:t>
            </a:r>
            <a:r>
              <a:rPr lang="zh-CN" altLang="en-US" smtClean="0"/>
              <a:t>、创建</a:t>
            </a:r>
            <a:r>
              <a:rPr lang="en-US" altLang="zh-CN" smtClean="0"/>
              <a:t>POJO</a:t>
            </a:r>
            <a:r>
              <a:rPr lang="zh-CN" altLang="en-US" smtClean="0"/>
              <a:t>类：</a:t>
            </a:r>
            <a:r>
              <a:rPr lang="en-US" altLang="zh-CN" smtClean="0"/>
              <a:t>User</a:t>
            </a:r>
            <a:r>
              <a:rPr lang="zh-CN" altLang="en-US" smtClean="0"/>
              <a:t>、</a:t>
            </a:r>
            <a:r>
              <a:rPr lang="en-US" altLang="zh-CN" smtClean="0"/>
              <a:t>Orders</a:t>
            </a:r>
            <a:r>
              <a:rPr lang="zh-CN" altLang="en-US" smtClean="0"/>
              <a:t>、</a:t>
            </a:r>
            <a:r>
              <a:rPr lang="en-US" altLang="zh-CN" smtClean="0"/>
              <a:t>OrderDetail</a:t>
            </a:r>
            <a:r>
              <a:rPr lang="zh-CN" altLang="en-US" smtClean="0"/>
              <a:t>、</a:t>
            </a:r>
            <a:r>
              <a:rPr lang="en-US" altLang="zh-CN" smtClean="0"/>
              <a:t>Items</a:t>
            </a:r>
          </a:p>
          <a:p>
            <a:pPr lvl="1"/>
            <a:r>
              <a:rPr lang="en-US" altLang="zh-CN" smtClean="0"/>
              <a:t>2</a:t>
            </a:r>
            <a:r>
              <a:rPr lang="zh-CN" altLang="en-US" smtClean="0"/>
              <a:t>、配置</a:t>
            </a:r>
            <a:r>
              <a:rPr lang="en-US" altLang="zh-CN" smtClean="0"/>
              <a:t>OrdersMapper.xml</a:t>
            </a:r>
            <a:r>
              <a:rPr lang="zh-CN" altLang="en-US" smtClean="0"/>
              <a:t>中</a:t>
            </a:r>
            <a:r>
              <a:rPr lang="en-US" altLang="zh-CN" smtClean="0"/>
              <a:t>ResultMap</a:t>
            </a:r>
            <a:r>
              <a:rPr lang="zh-CN" altLang="en-US" smtClean="0"/>
              <a:t>映射</a:t>
            </a:r>
            <a:endParaRPr lang="en-US" altLang="zh-CN" smtClean="0"/>
          </a:p>
          <a:p>
            <a:pPr lvl="1"/>
            <a:endParaRPr lang="en-US" altLang="zh-CN" smtClean="0"/>
          </a:p>
          <a:p>
            <a:pPr lvl="1"/>
            <a:endParaRPr lang="en-US" altLang="zh-CN" smtClean="0"/>
          </a:p>
          <a:p>
            <a:pPr lvl="1"/>
            <a:endParaRPr lang="en-US" altLang="zh-CN" smtClean="0"/>
          </a:p>
          <a:p>
            <a:pPr lvl="1"/>
            <a:endParaRPr lang="en-US" altLang="zh-CN" smtClean="0"/>
          </a:p>
          <a:p>
            <a:pPr lvl="1"/>
            <a:endParaRPr lang="en-US" altLang="zh-CN" smtClean="0"/>
          </a:p>
          <a:p>
            <a:pPr lvl="1"/>
            <a:endParaRPr lang="en-US" altLang="zh-CN" smtClean="0"/>
          </a:p>
          <a:p>
            <a:pPr lvl="1"/>
            <a:endParaRPr lang="en-US" altLang="zh-CN" smtClean="0"/>
          </a:p>
          <a:p>
            <a:pPr lvl="1"/>
            <a:endParaRPr lang="en-US" altLang="zh-CN" smtClean="0"/>
          </a:p>
          <a:p>
            <a:pPr lvl="1"/>
            <a:endParaRPr lang="en-US" altLang="zh-CN" smtClean="0"/>
          </a:p>
          <a:p>
            <a:pPr lvl="1"/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zh-CN" altLang="en-US" smtClean="0"/>
          </a:p>
        </p:txBody>
      </p:sp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88" y="2357438"/>
            <a:ext cx="8556625" cy="3786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一对一查询</a:t>
            </a:r>
          </a:p>
        </p:txBody>
      </p:sp>
      <p:sp>
        <p:nvSpPr>
          <p:cNvPr id="22530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smtClean="0"/>
              <a:t>实现方法二：</a:t>
            </a:r>
            <a:r>
              <a:rPr lang="zh-CN" altLang="en-US" smtClean="0"/>
              <a:t>使用</a:t>
            </a:r>
            <a:r>
              <a:rPr lang="en-US" altLang="zh-CN" smtClean="0"/>
              <a:t>resultMap</a:t>
            </a:r>
          </a:p>
          <a:p>
            <a:pPr lvl="1"/>
            <a:r>
              <a:rPr lang="en-US" altLang="zh-CN" smtClean="0"/>
              <a:t>3</a:t>
            </a:r>
            <a:r>
              <a:rPr lang="zh-CN" altLang="en-US" smtClean="0"/>
              <a:t>、配置</a:t>
            </a:r>
            <a:r>
              <a:rPr lang="en-US" altLang="zh-CN" smtClean="0"/>
              <a:t>OrdersMapper.xml</a:t>
            </a:r>
            <a:r>
              <a:rPr lang="zh-CN" altLang="en-US" smtClean="0"/>
              <a:t>中</a:t>
            </a:r>
            <a:r>
              <a:rPr lang="en-US" altLang="zh-CN" smtClean="0"/>
              <a:t>select</a:t>
            </a:r>
            <a:r>
              <a:rPr lang="zh-CN" altLang="en-US" smtClean="0"/>
              <a:t>映射</a:t>
            </a:r>
            <a:endParaRPr lang="en-US" altLang="zh-CN" smtClean="0"/>
          </a:p>
          <a:p>
            <a:pPr lvl="1"/>
            <a:endParaRPr lang="en-US" altLang="zh-CN" smtClean="0"/>
          </a:p>
          <a:p>
            <a:pPr lvl="1"/>
            <a:endParaRPr lang="en-US" altLang="zh-CN" smtClean="0"/>
          </a:p>
          <a:p>
            <a:pPr lvl="1"/>
            <a:endParaRPr lang="en-US" altLang="zh-CN" smtClean="0"/>
          </a:p>
          <a:p>
            <a:pPr lvl="1"/>
            <a:endParaRPr lang="en-US" altLang="zh-CN" smtClean="0"/>
          </a:p>
          <a:p>
            <a:pPr lvl="1"/>
            <a:endParaRPr lang="en-US" altLang="zh-CN" smtClean="0"/>
          </a:p>
          <a:p>
            <a:pPr lvl="2"/>
            <a:r>
              <a:rPr lang="zh-CN" altLang="en-US" smtClean="0"/>
              <a:t>其中</a:t>
            </a:r>
            <a:r>
              <a:rPr lang="en-US" altLang="zh-CN" smtClean="0"/>
              <a:t>resultMap</a:t>
            </a:r>
            <a:r>
              <a:rPr lang="zh-CN" altLang="en-US" smtClean="0"/>
              <a:t>属性值为第</a:t>
            </a:r>
            <a:r>
              <a:rPr lang="en-US" altLang="zh-CN" smtClean="0"/>
              <a:t>2</a:t>
            </a:r>
            <a:r>
              <a:rPr lang="zh-CN" altLang="en-US" smtClean="0"/>
              <a:t>步定义的</a:t>
            </a:r>
            <a:r>
              <a:rPr lang="en-US" altLang="zh-CN" smtClean="0"/>
              <a:t>resultMap</a:t>
            </a:r>
          </a:p>
          <a:p>
            <a:pPr lvl="1"/>
            <a:r>
              <a:rPr lang="en-US" altLang="zh-CN" smtClean="0"/>
              <a:t>4</a:t>
            </a:r>
            <a:r>
              <a:rPr lang="zh-CN" altLang="en-US" smtClean="0"/>
              <a:t>、定义</a:t>
            </a:r>
            <a:r>
              <a:rPr lang="en-US" altLang="zh-CN" smtClean="0"/>
              <a:t>OrdersMapper</a:t>
            </a:r>
            <a:r>
              <a:rPr lang="zh-CN" altLang="en-US" smtClean="0"/>
              <a:t>接口方法</a:t>
            </a:r>
            <a:endParaRPr lang="en-US" altLang="zh-CN" smtClean="0"/>
          </a:p>
          <a:p>
            <a:pPr lvl="2"/>
            <a:r>
              <a:rPr lang="en-US" altLang="zh-CN" smtClean="0"/>
              <a:t>public List&lt;OrdersCustom&gt; findOrderResultMap() throws Exception;</a:t>
            </a:r>
          </a:p>
          <a:p>
            <a:pPr lvl="1"/>
            <a:r>
              <a:rPr lang="en-US" altLang="zh-CN" smtClean="0"/>
              <a:t>5</a:t>
            </a:r>
            <a:r>
              <a:rPr lang="zh-CN" altLang="en-US" smtClean="0"/>
              <a:t>、测试：</a:t>
            </a:r>
            <a:endParaRPr lang="en-US" altLang="zh-CN" smtClean="0"/>
          </a:p>
          <a:p>
            <a:pPr lvl="1"/>
            <a:endParaRPr lang="en-US" altLang="zh-CN" smtClean="0"/>
          </a:p>
          <a:p>
            <a:pPr lvl="1"/>
            <a:endParaRPr lang="en-US" altLang="zh-CN" smtClean="0"/>
          </a:p>
          <a:p>
            <a:pPr lvl="1"/>
            <a:endParaRPr lang="en-US" altLang="zh-CN" smtClean="0"/>
          </a:p>
          <a:p>
            <a:pPr lvl="1"/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zh-CN" altLang="en-US" smtClean="0"/>
          </a:p>
        </p:txBody>
      </p:sp>
      <p:pic>
        <p:nvPicPr>
          <p:cNvPr id="22531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63" y="2000250"/>
            <a:ext cx="6765925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32" name="TextBox 5"/>
          <p:cNvSpPr txBox="1">
            <a:spLocks noChangeArrowheads="1"/>
          </p:cNvSpPr>
          <p:nvPr/>
        </p:nvSpPr>
        <p:spPr bwMode="auto">
          <a:xfrm>
            <a:off x="500063" y="5572125"/>
            <a:ext cx="5316537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fontAlgn="ctr">
              <a:buSzPct val="65000"/>
            </a:pPr>
            <a:r>
              <a:rPr lang="zh-CN" altLang="en-US" sz="2400">
                <a:solidFill>
                  <a:srgbClr val="FF0000"/>
                </a:solidFill>
              </a:rPr>
              <a:t>参考代码：</a:t>
            </a:r>
            <a:r>
              <a:rPr lang="en-US" altLang="zh-CN" sz="2400">
                <a:solidFill>
                  <a:srgbClr val="FF0000"/>
                </a:solidFill>
              </a:rPr>
              <a:t>MyBatis03</a:t>
            </a:r>
            <a:r>
              <a:rPr lang="zh-CN" altLang="en-US" sz="2400">
                <a:solidFill>
                  <a:srgbClr val="FF0000"/>
                </a:solidFill>
              </a:rPr>
              <a:t>工程下对应文件</a:t>
            </a:r>
          </a:p>
        </p:txBody>
      </p:sp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一对多查询</a:t>
            </a:r>
            <a:br>
              <a:rPr lang="zh-CN" altLang="en-US" smtClean="0"/>
            </a:br>
            <a:endParaRPr lang="zh-CN" altLang="en-US" smtClean="0"/>
          </a:p>
        </p:txBody>
      </p:sp>
      <p:sp>
        <p:nvSpPr>
          <p:cNvPr id="23554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实现案例：查询所有订单信息及订单下的订单明细信息，订单信息与订单明细为一对多关系。</a:t>
            </a:r>
            <a:endParaRPr lang="en-US" altLang="zh-CN" smtClean="0"/>
          </a:p>
          <a:p>
            <a:pPr lvl="1"/>
            <a:r>
              <a:rPr lang="zh-CN" altLang="en-US" smtClean="0"/>
              <a:t>使用</a:t>
            </a:r>
            <a:r>
              <a:rPr lang="en-US" altLang="zh-CN" smtClean="0"/>
              <a:t>collection</a:t>
            </a:r>
            <a:r>
              <a:rPr lang="zh-CN" altLang="en-US" smtClean="0"/>
              <a:t>完成关联查询，将关联查询信息映射到集合对象。</a:t>
            </a:r>
            <a:endParaRPr lang="en-US" altLang="zh-CN" smtClean="0"/>
          </a:p>
          <a:p>
            <a:pPr lvl="1"/>
            <a:r>
              <a:rPr lang="en-US" altLang="zh-CN" smtClean="0"/>
              <a:t>1</a:t>
            </a:r>
            <a:r>
              <a:rPr lang="zh-CN" altLang="en-US" smtClean="0"/>
              <a:t>、创建</a:t>
            </a:r>
            <a:r>
              <a:rPr lang="en-US" altLang="zh-CN" smtClean="0"/>
              <a:t>POJO</a:t>
            </a:r>
            <a:r>
              <a:rPr lang="zh-CN" altLang="en-US" smtClean="0"/>
              <a:t>类：</a:t>
            </a:r>
            <a:r>
              <a:rPr lang="en-US" altLang="zh-CN" smtClean="0"/>
              <a:t>User</a:t>
            </a:r>
            <a:r>
              <a:rPr lang="zh-CN" altLang="en-US" smtClean="0"/>
              <a:t>、</a:t>
            </a:r>
            <a:r>
              <a:rPr lang="en-US" altLang="zh-CN" smtClean="0"/>
              <a:t>Orders</a:t>
            </a:r>
            <a:r>
              <a:rPr lang="zh-CN" altLang="en-US" smtClean="0"/>
              <a:t>、</a:t>
            </a:r>
            <a:r>
              <a:rPr lang="en-US" altLang="zh-CN" smtClean="0"/>
              <a:t>OrderDetail</a:t>
            </a:r>
            <a:r>
              <a:rPr lang="zh-CN" altLang="en-US" smtClean="0"/>
              <a:t>、</a:t>
            </a:r>
            <a:r>
              <a:rPr lang="en-US" altLang="zh-CN" smtClean="0"/>
              <a:t>Items</a:t>
            </a:r>
          </a:p>
          <a:p>
            <a:pPr lvl="1"/>
            <a:r>
              <a:rPr lang="en-US" altLang="zh-CN" smtClean="0"/>
              <a:t>2</a:t>
            </a:r>
            <a:r>
              <a:rPr lang="zh-CN" altLang="en-US" smtClean="0"/>
              <a:t>、配置</a:t>
            </a:r>
            <a:r>
              <a:rPr lang="en-US" altLang="zh-CN" smtClean="0"/>
              <a:t>OrdersMapper.xml</a:t>
            </a:r>
            <a:r>
              <a:rPr lang="zh-CN" altLang="en-US" smtClean="0"/>
              <a:t>中</a:t>
            </a:r>
            <a:r>
              <a:rPr lang="en-US" altLang="zh-CN" smtClean="0"/>
              <a:t>ResultMap</a:t>
            </a:r>
            <a:r>
              <a:rPr lang="zh-CN" altLang="en-US" smtClean="0"/>
              <a:t>映射</a:t>
            </a:r>
            <a:endParaRPr lang="en-US" altLang="zh-CN" smtClean="0"/>
          </a:p>
          <a:p>
            <a:pPr lvl="1"/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zh-CN" altLang="en-US" smtClean="0"/>
          </a:p>
        </p:txBody>
      </p:sp>
      <p:pic>
        <p:nvPicPr>
          <p:cNvPr id="2355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88" y="3286125"/>
            <a:ext cx="8429625" cy="300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一对多查询</a:t>
            </a:r>
            <a:br>
              <a:rPr lang="zh-CN" altLang="en-US" smtClean="0"/>
            </a:br>
            <a:endParaRPr lang="zh-CN" altLang="en-US" smtClean="0"/>
          </a:p>
        </p:txBody>
      </p:sp>
      <p:sp>
        <p:nvSpPr>
          <p:cNvPr id="24578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zh-CN" smtClean="0"/>
              <a:t>3</a:t>
            </a:r>
            <a:r>
              <a:rPr lang="zh-CN" altLang="en-US" smtClean="0"/>
              <a:t>、配置</a:t>
            </a:r>
            <a:r>
              <a:rPr lang="en-US" altLang="zh-CN" smtClean="0"/>
              <a:t>OrdersMapper.xml</a:t>
            </a:r>
            <a:r>
              <a:rPr lang="zh-CN" altLang="en-US" smtClean="0"/>
              <a:t>中</a:t>
            </a:r>
            <a:r>
              <a:rPr lang="en-US" altLang="zh-CN" smtClean="0"/>
              <a:t>select</a:t>
            </a:r>
            <a:r>
              <a:rPr lang="zh-CN" altLang="en-US" smtClean="0"/>
              <a:t>映射</a:t>
            </a:r>
            <a:endParaRPr lang="en-US" altLang="zh-CN" smtClean="0"/>
          </a:p>
          <a:p>
            <a:pPr lvl="1"/>
            <a:endParaRPr lang="en-US" altLang="zh-CN" smtClean="0"/>
          </a:p>
          <a:p>
            <a:pPr lvl="1"/>
            <a:endParaRPr lang="en-US" altLang="zh-CN" smtClean="0"/>
          </a:p>
          <a:p>
            <a:pPr lvl="1"/>
            <a:endParaRPr lang="en-US" altLang="zh-CN" smtClean="0"/>
          </a:p>
          <a:p>
            <a:pPr lvl="1"/>
            <a:endParaRPr lang="en-US" altLang="zh-CN" smtClean="0"/>
          </a:p>
          <a:p>
            <a:pPr lvl="1"/>
            <a:endParaRPr lang="en-US" altLang="zh-CN" smtClean="0"/>
          </a:p>
          <a:p>
            <a:pPr lvl="2"/>
            <a:r>
              <a:rPr lang="zh-CN" altLang="en-US" smtClean="0"/>
              <a:t>其中</a:t>
            </a:r>
            <a:r>
              <a:rPr lang="en-US" altLang="zh-CN" smtClean="0"/>
              <a:t>resultMap</a:t>
            </a:r>
            <a:r>
              <a:rPr lang="zh-CN" altLang="en-US" smtClean="0"/>
              <a:t>属性值为第</a:t>
            </a:r>
            <a:r>
              <a:rPr lang="en-US" altLang="zh-CN" smtClean="0"/>
              <a:t>2</a:t>
            </a:r>
            <a:r>
              <a:rPr lang="zh-CN" altLang="en-US" smtClean="0"/>
              <a:t>步定义的</a:t>
            </a:r>
            <a:r>
              <a:rPr lang="en-US" altLang="zh-CN" smtClean="0"/>
              <a:t>resultMap</a:t>
            </a:r>
          </a:p>
          <a:p>
            <a:pPr lvl="1"/>
            <a:r>
              <a:rPr lang="en-US" altLang="zh-CN" smtClean="0"/>
              <a:t>4</a:t>
            </a:r>
            <a:r>
              <a:rPr lang="zh-CN" altLang="en-US" smtClean="0"/>
              <a:t>、定义</a:t>
            </a:r>
            <a:r>
              <a:rPr lang="en-US" altLang="zh-CN" smtClean="0"/>
              <a:t>OrdersMapper</a:t>
            </a:r>
            <a:r>
              <a:rPr lang="zh-CN" altLang="en-US" smtClean="0"/>
              <a:t>接口方法</a:t>
            </a:r>
            <a:endParaRPr lang="en-US" altLang="zh-CN" smtClean="0"/>
          </a:p>
          <a:p>
            <a:pPr lvl="2"/>
            <a:r>
              <a:rPr lang="en-US" altLang="zh-CN" smtClean="0"/>
              <a:t>public List&lt;OrdersCustom&gt; findOrderDetailResultMap() throws Exception;</a:t>
            </a:r>
          </a:p>
          <a:p>
            <a:pPr lvl="1"/>
            <a:r>
              <a:rPr lang="en-US" altLang="zh-CN" smtClean="0"/>
              <a:t>5</a:t>
            </a:r>
            <a:r>
              <a:rPr lang="zh-CN" altLang="en-US" smtClean="0"/>
              <a:t>、测试：</a:t>
            </a:r>
            <a:endParaRPr lang="en-US" altLang="zh-CN" smtClean="0"/>
          </a:p>
          <a:p>
            <a:endParaRPr lang="zh-CN" altLang="en-US" smtClean="0"/>
          </a:p>
        </p:txBody>
      </p:sp>
      <p:pic>
        <p:nvPicPr>
          <p:cNvPr id="2457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50" y="1428750"/>
            <a:ext cx="7589838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580" name="TextBox 4"/>
          <p:cNvSpPr txBox="1">
            <a:spLocks noChangeArrowheads="1"/>
          </p:cNvSpPr>
          <p:nvPr/>
        </p:nvSpPr>
        <p:spPr bwMode="auto">
          <a:xfrm>
            <a:off x="428625" y="5357813"/>
            <a:ext cx="5316538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fontAlgn="ctr">
              <a:buSzPct val="65000"/>
            </a:pPr>
            <a:r>
              <a:rPr lang="zh-CN" altLang="en-US" sz="2400">
                <a:solidFill>
                  <a:srgbClr val="FF0000"/>
                </a:solidFill>
              </a:rPr>
              <a:t>参考代码：</a:t>
            </a:r>
            <a:r>
              <a:rPr lang="en-US" altLang="zh-CN" sz="2400">
                <a:solidFill>
                  <a:srgbClr val="FF0000"/>
                </a:solidFill>
              </a:rPr>
              <a:t>MyBatis03</a:t>
            </a:r>
            <a:r>
              <a:rPr lang="zh-CN" altLang="en-US" sz="2400">
                <a:solidFill>
                  <a:srgbClr val="FF0000"/>
                </a:solidFill>
              </a:rPr>
              <a:t>工程下对应文件</a:t>
            </a:r>
          </a:p>
        </p:txBody>
      </p:sp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4_默认设计模板">
  <a:themeElements>
    <a:clrScheme name="4_默认设计模板 7">
      <a:dk1>
        <a:srgbClr val="333333"/>
      </a:dk1>
      <a:lt1>
        <a:srgbClr val="FFFFFF"/>
      </a:lt1>
      <a:dk2>
        <a:srgbClr val="000000"/>
      </a:dk2>
      <a:lt2>
        <a:srgbClr val="66007C"/>
      </a:lt2>
      <a:accent1>
        <a:srgbClr val="C6DEF3"/>
      </a:accent1>
      <a:accent2>
        <a:srgbClr val="F0D250"/>
      </a:accent2>
      <a:accent3>
        <a:srgbClr val="FFFFFF"/>
      </a:accent3>
      <a:accent4>
        <a:srgbClr val="2A2A2A"/>
      </a:accent4>
      <a:accent5>
        <a:srgbClr val="DFECF8"/>
      </a:accent5>
      <a:accent6>
        <a:srgbClr val="D9BE48"/>
      </a:accent6>
      <a:hlink>
        <a:srgbClr val="0088CC"/>
      </a:hlink>
      <a:folHlink>
        <a:srgbClr val="99CC00"/>
      </a:folHlink>
    </a:clrScheme>
    <a:fontScheme name="4_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chemeClr val="bg2"/>
          </a:outerShdw>
        </a:effectLst>
      </a:spPr>
      <a:bodyPr vert="horz" wrap="non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ctr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Pct val="65000"/>
          <a:buFontTx/>
          <a:buNone/>
          <a:tabLst/>
          <a:defRPr kumimoji="0" lang="zh-CN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chemeClr val="bg2"/>
          </a:outerShdw>
        </a:effectLst>
      </a:spPr>
      <a:bodyPr vert="horz" wrap="non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ctr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Pct val="65000"/>
          <a:buFontTx/>
          <a:buNone/>
          <a:tabLst/>
          <a:defRPr kumimoji="0" lang="zh-CN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4_默认设计模板 1">
        <a:dk1>
          <a:srgbClr val="333333"/>
        </a:dk1>
        <a:lt1>
          <a:srgbClr val="FFFFFF"/>
        </a:lt1>
        <a:dk2>
          <a:srgbClr val="000000"/>
        </a:dk2>
        <a:lt2>
          <a:srgbClr val="999999"/>
        </a:lt2>
        <a:accent1>
          <a:srgbClr val="C6DEF3"/>
        </a:accent1>
        <a:accent2>
          <a:srgbClr val="00509B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00488C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默认设计模板 2">
        <a:dk1>
          <a:srgbClr val="333333"/>
        </a:dk1>
        <a:lt1>
          <a:srgbClr val="FFFFFF"/>
        </a:lt1>
        <a:dk2>
          <a:srgbClr val="000000"/>
        </a:dk2>
        <a:lt2>
          <a:srgbClr val="D20000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默认设计模板 3">
        <a:dk1>
          <a:srgbClr val="333333"/>
        </a:dk1>
        <a:lt1>
          <a:srgbClr val="FFFFFF"/>
        </a:lt1>
        <a:dk2>
          <a:srgbClr val="000000"/>
        </a:dk2>
        <a:lt2>
          <a:srgbClr val="6600CC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默认设计模板 4">
        <a:dk1>
          <a:srgbClr val="333333"/>
        </a:dk1>
        <a:lt1>
          <a:srgbClr val="FFFFFF"/>
        </a:lt1>
        <a:dk2>
          <a:srgbClr val="000000"/>
        </a:dk2>
        <a:lt2>
          <a:srgbClr val="9900CC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默认设计模板 5">
        <a:dk1>
          <a:srgbClr val="333333"/>
        </a:dk1>
        <a:lt1>
          <a:srgbClr val="FFFFFF"/>
        </a:lt1>
        <a:dk2>
          <a:srgbClr val="000000"/>
        </a:dk2>
        <a:lt2>
          <a:srgbClr val="9900FF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默认设计模板 6">
        <a:dk1>
          <a:srgbClr val="333333"/>
        </a:dk1>
        <a:lt1>
          <a:srgbClr val="FFFFFF"/>
        </a:lt1>
        <a:dk2>
          <a:srgbClr val="000000"/>
        </a:dk2>
        <a:lt2>
          <a:srgbClr val="9933FF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默认设计模板 7">
        <a:dk1>
          <a:srgbClr val="333333"/>
        </a:dk1>
        <a:lt1>
          <a:srgbClr val="FFFFFF"/>
        </a:lt1>
        <a:dk2>
          <a:srgbClr val="000000"/>
        </a:dk2>
        <a:lt2>
          <a:srgbClr val="66007C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东软认证培训体系课件模版</Template>
  <TotalTime>7600</TotalTime>
  <Words>2482</Words>
  <Application>Microsoft PowerPoint</Application>
  <PresentationFormat>On-screen Show (4:3)</PresentationFormat>
  <Paragraphs>262</Paragraphs>
  <Slides>23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演示文稿设计模板</vt:lpstr>
      </vt:variant>
      <vt:variant>
        <vt:i4>3</vt:i4>
      </vt:variant>
      <vt:variant>
        <vt:lpstr>幻灯片标题</vt:lpstr>
      </vt:variant>
      <vt:variant>
        <vt:i4>23</vt:i4>
      </vt:variant>
    </vt:vector>
  </HeadingPairs>
  <TitlesOfParts>
    <vt:vector size="29" baseType="lpstr">
      <vt:lpstr>Arial</vt:lpstr>
      <vt:lpstr>宋体</vt:lpstr>
      <vt:lpstr>黑体</vt:lpstr>
      <vt:lpstr>4_默认设计模板</vt:lpstr>
      <vt:lpstr>4_默认设计模板</vt:lpstr>
      <vt:lpstr>4_默认设计模板</vt:lpstr>
      <vt:lpstr>幻灯片 1</vt:lpstr>
      <vt:lpstr>章节目标</vt:lpstr>
      <vt:lpstr>一对一查询</vt:lpstr>
      <vt:lpstr>一对一查询</vt:lpstr>
      <vt:lpstr>一对一查询</vt:lpstr>
      <vt:lpstr>一对一查询</vt:lpstr>
      <vt:lpstr>一对一查询</vt:lpstr>
      <vt:lpstr>一对多查询 </vt:lpstr>
      <vt:lpstr>一对多查询 </vt:lpstr>
      <vt:lpstr>多对多查询</vt:lpstr>
      <vt:lpstr>多对多查询</vt:lpstr>
      <vt:lpstr>分页查询</vt:lpstr>
      <vt:lpstr>Mybatis查询缓存</vt:lpstr>
      <vt:lpstr>Mybatis查询缓存</vt:lpstr>
      <vt:lpstr>Mybatis查询缓存</vt:lpstr>
      <vt:lpstr>Mybatis查询缓存</vt:lpstr>
      <vt:lpstr>Mybatis查询缓存</vt:lpstr>
      <vt:lpstr>Mybatis查询缓存</vt:lpstr>
      <vt:lpstr>mybatis整合第三方缓存框架</vt:lpstr>
      <vt:lpstr>mybatis整合ehcache</vt:lpstr>
      <vt:lpstr>mybatis整合ehcache</vt:lpstr>
      <vt:lpstr>小结</vt:lpstr>
      <vt:lpstr>幻灯片 23</vt:lpstr>
    </vt:vector>
  </TitlesOfParts>
  <Company>LERY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第一章 </dc:title>
  <dc:creator>LERY</dc:creator>
  <cp:lastModifiedBy>lenovo</cp:lastModifiedBy>
  <cp:revision>1455</cp:revision>
  <dcterms:created xsi:type="dcterms:W3CDTF">2004-04-25T08:53:43Z</dcterms:created>
  <dcterms:modified xsi:type="dcterms:W3CDTF">2020-04-03T06:01:06Z</dcterms:modified>
</cp:coreProperties>
</file>