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518" r:id="rId3"/>
    <p:sldId id="454" r:id="rId5"/>
    <p:sldId id="521" r:id="rId6"/>
    <p:sldId id="528" r:id="rId7"/>
    <p:sldId id="530" r:id="rId8"/>
    <p:sldId id="548" r:id="rId9"/>
    <p:sldId id="529" r:id="rId10"/>
    <p:sldId id="531" r:id="rId11"/>
    <p:sldId id="532" r:id="rId12"/>
    <p:sldId id="533" r:id="rId13"/>
    <p:sldId id="534" r:id="rId14"/>
    <p:sldId id="539" r:id="rId15"/>
    <p:sldId id="535" r:id="rId16"/>
    <p:sldId id="547" r:id="rId17"/>
    <p:sldId id="536" r:id="rId18"/>
    <p:sldId id="549" r:id="rId19"/>
    <p:sldId id="537" r:id="rId20"/>
    <p:sldId id="538" r:id="rId21"/>
    <p:sldId id="542" r:id="rId22"/>
    <p:sldId id="541" r:id="rId23"/>
    <p:sldId id="544" r:id="rId24"/>
    <p:sldId id="550" r:id="rId25"/>
    <p:sldId id="543" r:id="rId26"/>
    <p:sldId id="545" r:id="rId27"/>
    <p:sldId id="546" r:id="rId28"/>
    <p:sldId id="526" r:id="rId29"/>
    <p:sldId id="523" r:id="rId30"/>
  </p:sldIdLst>
  <p:sldSz cx="9144000" cy="6858000" type="screen4x3"/>
  <p:notesSz cx="7102475" cy="1023112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7570" autoAdjust="0"/>
  </p:normalViewPr>
  <p:slideViewPr>
    <p:cSldViewPr>
      <p:cViewPr varScale="1">
        <p:scale>
          <a:sx n="67" d="100"/>
          <a:sy n="67" d="100"/>
        </p:scale>
        <p:origin x="-7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12663F-C3B9-4097-87AC-F70FDA7259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3B866B-940D-41A6-BA04-C22D4388823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DispatcherServlet: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Servlet</a:t>
            </a:r>
            <a:r>
              <a:rPr lang="zh-CN" altLang="en-US" smtClean="0">
                <a:ea typeface="宋体" panose="02010600030101010101" pitchFamily="2" charset="-122"/>
              </a:rPr>
              <a:t>拦截匹配规则要自已定义，把拦截下来的请求，依据相应的规则分发到目标</a:t>
            </a:r>
            <a:r>
              <a:rPr lang="en-US" altLang="zh-CN" smtClean="0">
                <a:ea typeface="宋体" panose="02010600030101010101" pitchFamily="2" charset="-122"/>
              </a:rPr>
              <a:t>Controller</a:t>
            </a:r>
            <a:r>
              <a:rPr lang="zh-CN" altLang="en-US" smtClean="0">
                <a:ea typeface="宋体" panose="02010600030101010101" pitchFamily="2" charset="-122"/>
              </a:rPr>
              <a:t>来处理 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contextConfigLocation:</a:t>
            </a:r>
            <a:r>
              <a:rPr lang="zh-CN" altLang="en-US" smtClean="0">
                <a:ea typeface="宋体" panose="02010600030101010101" pitchFamily="2" charset="-122"/>
              </a:rPr>
              <a:t>指定加载</a:t>
            </a:r>
            <a:r>
              <a:rPr lang="en-US" altLang="zh-CN" smtClean="0">
                <a:ea typeface="宋体" panose="02010600030101010101" pitchFamily="2" charset="-122"/>
              </a:rPr>
              <a:t>&lt;param-value&gt;</a:t>
            </a:r>
            <a:r>
              <a:rPr lang="zh-CN" altLang="en-US" smtClean="0">
                <a:ea typeface="宋体" panose="02010600030101010101" pitchFamily="2" charset="-122"/>
              </a:rPr>
              <a:t>下</a:t>
            </a:r>
            <a:r>
              <a:rPr lang="en-US" altLang="zh-CN" smtClean="0">
                <a:ea typeface="宋体" panose="02010600030101010101" pitchFamily="2" charset="-122"/>
              </a:rPr>
              <a:t>de</a:t>
            </a:r>
            <a:r>
              <a:rPr lang="zh-CN" altLang="en-US" smtClean="0">
                <a:ea typeface="宋体" panose="02010600030101010101" pitchFamily="2" charset="-122"/>
              </a:rPr>
              <a:t>配置文件。如果错了就会去</a:t>
            </a:r>
            <a:r>
              <a:rPr lang="en-US" altLang="zh-CN" smtClean="0">
                <a:ea typeface="宋体" panose="02010600030101010101" pitchFamily="2" charset="-122"/>
              </a:rPr>
              <a:t>web-inf</a:t>
            </a:r>
            <a:r>
              <a:rPr lang="zh-CN" altLang="en-US" smtClean="0">
                <a:ea typeface="宋体" panose="02010600030101010101" pitchFamily="2" charset="-122"/>
              </a:rPr>
              <a:t>下面去找</a:t>
            </a:r>
            <a:endParaRPr lang="zh-CN" altLang="en-US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&lt;init-param&gt;</a:t>
            </a:r>
            <a:r>
              <a:rPr lang="zh-CN" altLang="en-US" smtClean="0">
                <a:ea typeface="宋体" panose="02010600030101010101" pitchFamily="2" charset="-122"/>
              </a:rPr>
              <a:t>：给</a:t>
            </a:r>
            <a:r>
              <a:rPr lang="en-US" altLang="zh-CN" smtClean="0">
                <a:ea typeface="宋体" panose="02010600030101010101" pitchFamily="2" charset="-122"/>
              </a:rPr>
              <a:t>servlet</a:t>
            </a:r>
            <a:r>
              <a:rPr lang="zh-CN" altLang="en-US" smtClean="0">
                <a:ea typeface="宋体" panose="02010600030101010101" pitchFamily="2" charset="-122"/>
              </a:rPr>
              <a:t>在初始化执行</a:t>
            </a:r>
            <a:r>
              <a:rPr lang="en-US" altLang="zh-CN" smtClean="0">
                <a:ea typeface="宋体" panose="02010600030101010101" pitchFamily="2" charset="-122"/>
              </a:rPr>
              <a:t>init()</a:t>
            </a:r>
            <a:r>
              <a:rPr lang="zh-CN" altLang="en-US" smtClean="0">
                <a:ea typeface="宋体" panose="02010600030101010101" pitchFamily="2" charset="-122"/>
              </a:rPr>
              <a:t>方法的时候通过</a:t>
            </a:r>
            <a:r>
              <a:rPr lang="en-US" altLang="zh-CN" smtClean="0">
                <a:ea typeface="宋体" panose="02010600030101010101" pitchFamily="2" charset="-122"/>
              </a:rPr>
              <a:t>&lt;param-name&gt;</a:t>
            </a:r>
            <a:r>
              <a:rPr lang="zh-CN" altLang="en-US" smtClean="0">
                <a:ea typeface="宋体" panose="02010600030101010101" pitchFamily="2" charset="-122"/>
              </a:rPr>
              <a:t>调用这个参数的值 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SimpleControllerHandlerAdapter:</a:t>
            </a:r>
            <a:r>
              <a:rPr lang="zh-CN" altLang="en-US" smtClean="0">
                <a:ea typeface="宋体" panose="02010600030101010101" pitchFamily="2" charset="-122"/>
              </a:rPr>
              <a:t>前端控制器调用处理器适配器去执行</a:t>
            </a:r>
            <a:r>
              <a:rPr lang="en-US" altLang="zh-CN" smtClean="0">
                <a:ea typeface="宋体" panose="02010600030101010101" pitchFamily="2" charset="-122"/>
              </a:rPr>
              <a:t>Handler(controller)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通过</a:t>
            </a:r>
            <a:r>
              <a:rPr lang="en-US" altLang="zh-CN" smtClean="0">
                <a:ea typeface="宋体" panose="02010600030101010101" pitchFamily="2" charset="-122"/>
              </a:rPr>
              <a:t>BeanName</a:t>
            </a:r>
            <a:r>
              <a:rPr lang="zh-CN" altLang="en-US" smtClean="0">
                <a:ea typeface="宋体" panose="02010600030101010101" pitchFamily="2" charset="-122"/>
              </a:rPr>
              <a:t>与</a:t>
            </a:r>
            <a:r>
              <a:rPr lang="en-US" altLang="zh-CN" smtClean="0">
                <a:ea typeface="宋体" panose="02010600030101010101" pitchFamily="2" charset="-122"/>
              </a:rPr>
              <a:t>Handler</a:t>
            </a:r>
            <a:r>
              <a:rPr lang="zh-CN" altLang="en-US" smtClean="0">
                <a:ea typeface="宋体" panose="02010600030101010101" pitchFamily="2" charset="-122"/>
              </a:rPr>
              <a:t>产生关系。即将</a:t>
            </a:r>
            <a:r>
              <a:rPr lang="en-US" altLang="zh-CN" smtClean="0">
                <a:ea typeface="宋体" panose="02010600030101010101" pitchFamily="2" charset="-122"/>
              </a:rPr>
              <a:t>BeanName</a:t>
            </a:r>
            <a:r>
              <a:rPr lang="zh-CN" altLang="en-US" smtClean="0">
                <a:ea typeface="宋体" panose="02010600030101010101" pitchFamily="2" charset="-122"/>
              </a:rPr>
              <a:t>映射到</a:t>
            </a:r>
            <a:r>
              <a:rPr lang="en-US" altLang="zh-CN" smtClean="0">
                <a:ea typeface="宋体" panose="02010600030101010101" pitchFamily="2" charset="-122"/>
              </a:rPr>
              <a:t>Handler 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课堂笔记：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课堂笔记：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01" tIns="45700" rIns="91401" bIns="45700" numCol="1" anchor="t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01" tIns="45700" rIns="91401" bIns="4570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6" name="TextBox 7"/>
          <p:cNvSpPr txBox="1"/>
          <p:nvPr userDrawn="1"/>
        </p:nvSpPr>
        <p:spPr>
          <a:xfrm>
            <a:off x="4138613" y="6273800"/>
            <a:ext cx="9175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Beta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版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1" descr="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pringMVC</a:t>
            </a:r>
            <a:endParaRPr lang="en-US" altLang="zh-CN" sz="2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----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SpringMVC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入门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4138613" y="6273800"/>
            <a:ext cx="9175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en-US" altLang="zh-CN" sz="1800" b="1">
                <a:solidFill>
                  <a:srgbClr val="FF0000"/>
                </a:solidFill>
              </a:rPr>
              <a:t>Beta</a:t>
            </a:r>
            <a:r>
              <a:rPr lang="zh-CN" altLang="en-US" sz="1800" b="1">
                <a:solidFill>
                  <a:srgbClr val="FF0000"/>
                </a:solidFill>
              </a:rPr>
              <a:t>版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SpringMVC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SpringMVC</a:t>
            </a:r>
            <a:r>
              <a:rPr lang="zh-CN" altLang="en-US" smtClean="0"/>
              <a:t>框架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第八步：前端控制器请求视图解析器去进行视图解析</a:t>
            </a:r>
            <a:endParaRPr lang="en-US" altLang="zh-CN" smtClean="0"/>
          </a:p>
          <a:p>
            <a:pPr lvl="2"/>
            <a:r>
              <a:rPr lang="zh-CN" altLang="en-US" smtClean="0"/>
              <a:t>根据逻辑视图名解析成真正的视图</a:t>
            </a:r>
            <a:r>
              <a:rPr lang="en-US" altLang="en-US" smtClean="0"/>
              <a:t>(jsp)</a:t>
            </a:r>
            <a:endParaRPr lang="zh-CN" altLang="en-US" smtClean="0"/>
          </a:p>
          <a:p>
            <a:pPr lvl="1"/>
            <a:r>
              <a:rPr lang="zh-CN" altLang="en-US" smtClean="0"/>
              <a:t>第九步：视图解析器向前端控制器返回</a:t>
            </a:r>
            <a:r>
              <a:rPr lang="en-US" altLang="zh-CN" smtClean="0"/>
              <a:t>View</a:t>
            </a:r>
            <a:endParaRPr lang="zh-CN" altLang="en-US" smtClean="0"/>
          </a:p>
          <a:p>
            <a:pPr lvl="1"/>
            <a:r>
              <a:rPr lang="zh-CN" altLang="en-US" smtClean="0"/>
              <a:t>第十步：前端控制器进行视图渲染</a:t>
            </a:r>
            <a:endParaRPr lang="en-US" altLang="zh-CN" smtClean="0"/>
          </a:p>
          <a:p>
            <a:pPr lvl="2"/>
            <a:r>
              <a:rPr lang="zh-CN" altLang="en-US" smtClean="0"/>
              <a:t>视图渲染将模型数据</a:t>
            </a:r>
            <a:r>
              <a:rPr lang="en-US" altLang="en-US" smtClean="0"/>
              <a:t>(</a:t>
            </a:r>
            <a:r>
              <a:rPr lang="zh-CN" altLang="en-US" smtClean="0"/>
              <a:t>在</a:t>
            </a:r>
            <a:r>
              <a:rPr lang="en-US" altLang="en-US" smtClean="0"/>
              <a:t>ModelAndView</a:t>
            </a:r>
            <a:r>
              <a:rPr lang="zh-CN" altLang="en-US" smtClean="0"/>
              <a:t>对象中</a:t>
            </a:r>
            <a:r>
              <a:rPr lang="en-US" altLang="en-US" smtClean="0"/>
              <a:t>)</a:t>
            </a:r>
            <a:r>
              <a:rPr lang="zh-CN" altLang="en-US" smtClean="0"/>
              <a:t>填充到</a:t>
            </a:r>
            <a:r>
              <a:rPr lang="en-US" altLang="en-US" smtClean="0"/>
              <a:t>request</a:t>
            </a:r>
            <a:r>
              <a:rPr lang="zh-CN" altLang="en-US" smtClean="0"/>
              <a:t>域</a:t>
            </a:r>
            <a:endParaRPr lang="zh-CN" altLang="en-US" smtClean="0"/>
          </a:p>
          <a:p>
            <a:pPr lvl="1"/>
            <a:r>
              <a:rPr lang="zh-CN" altLang="en-US" smtClean="0"/>
              <a:t>第十一步：前端控制器向用户响应结果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SpringMVC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SpringMVC</a:t>
            </a:r>
            <a:r>
              <a:rPr lang="zh-CN" altLang="en-US" smtClean="0"/>
              <a:t>组件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前端控制器</a:t>
            </a:r>
            <a:r>
              <a:rPr lang="en-US" altLang="zh-CN" smtClean="0"/>
              <a:t>DispatcherServlet</a:t>
            </a:r>
            <a:r>
              <a:rPr lang="zh-CN" altLang="en-US" smtClean="0"/>
              <a:t>（不需要程序员开发）</a:t>
            </a:r>
            <a:endParaRPr lang="zh-CN" altLang="en-US" smtClean="0"/>
          </a:p>
          <a:p>
            <a:pPr lvl="2"/>
            <a:r>
              <a:rPr lang="zh-CN" altLang="en-US" smtClean="0"/>
              <a:t>作用接收请求，响应结果，相当于转发器，中央处理器</a:t>
            </a:r>
            <a:endParaRPr lang="zh-CN" altLang="en-US" smtClean="0"/>
          </a:p>
          <a:p>
            <a:pPr lvl="2"/>
            <a:r>
              <a:rPr lang="zh-CN" altLang="en-US" smtClean="0"/>
              <a:t>有了</a:t>
            </a:r>
            <a:r>
              <a:rPr lang="en-US" altLang="zh-CN" smtClean="0"/>
              <a:t>DispatcherServlet</a:t>
            </a:r>
            <a:r>
              <a:rPr lang="zh-CN" altLang="en-US" smtClean="0"/>
              <a:t>减少了其它组件之间的耦合度</a:t>
            </a:r>
            <a:r>
              <a:rPr lang="en-US" smtClean="0"/>
              <a:t> </a:t>
            </a:r>
            <a:endParaRPr lang="zh-CN" altLang="en-US" smtClean="0"/>
          </a:p>
          <a:p>
            <a:pPr lvl="1"/>
            <a:r>
              <a:rPr lang="zh-CN" altLang="en-US" smtClean="0"/>
              <a:t>处理器映射器</a:t>
            </a:r>
            <a:r>
              <a:rPr lang="en-US" altLang="zh-CN" smtClean="0"/>
              <a:t>HandlerMapping(</a:t>
            </a:r>
            <a:r>
              <a:rPr lang="zh-CN" altLang="en-US" smtClean="0"/>
              <a:t>不需要程序员开发</a:t>
            </a:r>
            <a:r>
              <a:rPr lang="en-US" altLang="zh-CN" smtClean="0"/>
              <a:t>)</a:t>
            </a:r>
            <a:endParaRPr lang="zh-CN" altLang="en-US" smtClean="0"/>
          </a:p>
          <a:p>
            <a:pPr lvl="2"/>
            <a:r>
              <a:rPr lang="zh-CN" altLang="en-US" smtClean="0"/>
              <a:t>作用：根据请求的</a:t>
            </a:r>
            <a:r>
              <a:rPr lang="en-US" altLang="zh-CN" smtClean="0"/>
              <a:t>url</a:t>
            </a:r>
            <a:r>
              <a:rPr lang="zh-CN" altLang="en-US" smtClean="0"/>
              <a:t>查找</a:t>
            </a:r>
            <a:r>
              <a:rPr lang="en-US" altLang="zh-CN" smtClean="0"/>
              <a:t>Handler </a:t>
            </a:r>
            <a:endParaRPr lang="zh-CN" altLang="en-US" smtClean="0"/>
          </a:p>
          <a:p>
            <a:pPr lvl="1"/>
            <a:r>
              <a:rPr lang="zh-CN" altLang="en-US" smtClean="0"/>
              <a:t>处理器适配器</a:t>
            </a:r>
            <a:r>
              <a:rPr lang="en-US" altLang="zh-CN" smtClean="0"/>
              <a:t>HandlerAdapter</a:t>
            </a:r>
            <a:endParaRPr lang="zh-CN" altLang="en-US" smtClean="0"/>
          </a:p>
          <a:p>
            <a:pPr lvl="2"/>
            <a:r>
              <a:rPr lang="zh-CN" altLang="en-US" smtClean="0"/>
              <a:t>作用：按照特定规则（</a:t>
            </a:r>
            <a:r>
              <a:rPr lang="en-US" altLang="zh-CN" smtClean="0"/>
              <a:t>HandlerAdapter</a:t>
            </a:r>
            <a:r>
              <a:rPr lang="zh-CN" altLang="en-US" smtClean="0"/>
              <a:t>要求的规则）去执行</a:t>
            </a:r>
            <a:r>
              <a:rPr lang="en-US" altLang="zh-CN" smtClean="0"/>
              <a:t>Handler</a:t>
            </a:r>
            <a:endParaRPr lang="zh-CN" altLang="en-US" smtClean="0"/>
          </a:p>
          <a:p>
            <a:pPr lvl="1"/>
            <a:r>
              <a:rPr lang="zh-CN" altLang="en-US" smtClean="0"/>
              <a:t>处理器</a:t>
            </a:r>
            <a:r>
              <a:rPr lang="en-US" altLang="zh-CN" smtClean="0"/>
              <a:t>Handler(</a:t>
            </a:r>
            <a:r>
              <a:rPr lang="zh-CN" altLang="en-US" smtClean="0"/>
              <a:t>需要程序员开发</a:t>
            </a:r>
            <a:r>
              <a:rPr lang="en-US" altLang="zh-CN" smtClean="0"/>
              <a:t>)</a:t>
            </a:r>
            <a:endParaRPr lang="zh-CN" altLang="en-US" smtClean="0"/>
          </a:p>
          <a:p>
            <a:pPr lvl="2"/>
            <a:r>
              <a:rPr lang="zh-CN" altLang="en-US" smtClean="0"/>
              <a:t>注意：编写</a:t>
            </a:r>
            <a:r>
              <a:rPr lang="en-US" altLang="zh-CN" smtClean="0"/>
              <a:t>Handler</a:t>
            </a:r>
            <a:r>
              <a:rPr lang="zh-CN" altLang="en-US" smtClean="0"/>
              <a:t>时按照</a:t>
            </a:r>
            <a:r>
              <a:rPr lang="en-US" altLang="zh-CN" smtClean="0"/>
              <a:t>HandlerAdapter</a:t>
            </a:r>
            <a:r>
              <a:rPr lang="zh-CN" altLang="en-US" smtClean="0"/>
              <a:t>的要求去做，这样适配器才可以去正确执行</a:t>
            </a:r>
            <a:r>
              <a:rPr lang="en-US" altLang="zh-CN" smtClean="0"/>
              <a:t>Handler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SpringMVC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SpringMVC</a:t>
            </a:r>
            <a:r>
              <a:rPr lang="zh-CN" altLang="en-US" smtClean="0"/>
              <a:t>组件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视图解析器</a:t>
            </a:r>
            <a:r>
              <a:rPr lang="en-US" altLang="zh-CN" smtClean="0"/>
              <a:t>View resolver(</a:t>
            </a:r>
            <a:r>
              <a:rPr lang="zh-CN" altLang="en-US" smtClean="0"/>
              <a:t>不需要程序员开发</a:t>
            </a:r>
            <a:r>
              <a:rPr lang="en-US" altLang="zh-CN" smtClean="0"/>
              <a:t>)</a:t>
            </a:r>
            <a:endParaRPr lang="zh-CN" altLang="en-US" smtClean="0"/>
          </a:p>
          <a:p>
            <a:pPr lvl="2"/>
            <a:r>
              <a:rPr lang="zh-CN" altLang="en-US" smtClean="0"/>
              <a:t>作用：进行视图解析，根据逻辑视图名解析成真正的视图（</a:t>
            </a:r>
            <a:r>
              <a:rPr lang="en-US" altLang="zh-CN" smtClean="0"/>
              <a:t>view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/>
            <a:r>
              <a:rPr lang="zh-CN" altLang="en-US" smtClean="0"/>
              <a:t>视图</a:t>
            </a:r>
            <a:r>
              <a:rPr lang="en-US" altLang="zh-CN" smtClean="0"/>
              <a:t>View(</a:t>
            </a:r>
            <a:r>
              <a:rPr lang="zh-CN" altLang="en-US" smtClean="0"/>
              <a:t>需要程序员开发</a:t>
            </a:r>
            <a:r>
              <a:rPr lang="en-US" altLang="zh-CN" smtClean="0"/>
              <a:t>jsp)</a:t>
            </a:r>
            <a:endParaRPr lang="zh-CN" altLang="en-US" smtClean="0"/>
          </a:p>
          <a:p>
            <a:pPr lvl="2"/>
            <a:r>
              <a:rPr lang="en-US" altLang="zh-CN" smtClean="0"/>
              <a:t>View</a:t>
            </a:r>
            <a:r>
              <a:rPr lang="zh-CN" altLang="en-US" smtClean="0"/>
              <a:t>是一个接口，实现类支持不同的</a:t>
            </a:r>
            <a:r>
              <a:rPr lang="en-US" altLang="zh-CN" smtClean="0"/>
              <a:t>View</a:t>
            </a:r>
            <a:r>
              <a:rPr lang="zh-CN" altLang="en-US" smtClean="0"/>
              <a:t>类型（</a:t>
            </a:r>
            <a:r>
              <a:rPr lang="en-US" altLang="zh-CN" smtClean="0"/>
              <a:t>jsp</a:t>
            </a:r>
            <a:r>
              <a:rPr lang="zh-CN" altLang="en-US" smtClean="0"/>
              <a:t>、</a:t>
            </a:r>
            <a:r>
              <a:rPr lang="en-US" altLang="zh-CN" smtClean="0"/>
              <a:t>freemarker</a:t>
            </a:r>
            <a:r>
              <a:rPr lang="zh-CN" altLang="en-US" smtClean="0"/>
              <a:t>、</a:t>
            </a:r>
            <a:r>
              <a:rPr lang="en-US" altLang="zh-CN" smtClean="0"/>
              <a:t>pdf...</a:t>
            </a:r>
            <a:r>
              <a:rPr lang="zh-CN" altLang="en-US" smtClean="0"/>
              <a:t>）</a:t>
            </a:r>
            <a:endParaRPr lang="zh-CN" altLang="en-US" smtClean="0"/>
          </a:p>
          <a:p>
            <a:pPr>
              <a:buFontTx/>
              <a:buNone/>
            </a:pPr>
            <a:r>
              <a:rPr lang="en-US" altLang="zh-CN" smtClean="0"/>
              <a:t> 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编写第一个</a:t>
            </a:r>
            <a:r>
              <a:rPr lang="en-US" altLang="zh-CN" smtClean="0"/>
              <a:t>springmvc</a:t>
            </a:r>
            <a:r>
              <a:rPr lang="zh-CN" altLang="en-US" smtClean="0"/>
              <a:t>程序</a:t>
            </a:r>
            <a:endParaRPr lang="en-US" altLang="zh-CN" smtClean="0"/>
          </a:p>
          <a:p>
            <a:pPr lvl="1"/>
            <a:r>
              <a:rPr lang="en-US" altLang="zh-CN" smtClean="0"/>
              <a:t>Hello SpringMVC</a:t>
            </a:r>
            <a:endParaRPr lang="en-US" altLang="zh-CN" smtClean="0"/>
          </a:p>
          <a:p>
            <a:pPr lvl="1"/>
            <a:r>
              <a:rPr lang="zh-CN" altLang="en-US" smtClean="0"/>
              <a:t>示例：</a:t>
            </a:r>
            <a:endParaRPr lang="en-US" altLang="zh-CN" smtClean="0"/>
          </a:p>
          <a:p>
            <a:pPr lvl="1"/>
            <a:endParaRPr lang="zh-CN" altLang="en-US" smtClean="0"/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全部代码参见：</a:t>
            </a:r>
            <a:r>
              <a:rPr lang="en-US" altLang="zh-CN" smtClean="0">
                <a:solidFill>
                  <a:srgbClr val="FF0000"/>
                </a:solidFill>
              </a:rPr>
              <a:t>springmvc01</a:t>
            </a:r>
            <a:r>
              <a:rPr lang="zh-CN" altLang="en-US" smtClean="0">
                <a:solidFill>
                  <a:srgbClr val="FF0000"/>
                </a:solidFill>
              </a:rPr>
              <a:t>工程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mtClean="0"/>
              <a:t> </a:t>
            </a:r>
            <a:endParaRPr lang="zh-CN" altLang="en-US" smtClean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75" y="2428875"/>
            <a:ext cx="55245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环境搭建</a:t>
            </a:r>
            <a:endParaRPr lang="en-US" altLang="zh-CN" smtClean="0"/>
          </a:p>
          <a:p>
            <a:pPr lvl="1"/>
            <a:r>
              <a:rPr lang="en-US" altLang="zh-CN" smtClean="0"/>
              <a:t>java</a:t>
            </a:r>
            <a:r>
              <a:rPr lang="zh-CN" altLang="en-US" smtClean="0"/>
              <a:t>环境：</a:t>
            </a:r>
            <a:endParaRPr lang="zh-CN" altLang="en-US" smtClean="0"/>
          </a:p>
          <a:p>
            <a:pPr lvl="2"/>
            <a:r>
              <a:rPr lang="en-US" altLang="zh-CN" smtClean="0"/>
              <a:t>jdk1.7</a:t>
            </a:r>
            <a:endParaRPr lang="zh-CN" altLang="en-US" smtClean="0"/>
          </a:p>
          <a:p>
            <a:pPr lvl="2"/>
            <a:r>
              <a:rPr lang="en-US" altLang="zh-CN" smtClean="0"/>
              <a:t>Eclipse Java EE IDE</a:t>
            </a:r>
            <a:endParaRPr lang="zh-CN" altLang="en-US" smtClean="0"/>
          </a:p>
          <a:p>
            <a:pPr lvl="1"/>
            <a:r>
              <a:rPr lang="en-US" altLang="zh-CN" smtClean="0"/>
              <a:t>springmvc</a:t>
            </a:r>
            <a:r>
              <a:rPr lang="zh-CN" altLang="en-US" smtClean="0"/>
              <a:t>版本：</a:t>
            </a:r>
            <a:endParaRPr lang="en-US" altLang="zh-CN" smtClean="0"/>
          </a:p>
          <a:p>
            <a:pPr lvl="2"/>
            <a:r>
              <a:rPr lang="en-US" altLang="zh-CN" smtClean="0"/>
              <a:t>spring3.2</a:t>
            </a:r>
            <a:endParaRPr lang="en-US" altLang="zh-CN" smtClean="0"/>
          </a:p>
          <a:p>
            <a:pPr lvl="2"/>
            <a:r>
              <a:rPr lang="zh-CN" altLang="en-US" smtClean="0"/>
              <a:t>需要</a:t>
            </a:r>
            <a:r>
              <a:rPr lang="en-US" altLang="zh-CN" smtClean="0"/>
              <a:t>spring3.2</a:t>
            </a:r>
            <a:r>
              <a:rPr lang="zh-CN" altLang="en-US" smtClean="0"/>
              <a:t>所有</a:t>
            </a:r>
            <a:r>
              <a:rPr lang="en-US" altLang="zh-CN" smtClean="0"/>
              <a:t>jar</a:t>
            </a:r>
            <a:r>
              <a:rPr lang="zh-CN" altLang="en-US" smtClean="0"/>
              <a:t>（一定包括</a:t>
            </a:r>
            <a:r>
              <a:rPr lang="en-US" altLang="zh-CN" smtClean="0"/>
              <a:t>spring-webmvc-3.2.0.RELEASE.jar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Web</a:t>
            </a:r>
            <a:r>
              <a:rPr lang="zh-CN" altLang="en-US" smtClean="0"/>
              <a:t>服务器：</a:t>
            </a:r>
            <a:endParaRPr lang="en-US" altLang="zh-CN" smtClean="0"/>
          </a:p>
          <a:p>
            <a:pPr lvl="2"/>
            <a:r>
              <a:rPr lang="en-US" altLang="zh-CN" smtClean="0"/>
              <a:t>tomcat7</a:t>
            </a:r>
            <a:endParaRPr lang="en-US" altLang="zh-CN" smtClean="0"/>
          </a:p>
          <a:p>
            <a:pPr lvl="1"/>
            <a:r>
              <a:rPr lang="zh-CN" altLang="en-US" smtClean="0"/>
              <a:t>数据库环境：</a:t>
            </a:r>
            <a:endParaRPr lang="en-US" altLang="zh-CN" smtClean="0"/>
          </a:p>
          <a:p>
            <a:pPr lvl="2"/>
            <a:r>
              <a:rPr lang="en-US" altLang="zh-CN" smtClean="0"/>
              <a:t>mysql5</a:t>
            </a:r>
            <a:endParaRPr lang="zh-CN" altLang="en-US" smtClean="0"/>
          </a:p>
          <a:p>
            <a:pPr lvl="1"/>
            <a:endParaRPr lang="zh-CN" altLang="en-US" smtClean="0"/>
          </a:p>
          <a:p>
            <a:pPr>
              <a:buFontTx/>
              <a:buNone/>
            </a:pPr>
            <a:r>
              <a:rPr lang="en-US" altLang="zh-CN" smtClean="0"/>
              <a:t> 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开发步骤：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导入 </a:t>
            </a:r>
            <a:r>
              <a:rPr lang="en-US" altLang="zh-CN" dirty="0" smtClean="0"/>
              <a:t>jar </a:t>
            </a:r>
            <a:r>
              <a:rPr lang="zh-CN" altLang="en-US" dirty="0" smtClean="0"/>
              <a:t>包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在 </a:t>
            </a:r>
            <a:r>
              <a:rPr lang="en-US" altLang="zh-CN" dirty="0" err="1" smtClean="0"/>
              <a:t>web.xml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中配置 </a:t>
            </a:r>
            <a:r>
              <a:rPr lang="en-US" altLang="zh-CN" dirty="0" err="1" smtClean="0"/>
              <a:t>DispatcherServlet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配置处理器适配器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编写处理请求的处理器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配置处理器映射器 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编写视图 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配置视图解析器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部署调试</a:t>
            </a:r>
            <a:endParaRPr lang="en-US" altLang="zh-CN" dirty="0" smtClean="0"/>
          </a:p>
          <a:p>
            <a:pPr lvl="1">
              <a:defRPr/>
            </a:pPr>
            <a:endParaRPr lang="zh-CN" altLang="en-US" b="1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sz="450" dirty="0" smtClean="0"/>
          </a:p>
          <a:p>
            <a:pPr>
              <a:buFontTx/>
              <a:buNone/>
              <a:defRPr/>
            </a:pPr>
            <a:r>
              <a:rPr lang="en-US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工程：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</a:t>
            </a:r>
            <a:endParaRPr lang="zh-CN" altLang="en-US" b="1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sz="450" dirty="0" smtClean="0"/>
          </a:p>
          <a:p>
            <a:pPr>
              <a:buFontTx/>
              <a:buNone/>
              <a:defRPr/>
            </a:pPr>
            <a:r>
              <a:rPr lang="en-US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733425"/>
          </a:xfrm>
        </p:spPr>
        <p:txBody>
          <a:bodyPr/>
          <a:lstStyle/>
          <a:p>
            <a:r>
              <a:rPr lang="zh-CN" altLang="en-US" smtClean="0"/>
              <a:t>导入</a:t>
            </a:r>
            <a:r>
              <a:rPr lang="en-US" altLang="zh-CN" smtClean="0"/>
              <a:t>jar </a:t>
            </a:r>
            <a:r>
              <a:rPr lang="zh-CN" altLang="en-US" smtClean="0"/>
              <a:t>包： </a:t>
            </a:r>
            <a:endParaRPr lang="en-US" altLang="zh-CN" smtClean="0"/>
          </a:p>
          <a:p>
            <a:pPr>
              <a:buFontTx/>
              <a:buNone/>
            </a:pPr>
            <a:r>
              <a:rPr lang="en-US" smtClean="0"/>
              <a:t> </a:t>
            </a:r>
            <a:endParaRPr lang="zh-CN" altLang="en-US" smtClean="0"/>
          </a:p>
        </p:txBody>
      </p:sp>
      <p:pic>
        <p:nvPicPr>
          <p:cNvPr id="46083" name="图片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63" y="1857375"/>
            <a:ext cx="3071812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590550"/>
          </a:xfrm>
        </p:spPr>
        <p:txBody>
          <a:bodyPr/>
          <a:lstStyle/>
          <a:p>
            <a:r>
              <a:rPr lang="zh-CN" altLang="en-US" smtClean="0"/>
              <a:t>在 </a:t>
            </a:r>
            <a:r>
              <a:rPr lang="en-US" altLang="zh-CN" smtClean="0"/>
              <a:t>web.xml </a:t>
            </a:r>
            <a:r>
              <a:rPr lang="zh-CN" altLang="en-US" smtClean="0"/>
              <a:t>中配置 </a:t>
            </a:r>
            <a:r>
              <a:rPr lang="en-US" altLang="zh-CN" b="1" smtClean="0"/>
              <a:t>DispatcherServlet </a:t>
            </a:r>
            <a:endParaRPr lang="en-US" altLang="zh-CN" b="1" smtClean="0"/>
          </a:p>
        </p:txBody>
      </p:sp>
      <p:sp>
        <p:nvSpPr>
          <p:cNvPr id="48131" name="矩形 5"/>
          <p:cNvSpPr>
            <a:spLocks noChangeArrowheads="1"/>
          </p:cNvSpPr>
          <p:nvPr/>
        </p:nvSpPr>
        <p:spPr bwMode="auto">
          <a:xfrm>
            <a:off x="456883" y="1782128"/>
            <a:ext cx="7715250" cy="329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en-US" altLang="zh-CN"/>
              <a:t> &lt;servlet&gt;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&lt;servlet-name&gt;springmvc&lt;/servlet-name&gt;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&lt;servlet-class&gt;org.springframework.web.servlet.DispatcherServlet&lt;/servlet-class&gt;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&lt;init-param&gt;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&lt;param-name&gt;contextConfigLocation&lt;/param-name&gt;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&lt;param-value&gt;classpath:springmvc.xml&lt;/param-value&gt;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&lt;/init-param&gt;</a:t>
            </a:r>
            <a:endParaRPr lang="en-US" altLang="zh-CN"/>
          </a:p>
          <a:p>
            <a:pPr fontAlgn="ctr">
              <a:buSzPct val="65000"/>
            </a:pPr>
            <a:r>
              <a:rPr lang="zh-CN" altLang="en-US"/>
              <a:t>  </a:t>
            </a:r>
            <a:endParaRPr lang="zh-CN" altLang="en-US"/>
          </a:p>
          <a:p>
            <a:pPr fontAlgn="ctr">
              <a:buSzPct val="65000"/>
            </a:pPr>
            <a:r>
              <a:rPr lang="en-US" altLang="zh-CN"/>
              <a:t>  &lt;/servlet&gt;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&lt;servlet-mapping&gt;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&lt;servlet-name&gt;springmvc&lt;/servlet-name&gt;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&lt;url-pattern&gt;*.action&lt;/url-pattern&gt;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&lt;/servlet-mapping&gt;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590550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classpath</a:t>
            </a:r>
            <a:r>
              <a:rPr lang="zh-CN" altLang="en-US" smtClean="0"/>
              <a:t>下的</a:t>
            </a:r>
            <a:r>
              <a:rPr lang="en-US" altLang="zh-CN" smtClean="0"/>
              <a:t>springmvc.xml</a:t>
            </a:r>
            <a:r>
              <a:rPr lang="zh-CN" altLang="en-US" smtClean="0"/>
              <a:t>中配置处理器适配器</a:t>
            </a:r>
            <a:endParaRPr lang="en-US" altLang="zh-CN" b="1" smtClean="0"/>
          </a:p>
        </p:txBody>
      </p:sp>
      <p:sp>
        <p:nvSpPr>
          <p:cNvPr id="50179" name="矩形 6"/>
          <p:cNvSpPr>
            <a:spLocks noChangeArrowheads="1"/>
          </p:cNvSpPr>
          <p:nvPr/>
        </p:nvSpPr>
        <p:spPr bwMode="auto">
          <a:xfrm>
            <a:off x="714375" y="3013075"/>
            <a:ext cx="7786688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en-US" altLang="zh-CN"/>
              <a:t> &lt;bean class=</a:t>
            </a:r>
            <a:r>
              <a:rPr lang="en-US" altLang="zh-CN" i="1"/>
              <a:t>"org.springframework.web.servlet.mvc.SimpleControllerHandlerAdapter"/&gt;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63" y="1285875"/>
          <a:ext cx="7786742" cy="1962150"/>
        </p:xfrm>
        <a:graphic>
          <a:graphicData uri="http://schemas.openxmlformats.org/drawingml/2006/table">
            <a:tbl>
              <a:tblPr/>
              <a:tblGrid>
                <a:gridCol w="2948940"/>
                <a:gridCol w="2948940"/>
                <a:gridCol w="963706"/>
                <a:gridCol w="925156"/>
              </a:tblGrid>
              <a:tr h="3528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latin typeface="微软雅黑" panose="020B0503020204020204" charset="-122"/>
                        </a:rPr>
                        <a:t>节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+mn-ea"/>
                          <a:cs typeface="+mn-cs"/>
                        </a:rPr>
                        <a:t>知识点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+mn-ea"/>
                          <a:cs typeface="+mn-cs"/>
                        </a:rPr>
                        <a:t>掌握程度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+mn-ea"/>
                          <a:cs typeface="+mn-cs"/>
                        </a:rPr>
                        <a:t>难易程度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8164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 panose="02010600030101010101" pitchFamily="2" charset="-122"/>
                        </a:rPr>
                        <a:t>SpringMVC</a:t>
                      </a:r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概述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什么是</a:t>
                      </a:r>
                      <a:r>
                        <a:rPr lang="en-US" sz="1000" b="0" i="0" u="none" strike="noStrike">
                          <a:latin typeface="宋体" panose="02010600030101010101" pitchFamily="2" charset="-122"/>
                        </a:rPr>
                        <a:t>SpringMVC</a:t>
                      </a:r>
                      <a:endParaRPr 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了解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普通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 panose="02010600030101010101" pitchFamily="2" charset="-122"/>
                        </a:rPr>
                        <a:t>MVC</a:t>
                      </a:r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在</a:t>
                      </a:r>
                      <a:r>
                        <a:rPr lang="en-US" sz="1000" b="0" i="0" u="none" strike="noStrike">
                          <a:latin typeface="宋体" panose="02010600030101010101" pitchFamily="2" charset="-122"/>
                        </a:rPr>
                        <a:t>B/S</a:t>
                      </a:r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系统下的应用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了解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普通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 panose="02010600030101010101" pitchFamily="2" charset="-122"/>
                        </a:rPr>
                        <a:t>SpingMVC</a:t>
                      </a:r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框架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理解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难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 panose="02010600030101010101" pitchFamily="2" charset="-122"/>
                        </a:rPr>
                        <a:t>SpingMVC</a:t>
                      </a:r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组件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掌握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普通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入门程序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环境搭建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掌握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普通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开发步骤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掌握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latin typeface="Times New Roman" panose="02020603050405020304"/>
                        </a:rPr>
                        <a:t>普通</a:t>
                      </a:r>
                      <a:endParaRPr lang="zh-CN" altLang="en-US" sz="1000" b="0" i="0" u="none" strike="noStrike" dirty="0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13" cy="1233487"/>
          </a:xfrm>
        </p:spPr>
        <p:txBody>
          <a:bodyPr/>
          <a:lstStyle/>
          <a:p>
            <a:r>
              <a:rPr lang="zh-CN" altLang="en-US" b="1" smtClean="0"/>
              <a:t>编写处理器</a:t>
            </a:r>
            <a:r>
              <a:rPr lang="en-US" altLang="zh-CN" b="1" smtClean="0"/>
              <a:t>Handler</a:t>
            </a:r>
            <a:endParaRPr lang="en-US" altLang="zh-CN" b="1" smtClean="0"/>
          </a:p>
          <a:p>
            <a:pPr lvl="1"/>
            <a:r>
              <a:rPr lang="zh-CN" altLang="en-US" smtClean="0"/>
              <a:t>需要实现</a:t>
            </a:r>
            <a:r>
              <a:rPr lang="en-US" smtClean="0"/>
              <a:t> </a:t>
            </a:r>
            <a:r>
              <a:rPr lang="en-US" altLang="zh-CN" smtClean="0"/>
              <a:t>controller</a:t>
            </a:r>
            <a:r>
              <a:rPr lang="zh-CN" altLang="en-US" smtClean="0"/>
              <a:t>接口，才能由</a:t>
            </a:r>
            <a:r>
              <a:rPr lang="en-US" altLang="zh-CN" smtClean="0"/>
              <a:t>org.springframework.web.servlet.mvc.SimpleControllerHandlerAdapter</a:t>
            </a:r>
            <a:r>
              <a:rPr lang="zh-CN" altLang="en-US" smtClean="0"/>
              <a:t>适配器执行。</a:t>
            </a:r>
            <a:endParaRPr lang="en-US" altLang="zh-CN" b="1" smtClean="0"/>
          </a:p>
        </p:txBody>
      </p:sp>
      <p:sp>
        <p:nvSpPr>
          <p:cNvPr id="52227" name="矩形 5"/>
          <p:cNvSpPr>
            <a:spLocks noChangeArrowheads="1"/>
          </p:cNvSpPr>
          <p:nvPr/>
        </p:nvSpPr>
        <p:spPr bwMode="auto">
          <a:xfrm>
            <a:off x="857250" y="2571750"/>
            <a:ext cx="7643813" cy="378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en-US" altLang="zh-CN" b="1"/>
              <a:t>public class HelloController  implements Controller{</a:t>
            </a:r>
            <a:endParaRPr lang="en-US" altLang="zh-CN" b="1"/>
          </a:p>
          <a:p>
            <a:pPr fontAlgn="ctr">
              <a:buSzPct val="65000"/>
            </a:pPr>
            <a:endParaRPr lang="zh-CN" altLang="en-US"/>
          </a:p>
          <a:p>
            <a:pPr lvl="1" fontAlgn="ctr">
              <a:buSzPct val="65000"/>
            </a:pPr>
            <a:r>
              <a:rPr lang="en-US" altLang="zh-CN"/>
              <a:t>@Override</a:t>
            </a:r>
            <a:endParaRPr lang="en-US" altLang="zh-CN"/>
          </a:p>
          <a:p>
            <a:pPr lvl="1" fontAlgn="ctr">
              <a:buSzPct val="65000"/>
            </a:pPr>
            <a:r>
              <a:rPr lang="en-US" altLang="zh-CN" b="1"/>
              <a:t>public ModelAndView handleRequest(HttpServletRequest request,</a:t>
            </a:r>
            <a:endParaRPr lang="en-US" altLang="zh-CN" b="1"/>
          </a:p>
          <a:p>
            <a:pPr lvl="1" fontAlgn="ctr">
              <a:buSzPct val="65000"/>
            </a:pPr>
            <a:r>
              <a:rPr lang="en-US" altLang="zh-CN"/>
              <a:t>		HttpServletResponse response) </a:t>
            </a:r>
            <a:r>
              <a:rPr lang="en-US" altLang="zh-CN" b="1"/>
              <a:t>throws Exception {</a:t>
            </a:r>
            <a:endParaRPr lang="en-US" altLang="zh-CN" b="1"/>
          </a:p>
          <a:p>
            <a:pPr lvl="1" fontAlgn="ctr">
              <a:buSzPct val="65000"/>
            </a:pPr>
            <a:endParaRPr lang="zh-CN" altLang="en-US"/>
          </a:p>
          <a:p>
            <a:pPr lvl="2" fontAlgn="ctr">
              <a:buSzPct val="65000"/>
            </a:pPr>
            <a:r>
              <a:rPr lang="en-US" altLang="zh-CN"/>
              <a:t>ModelAndView mav = </a:t>
            </a:r>
            <a:r>
              <a:rPr lang="en-US" altLang="zh-CN" b="1"/>
              <a:t>new ModelAndView();</a:t>
            </a:r>
            <a:endParaRPr lang="en-US" altLang="zh-CN" b="1"/>
          </a:p>
          <a:p>
            <a:pPr lvl="2" fontAlgn="ctr">
              <a:buSzPct val="65000"/>
            </a:pPr>
            <a:r>
              <a:rPr lang="en-US" altLang="zh-CN"/>
              <a:t>mav.addObject("message", "hello springmvc");</a:t>
            </a:r>
            <a:endParaRPr lang="en-US" altLang="zh-CN"/>
          </a:p>
          <a:p>
            <a:pPr lvl="2" fontAlgn="ctr">
              <a:buSzPct val="65000"/>
            </a:pPr>
            <a:endParaRPr lang="zh-CN" altLang="en-US"/>
          </a:p>
          <a:p>
            <a:pPr lvl="2" fontAlgn="ctr">
              <a:buSzPct val="65000"/>
            </a:pPr>
            <a:r>
              <a:rPr lang="en-US" altLang="zh-CN"/>
              <a:t>mav.setViewName("hello.jsp");</a:t>
            </a:r>
            <a:endParaRPr lang="en-US" altLang="zh-CN"/>
          </a:p>
          <a:p>
            <a:pPr lvl="2" fontAlgn="ctr">
              <a:buSzPct val="65000"/>
            </a:pPr>
            <a:endParaRPr lang="zh-CN" altLang="en-US"/>
          </a:p>
          <a:p>
            <a:pPr lvl="2" fontAlgn="ctr">
              <a:buSzPct val="65000"/>
            </a:pPr>
            <a:r>
              <a:rPr lang="en-US" altLang="zh-CN" b="1"/>
              <a:t>return mav;</a:t>
            </a:r>
            <a:endParaRPr lang="en-US" altLang="zh-CN" b="1"/>
          </a:p>
          <a:p>
            <a:pPr lvl="1" fontAlgn="ctr">
              <a:buSzPct val="65000"/>
            </a:pPr>
            <a:r>
              <a:rPr lang="en-US" altLang="zh-CN"/>
              <a:t>}</a:t>
            </a:r>
            <a:endParaRPr lang="en-US" altLang="zh-CN"/>
          </a:p>
          <a:p>
            <a:pPr fontAlgn="ctr">
              <a:buSzPct val="65000"/>
            </a:pPr>
            <a:endParaRPr lang="zh-CN" altLang="en-US"/>
          </a:p>
          <a:p>
            <a:pPr fontAlgn="ctr">
              <a:buSzPct val="65000"/>
            </a:pPr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13" cy="1233487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classpath</a:t>
            </a:r>
            <a:r>
              <a:rPr lang="zh-CN" altLang="en-US" smtClean="0"/>
              <a:t>下的</a:t>
            </a:r>
            <a:r>
              <a:rPr lang="en-US" altLang="zh-CN" smtClean="0"/>
              <a:t>springmvc.xml</a:t>
            </a:r>
            <a:r>
              <a:rPr lang="zh-CN" altLang="en-US" smtClean="0"/>
              <a:t>中配置处理器映射器</a:t>
            </a:r>
            <a:endParaRPr lang="en-US" altLang="zh-CN" b="1" smtClean="0"/>
          </a:p>
        </p:txBody>
      </p:sp>
      <p:sp>
        <p:nvSpPr>
          <p:cNvPr id="54275" name="矩形 5"/>
          <p:cNvSpPr>
            <a:spLocks noChangeArrowheads="1"/>
          </p:cNvSpPr>
          <p:nvPr/>
        </p:nvSpPr>
        <p:spPr bwMode="auto">
          <a:xfrm>
            <a:off x="1143000" y="2492375"/>
            <a:ext cx="7643813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en-US" altLang="zh-CN"/>
              <a:t>&lt;bean class=</a:t>
            </a:r>
            <a:r>
              <a:rPr lang="en-US" altLang="zh-CN" i="1"/>
              <a:t>"org.springframework.web.servlet.handler.BeanNameUrlHandlerMapping"/&gt;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13" cy="1233487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classpath</a:t>
            </a:r>
            <a:r>
              <a:rPr lang="zh-CN" altLang="en-US" smtClean="0"/>
              <a:t>下的</a:t>
            </a:r>
            <a:r>
              <a:rPr lang="en-US" altLang="zh-CN" smtClean="0"/>
              <a:t>springmvc.xml</a:t>
            </a:r>
            <a:r>
              <a:rPr lang="zh-CN" altLang="en-US" smtClean="0"/>
              <a:t>中配置处理器</a:t>
            </a:r>
            <a:endParaRPr lang="en-US" altLang="zh-CN" b="1" smtClean="0"/>
          </a:p>
        </p:txBody>
      </p:sp>
      <p:sp>
        <p:nvSpPr>
          <p:cNvPr id="56323" name="矩形 5"/>
          <p:cNvSpPr>
            <a:spLocks noChangeArrowheads="1"/>
          </p:cNvSpPr>
          <p:nvPr/>
        </p:nvSpPr>
        <p:spPr bwMode="auto">
          <a:xfrm>
            <a:off x="1285875" y="2500313"/>
            <a:ext cx="7643813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en-US" altLang="zh-CN"/>
              <a:t>&lt;bean     name=</a:t>
            </a:r>
            <a:r>
              <a:rPr lang="en-US" altLang="zh-CN" i="1"/>
              <a:t>"/hello.action"       class="com.ttc.controller.HelloController" &gt;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13" cy="1233487"/>
          </a:xfrm>
        </p:spPr>
        <p:txBody>
          <a:bodyPr/>
          <a:lstStyle/>
          <a:p>
            <a:r>
              <a:rPr lang="zh-CN" altLang="en-US" b="1" smtClean="0"/>
              <a:t>视图编写</a:t>
            </a:r>
            <a:endParaRPr lang="en-US" altLang="zh-CN" b="1" smtClean="0"/>
          </a:p>
          <a:p>
            <a:pPr lvl="1"/>
            <a:r>
              <a:rPr lang="zh-CN" altLang="en-US" b="1" smtClean="0"/>
              <a:t>编写</a:t>
            </a:r>
            <a:r>
              <a:rPr lang="en-US" altLang="zh-CN" b="1" smtClean="0"/>
              <a:t>hello.jsp</a:t>
            </a:r>
            <a:endParaRPr lang="en-US" altLang="zh-CN" b="1" smtClean="0"/>
          </a:p>
        </p:txBody>
      </p:sp>
      <p:sp>
        <p:nvSpPr>
          <p:cNvPr id="58371" name="矩形 5"/>
          <p:cNvSpPr>
            <a:spLocks noChangeArrowheads="1"/>
          </p:cNvSpPr>
          <p:nvPr/>
        </p:nvSpPr>
        <p:spPr bwMode="auto">
          <a:xfrm>
            <a:off x="1285875" y="2500313"/>
            <a:ext cx="7643813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en-US" altLang="zh-CN"/>
              <a:t>&lt;body&gt;</a:t>
            </a:r>
            <a:endParaRPr lang="en-US" altLang="zh-CN"/>
          </a:p>
          <a:p>
            <a:pPr fontAlgn="ctr">
              <a:buSzPct val="65000"/>
            </a:pPr>
            <a:r>
              <a:rPr lang="zh-CN" altLang="en-US"/>
              <a:t>获取值</a:t>
            </a:r>
            <a:r>
              <a:rPr lang="en-US" altLang="zh-CN"/>
              <a:t>${message }</a:t>
            </a:r>
            <a:endParaRPr lang="en-US" altLang="zh-CN"/>
          </a:p>
          <a:p>
            <a:pPr fontAlgn="ctr">
              <a:buSzPct val="65000"/>
            </a:pPr>
            <a:r>
              <a:rPr lang="en-US" altLang="zh-CN"/>
              <a:t>  &lt;/body&gt;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13" cy="1233487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classpath</a:t>
            </a:r>
            <a:r>
              <a:rPr lang="zh-CN" altLang="en-US" smtClean="0"/>
              <a:t>下的</a:t>
            </a:r>
            <a:r>
              <a:rPr lang="en-US" altLang="zh-CN" smtClean="0"/>
              <a:t>springmvc.xml</a:t>
            </a:r>
            <a:r>
              <a:rPr lang="zh-CN" altLang="en-US" smtClean="0"/>
              <a:t>中配置视图解析器</a:t>
            </a:r>
            <a:endParaRPr lang="en-US" altLang="zh-CN" b="1" smtClean="0"/>
          </a:p>
        </p:txBody>
      </p:sp>
      <p:sp>
        <p:nvSpPr>
          <p:cNvPr id="60419" name="矩形 5"/>
          <p:cNvSpPr>
            <a:spLocks noChangeArrowheads="1"/>
          </p:cNvSpPr>
          <p:nvPr/>
        </p:nvSpPr>
        <p:spPr bwMode="auto">
          <a:xfrm>
            <a:off x="1285875" y="2500313"/>
            <a:ext cx="76438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buSzPct val="65000"/>
            </a:pPr>
            <a:r>
              <a:rPr lang="en-US" altLang="zh-CN"/>
              <a:t>&lt;bean class=</a:t>
            </a:r>
            <a:r>
              <a:rPr lang="en-US" altLang="zh-CN" i="1"/>
              <a:t>"org.springframework.web.servlet.view.InternalResourceViewResolver"/&gt;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13" cy="1233487"/>
          </a:xfrm>
        </p:spPr>
        <p:txBody>
          <a:bodyPr/>
          <a:lstStyle/>
          <a:p>
            <a:r>
              <a:rPr lang="zh-CN" altLang="en-US" b="1" smtClean="0"/>
              <a:t>部署调试</a:t>
            </a:r>
            <a:endParaRPr lang="en-US" altLang="zh-CN" b="1" smtClean="0"/>
          </a:p>
          <a:p>
            <a:pPr lvl="1"/>
            <a:r>
              <a:rPr lang="zh-CN" altLang="en-US" smtClean="0"/>
              <a:t>访问地址：</a:t>
            </a:r>
            <a:endParaRPr lang="en-US" altLang="zh-CN" smtClean="0"/>
          </a:p>
          <a:p>
            <a:pPr lvl="2"/>
            <a:r>
              <a:rPr lang="en-US" altLang="zh-CN" b="1" smtClean="0"/>
              <a:t>http://localhost:8080/springmvc01/hello.action</a:t>
            </a:r>
            <a:endParaRPr lang="en-US" altLang="zh-CN" b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入门程序</a:t>
            </a:r>
            <a:endParaRPr lang="zh-CN" altLang="en-US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en-US" altLang="zh-CN" smtClean="0"/>
          </a:p>
          <a:p>
            <a:pPr lvl="1"/>
            <a:r>
              <a:rPr lang="zh-CN" altLang="en-US" smtClean="0"/>
              <a:t>独立完成</a:t>
            </a:r>
            <a:r>
              <a:rPr lang="en-US" altLang="zh-CN" smtClean="0"/>
              <a:t>hello springmvc</a:t>
            </a:r>
            <a:r>
              <a:rPr lang="zh-CN" altLang="en-US" smtClean="0"/>
              <a:t>程序编写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本章重点总结</a:t>
            </a:r>
            <a:endParaRPr lang="zh-CN" altLang="en-US" smtClean="0"/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SpringMVC</a:t>
            </a:r>
            <a:r>
              <a:rPr lang="zh-CN" altLang="en-US" smtClean="0">
                <a:latin typeface="宋体" panose="02010600030101010101" pitchFamily="2" charset="-122"/>
              </a:rPr>
              <a:t>框架</a:t>
            </a:r>
            <a:endParaRPr lang="en-US" altLang="zh-CN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</a:rPr>
              <a:t>SpringMVC</a:t>
            </a:r>
            <a:r>
              <a:rPr lang="zh-CN" altLang="en-US" smtClean="0">
                <a:latin typeface="宋体" panose="02010600030101010101" pitchFamily="2" charset="-122"/>
              </a:rPr>
              <a:t>组件</a:t>
            </a:r>
            <a:endParaRPr lang="en-US" altLang="zh-CN" smtClean="0">
              <a:latin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</a:rPr>
              <a:t>SpringMVC</a:t>
            </a:r>
            <a:r>
              <a:rPr lang="zh-CN" altLang="en-US" smtClean="0">
                <a:latin typeface="宋体" panose="02010600030101010101" pitchFamily="2" charset="-122"/>
              </a:rPr>
              <a:t>入门程序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SpringMVC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什么是</a:t>
            </a:r>
            <a:r>
              <a:rPr lang="en-US" altLang="zh-CN" smtClean="0"/>
              <a:t>SpringMVC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springmvc</a:t>
            </a:r>
            <a:r>
              <a:rPr lang="zh-CN" altLang="en-US" smtClean="0"/>
              <a:t>是</a:t>
            </a:r>
            <a:r>
              <a:rPr lang="en-US" altLang="zh-CN" smtClean="0"/>
              <a:t>spring</a:t>
            </a:r>
            <a:r>
              <a:rPr lang="zh-CN" altLang="en-US" smtClean="0"/>
              <a:t>框架的一个模块，</a:t>
            </a:r>
            <a:r>
              <a:rPr lang="en-US" altLang="zh-CN" smtClean="0"/>
              <a:t>springmvc</a:t>
            </a:r>
            <a:r>
              <a:rPr lang="zh-CN" altLang="en-US" smtClean="0"/>
              <a:t>和</a:t>
            </a:r>
            <a:r>
              <a:rPr lang="en-US" altLang="zh-CN" smtClean="0"/>
              <a:t>spring</a:t>
            </a:r>
            <a:r>
              <a:rPr lang="zh-CN" altLang="en-US" smtClean="0"/>
              <a:t>无需通过中间整合层进行整合。</a:t>
            </a:r>
            <a:endParaRPr lang="en-US" altLang="zh-CN" smtClean="0"/>
          </a:p>
          <a:p>
            <a:pPr lvl="1"/>
            <a:r>
              <a:rPr lang="en-US" altLang="zh-CN" smtClean="0"/>
              <a:t>springmvc</a:t>
            </a:r>
            <a:r>
              <a:rPr lang="zh-CN" altLang="en-US" smtClean="0"/>
              <a:t>是一个基于</a:t>
            </a:r>
            <a:r>
              <a:rPr lang="en-US" altLang="zh-CN" smtClean="0"/>
              <a:t>mvc</a:t>
            </a:r>
            <a:r>
              <a:rPr lang="zh-CN" altLang="en-US" smtClean="0"/>
              <a:t>的</a:t>
            </a:r>
            <a:r>
              <a:rPr lang="en-US" altLang="zh-CN" smtClean="0"/>
              <a:t>web</a:t>
            </a:r>
            <a:r>
              <a:rPr lang="zh-CN" altLang="en-US" smtClean="0"/>
              <a:t>框架。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SpringMVC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什么是</a:t>
            </a:r>
            <a:r>
              <a:rPr lang="en-US" altLang="zh-CN" smtClean="0"/>
              <a:t>SpringMVC</a:t>
            </a:r>
            <a:r>
              <a:rPr lang="zh-CN" altLang="en-US" smtClean="0"/>
              <a:t>  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19459" name="内容占位符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88" y="1714500"/>
            <a:ext cx="58864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SpringMVC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8048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MVC</a:t>
            </a:r>
            <a:r>
              <a:rPr lang="zh-CN" altLang="en-US" smtClean="0"/>
              <a:t>在</a:t>
            </a:r>
            <a:r>
              <a:rPr lang="en-US" altLang="zh-CN" smtClean="0"/>
              <a:t>B/S</a:t>
            </a:r>
            <a:r>
              <a:rPr lang="zh-CN" altLang="en-US" smtClean="0"/>
              <a:t>系统下的应用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2150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1508" name="Group 1"/>
          <p:cNvGrpSpPr>
            <a:grpSpLocks noChangeAspect="1"/>
          </p:cNvGrpSpPr>
          <p:nvPr/>
        </p:nvGrpSpPr>
        <p:grpSpPr bwMode="auto">
          <a:xfrm>
            <a:off x="1285875" y="1928813"/>
            <a:ext cx="6570663" cy="3943350"/>
            <a:chOff x="2649" y="6774"/>
            <a:chExt cx="7200" cy="4320"/>
          </a:xfrm>
        </p:grpSpPr>
        <p:sp>
          <p:nvSpPr>
            <p:cNvPr id="21509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649" y="6774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" name="Text Box 19"/>
            <p:cNvSpPr txBox="1">
              <a:spLocks noChangeArrowheads="1"/>
            </p:cNvSpPr>
            <p:nvPr/>
          </p:nvSpPr>
          <p:spPr bwMode="auto">
            <a:xfrm>
              <a:off x="5079" y="6980"/>
              <a:ext cx="1700" cy="1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C  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控制器</a:t>
              </a:r>
              <a:endParaRPr lang="zh-CN" altLang="en-US" sz="800"/>
            </a:p>
            <a:p>
              <a:pPr eaLnBrk="0" hangingPunct="0"/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比如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struts2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中的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filter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controller</a:t>
              </a:r>
              <a:endParaRPr lang="en-US" altLang="zh-CN" sz="800"/>
            </a:p>
            <a:p>
              <a:pPr eaLnBrk="0" hangingPunct="0"/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接口用户请求，</a:t>
              </a:r>
              <a:endParaRPr lang="zh-CN" altLang="en-US" sz="800"/>
            </a:p>
            <a:p>
              <a:pPr eaLnBrk="0" hangingPunct="0"/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响应</a:t>
              </a:r>
              <a:endParaRPr lang="zh-CN" altLang="en-US" sz="1800"/>
            </a:p>
          </p:txBody>
        </p:sp>
        <p:sp>
          <p:nvSpPr>
            <p:cNvPr id="21511" name="AutoShape 18"/>
            <p:cNvSpPr>
              <a:spLocks noChangeArrowheads="1"/>
            </p:cNvSpPr>
            <p:nvPr/>
          </p:nvSpPr>
          <p:spPr bwMode="auto">
            <a:xfrm>
              <a:off x="2802" y="7244"/>
              <a:ext cx="578" cy="665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cxnSp>
          <p:nvCxnSpPr>
            <p:cNvPr id="21512" name="AutoShape 17"/>
            <p:cNvCxnSpPr>
              <a:cxnSpLocks noChangeShapeType="1"/>
            </p:cNvCxnSpPr>
            <p:nvPr/>
          </p:nvCxnSpPr>
          <p:spPr bwMode="auto">
            <a:xfrm>
              <a:off x="3620" y="7381"/>
              <a:ext cx="1242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1513" name="Text Box 16"/>
            <p:cNvSpPr txBox="1">
              <a:spLocks noChangeArrowheads="1"/>
            </p:cNvSpPr>
            <p:nvPr/>
          </p:nvSpPr>
          <p:spPr bwMode="auto">
            <a:xfrm>
              <a:off x="3668" y="6980"/>
              <a:ext cx="1090" cy="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request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请求</a:t>
              </a:r>
              <a:endParaRPr lang="zh-CN" altLang="en-US" sz="1800"/>
            </a:p>
          </p:txBody>
        </p:sp>
        <p:sp>
          <p:nvSpPr>
            <p:cNvPr id="21514" name="Text Box 15"/>
            <p:cNvSpPr txBox="1">
              <a:spLocks noChangeArrowheads="1"/>
            </p:cNvSpPr>
            <p:nvPr/>
          </p:nvSpPr>
          <p:spPr bwMode="auto">
            <a:xfrm>
              <a:off x="8125" y="8591"/>
              <a:ext cx="1387" cy="13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M 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模型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(model)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pojo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action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service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dao</a:t>
              </a:r>
              <a:endParaRPr lang="en-US" altLang="zh-CN" sz="1800"/>
            </a:p>
          </p:txBody>
        </p:sp>
        <p:cxnSp>
          <p:nvCxnSpPr>
            <p:cNvPr id="21515" name="AutoShape 14"/>
            <p:cNvCxnSpPr>
              <a:cxnSpLocks noChangeShapeType="1"/>
            </p:cNvCxnSpPr>
            <p:nvPr/>
          </p:nvCxnSpPr>
          <p:spPr bwMode="auto">
            <a:xfrm>
              <a:off x="6930" y="7308"/>
              <a:ext cx="1964" cy="9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1516" name="Text Box 13"/>
            <p:cNvSpPr txBox="1">
              <a:spLocks noChangeArrowheads="1"/>
            </p:cNvSpPr>
            <p:nvPr/>
          </p:nvSpPr>
          <p:spPr bwMode="auto">
            <a:xfrm>
              <a:off x="7451" y="7308"/>
              <a:ext cx="1227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请求模型进行处理</a:t>
              </a:r>
              <a:endParaRPr lang="zh-CN" altLang="en-US" sz="1800"/>
            </a:p>
          </p:txBody>
        </p:sp>
        <p:cxnSp>
          <p:nvCxnSpPr>
            <p:cNvPr id="21517" name="AutoShape 12"/>
            <p:cNvCxnSpPr>
              <a:cxnSpLocks noChangeShapeType="1"/>
            </p:cNvCxnSpPr>
            <p:nvPr/>
          </p:nvCxnSpPr>
          <p:spPr bwMode="auto">
            <a:xfrm flipH="1" flipV="1">
              <a:off x="6722" y="8142"/>
              <a:ext cx="1274" cy="9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1518" name="Text Box 11"/>
            <p:cNvSpPr txBox="1">
              <a:spLocks noChangeArrowheads="1"/>
            </p:cNvSpPr>
            <p:nvPr/>
          </p:nvSpPr>
          <p:spPr bwMode="auto">
            <a:xfrm>
              <a:off x="6930" y="8335"/>
              <a:ext cx="978" cy="5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处理结果返回</a:t>
              </a:r>
              <a:endParaRPr lang="zh-CN" altLang="en-US" sz="1800"/>
            </a:p>
          </p:txBody>
        </p:sp>
        <p:cxnSp>
          <p:nvCxnSpPr>
            <p:cNvPr id="21519" name="AutoShape 10"/>
            <p:cNvCxnSpPr>
              <a:cxnSpLocks noChangeShapeType="1"/>
            </p:cNvCxnSpPr>
            <p:nvPr/>
          </p:nvCxnSpPr>
          <p:spPr bwMode="auto">
            <a:xfrm flipH="1">
              <a:off x="3620" y="7861"/>
              <a:ext cx="124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1520" name="Text Box 9"/>
            <p:cNvSpPr txBox="1">
              <a:spLocks noChangeArrowheads="1"/>
            </p:cNvSpPr>
            <p:nvPr/>
          </p:nvSpPr>
          <p:spPr bwMode="auto">
            <a:xfrm>
              <a:off x="5159" y="9817"/>
              <a:ext cx="1418" cy="8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视图</a:t>
              </a:r>
              <a:endParaRPr lang="zh-CN" altLang="en-US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view</a:t>
              </a:r>
              <a:endParaRPr lang="en-US" altLang="zh-CN" sz="800"/>
            </a:p>
            <a:p>
              <a:pPr eaLnBrk="0" hangingPunct="0"/>
              <a:endParaRPr lang="en-US" altLang="zh-CN" sz="1800"/>
            </a:p>
          </p:txBody>
        </p:sp>
        <p:cxnSp>
          <p:nvCxnSpPr>
            <p:cNvPr id="21521" name="AutoShape 8"/>
            <p:cNvCxnSpPr>
              <a:cxnSpLocks noChangeShapeType="1"/>
            </p:cNvCxnSpPr>
            <p:nvPr/>
          </p:nvCxnSpPr>
          <p:spPr bwMode="auto">
            <a:xfrm flipH="1">
              <a:off x="5632" y="8238"/>
              <a:ext cx="48" cy="1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1522" name="Text Box 7"/>
            <p:cNvSpPr txBox="1">
              <a:spLocks noChangeArrowheads="1"/>
            </p:cNvSpPr>
            <p:nvPr/>
          </p:nvSpPr>
          <p:spPr bwMode="auto">
            <a:xfrm>
              <a:off x="5079" y="8535"/>
              <a:ext cx="1234" cy="8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视图渲染</a:t>
              </a:r>
              <a:endParaRPr lang="zh-CN" altLang="en-US" sz="800"/>
            </a:p>
            <a:p>
              <a:pPr eaLnBrk="0" hangingPunct="0"/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将模型数据填充到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request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域</a:t>
              </a:r>
              <a:endParaRPr lang="zh-CN" altLang="en-US" sz="1800"/>
            </a:p>
          </p:txBody>
        </p:sp>
        <p:sp>
          <p:nvSpPr>
            <p:cNvPr id="21523" name="Text Box 6"/>
            <p:cNvSpPr txBox="1">
              <a:spLocks noChangeArrowheads="1"/>
            </p:cNvSpPr>
            <p:nvPr/>
          </p:nvSpPr>
          <p:spPr bwMode="auto">
            <a:xfrm>
              <a:off x="3852" y="7645"/>
              <a:ext cx="906" cy="4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response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响应</a:t>
              </a:r>
              <a:endParaRPr lang="zh-CN" altLang="en-US" sz="1800"/>
            </a:p>
          </p:txBody>
        </p:sp>
        <p:cxnSp>
          <p:nvCxnSpPr>
            <p:cNvPr id="21524" name="AutoShape 5"/>
            <p:cNvCxnSpPr>
              <a:cxnSpLocks noChangeShapeType="1"/>
            </p:cNvCxnSpPr>
            <p:nvPr/>
          </p:nvCxnSpPr>
          <p:spPr bwMode="auto">
            <a:xfrm flipH="1">
              <a:off x="6779" y="9745"/>
              <a:ext cx="1217" cy="5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21525" name="AutoShape 4"/>
            <p:cNvCxnSpPr>
              <a:cxnSpLocks noChangeShapeType="1"/>
            </p:cNvCxnSpPr>
            <p:nvPr/>
          </p:nvCxnSpPr>
          <p:spPr bwMode="auto">
            <a:xfrm>
              <a:off x="7131" y="9929"/>
              <a:ext cx="528" cy="2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1526" name="AutoShape 3"/>
            <p:cNvCxnSpPr>
              <a:cxnSpLocks noChangeShapeType="1"/>
            </p:cNvCxnSpPr>
            <p:nvPr/>
          </p:nvCxnSpPr>
          <p:spPr bwMode="auto">
            <a:xfrm flipH="1">
              <a:off x="7339" y="9817"/>
              <a:ext cx="112" cy="3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21527" name="Text Box 2"/>
            <p:cNvSpPr txBox="1">
              <a:spLocks noChangeArrowheads="1"/>
            </p:cNvSpPr>
            <p:nvPr/>
          </p:nvSpPr>
          <p:spPr bwMode="auto">
            <a:xfrm>
              <a:off x="7051" y="10250"/>
              <a:ext cx="2188" cy="6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b/s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系统下模型无法将数据填充到视图</a:t>
              </a:r>
              <a:endParaRPr lang="zh-CN" altLang="en-US" sz="18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SpringMVC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MVC</a:t>
            </a:r>
            <a:r>
              <a:rPr lang="zh-CN" altLang="en-US" smtClean="0"/>
              <a:t>在</a:t>
            </a:r>
            <a:r>
              <a:rPr lang="en-US" altLang="zh-CN" smtClean="0"/>
              <a:t>B/S</a:t>
            </a:r>
            <a:r>
              <a:rPr lang="zh-CN" altLang="en-US" smtClean="0"/>
              <a:t>系统下的应用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用户发起</a:t>
            </a:r>
            <a:r>
              <a:rPr lang="en-US" altLang="zh-CN" smtClean="0"/>
              <a:t>request</a:t>
            </a:r>
            <a:r>
              <a:rPr lang="zh-CN" altLang="en-US" smtClean="0"/>
              <a:t>请求至控制器</a:t>
            </a:r>
            <a:r>
              <a:rPr lang="en-US" altLang="zh-CN" smtClean="0"/>
              <a:t>(Controller)</a:t>
            </a:r>
            <a:endParaRPr lang="zh-CN" altLang="en-US" smtClean="0"/>
          </a:p>
          <a:p>
            <a:pPr lvl="2"/>
            <a:r>
              <a:rPr lang="zh-CN" altLang="en-US" smtClean="0"/>
              <a:t>控制接收用户请求的数据，委托给模型进行处理</a:t>
            </a:r>
            <a:endParaRPr lang="zh-CN" altLang="en-US" smtClean="0"/>
          </a:p>
          <a:p>
            <a:pPr lvl="1"/>
            <a:r>
              <a:rPr lang="zh-CN" altLang="en-US" smtClean="0"/>
              <a:t>控制器通过模型</a:t>
            </a:r>
            <a:r>
              <a:rPr lang="en-US" altLang="zh-CN" smtClean="0"/>
              <a:t>(Model)</a:t>
            </a:r>
            <a:r>
              <a:rPr lang="zh-CN" altLang="en-US" smtClean="0"/>
              <a:t>处理数据并得到处理结果</a:t>
            </a:r>
            <a:endParaRPr lang="zh-CN" altLang="en-US" smtClean="0"/>
          </a:p>
          <a:p>
            <a:pPr lvl="2"/>
            <a:r>
              <a:rPr lang="zh-CN" altLang="en-US" smtClean="0"/>
              <a:t>模型通常是指业务逻辑</a:t>
            </a:r>
            <a:endParaRPr lang="zh-CN" altLang="en-US" smtClean="0"/>
          </a:p>
          <a:p>
            <a:pPr lvl="1"/>
            <a:r>
              <a:rPr lang="zh-CN" altLang="en-US" smtClean="0"/>
              <a:t>模型处理结果返回给控制器</a:t>
            </a:r>
            <a:endParaRPr lang="zh-CN" altLang="en-US" smtClean="0"/>
          </a:p>
          <a:p>
            <a:pPr lvl="1"/>
            <a:r>
              <a:rPr lang="zh-CN" altLang="en-US" smtClean="0"/>
              <a:t>控制器将模型数据在视图</a:t>
            </a:r>
            <a:r>
              <a:rPr lang="en-US" altLang="zh-CN" smtClean="0"/>
              <a:t>(View)</a:t>
            </a:r>
            <a:r>
              <a:rPr lang="zh-CN" altLang="en-US" smtClean="0"/>
              <a:t>中展示</a:t>
            </a:r>
            <a:endParaRPr lang="zh-CN" altLang="en-US" smtClean="0"/>
          </a:p>
          <a:p>
            <a:pPr lvl="2"/>
            <a:r>
              <a:rPr lang="en-US" altLang="zh-CN" smtClean="0"/>
              <a:t>web</a:t>
            </a:r>
            <a:r>
              <a:rPr lang="zh-CN" altLang="en-US" smtClean="0"/>
              <a:t>中模型无法将数据直接在视图上显示，需要通过控制器完成。如果在</a:t>
            </a:r>
            <a:r>
              <a:rPr lang="en-US" altLang="zh-CN" smtClean="0"/>
              <a:t>C/S</a:t>
            </a:r>
            <a:r>
              <a:rPr lang="zh-CN" altLang="en-US" smtClean="0"/>
              <a:t>应用中模型是可以将数据在视图中展示的。</a:t>
            </a:r>
            <a:endParaRPr lang="zh-CN" altLang="en-US" smtClean="0"/>
          </a:p>
          <a:p>
            <a:pPr lvl="1"/>
            <a:r>
              <a:rPr lang="zh-CN" altLang="en-US" smtClean="0"/>
              <a:t>控制器将视图</a:t>
            </a:r>
            <a:r>
              <a:rPr lang="en-US" altLang="zh-CN" smtClean="0"/>
              <a:t>response</a:t>
            </a:r>
            <a:r>
              <a:rPr lang="zh-CN" altLang="en-US" smtClean="0"/>
              <a:t>响应给用户</a:t>
            </a:r>
            <a:endParaRPr lang="zh-CN" altLang="en-US" smtClean="0"/>
          </a:p>
          <a:p>
            <a:pPr lvl="2"/>
            <a:r>
              <a:rPr lang="zh-CN" altLang="en-US" smtClean="0"/>
              <a:t>通过视图展示给用户要的数据或处理结果。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SpringMVC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SpringMVC</a:t>
            </a:r>
            <a:r>
              <a:rPr lang="zh-CN" altLang="en-US" smtClean="0"/>
              <a:t>框架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b="1" smtClean="0"/>
              <a:t>Spring </a:t>
            </a:r>
            <a:r>
              <a:rPr lang="zh-CN" altLang="en-US" b="1" smtClean="0"/>
              <a:t>为展现层提供的基于 </a:t>
            </a:r>
            <a:r>
              <a:rPr lang="en-US" altLang="zh-CN" b="1" smtClean="0"/>
              <a:t>MVC </a:t>
            </a:r>
            <a:r>
              <a:rPr lang="zh-CN" altLang="en-US" b="1" smtClean="0"/>
              <a:t>设计理念的优秀的</a:t>
            </a:r>
            <a:r>
              <a:rPr lang="en-US" altLang="zh-CN" b="1" smtClean="0"/>
              <a:t>Web </a:t>
            </a:r>
            <a:r>
              <a:rPr lang="zh-CN" altLang="en-US" b="1" smtClean="0"/>
              <a:t>框架，是目前最主流的 </a:t>
            </a:r>
            <a:r>
              <a:rPr lang="en-US" altLang="zh-CN" b="1" smtClean="0"/>
              <a:t>MVC </a:t>
            </a:r>
            <a:r>
              <a:rPr lang="zh-CN" altLang="en-US" b="1" smtClean="0"/>
              <a:t>框架之一 </a:t>
            </a:r>
            <a:endParaRPr lang="en-US" altLang="zh-CN" b="1" smtClean="0"/>
          </a:p>
          <a:p>
            <a:pPr lvl="1"/>
            <a:r>
              <a:rPr lang="en-US" altLang="zh-CN" b="1" smtClean="0"/>
              <a:t>Spring3.0 </a:t>
            </a:r>
            <a:r>
              <a:rPr lang="zh-CN" altLang="en-US" b="1" smtClean="0"/>
              <a:t>后全面超越 </a:t>
            </a:r>
            <a:r>
              <a:rPr lang="en-US" altLang="zh-CN" b="1" smtClean="0"/>
              <a:t>Struts2</a:t>
            </a:r>
            <a:r>
              <a:rPr lang="zh-CN" altLang="en-US" b="1" smtClean="0"/>
              <a:t>，成为最优秀的 </a:t>
            </a:r>
            <a:r>
              <a:rPr lang="en-US" altLang="zh-CN" b="1" smtClean="0"/>
              <a:t>MVC </a:t>
            </a:r>
            <a:r>
              <a:rPr lang="zh-CN" altLang="en-US" b="1" smtClean="0"/>
              <a:t>框架 </a:t>
            </a:r>
            <a:endParaRPr lang="en-US" altLang="zh-CN" b="1" smtClean="0"/>
          </a:p>
          <a:p>
            <a:pPr lvl="1"/>
            <a:r>
              <a:rPr lang="en-US" altLang="zh-CN" b="1" smtClean="0"/>
              <a:t>Spring MVC </a:t>
            </a:r>
            <a:r>
              <a:rPr lang="zh-CN" altLang="en-US" b="1" smtClean="0"/>
              <a:t>通过一套 </a:t>
            </a:r>
            <a:r>
              <a:rPr lang="en-US" altLang="zh-CN" b="1" smtClean="0"/>
              <a:t>MVC </a:t>
            </a:r>
            <a:r>
              <a:rPr lang="zh-CN" altLang="en-US" b="1" smtClean="0"/>
              <a:t>注解，让 </a:t>
            </a:r>
            <a:r>
              <a:rPr lang="en-US" altLang="zh-CN" b="1" smtClean="0"/>
              <a:t>POJO </a:t>
            </a:r>
            <a:r>
              <a:rPr lang="zh-CN" altLang="en-US" b="1" smtClean="0"/>
              <a:t>成为处理请求的控制器，而无须实现任何接口</a:t>
            </a:r>
            <a:endParaRPr lang="en-US" altLang="zh-CN" b="1" smtClean="0"/>
          </a:p>
          <a:p>
            <a:pPr lvl="1"/>
            <a:r>
              <a:rPr lang="zh-CN" altLang="en-US" b="1" smtClean="0"/>
              <a:t>支持 </a:t>
            </a:r>
            <a:r>
              <a:rPr lang="en-US" altLang="zh-CN" b="1" smtClean="0"/>
              <a:t>REST </a:t>
            </a:r>
            <a:r>
              <a:rPr lang="zh-CN" altLang="en-US" b="1" smtClean="0"/>
              <a:t>风格的 </a:t>
            </a:r>
            <a:r>
              <a:rPr lang="en-US" altLang="zh-CN" b="1" smtClean="0"/>
              <a:t>URL </a:t>
            </a:r>
            <a:r>
              <a:rPr lang="zh-CN" altLang="en-US" b="1" smtClean="0"/>
              <a:t>请求 </a:t>
            </a:r>
            <a:endParaRPr lang="en-US" altLang="zh-CN" b="1" smtClean="0"/>
          </a:p>
          <a:p>
            <a:pPr lvl="1"/>
            <a:r>
              <a:rPr lang="zh-CN" altLang="en-US" b="1" smtClean="0"/>
              <a:t>采用了松散耦合可插拔组件结构，比其他 </a:t>
            </a:r>
            <a:r>
              <a:rPr lang="en-US" altLang="zh-CN" b="1" smtClean="0"/>
              <a:t>MVC </a:t>
            </a:r>
            <a:r>
              <a:rPr lang="zh-CN" altLang="en-US" b="1" smtClean="0"/>
              <a:t>框架更具扩展性和灵活性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SpringMVC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590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SpringMVC</a:t>
            </a:r>
            <a:r>
              <a:rPr lang="zh-CN" altLang="en-US" smtClean="0"/>
              <a:t>框架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2765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7652" name="Group 1"/>
          <p:cNvGrpSpPr>
            <a:grpSpLocks noChangeAspect="1"/>
          </p:cNvGrpSpPr>
          <p:nvPr/>
        </p:nvGrpSpPr>
        <p:grpSpPr bwMode="auto">
          <a:xfrm>
            <a:off x="250825" y="1628775"/>
            <a:ext cx="8429625" cy="4714875"/>
            <a:chOff x="2649" y="1336"/>
            <a:chExt cx="7336" cy="7660"/>
          </a:xfrm>
        </p:grpSpPr>
        <p:sp>
          <p:nvSpPr>
            <p:cNvPr id="27653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649" y="1336"/>
              <a:ext cx="7336" cy="76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AutoShape 30"/>
            <p:cNvSpPr>
              <a:spLocks noChangeArrowheads="1"/>
            </p:cNvSpPr>
            <p:nvPr/>
          </p:nvSpPr>
          <p:spPr bwMode="auto">
            <a:xfrm>
              <a:off x="2922" y="1692"/>
              <a:ext cx="690" cy="1501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cxnSp>
          <p:nvCxnSpPr>
            <p:cNvPr id="27655" name="AutoShape 29"/>
            <p:cNvCxnSpPr>
              <a:cxnSpLocks noChangeShapeType="1"/>
            </p:cNvCxnSpPr>
            <p:nvPr/>
          </p:nvCxnSpPr>
          <p:spPr bwMode="auto">
            <a:xfrm>
              <a:off x="3732" y="1812"/>
              <a:ext cx="1435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56" name="Text Box 28"/>
            <p:cNvSpPr txBox="1">
              <a:spLocks noChangeArrowheads="1"/>
            </p:cNvSpPr>
            <p:nvPr/>
          </p:nvSpPr>
          <p:spPr bwMode="auto">
            <a:xfrm>
              <a:off x="3852" y="1403"/>
              <a:ext cx="1315" cy="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1request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请求 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url</a:t>
              </a:r>
              <a:endParaRPr lang="en-US" altLang="zh-CN" sz="1800"/>
            </a:p>
          </p:txBody>
        </p:sp>
        <p:sp>
          <p:nvSpPr>
            <p:cNvPr id="27657" name="Text Box 27"/>
            <p:cNvSpPr txBox="1">
              <a:spLocks noChangeArrowheads="1"/>
            </p:cNvSpPr>
            <p:nvPr/>
          </p:nvSpPr>
          <p:spPr bwMode="auto">
            <a:xfrm>
              <a:off x="5295" y="1403"/>
              <a:ext cx="1555" cy="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前端控制器</a:t>
              </a:r>
              <a:endParaRPr lang="zh-CN" altLang="en-US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DispatcherServlet</a:t>
              </a:r>
              <a:endParaRPr lang="en-US" altLang="zh-CN" sz="800"/>
            </a:p>
            <a:p>
              <a:pPr eaLnBrk="0" hangingPunct="0"/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接口用户请求，响应</a:t>
              </a:r>
              <a:endParaRPr lang="zh-CN" altLang="en-US" sz="1800"/>
            </a:p>
          </p:txBody>
        </p:sp>
        <p:sp>
          <p:nvSpPr>
            <p:cNvPr id="27658" name="Text Box 26"/>
            <p:cNvSpPr txBox="1">
              <a:spLocks noChangeArrowheads="1"/>
            </p:cNvSpPr>
            <p:nvPr/>
          </p:nvSpPr>
          <p:spPr bwMode="auto">
            <a:xfrm>
              <a:off x="8206" y="4481"/>
              <a:ext cx="1417" cy="7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Handler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处理器</a:t>
              </a:r>
              <a:endParaRPr lang="zh-CN" altLang="en-US" sz="800"/>
            </a:p>
            <a:p>
              <a:pPr eaLnBrk="0" hangingPunct="0"/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平常叫做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controller</a:t>
              </a:r>
              <a:endParaRPr lang="en-US" altLang="zh-CN" sz="1800"/>
            </a:p>
          </p:txBody>
        </p:sp>
        <p:sp>
          <p:nvSpPr>
            <p:cNvPr id="27659" name="Text Box 25"/>
            <p:cNvSpPr txBox="1">
              <a:spLocks noChangeArrowheads="1"/>
            </p:cNvSpPr>
            <p:nvPr/>
          </p:nvSpPr>
          <p:spPr bwMode="auto">
            <a:xfrm>
              <a:off x="8493" y="1459"/>
              <a:ext cx="1274" cy="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处理器映射器</a:t>
              </a:r>
              <a:endParaRPr lang="zh-CN" altLang="en-US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HandlerMapping</a:t>
              </a:r>
              <a:endParaRPr lang="en-US" altLang="zh-CN" sz="800"/>
            </a:p>
            <a:p>
              <a:pPr eaLnBrk="0" hangingPunct="0"/>
              <a:endParaRPr lang="en-US" altLang="zh-CN" sz="1800"/>
            </a:p>
          </p:txBody>
        </p:sp>
        <p:cxnSp>
          <p:nvCxnSpPr>
            <p:cNvPr id="27660" name="AutoShape 24"/>
            <p:cNvCxnSpPr>
              <a:cxnSpLocks noChangeShapeType="1"/>
            </p:cNvCxnSpPr>
            <p:nvPr/>
          </p:nvCxnSpPr>
          <p:spPr bwMode="auto">
            <a:xfrm>
              <a:off x="7002" y="1515"/>
              <a:ext cx="1315" cy="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61" name="Text Box 23"/>
            <p:cNvSpPr txBox="1">
              <a:spLocks noChangeArrowheads="1"/>
            </p:cNvSpPr>
            <p:nvPr/>
          </p:nvSpPr>
          <p:spPr bwMode="auto">
            <a:xfrm>
              <a:off x="7210" y="1403"/>
              <a:ext cx="938" cy="6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请求查找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Handler </a:t>
              </a:r>
              <a:r>
                <a:rPr lang="zh-CN" altLang="en-US"/>
                <a:t>（</a:t>
              </a:r>
              <a:r>
                <a:rPr lang="en-US" altLang="zh-CN"/>
                <a:t>controller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27662" name="AutoShape 22"/>
            <p:cNvCxnSpPr>
              <a:cxnSpLocks noChangeShapeType="1"/>
            </p:cNvCxnSpPr>
            <p:nvPr/>
          </p:nvCxnSpPr>
          <p:spPr bwMode="auto">
            <a:xfrm flipH="1">
              <a:off x="6946" y="2341"/>
              <a:ext cx="141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63" name="Text Box 21"/>
            <p:cNvSpPr txBox="1">
              <a:spLocks noChangeArrowheads="1"/>
            </p:cNvSpPr>
            <p:nvPr/>
          </p:nvSpPr>
          <p:spPr bwMode="auto">
            <a:xfrm>
              <a:off x="7058" y="2108"/>
              <a:ext cx="1483" cy="16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返回一个执行链</a:t>
              </a:r>
              <a:endParaRPr lang="zh-CN" altLang="en-US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HandlerExecutionChain{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HandlerInterceptor1 HandlerInterceptor2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00">
                  <a:solidFill>
                    <a:srgbClr val="FF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Handler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n-US" altLang="zh-CN" sz="1800"/>
            </a:p>
          </p:txBody>
        </p:sp>
        <p:sp>
          <p:nvSpPr>
            <p:cNvPr id="27664" name="Text Box 20"/>
            <p:cNvSpPr txBox="1">
              <a:spLocks noChangeArrowheads="1"/>
            </p:cNvSpPr>
            <p:nvPr/>
          </p:nvSpPr>
          <p:spPr bwMode="auto">
            <a:xfrm>
              <a:off x="8084" y="6300"/>
              <a:ext cx="1683" cy="1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处理器适配器</a:t>
              </a:r>
              <a:endParaRPr lang="zh-CN" altLang="en-US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HandlerAdapter</a:t>
              </a:r>
              <a:endParaRPr lang="en-US" altLang="zh-CN" sz="800"/>
            </a:p>
            <a:p>
              <a:pPr eaLnBrk="0" hangingPunct="0"/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去执行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Handler</a:t>
              </a:r>
              <a:endParaRPr lang="en-US" altLang="zh-CN" sz="1800"/>
            </a:p>
          </p:txBody>
        </p:sp>
        <p:cxnSp>
          <p:nvCxnSpPr>
            <p:cNvPr id="27665" name="AutoShape 19"/>
            <p:cNvCxnSpPr>
              <a:cxnSpLocks noChangeShapeType="1"/>
            </p:cNvCxnSpPr>
            <p:nvPr/>
          </p:nvCxnSpPr>
          <p:spPr bwMode="auto">
            <a:xfrm>
              <a:off x="6321" y="2397"/>
              <a:ext cx="1611" cy="4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5912" y="2669"/>
              <a:ext cx="938" cy="7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请求适配器执行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Handler</a:t>
              </a:r>
              <a:endParaRPr lang="en-US" altLang="zh-CN" sz="1800"/>
            </a:p>
          </p:txBody>
        </p:sp>
        <p:cxnSp>
          <p:nvCxnSpPr>
            <p:cNvPr id="27667" name="AutoShape 17"/>
            <p:cNvCxnSpPr>
              <a:cxnSpLocks noChangeShapeType="1"/>
            </p:cNvCxnSpPr>
            <p:nvPr/>
          </p:nvCxnSpPr>
          <p:spPr bwMode="auto">
            <a:xfrm flipH="1" flipV="1">
              <a:off x="9382" y="5571"/>
              <a:ext cx="25" cy="6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68" name="Text Box 16"/>
            <p:cNvSpPr txBox="1">
              <a:spLocks noChangeArrowheads="1"/>
            </p:cNvSpPr>
            <p:nvPr/>
          </p:nvSpPr>
          <p:spPr bwMode="auto">
            <a:xfrm>
              <a:off x="9038" y="5763"/>
              <a:ext cx="729" cy="2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执行</a:t>
              </a:r>
              <a:endParaRPr lang="zh-CN" altLang="en-US" sz="1800"/>
            </a:p>
          </p:txBody>
        </p:sp>
        <p:cxnSp>
          <p:nvCxnSpPr>
            <p:cNvPr id="27669" name="AutoShape 15"/>
            <p:cNvCxnSpPr>
              <a:cxnSpLocks noChangeShapeType="1"/>
            </p:cNvCxnSpPr>
            <p:nvPr/>
          </p:nvCxnSpPr>
          <p:spPr bwMode="auto">
            <a:xfrm>
              <a:off x="8365" y="5315"/>
              <a:ext cx="1" cy="8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70" name="Text Box 14"/>
            <p:cNvSpPr txBox="1">
              <a:spLocks noChangeArrowheads="1"/>
            </p:cNvSpPr>
            <p:nvPr/>
          </p:nvSpPr>
          <p:spPr bwMode="auto">
            <a:xfrm>
              <a:off x="7708" y="5403"/>
              <a:ext cx="1202" cy="5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返回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ModelAndView</a:t>
              </a:r>
              <a:endParaRPr lang="en-US" altLang="zh-CN" sz="1800"/>
            </a:p>
          </p:txBody>
        </p:sp>
        <p:cxnSp>
          <p:nvCxnSpPr>
            <p:cNvPr id="27671" name="AutoShape 13"/>
            <p:cNvCxnSpPr>
              <a:cxnSpLocks noChangeShapeType="1"/>
            </p:cNvCxnSpPr>
            <p:nvPr/>
          </p:nvCxnSpPr>
          <p:spPr bwMode="auto">
            <a:xfrm flipH="1" flipV="1">
              <a:off x="5575" y="2669"/>
              <a:ext cx="2453" cy="4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72" name="Text Box 12"/>
            <p:cNvSpPr txBox="1">
              <a:spLocks noChangeArrowheads="1"/>
            </p:cNvSpPr>
            <p:nvPr/>
          </p:nvSpPr>
          <p:spPr bwMode="auto">
            <a:xfrm>
              <a:off x="6201" y="4385"/>
              <a:ext cx="897" cy="8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返回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ModelAndView</a:t>
              </a:r>
              <a:endParaRPr lang="en-US" altLang="zh-CN" sz="1800"/>
            </a:p>
          </p:txBody>
        </p:sp>
        <p:sp>
          <p:nvSpPr>
            <p:cNvPr id="27673" name="Text Box 11"/>
            <p:cNvSpPr txBox="1">
              <a:spLocks noChangeArrowheads="1"/>
            </p:cNvSpPr>
            <p:nvPr/>
          </p:nvSpPr>
          <p:spPr bwMode="auto">
            <a:xfrm>
              <a:off x="3924" y="6581"/>
              <a:ext cx="1243" cy="1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view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视图</a:t>
              </a:r>
              <a:endParaRPr lang="zh-CN" altLang="en-US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jsp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freemarker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excel</a:t>
              </a:r>
              <a:endParaRPr lang="en-US" altLang="zh-CN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pdf</a:t>
              </a:r>
              <a:endParaRPr lang="en-US" altLang="zh-CN" sz="1800"/>
            </a:p>
          </p:txBody>
        </p:sp>
        <p:sp>
          <p:nvSpPr>
            <p:cNvPr id="27674" name="Text Box 10"/>
            <p:cNvSpPr txBox="1">
              <a:spLocks noChangeArrowheads="1"/>
            </p:cNvSpPr>
            <p:nvPr/>
          </p:nvSpPr>
          <p:spPr bwMode="auto">
            <a:xfrm>
              <a:off x="5800" y="6541"/>
              <a:ext cx="1258" cy="12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视图解析器</a:t>
              </a:r>
              <a:endParaRPr lang="zh-CN" altLang="en-US" sz="800"/>
            </a:p>
            <a:p>
              <a:pPr eaLnBrk="0" hangingPunct="0"/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View resolver</a:t>
              </a:r>
              <a:endParaRPr lang="en-US" altLang="zh-CN" sz="800"/>
            </a:p>
            <a:p>
              <a:pPr eaLnBrk="0" hangingPunct="0"/>
              <a:endParaRPr lang="en-US" altLang="zh-CN" sz="1800"/>
            </a:p>
          </p:txBody>
        </p:sp>
        <p:cxnSp>
          <p:nvCxnSpPr>
            <p:cNvPr id="27675" name="AutoShape 9"/>
            <p:cNvCxnSpPr>
              <a:cxnSpLocks noChangeShapeType="1"/>
            </p:cNvCxnSpPr>
            <p:nvPr/>
          </p:nvCxnSpPr>
          <p:spPr bwMode="auto">
            <a:xfrm>
              <a:off x="5800" y="2557"/>
              <a:ext cx="305" cy="37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76" name="Text Box 8"/>
            <p:cNvSpPr txBox="1">
              <a:spLocks noChangeArrowheads="1"/>
            </p:cNvSpPr>
            <p:nvPr/>
          </p:nvSpPr>
          <p:spPr bwMode="auto">
            <a:xfrm>
              <a:off x="5639" y="5315"/>
              <a:ext cx="89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请求进行视图解析</a:t>
              </a:r>
              <a:endParaRPr lang="zh-CN" altLang="en-US" sz="1800"/>
            </a:p>
          </p:txBody>
        </p:sp>
        <p:cxnSp>
          <p:nvCxnSpPr>
            <p:cNvPr id="27677" name="AutoShape 7"/>
            <p:cNvCxnSpPr>
              <a:cxnSpLocks noChangeShapeType="1"/>
            </p:cNvCxnSpPr>
            <p:nvPr/>
          </p:nvCxnSpPr>
          <p:spPr bwMode="auto">
            <a:xfrm flipH="1" flipV="1">
              <a:off x="5335" y="2557"/>
              <a:ext cx="192" cy="40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78" name="Text Box 6"/>
            <p:cNvSpPr txBox="1">
              <a:spLocks noChangeArrowheads="1"/>
            </p:cNvSpPr>
            <p:nvPr/>
          </p:nvSpPr>
          <p:spPr bwMode="auto">
            <a:xfrm>
              <a:off x="5071" y="3455"/>
              <a:ext cx="568" cy="7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返回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view</a:t>
              </a:r>
              <a:endParaRPr lang="en-US" altLang="zh-CN" sz="1800"/>
            </a:p>
          </p:txBody>
        </p:sp>
        <p:cxnSp>
          <p:nvCxnSpPr>
            <p:cNvPr id="27679" name="AutoShape 5"/>
            <p:cNvCxnSpPr>
              <a:cxnSpLocks noChangeShapeType="1"/>
            </p:cNvCxnSpPr>
            <p:nvPr/>
          </p:nvCxnSpPr>
          <p:spPr bwMode="auto">
            <a:xfrm flipH="1">
              <a:off x="4213" y="2918"/>
              <a:ext cx="802" cy="34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80" name="Text Box 4"/>
            <p:cNvSpPr txBox="1">
              <a:spLocks noChangeArrowheads="1"/>
            </p:cNvSpPr>
            <p:nvPr/>
          </p:nvSpPr>
          <p:spPr bwMode="auto">
            <a:xfrm>
              <a:off x="3924" y="4649"/>
              <a:ext cx="1002" cy="9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视图渲染</a:t>
              </a:r>
              <a:endParaRPr lang="zh-CN" altLang="en-US" sz="800"/>
            </a:p>
            <a:p>
              <a:pPr eaLnBrk="0" hangingPunct="0"/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将模型数据填充到</a:t>
              </a:r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request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域</a:t>
              </a:r>
              <a:endParaRPr lang="zh-CN" altLang="en-US" sz="800"/>
            </a:p>
            <a:p>
              <a:pPr eaLnBrk="0" hangingPunct="0"/>
              <a:endParaRPr lang="zh-CN" altLang="en-US" sz="1800"/>
            </a:p>
          </p:txBody>
        </p:sp>
        <p:cxnSp>
          <p:nvCxnSpPr>
            <p:cNvPr id="27681" name="AutoShape 3"/>
            <p:cNvCxnSpPr>
              <a:cxnSpLocks noChangeShapeType="1"/>
            </p:cNvCxnSpPr>
            <p:nvPr/>
          </p:nvCxnSpPr>
          <p:spPr bwMode="auto">
            <a:xfrm flipH="1">
              <a:off x="3852" y="2108"/>
              <a:ext cx="116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7682" name="Text Box 2"/>
            <p:cNvSpPr txBox="1">
              <a:spLocks noChangeArrowheads="1"/>
            </p:cNvSpPr>
            <p:nvPr/>
          </p:nvSpPr>
          <p:spPr bwMode="auto">
            <a:xfrm>
              <a:off x="4045" y="2213"/>
              <a:ext cx="970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altLang="zh-CN" sz="1000">
                  <a:latin typeface="Calibri" panose="020F0502020204030204" pitchFamily="34" charset="0"/>
                  <a:cs typeface="Times New Roman" panose="02020603050405020304" pitchFamily="18" charset="0"/>
                </a:rPr>
                <a:t>11response</a:t>
              </a:r>
              <a:r>
                <a:rPr lang="zh-CN" altLang="en-US" sz="1000">
                  <a:latin typeface="Calibri" panose="020F0502020204030204" pitchFamily="34" charset="0"/>
                  <a:cs typeface="Times New Roman" panose="02020603050405020304" pitchFamily="18" charset="0"/>
                </a:rPr>
                <a:t>响应</a:t>
              </a:r>
              <a:endParaRPr lang="zh-CN" altLang="en-US" sz="18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SpringMVC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SpringMVC</a:t>
            </a:r>
            <a:r>
              <a:rPr lang="zh-CN" altLang="en-US" smtClean="0"/>
              <a:t>框架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第一步：发起请求到前端控制器</a:t>
            </a:r>
            <a:r>
              <a:rPr lang="en-US" altLang="zh-CN" smtClean="0"/>
              <a:t>(DispatcherServlet)</a:t>
            </a:r>
            <a:endParaRPr lang="zh-CN" altLang="en-US" smtClean="0"/>
          </a:p>
          <a:p>
            <a:pPr lvl="1"/>
            <a:r>
              <a:rPr lang="zh-CN" altLang="en-US" smtClean="0"/>
              <a:t>第二步：前端控制器请求</a:t>
            </a:r>
            <a:r>
              <a:rPr lang="en-US" altLang="zh-CN" smtClean="0"/>
              <a:t>HandlerMapping</a:t>
            </a:r>
            <a:r>
              <a:rPr lang="zh-CN" altLang="en-US" smtClean="0"/>
              <a:t>查找</a:t>
            </a:r>
            <a:r>
              <a:rPr lang="en-US" smtClean="0"/>
              <a:t> </a:t>
            </a:r>
            <a:r>
              <a:rPr lang="en-US" altLang="zh-CN" smtClean="0"/>
              <a:t>Handler</a:t>
            </a:r>
            <a:endParaRPr lang="en-US" altLang="zh-CN" smtClean="0"/>
          </a:p>
          <a:p>
            <a:pPr lvl="2"/>
            <a:r>
              <a:rPr lang="zh-CN" altLang="en-US" smtClean="0"/>
              <a:t>可以根据</a:t>
            </a:r>
            <a:r>
              <a:rPr lang="en-US" altLang="zh-CN" smtClean="0"/>
              <a:t>xml</a:t>
            </a:r>
            <a:r>
              <a:rPr lang="zh-CN" altLang="en-US" smtClean="0"/>
              <a:t>配置、注解进行查找</a:t>
            </a:r>
            <a:endParaRPr lang="zh-CN" altLang="en-US" smtClean="0"/>
          </a:p>
          <a:p>
            <a:pPr lvl="1"/>
            <a:r>
              <a:rPr lang="zh-CN" altLang="en-US" smtClean="0"/>
              <a:t>第三步：处理器映射器</a:t>
            </a:r>
            <a:r>
              <a:rPr lang="en-US" altLang="zh-CN" smtClean="0"/>
              <a:t>HandlerMapping</a:t>
            </a:r>
            <a:r>
              <a:rPr lang="zh-CN" altLang="en-US" smtClean="0"/>
              <a:t>向前端控制器返回</a:t>
            </a:r>
            <a:r>
              <a:rPr lang="en-US" altLang="zh-CN" smtClean="0"/>
              <a:t>Handler</a:t>
            </a:r>
            <a:endParaRPr lang="zh-CN" altLang="en-US" smtClean="0"/>
          </a:p>
          <a:p>
            <a:pPr lvl="1"/>
            <a:r>
              <a:rPr lang="zh-CN" altLang="en-US" smtClean="0"/>
              <a:t>第四步：前端控制器调用处理器适配器去执行</a:t>
            </a:r>
            <a:r>
              <a:rPr lang="en-US" altLang="zh-CN" smtClean="0"/>
              <a:t>Handler</a:t>
            </a:r>
            <a:endParaRPr lang="zh-CN" altLang="en-US" smtClean="0"/>
          </a:p>
          <a:p>
            <a:pPr lvl="1"/>
            <a:r>
              <a:rPr lang="zh-CN" altLang="en-US" smtClean="0"/>
              <a:t>第五步：处理器适配器去执行</a:t>
            </a:r>
            <a:r>
              <a:rPr lang="en-US" altLang="zh-CN" smtClean="0"/>
              <a:t>Handler</a:t>
            </a:r>
            <a:endParaRPr lang="zh-CN" altLang="en-US" smtClean="0"/>
          </a:p>
          <a:p>
            <a:pPr lvl="1"/>
            <a:r>
              <a:rPr lang="zh-CN" altLang="en-US" smtClean="0"/>
              <a:t>第六步：</a:t>
            </a:r>
            <a:r>
              <a:rPr lang="en-US" altLang="zh-CN" smtClean="0"/>
              <a:t>Handler</a:t>
            </a:r>
            <a:r>
              <a:rPr lang="zh-CN" altLang="en-US" smtClean="0"/>
              <a:t>执行完成给适配器返回</a:t>
            </a:r>
            <a:r>
              <a:rPr lang="en-US" altLang="zh-CN" smtClean="0"/>
              <a:t>ModelAndView</a:t>
            </a:r>
            <a:endParaRPr lang="zh-CN" altLang="en-US" smtClean="0"/>
          </a:p>
          <a:p>
            <a:pPr lvl="1"/>
            <a:r>
              <a:rPr lang="zh-CN" altLang="en-US" smtClean="0"/>
              <a:t>第七步：处理器适配器向前端控制器返回</a:t>
            </a:r>
            <a:r>
              <a:rPr lang="en-US" altLang="zh-CN" smtClean="0"/>
              <a:t>ModelAndView</a:t>
            </a:r>
            <a:endParaRPr lang="en-US" altLang="zh-CN" smtClean="0"/>
          </a:p>
          <a:p>
            <a:pPr lvl="2"/>
            <a:r>
              <a:rPr lang="en-US" altLang="en-US" smtClean="0"/>
              <a:t>ModelAndView</a:t>
            </a:r>
            <a:r>
              <a:rPr lang="zh-CN" altLang="en-US" smtClean="0"/>
              <a:t>是</a:t>
            </a:r>
            <a:r>
              <a:rPr lang="en-US" altLang="en-US" smtClean="0"/>
              <a:t>springmvc</a:t>
            </a:r>
            <a:r>
              <a:rPr lang="zh-CN" altLang="en-US" smtClean="0"/>
              <a:t>框架的一个底层对象，包括</a:t>
            </a:r>
            <a:r>
              <a:rPr lang="en-US" altLang="en-US" smtClean="0"/>
              <a:t> Model</a:t>
            </a:r>
            <a:r>
              <a:rPr lang="zh-CN" altLang="en-US" smtClean="0"/>
              <a:t>和</a:t>
            </a:r>
            <a:r>
              <a:rPr lang="en-US" altLang="en-US" smtClean="0"/>
              <a:t>view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/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/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4041</Words>
  <Application>WPS 演示</Application>
  <PresentationFormat>On-screen Show (4:3)</PresentationFormat>
  <Paragraphs>383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微软雅黑</vt:lpstr>
      <vt:lpstr>Times New Roman</vt:lpstr>
      <vt:lpstr>Calibri</vt:lpstr>
      <vt:lpstr>Times New Roman</vt:lpstr>
      <vt:lpstr>Arial Unicode MS</vt:lpstr>
      <vt:lpstr>4_默认设计模板</vt:lpstr>
      <vt:lpstr>PowerPoint 演示文稿</vt:lpstr>
      <vt:lpstr>本章内容</vt:lpstr>
      <vt:lpstr>SpringMVC概述</vt:lpstr>
      <vt:lpstr>SpringMVC概述</vt:lpstr>
      <vt:lpstr>SpringMVC概述</vt:lpstr>
      <vt:lpstr>SpringMVC概述</vt:lpstr>
      <vt:lpstr>SpringMVC概述</vt:lpstr>
      <vt:lpstr>SpringMVC概述</vt:lpstr>
      <vt:lpstr>SpringMVC概述</vt:lpstr>
      <vt:lpstr>SpringMVC概述</vt:lpstr>
      <vt:lpstr>SpringMVC概述</vt:lpstr>
      <vt:lpstr>SpringMVC概述</vt:lpstr>
      <vt:lpstr>入门程序</vt:lpstr>
      <vt:lpstr>入门程序</vt:lpstr>
      <vt:lpstr>入门程序</vt:lpstr>
      <vt:lpstr>入门程序</vt:lpstr>
      <vt:lpstr>入门程序</vt:lpstr>
      <vt:lpstr>入门程序</vt:lpstr>
      <vt:lpstr>入门程序</vt:lpstr>
      <vt:lpstr>入门程序</vt:lpstr>
      <vt:lpstr>入门程序</vt:lpstr>
      <vt:lpstr>入门程序</vt:lpstr>
      <vt:lpstr>入门程序</vt:lpstr>
      <vt:lpstr>入门程序</vt:lpstr>
      <vt:lpstr>入门程序</vt:lpstr>
      <vt:lpstr>入门程序</vt:lpstr>
      <vt:lpstr>本章重点总结</vt:lpstr>
    </vt:vector>
  </TitlesOfParts>
  <Company>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wangwei</cp:lastModifiedBy>
  <cp:revision>1306</cp:revision>
  <dcterms:created xsi:type="dcterms:W3CDTF">2004-04-25T08:53:00Z</dcterms:created>
  <dcterms:modified xsi:type="dcterms:W3CDTF">2020-08-07T10:06:35Z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