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518" r:id="rId2"/>
    <p:sldId id="454" r:id="rId3"/>
    <p:sldId id="521" r:id="rId4"/>
    <p:sldId id="528" r:id="rId5"/>
    <p:sldId id="549" r:id="rId6"/>
    <p:sldId id="557" r:id="rId7"/>
    <p:sldId id="529" r:id="rId8"/>
    <p:sldId id="574" r:id="rId9"/>
    <p:sldId id="575" r:id="rId10"/>
    <p:sldId id="577" r:id="rId11"/>
    <p:sldId id="559" r:id="rId12"/>
    <p:sldId id="578" r:id="rId13"/>
    <p:sldId id="583" r:id="rId14"/>
    <p:sldId id="581" r:id="rId15"/>
    <p:sldId id="579" r:id="rId16"/>
    <p:sldId id="582" r:id="rId17"/>
    <p:sldId id="580" r:id="rId18"/>
    <p:sldId id="523" r:id="rId19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50000" saltData="MfiZWVkeIz5Cgy4r4yZPMQ" hashData="ajwi20WMo4xAuUgu5SnDPowC2lc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619" autoAdjust="0"/>
    <p:restoredTop sz="98285" autoAdjust="0"/>
  </p:normalViewPr>
  <p:slideViewPr>
    <p:cSldViewPr>
      <p:cViewPr>
        <p:scale>
          <a:sx n="65" d="100"/>
          <a:sy n="65" d="100"/>
        </p:scale>
        <p:origin x="-1968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课堂笔记：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>
          <a:xfrm>
            <a:off x="4113381" y="627437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rgbClr val="FF0000"/>
                </a:solidFill>
              </a:rPr>
              <a:t>Bate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版</a:t>
            </a: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en-US" sz="3600" b="1" dirty="0" err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3600" b="1" dirty="0" err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pringMVC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映射请求和返回值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4113381" y="627437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rgbClr val="FF0000"/>
                </a:solidFill>
              </a:rPr>
              <a:t>Bate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版</a:t>
            </a: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映射请求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endParaRPr lang="en-US" i="1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3050"/>
            <a:ext cx="716578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r>
              <a:rPr lang="zh-CN" altLang="en-US" dirty="0" smtClean="0"/>
              <a:t>方法的返回值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r>
              <a:rPr lang="en-US" dirty="0" smtClean="0"/>
              <a:t>controller</a:t>
            </a:r>
            <a:r>
              <a:rPr lang="zh-CN" altLang="en-US" dirty="0" smtClean="0"/>
              <a:t>方法的返回值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</a:t>
            </a:r>
            <a:r>
              <a:rPr lang="en-US" dirty="0" err="1" smtClean="0"/>
              <a:t>ModelAndView</a:t>
            </a:r>
            <a:endParaRPr lang="en-US" dirty="0" smtClean="0"/>
          </a:p>
          <a:p>
            <a:pPr lvl="1"/>
            <a:r>
              <a:rPr lang="zh-CN" altLang="en-US" dirty="0" smtClean="0"/>
              <a:t>返回字符串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smtClean="0"/>
              <a:t>void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r>
              <a:rPr lang="zh-CN" altLang="en-US" dirty="0" smtClean="0"/>
              <a:t>方法的返回值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r>
              <a:rPr lang="zh-CN" altLang="en-US" b="1" dirty="0" smtClean="0"/>
              <a:t>返回</a:t>
            </a:r>
            <a:r>
              <a:rPr lang="en-US" b="1" dirty="0" err="1" smtClean="0"/>
              <a:t>ModelAndView</a:t>
            </a:r>
            <a:endParaRPr lang="zh-CN" altLang="en-US" b="1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controller</a:t>
            </a:r>
            <a:r>
              <a:rPr lang="zh-CN" altLang="en-US" dirty="0" smtClean="0"/>
              <a:t>方法中定义</a:t>
            </a:r>
            <a:r>
              <a:rPr lang="en-US" dirty="0" err="1" smtClean="0"/>
              <a:t>ModelAndView</a:t>
            </a:r>
            <a:r>
              <a:rPr lang="zh-CN" altLang="en-US" dirty="0" smtClean="0"/>
              <a:t>对象并返回，对象中可添加</a:t>
            </a:r>
            <a:r>
              <a:rPr lang="en-US" dirty="0" smtClean="0"/>
              <a:t>model</a:t>
            </a:r>
            <a:r>
              <a:rPr lang="zh-CN" altLang="en-US" dirty="0" smtClean="0"/>
              <a:t>数据、指定</a:t>
            </a:r>
            <a:r>
              <a:rPr lang="en-US" dirty="0" smtClean="0"/>
              <a:t>view</a:t>
            </a:r>
            <a:r>
              <a:rPr lang="zh-CN" altLang="en-US" dirty="0" smtClean="0"/>
              <a:t>。</a:t>
            </a:r>
            <a:endParaRPr lang="en-US" i="1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28596" y="5357826"/>
            <a:ext cx="631615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springmvc06_rtnval01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500306"/>
            <a:ext cx="4860929" cy="2819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r>
              <a:rPr lang="zh-CN" altLang="en-US" dirty="0" smtClean="0"/>
              <a:t>方法的返回值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r>
              <a:rPr lang="zh-CN" altLang="en-US" dirty="0" smtClean="0"/>
              <a:t>返回字符串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表示返回逻辑视图名</a:t>
            </a:r>
            <a:endParaRPr lang="en-US" altLang="zh-CN" dirty="0" smtClean="0"/>
          </a:p>
          <a:p>
            <a:pPr lvl="1"/>
            <a:r>
              <a:rPr lang="en-US" dirty="0" smtClean="0"/>
              <a:t>redirect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lvl="1"/>
            <a:r>
              <a:rPr lang="en-US" dirty="0" smtClean="0"/>
              <a:t>forward</a:t>
            </a:r>
            <a:r>
              <a:rPr lang="zh-CN" altLang="en-US" dirty="0" smtClean="0"/>
              <a:t>页面转发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28596" y="5357826"/>
            <a:ext cx="631615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springmvc06_rtnval01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r>
              <a:rPr lang="zh-CN" altLang="en-US" dirty="0" smtClean="0"/>
              <a:t>方法的返回值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r>
              <a:rPr lang="zh-CN" altLang="en-US" dirty="0" smtClean="0"/>
              <a:t>返回逻辑视图名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真正视图</a:t>
            </a:r>
            <a:r>
              <a:rPr lang="en-US" dirty="0" smtClean="0"/>
              <a:t>(</a:t>
            </a:r>
            <a:r>
              <a:rPr lang="en-US" dirty="0" err="1" smtClean="0"/>
              <a:t>jsp</a:t>
            </a:r>
            <a:r>
              <a:rPr lang="zh-CN" altLang="en-US" dirty="0" smtClean="0"/>
              <a:t>路径</a:t>
            </a:r>
            <a:r>
              <a:rPr lang="en-US" dirty="0" smtClean="0"/>
              <a:t>)=</a:t>
            </a:r>
            <a:r>
              <a:rPr lang="zh-CN" altLang="en-US" dirty="0" smtClean="0"/>
              <a:t>前缀</a:t>
            </a:r>
            <a:r>
              <a:rPr lang="en-US" dirty="0" smtClean="0"/>
              <a:t>+</a:t>
            </a:r>
            <a:r>
              <a:rPr lang="zh-CN" altLang="en-US" dirty="0" smtClean="0"/>
              <a:t>逻辑视图名</a:t>
            </a:r>
            <a:r>
              <a:rPr lang="en-US" dirty="0" smtClean="0"/>
              <a:t>+</a:t>
            </a:r>
            <a:r>
              <a:rPr lang="zh-CN" altLang="en-US" dirty="0" smtClean="0"/>
              <a:t>后缀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28596" y="5357826"/>
            <a:ext cx="631615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springmvc06_rtnval01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214554"/>
            <a:ext cx="6570980" cy="205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r>
              <a:rPr lang="zh-CN" altLang="en-US" dirty="0" smtClean="0"/>
              <a:t>方法的返回值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r>
              <a:rPr lang="en-US" dirty="0" smtClean="0"/>
              <a:t>redirect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lvl="1"/>
            <a:r>
              <a:rPr lang="en-US" dirty="0" smtClean="0"/>
              <a:t>redirect</a:t>
            </a:r>
            <a:r>
              <a:rPr lang="zh-CN" altLang="en-US" dirty="0" smtClean="0"/>
              <a:t>重定向特点：浏览器地址栏中的</a:t>
            </a:r>
            <a:r>
              <a:rPr lang="en-US" dirty="0" err="1" smtClean="0"/>
              <a:t>url</a:t>
            </a:r>
            <a:r>
              <a:rPr lang="zh-CN" altLang="en-US" dirty="0" smtClean="0"/>
              <a:t>会变化。修改提交的</a:t>
            </a:r>
            <a:r>
              <a:rPr lang="en-US" dirty="0" smtClean="0"/>
              <a:t>request</a:t>
            </a:r>
            <a:r>
              <a:rPr lang="zh-CN" altLang="en-US" dirty="0" smtClean="0"/>
              <a:t>数据无法传到重定向的地址。因为重定向后重新进行</a:t>
            </a:r>
            <a:r>
              <a:rPr lang="en-US" dirty="0" smtClean="0"/>
              <a:t>request</a:t>
            </a:r>
            <a:r>
              <a:rPr lang="zh-CN" altLang="en-US" dirty="0" smtClean="0"/>
              <a:t>（</a:t>
            </a:r>
            <a:r>
              <a:rPr lang="en-US" dirty="0" smtClean="0"/>
              <a:t>request</a:t>
            </a:r>
            <a:r>
              <a:rPr lang="zh-CN" altLang="en-US" dirty="0" smtClean="0"/>
              <a:t>无法共享）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28596" y="5357826"/>
            <a:ext cx="631615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springmvc06_rtnval01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928934"/>
            <a:ext cx="5357850" cy="76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r>
              <a:rPr lang="zh-CN" altLang="en-US" dirty="0" smtClean="0"/>
              <a:t>方法的返回值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r>
              <a:rPr lang="en-US" dirty="0" smtClean="0"/>
              <a:t>forward</a:t>
            </a:r>
            <a:r>
              <a:rPr lang="zh-CN" altLang="en-US" dirty="0" smtClean="0"/>
              <a:t>页面转发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dirty="0" smtClean="0"/>
              <a:t>forward</a:t>
            </a:r>
            <a:r>
              <a:rPr lang="zh-CN" altLang="en-US" dirty="0" smtClean="0"/>
              <a:t>进行页面转发，浏览器地址栏</a:t>
            </a:r>
            <a:r>
              <a:rPr lang="en-US" dirty="0" err="1" smtClean="0"/>
              <a:t>url</a:t>
            </a:r>
            <a:r>
              <a:rPr lang="zh-CN" altLang="en-US" dirty="0" smtClean="0"/>
              <a:t>不变，</a:t>
            </a:r>
            <a:r>
              <a:rPr lang="en-US" dirty="0" smtClean="0"/>
              <a:t>request</a:t>
            </a:r>
            <a:r>
              <a:rPr lang="zh-CN" altLang="en-US" dirty="0" smtClean="0"/>
              <a:t>可以共享。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28596" y="5357826"/>
            <a:ext cx="631615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springmvc06_rtnval01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714620"/>
            <a:ext cx="5238141" cy="85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r>
              <a:rPr lang="zh-CN" altLang="en-US" dirty="0" smtClean="0"/>
              <a:t>方法的返回值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80" cy="1304917"/>
          </a:xfrm>
        </p:spPr>
        <p:txBody>
          <a:bodyPr/>
          <a:lstStyle/>
          <a:p>
            <a:r>
              <a:rPr lang="zh-CN" altLang="en-US" b="1" dirty="0" smtClean="0"/>
              <a:t>返回</a:t>
            </a:r>
            <a:r>
              <a:rPr lang="en-US" b="1" dirty="0" smtClean="0"/>
              <a:t>void</a:t>
            </a:r>
            <a:endParaRPr lang="zh-CN" altLang="en-US" b="1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controller</a:t>
            </a:r>
            <a:r>
              <a:rPr lang="zh-CN" altLang="en-US" dirty="0" smtClean="0"/>
              <a:t>方法形参上可以定义</a:t>
            </a:r>
            <a:r>
              <a:rPr lang="en-US" dirty="0" smtClean="0"/>
              <a:t>request</a:t>
            </a:r>
            <a:r>
              <a:rPr lang="zh-CN" altLang="en-US" dirty="0" smtClean="0"/>
              <a:t>和</a:t>
            </a:r>
            <a:r>
              <a:rPr lang="en-US" dirty="0" smtClean="0"/>
              <a:t>response</a:t>
            </a:r>
            <a:r>
              <a:rPr lang="zh-CN" altLang="en-US" dirty="0" smtClean="0"/>
              <a:t>，使用</a:t>
            </a:r>
            <a:r>
              <a:rPr lang="en-US" dirty="0" smtClean="0"/>
              <a:t>request</a:t>
            </a:r>
            <a:r>
              <a:rPr lang="zh-CN" altLang="en-US" dirty="0" smtClean="0"/>
              <a:t>或</a:t>
            </a:r>
            <a:r>
              <a:rPr lang="en-US" dirty="0" smtClean="0"/>
              <a:t>response</a:t>
            </a:r>
            <a:r>
              <a:rPr lang="zh-CN" altLang="en-US" dirty="0" smtClean="0"/>
              <a:t>指定响应结果：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request</a:t>
            </a:r>
            <a:r>
              <a:rPr lang="zh-CN" altLang="en-US" dirty="0" smtClean="0"/>
              <a:t>转向页面，如下：</a:t>
            </a:r>
          </a:p>
          <a:p>
            <a:pPr lvl="2"/>
            <a:r>
              <a:rPr lang="en-US" dirty="0" err="1" smtClean="0"/>
              <a:t>request.getRequestDispatcher</a:t>
            </a:r>
            <a:r>
              <a:rPr lang="en-US" dirty="0" smtClean="0"/>
              <a:t>("</a:t>
            </a:r>
            <a:r>
              <a:rPr lang="zh-CN" altLang="en-US" dirty="0" smtClean="0"/>
              <a:t>页面路径</a:t>
            </a:r>
            <a:r>
              <a:rPr lang="en-US" dirty="0" smtClean="0"/>
              <a:t>").forward(request, response);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可以通过</a:t>
            </a:r>
            <a:r>
              <a:rPr lang="en-US" dirty="0" smtClean="0"/>
              <a:t>response</a:t>
            </a:r>
            <a:r>
              <a:rPr lang="zh-CN" altLang="en-US" dirty="0" smtClean="0"/>
              <a:t>页面重定向：</a:t>
            </a:r>
          </a:p>
          <a:p>
            <a:pPr lvl="2"/>
            <a:r>
              <a:rPr lang="en-US" dirty="0" err="1" smtClean="0"/>
              <a:t>response.sendRedirect</a:t>
            </a:r>
            <a:r>
              <a:rPr lang="en-US" dirty="0" smtClean="0"/>
              <a:t>("</a:t>
            </a:r>
            <a:r>
              <a:rPr lang="en-US" dirty="0" err="1" smtClean="0"/>
              <a:t>url</a:t>
            </a:r>
            <a:r>
              <a:rPr lang="en-US" dirty="0" smtClean="0"/>
              <a:t>")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可以通过</a:t>
            </a:r>
            <a:r>
              <a:rPr lang="en-US" dirty="0" smtClean="0"/>
              <a:t>response</a:t>
            </a:r>
            <a:r>
              <a:rPr lang="zh-CN" altLang="en-US" dirty="0" smtClean="0"/>
              <a:t>指定响应结果，例如响应</a:t>
            </a:r>
            <a:r>
              <a:rPr lang="en-US" dirty="0" err="1" smtClean="0"/>
              <a:t>json</a:t>
            </a:r>
            <a:r>
              <a:rPr lang="zh-CN" altLang="en-US" dirty="0" smtClean="0"/>
              <a:t>数据如下：</a:t>
            </a:r>
          </a:p>
          <a:p>
            <a:pPr lvl="2"/>
            <a:r>
              <a:rPr lang="en-US" dirty="0" err="1" smtClean="0"/>
              <a:t>response.setCharacterEncoding</a:t>
            </a:r>
            <a:r>
              <a:rPr lang="en-US" dirty="0" smtClean="0"/>
              <a:t>("utf-8");</a:t>
            </a:r>
            <a:endParaRPr lang="zh-CN" altLang="en-US" dirty="0" smtClean="0"/>
          </a:p>
          <a:p>
            <a:pPr lvl="2"/>
            <a:r>
              <a:rPr lang="en-US" dirty="0" err="1" smtClean="0"/>
              <a:t>response.setContentType</a:t>
            </a:r>
            <a:r>
              <a:rPr lang="en-US" dirty="0" smtClean="0"/>
              <a:t>("application/</a:t>
            </a:r>
            <a:r>
              <a:rPr lang="en-US" dirty="0" err="1" smtClean="0"/>
              <a:t>json;charset</a:t>
            </a:r>
            <a:r>
              <a:rPr lang="en-US" dirty="0" smtClean="0"/>
              <a:t>=utf-8");</a:t>
            </a:r>
            <a:endParaRPr lang="zh-CN" altLang="en-US" dirty="0" smtClean="0"/>
          </a:p>
          <a:p>
            <a:pPr lvl="2"/>
            <a:r>
              <a:rPr lang="en-US" dirty="0" err="1" smtClean="0"/>
              <a:t>response.getWriter</a:t>
            </a:r>
            <a:r>
              <a:rPr lang="en-US" dirty="0" smtClean="0"/>
              <a:t>().write("</a:t>
            </a:r>
            <a:r>
              <a:rPr lang="en-US" dirty="0" err="1" smtClean="0"/>
              <a:t>json</a:t>
            </a:r>
            <a:r>
              <a:rPr lang="zh-CN" altLang="en-US" dirty="0" smtClean="0"/>
              <a:t>串</a:t>
            </a:r>
            <a:r>
              <a:rPr lang="en-US" dirty="0" smtClean="0"/>
              <a:t>");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14348" y="5572140"/>
            <a:ext cx="50481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springmvc03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本章重点总结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</p:spPr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@</a:t>
            </a:r>
            <a:r>
              <a:rPr lang="en-US" altLang="zh-CN" dirty="0" err="1" smtClean="0">
                <a:latin typeface="宋体" pitchFamily="2" charset="-122"/>
              </a:rPr>
              <a:t>RequestMapping</a:t>
            </a:r>
            <a:r>
              <a:rPr lang="zh-CN" altLang="en-US" dirty="0" smtClean="0">
                <a:latin typeface="宋体" pitchFamily="2" charset="-122"/>
              </a:rPr>
              <a:t>映射请求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修饰类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修饰方法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en-US" dirty="0" smtClean="0"/>
              <a:t>controller</a:t>
            </a:r>
            <a:r>
              <a:rPr lang="zh-CN" altLang="en-US" dirty="0" smtClean="0"/>
              <a:t>方法的返回值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</a:t>
            </a:r>
            <a:r>
              <a:rPr lang="en-US" dirty="0" err="1" smtClean="0"/>
              <a:t>ModelAndView</a:t>
            </a:r>
            <a:endParaRPr lang="en-US" dirty="0" smtClean="0"/>
          </a:p>
          <a:p>
            <a:pPr lvl="1"/>
            <a:r>
              <a:rPr lang="zh-CN" altLang="en-US" dirty="0" smtClean="0"/>
              <a:t>返回字符串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smtClean="0"/>
              <a:t>void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本章内容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63" y="1285875"/>
          <a:ext cx="7786742" cy="1693667"/>
        </p:xfrm>
        <a:graphic>
          <a:graphicData uri="http://schemas.openxmlformats.org/drawingml/2006/table">
            <a:tbl>
              <a:tblPr/>
              <a:tblGrid>
                <a:gridCol w="2948940"/>
                <a:gridCol w="2948940"/>
                <a:gridCol w="963706"/>
                <a:gridCol w="925156"/>
              </a:tblGrid>
              <a:tr h="3528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latin typeface="微软雅黑"/>
                        </a:rPr>
                        <a:t>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/>
                          <a:ea typeface="+mn-ea"/>
                          <a:cs typeface="+mn-cs"/>
                        </a:rPr>
                        <a:t>知识点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/>
                          <a:ea typeface="+mn-ea"/>
                          <a:cs typeface="+mn-cs"/>
                        </a:rPr>
                        <a:t>掌握程度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/>
                          <a:ea typeface="+mn-ea"/>
                          <a:cs typeface="+mn-cs"/>
                        </a:rPr>
                        <a:t>难易程度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816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使用 </a:t>
                      </a:r>
                      <a:r>
                        <a:rPr lang="en-US" altLang="zh-CN" sz="1000" b="0" i="0" u="none" strike="noStrike">
                          <a:latin typeface="宋体"/>
                        </a:rPr>
                        <a:t>@</a:t>
                      </a:r>
                      <a:r>
                        <a:rPr lang="en-US" sz="1000" b="0" i="0" u="none" strike="noStrike">
                          <a:latin typeface="宋体"/>
                        </a:rPr>
                        <a:t>RequestMapping 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映射请求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 @RequestMapping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修饰类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 @RequestMapping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修饰方法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/>
                        </a:rPr>
                        <a:t>controller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方法返回值</a:t>
                      </a:r>
                    </a:p>
                  </a:txBody>
                  <a:tcPr marL="7620" marR="7620" marT="7620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返回</a:t>
                      </a:r>
                      <a:r>
                        <a:rPr lang="en-US" sz="1000" b="0" i="0" u="none" strike="noStrike">
                          <a:latin typeface="宋体"/>
                        </a:rPr>
                        <a:t>ModelAndView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返回</a:t>
                      </a:r>
                      <a:r>
                        <a:rPr lang="en-US" sz="1000" b="0" i="0" u="none" strike="noStrike">
                          <a:latin typeface="宋体"/>
                        </a:rPr>
                        <a:t>String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/>
                        </a:rPr>
                        <a:t>返回</a:t>
                      </a:r>
                      <a:r>
                        <a:rPr lang="en-US" sz="1000" b="0" i="0" u="none" strike="noStrike">
                          <a:latin typeface="宋体"/>
                        </a:rPr>
                        <a:t>void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/>
                        </a:rPr>
                        <a:t>掌握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latin typeface="Times New Roman"/>
                        </a:rPr>
                        <a:t>普通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>
                <a:solidFill>
                  <a:schemeClr val="tx1"/>
                </a:solidFill>
              </a:rPr>
              <a:t>映射请求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示例：</a:t>
            </a:r>
            <a:endParaRPr lang="zh-CN" altLang="en-US" b="1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err="1" smtClean="0"/>
              <a:t>springmvc</a:t>
            </a:r>
            <a:r>
              <a:rPr lang="zh-CN" altLang="en-US" dirty="0" smtClean="0"/>
              <a:t>完成商品信息修改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2165350"/>
            <a:ext cx="84201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28596" y="5357826"/>
            <a:ext cx="743024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springmvc05_requestmapping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映射请求</a:t>
            </a:r>
            <a:endParaRPr lang="en-US" altLang="zh-CN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3448057"/>
          </a:xfrm>
        </p:spPr>
        <p:txBody>
          <a:bodyPr/>
          <a:lstStyle/>
          <a:p>
            <a:r>
              <a:rPr lang="en-US" altLang="zh-CN" dirty="0" smtClean="0"/>
              <a:t>Spring MVC </a:t>
            </a:r>
            <a:r>
              <a:rPr lang="zh-CN" altLang="en-US" dirty="0" smtClean="0"/>
              <a:t>使用 </a:t>
            </a:r>
            <a:r>
              <a:rPr lang="en-US" altLang="zh-CN" b="1" dirty="0" smtClean="0"/>
              <a:t>@</a:t>
            </a:r>
            <a:r>
              <a:rPr lang="en-US" altLang="zh-CN" b="1" dirty="0" err="1" smtClean="0"/>
              <a:t>RequestMapping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注解为控制器指定可</a:t>
            </a:r>
            <a:r>
              <a:rPr lang="zh-CN" altLang="en-US" dirty="0" smtClean="0"/>
              <a:t>以处理哪些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zh-CN" altLang="en-US" dirty="0" smtClean="0"/>
              <a:t>在控制器的类定义及方法定义处都可标注</a:t>
            </a:r>
          </a:p>
          <a:p>
            <a:pPr lvl="1"/>
            <a:r>
              <a:rPr lang="zh-CN" altLang="en-US" dirty="0" smtClean="0"/>
              <a:t>类定义处：提供初步的请求映射信息。相对于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应用的根目录</a:t>
            </a:r>
          </a:p>
          <a:p>
            <a:pPr lvl="1"/>
            <a:r>
              <a:rPr lang="zh-CN" altLang="en-US" dirty="0" smtClean="0"/>
              <a:t>方法处：提供进一步的细分映射信息。相对于类定义处的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。若类定义处未标注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，则方法处标记的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应用的根目录</a:t>
            </a:r>
          </a:p>
          <a:p>
            <a:r>
              <a:rPr lang="en-US" altLang="zh-CN" dirty="0" err="1" smtClean="0"/>
              <a:t>DispatcherServlet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截获请求后，就通过控制器上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提供的映射信息确定请求所对应的处理方法。</a:t>
            </a:r>
          </a:p>
          <a:p>
            <a:pPr eaLnBrk="1" hangingPunct="1">
              <a:lnSpc>
                <a:spcPct val="12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映射请求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7334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修饰类</a:t>
            </a:r>
            <a:endParaRPr lang="en-US" altLang="zh-CN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071678"/>
            <a:ext cx="59594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映射请求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019165"/>
          </a:xfrm>
        </p:spPr>
        <p:txBody>
          <a:bodyPr/>
          <a:lstStyle/>
          <a:p>
            <a:r>
              <a:rPr lang="zh-CN" altLang="en-US" dirty="0" smtClean="0"/>
              <a:t>请求报文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1812925"/>
            <a:ext cx="6065837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映射请求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修饰方法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除了可以使用请求 </a:t>
            </a:r>
            <a:r>
              <a:rPr lang="en-US" altLang="zh-CN" b="1" dirty="0" smtClean="0"/>
              <a:t>URL </a:t>
            </a:r>
            <a:r>
              <a:rPr lang="zh-CN" altLang="en-US" b="1" dirty="0" smtClean="0"/>
              <a:t>映射请求外，</a:t>
            </a:r>
            <a:r>
              <a:rPr lang="zh-CN" altLang="en-US" dirty="0" smtClean="0"/>
              <a:t>还可以使用请求方法、请求参数及请求头映射请求</a:t>
            </a:r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及 </a:t>
            </a:r>
            <a:r>
              <a:rPr lang="en-US" altLang="zh-CN" dirty="0" smtClean="0"/>
              <a:t>heads </a:t>
            </a:r>
            <a:r>
              <a:rPr lang="zh-CN" altLang="en-US" dirty="0" smtClean="0"/>
              <a:t>分别表示请求 </a:t>
            </a:r>
            <a:r>
              <a:rPr lang="en-US" altLang="zh-CN" b="1" dirty="0" smtClean="0"/>
              <a:t>URL</a:t>
            </a:r>
            <a:r>
              <a:rPr lang="zh-CN" altLang="en-US" b="1" dirty="0" smtClean="0"/>
              <a:t>、请求方法、请求参数及请求头的映射条</a:t>
            </a:r>
            <a:r>
              <a:rPr lang="zh-CN" altLang="en-US" dirty="0" smtClean="0"/>
              <a:t>件，他们之间是与的关系，联合使用多个条件可让请求映射更加精确化。</a:t>
            </a:r>
          </a:p>
          <a:p>
            <a:pPr lvl="1" eaLnBrk="1" hangingPunct="1">
              <a:lnSpc>
                <a:spcPct val="120000"/>
              </a:lnSpc>
            </a:pPr>
            <a:endParaRPr lang="en-US" i="1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映射请求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r>
              <a:rPr lang="en-US" altLang="zh-CN" dirty="0" err="1" smtClean="0"/>
              <a:t>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支持简单的表达式：</a:t>
            </a:r>
          </a:p>
          <a:p>
            <a:pPr lvl="1"/>
            <a:r>
              <a:rPr lang="en-US" altLang="zh-CN" dirty="0" smtClean="0"/>
              <a:t>param1: </a:t>
            </a:r>
            <a:r>
              <a:rPr lang="zh-CN" altLang="en-US" dirty="0" smtClean="0"/>
              <a:t>表示请求必须包含名为 </a:t>
            </a:r>
            <a:r>
              <a:rPr lang="en-US" altLang="zh-CN" dirty="0" smtClean="0"/>
              <a:t>param1 </a:t>
            </a:r>
            <a:r>
              <a:rPr lang="zh-CN" altLang="en-US" dirty="0" smtClean="0"/>
              <a:t>的请求参数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!param1: </a:t>
            </a:r>
            <a:r>
              <a:rPr lang="zh-CN" altLang="en-US" dirty="0" smtClean="0"/>
              <a:t>表示请求不能包含名为 </a:t>
            </a:r>
            <a:r>
              <a:rPr lang="en-US" altLang="zh-CN" dirty="0" smtClean="0"/>
              <a:t>param1 </a:t>
            </a:r>
            <a:r>
              <a:rPr lang="zh-CN" altLang="en-US" dirty="0" smtClean="0"/>
              <a:t>的请求参数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param1 != value1: </a:t>
            </a:r>
            <a:r>
              <a:rPr lang="zh-CN" altLang="en-US" dirty="0" smtClean="0"/>
              <a:t>表示请求包含名为 </a:t>
            </a:r>
            <a:r>
              <a:rPr lang="en-US" altLang="zh-CN" dirty="0" smtClean="0"/>
              <a:t>param1 </a:t>
            </a:r>
            <a:r>
              <a:rPr lang="zh-CN" altLang="en-US" dirty="0" smtClean="0"/>
              <a:t>的请求参数，但其值不能为 </a:t>
            </a:r>
            <a:r>
              <a:rPr lang="en-US" altLang="zh-CN" dirty="0" smtClean="0"/>
              <a:t>value1</a:t>
            </a:r>
          </a:p>
          <a:p>
            <a:pPr lvl="1"/>
            <a:r>
              <a:rPr lang="en-US" altLang="zh-CN" dirty="0" smtClean="0"/>
              <a:t>{“param1=value1”, “param2”}: </a:t>
            </a:r>
            <a:r>
              <a:rPr lang="zh-CN" altLang="en-US" dirty="0" smtClean="0"/>
              <a:t>请求必须包含名为 </a:t>
            </a:r>
            <a:r>
              <a:rPr lang="en-US" altLang="zh-CN" dirty="0" smtClean="0"/>
              <a:t>param1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param2 </a:t>
            </a:r>
            <a:r>
              <a:rPr lang="zh-CN" altLang="en-US" dirty="0" smtClean="0"/>
              <a:t>的两个请求参数，且 </a:t>
            </a:r>
            <a:r>
              <a:rPr lang="en-US" altLang="zh-CN" dirty="0" smtClean="0"/>
              <a:t>param1 </a:t>
            </a:r>
            <a:r>
              <a:rPr lang="zh-CN" altLang="en-US" dirty="0" smtClean="0"/>
              <a:t>参数的值必须为 </a:t>
            </a:r>
            <a:r>
              <a:rPr lang="en-US" altLang="zh-CN" dirty="0" smtClean="0"/>
              <a:t>value1</a:t>
            </a:r>
            <a:endParaRPr lang="en-US" altLang="zh-CN" sz="1100" dirty="0" smtClean="0"/>
          </a:p>
          <a:p>
            <a:pPr lvl="1" eaLnBrk="1" hangingPunct="1">
              <a:lnSpc>
                <a:spcPct val="120000"/>
              </a:lnSpc>
            </a:pPr>
            <a:endParaRPr lang="en-US" i="1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映射请求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1304917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endParaRPr lang="en-US" i="1" dirty="0" smtClean="0"/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19" y="1857364"/>
            <a:ext cx="9007475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28596" y="5357826"/>
            <a:ext cx="743024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springmvc05_requestmapping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7752</TotalTime>
  <Words>1063</Words>
  <Application>Microsoft PowerPoint</Application>
  <PresentationFormat>全屏显示(4:3)</PresentationFormat>
  <Paragraphs>119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4_默认设计模板</vt:lpstr>
      <vt:lpstr>幻灯片 1</vt:lpstr>
      <vt:lpstr>本章内容</vt:lpstr>
      <vt:lpstr>@RequestMapping映射请求 </vt:lpstr>
      <vt:lpstr>@RequestMapping映射请求</vt:lpstr>
      <vt:lpstr>@RequestMapping映射请求 </vt:lpstr>
      <vt:lpstr>@RequestMapping映射请求</vt:lpstr>
      <vt:lpstr>@RequestMapping映射请求</vt:lpstr>
      <vt:lpstr>@RequestMapping映射请求</vt:lpstr>
      <vt:lpstr>@RequestMapping映射请求</vt:lpstr>
      <vt:lpstr>@RequestMapping映射请求</vt:lpstr>
      <vt:lpstr>controller方法的返回值</vt:lpstr>
      <vt:lpstr>controller方法的返回值</vt:lpstr>
      <vt:lpstr>controller方法的返回值</vt:lpstr>
      <vt:lpstr>controller方法的返回值</vt:lpstr>
      <vt:lpstr>controller方法的返回值</vt:lpstr>
      <vt:lpstr>controller方法的返回值</vt:lpstr>
      <vt:lpstr>controller方法的返回值</vt:lpstr>
      <vt:lpstr>本章重点总结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Administrator</cp:lastModifiedBy>
  <cp:revision>1394</cp:revision>
  <dcterms:created xsi:type="dcterms:W3CDTF">2004-04-25T08:53:43Z</dcterms:created>
  <dcterms:modified xsi:type="dcterms:W3CDTF">2016-04-18T02:40:57Z</dcterms:modified>
</cp:coreProperties>
</file>