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2"/>
  </p:notesMasterIdLst>
  <p:handoutMasterIdLst>
    <p:handoutMasterId r:id="rId23"/>
  </p:handoutMasterIdLst>
  <p:sldIdLst>
    <p:sldId id="518" r:id="rId2"/>
    <p:sldId id="454" r:id="rId3"/>
    <p:sldId id="528" r:id="rId4"/>
    <p:sldId id="549" r:id="rId5"/>
    <p:sldId id="557" r:id="rId6"/>
    <p:sldId id="529" r:id="rId7"/>
    <p:sldId id="581" r:id="rId8"/>
    <p:sldId id="582" r:id="rId9"/>
    <p:sldId id="574" r:id="rId10"/>
    <p:sldId id="584" r:id="rId11"/>
    <p:sldId id="575" r:id="rId12"/>
    <p:sldId id="583" r:id="rId13"/>
    <p:sldId id="577" r:id="rId14"/>
    <p:sldId id="559" r:id="rId15"/>
    <p:sldId id="578" r:id="rId16"/>
    <p:sldId id="579" r:id="rId17"/>
    <p:sldId id="580" r:id="rId18"/>
    <p:sldId id="585" r:id="rId19"/>
    <p:sldId id="586" r:id="rId20"/>
    <p:sldId id="523" r:id="rId21"/>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modifyVerifier cryptProviderType="rsaFull" cryptAlgorithmClass="hash" cryptAlgorithmType="typeAny" cryptAlgorithmSid="4" spinCount="50000" saltData="5tLQMMFpvRsJu74itFBo7g" hashData="d1u40wJg/ZZFQ4QZzEknItlLYqY"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619" autoAdjust="0"/>
    <p:restoredTop sz="98285" autoAdjust="0"/>
  </p:normalViewPr>
  <p:slideViewPr>
    <p:cSldViewPr>
      <p:cViewPr>
        <p:scale>
          <a:sx n="65" d="100"/>
          <a:sy n="65" d="100"/>
        </p:scale>
        <p:origin x="-1968"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课堂笔记：</a:t>
            </a:r>
            <a:endParaRPr lang="en-US" altLang="zh-CN" dirty="0" smtClean="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2" descr="2"/>
          <p:cNvPicPr>
            <a:picLocks noChangeAspect="1" noChangeArrowheads="1"/>
          </p:cNvPicPr>
          <p:nvPr userDrawn="1"/>
        </p:nvPicPr>
        <p:blipFill>
          <a:blip r:embed="rId11"/>
          <a:srcRect/>
          <a:stretch>
            <a:fillRect/>
          </a:stretch>
        </p:blipFill>
        <p:spPr bwMode="auto">
          <a:xfrm>
            <a:off x="0" y="6083300"/>
            <a:ext cx="9150350" cy="774700"/>
          </a:xfrm>
          <a:prstGeom prst="rect">
            <a:avLst/>
          </a:prstGeom>
          <a:noFill/>
          <a:ln w="9525">
            <a:noFill/>
            <a:miter lim="800000"/>
            <a:headEnd/>
            <a:tailEnd/>
          </a:ln>
        </p:spPr>
      </p:pic>
      <p:pic>
        <p:nvPicPr>
          <p:cNvPr id="1028" name="Picture 10" descr="programming"/>
          <p:cNvPicPr>
            <a:picLocks noChangeAspect="1" noChangeArrowheads="1"/>
          </p:cNvPicPr>
          <p:nvPr userDrawn="1"/>
        </p:nvPicPr>
        <p:blipFill>
          <a:blip r:embed="rId12"/>
          <a:srcRect/>
          <a:stretch>
            <a:fillRect/>
          </a:stretch>
        </p:blipFill>
        <p:spPr bwMode="auto">
          <a:xfrm>
            <a:off x="8172450" y="260350"/>
            <a:ext cx="733425" cy="695325"/>
          </a:xfrm>
          <a:prstGeom prst="rect">
            <a:avLst/>
          </a:prstGeom>
          <a:noFill/>
          <a:ln w="9525">
            <a:noFill/>
            <a:miter lim="800000"/>
            <a:headEnd/>
            <a:tailEnd/>
          </a:ln>
        </p:spPr>
      </p:pic>
      <p:sp>
        <p:nvSpPr>
          <p:cNvPr id="1029"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dirty="0" smtClean="0"/>
              <a:t>Click to edit Master title style</a:t>
            </a:r>
          </a:p>
        </p:txBody>
      </p:sp>
      <p:sp>
        <p:nvSpPr>
          <p:cNvPr id="1030"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6" name="TextBox 7"/>
          <p:cNvSpPr txBox="1"/>
          <p:nvPr userDrawn="1"/>
        </p:nvSpPr>
        <p:spPr>
          <a:xfrm>
            <a:off x="4113381" y="6274378"/>
            <a:ext cx="917239" cy="369332"/>
          </a:xfrm>
          <a:prstGeom prst="rect">
            <a:avLst/>
          </a:prstGeom>
          <a:noFill/>
        </p:spPr>
        <p:txBody>
          <a:bodyPr wrap="none" rtlCol="0">
            <a:spAutoFit/>
          </a:bodyPr>
          <a:ls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a:lstStyle>
          <a:p>
            <a:r>
              <a:rPr lang="en-US" altLang="zh-CN" sz="1800" b="1" dirty="0" smtClean="0">
                <a:solidFill>
                  <a:srgbClr val="FF0000"/>
                </a:solidFill>
              </a:rPr>
              <a:t>Bate</a:t>
            </a:r>
            <a:r>
              <a:rPr lang="zh-CN" altLang="en-US" sz="1800" b="1" dirty="0" smtClean="0">
                <a:solidFill>
                  <a:srgbClr val="FF0000"/>
                </a:solidFill>
              </a:rPr>
              <a:t>版</a:t>
            </a:r>
            <a:endParaRPr lang="en-US" altLang="zh-CN" sz="1800" b="1" dirty="0" smtClean="0">
              <a:solidFill>
                <a:srgbClr val="FF0000"/>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ransition>
    <p:fade/>
  </p:transition>
  <p:txStyles>
    <p:titleStyle>
      <a:lvl1pPr algn="l" rtl="0" eaLnBrk="0" fontAlgn="base" hangingPunct="0">
        <a:spcBef>
          <a:spcPct val="0"/>
        </a:spcBef>
        <a:spcAft>
          <a:spcPct val="0"/>
        </a:spcAft>
        <a:defRPr sz="36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b="1">
          <a:solidFill>
            <a:schemeClr val="tx2"/>
          </a:solidFill>
          <a:latin typeface="Arial" charset="0"/>
          <a:ea typeface="宋体" pitchFamily="2" charset="-122"/>
        </a:defRPr>
      </a:lvl2pPr>
      <a:lvl3pPr algn="l" rtl="0" eaLnBrk="0" fontAlgn="base" hangingPunct="0">
        <a:spcBef>
          <a:spcPct val="0"/>
        </a:spcBef>
        <a:spcAft>
          <a:spcPct val="0"/>
        </a:spcAft>
        <a:defRPr sz="3600" b="1">
          <a:solidFill>
            <a:schemeClr val="tx2"/>
          </a:solidFill>
          <a:latin typeface="Arial" charset="0"/>
          <a:ea typeface="宋体" pitchFamily="2" charset="-122"/>
        </a:defRPr>
      </a:lvl3pPr>
      <a:lvl4pPr algn="l" rtl="0" eaLnBrk="0" fontAlgn="base" hangingPunct="0">
        <a:spcBef>
          <a:spcPct val="0"/>
        </a:spcBef>
        <a:spcAft>
          <a:spcPct val="0"/>
        </a:spcAft>
        <a:defRPr sz="3600" b="1">
          <a:solidFill>
            <a:schemeClr val="tx2"/>
          </a:solidFill>
          <a:latin typeface="Arial" charset="0"/>
          <a:ea typeface="宋体" pitchFamily="2" charset="-122"/>
        </a:defRPr>
      </a:lvl4pPr>
      <a:lvl5pPr algn="l" rtl="0" eaLnBrk="0" fontAlgn="base" hangingPunct="0">
        <a:spcBef>
          <a:spcPct val="0"/>
        </a:spcBef>
        <a:spcAft>
          <a:spcPct val="0"/>
        </a:spcAft>
        <a:defRPr sz="3600" b="1">
          <a:solidFill>
            <a:schemeClr val="tx2"/>
          </a:solidFill>
          <a:latin typeface="Arial" charset="0"/>
          <a:ea typeface="宋体" pitchFamily="2" charset="-122"/>
        </a:defRPr>
      </a:lvl5pPr>
      <a:lvl6pPr marL="457200" algn="l" rtl="0" fontAlgn="base">
        <a:spcBef>
          <a:spcPct val="0"/>
        </a:spcBef>
        <a:spcAft>
          <a:spcPct val="0"/>
        </a:spcAft>
        <a:defRPr sz="3600" b="1">
          <a:solidFill>
            <a:schemeClr val="tx2"/>
          </a:solidFill>
          <a:latin typeface="Arial" charset="0"/>
          <a:ea typeface="宋体" pitchFamily="2" charset="-122"/>
        </a:defRPr>
      </a:lvl6pPr>
      <a:lvl7pPr marL="914400" algn="l" rtl="0" fontAlgn="base">
        <a:spcBef>
          <a:spcPct val="0"/>
        </a:spcBef>
        <a:spcAft>
          <a:spcPct val="0"/>
        </a:spcAft>
        <a:defRPr sz="3600" b="1">
          <a:solidFill>
            <a:schemeClr val="tx2"/>
          </a:solidFill>
          <a:latin typeface="Arial" charset="0"/>
          <a:ea typeface="宋体" pitchFamily="2" charset="-122"/>
        </a:defRPr>
      </a:lvl7pPr>
      <a:lvl8pPr marL="1371600" algn="l" rtl="0" fontAlgn="base">
        <a:spcBef>
          <a:spcPct val="0"/>
        </a:spcBef>
        <a:spcAft>
          <a:spcPct val="0"/>
        </a:spcAft>
        <a:defRPr sz="3600" b="1">
          <a:solidFill>
            <a:schemeClr val="tx2"/>
          </a:solidFill>
          <a:latin typeface="Arial" charset="0"/>
          <a:ea typeface="宋体" pitchFamily="2" charset="-122"/>
        </a:defRPr>
      </a:lvl8pPr>
      <a:lvl9pPr marL="1828800" algn="l"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1" descr="1"/>
          <p:cNvPicPr>
            <a:picLocks noChangeAspect="1" noChangeArrowheads="1"/>
          </p:cNvPicPr>
          <p:nvPr/>
        </p:nvPicPr>
        <p:blipFill>
          <a:blip r:embed="rId3"/>
          <a:srcRect/>
          <a:stretch>
            <a:fillRect/>
          </a:stretch>
        </p:blipFill>
        <p:spPr bwMode="auto">
          <a:xfrm>
            <a:off x="0" y="0"/>
            <a:ext cx="9140825" cy="6851650"/>
          </a:xfrm>
          <a:prstGeom prst="rect">
            <a:avLst/>
          </a:prstGeom>
          <a:noFill/>
          <a:ln w="9525">
            <a:noFill/>
            <a:miter lim="800000"/>
            <a:headEnd/>
            <a:tailEnd/>
          </a:ln>
        </p:spPr>
      </p:pic>
      <p:sp>
        <p:nvSpPr>
          <p:cNvPr id="2051" name="Text Box 3"/>
          <p:cNvSpPr txBox="1">
            <a:spLocks noChangeArrowheads="1"/>
          </p:cNvSpPr>
          <p:nvPr/>
        </p:nvSpPr>
        <p:spPr bwMode="auto">
          <a:xfrm>
            <a:off x="539750" y="1125538"/>
            <a:ext cx="6961208" cy="1631206"/>
          </a:xfrm>
          <a:prstGeom prst="rect">
            <a:avLst/>
          </a:prstGeom>
          <a:noFill/>
          <a:ln w="9525">
            <a:noFill/>
            <a:miter lim="800000"/>
            <a:headEnd/>
            <a:tailEnd/>
          </a:ln>
        </p:spPr>
        <p:txBody>
          <a:bodyPr wrap="square" lIns="91430" tIns="45715" rIns="91430" bIns="45715">
            <a:spAutoFit/>
          </a:bodyPr>
          <a:lstStyle/>
          <a:p>
            <a:pPr algn="l" fontAlgn="base">
              <a:buSzTx/>
            </a:pPr>
            <a:r>
              <a:rPr lang="en-US" altLang="en-US" sz="3600" b="1" dirty="0" err="1" smtClean="0">
                <a:solidFill>
                  <a:schemeClr val="tx2"/>
                </a:solidFill>
                <a:latin typeface="黑体" pitchFamily="49" charset="-122"/>
                <a:ea typeface="黑体" pitchFamily="49" charset="-122"/>
              </a:rPr>
              <a:t>S</a:t>
            </a:r>
            <a:r>
              <a:rPr lang="en-US" altLang="zh-CN" sz="3600" b="1" dirty="0" err="1" smtClean="0">
                <a:solidFill>
                  <a:schemeClr val="tx2"/>
                </a:solidFill>
                <a:latin typeface="黑体" pitchFamily="49" charset="-122"/>
                <a:ea typeface="黑体" pitchFamily="49" charset="-122"/>
              </a:rPr>
              <a:t>pringMVC</a:t>
            </a:r>
            <a:endParaRPr lang="en-US" altLang="zh-CN" sz="2000" b="1" dirty="0">
              <a:solidFill>
                <a:srgbClr val="FF0000"/>
              </a:solidFill>
              <a:latin typeface="黑体" pitchFamily="49" charset="-122"/>
              <a:ea typeface="黑体" pitchFamily="49" charset="-122"/>
            </a:endParaRPr>
          </a:p>
          <a:p>
            <a:pPr algn="l" fontAlgn="base">
              <a:buSzTx/>
            </a:pPr>
            <a:endParaRPr lang="en-US" altLang="zh-CN" sz="3600" b="1" dirty="0">
              <a:solidFill>
                <a:schemeClr val="tx2"/>
              </a:solidFill>
              <a:latin typeface="黑体" pitchFamily="49" charset="-122"/>
              <a:ea typeface="黑体" pitchFamily="49" charset="-122"/>
            </a:endParaRPr>
          </a:p>
          <a:p>
            <a:pPr algn="l" fontAlgn="base">
              <a:buSzTx/>
            </a:pPr>
            <a:r>
              <a:rPr lang="en-US" altLang="zh-CN" sz="2800" b="1" dirty="0">
                <a:solidFill>
                  <a:schemeClr val="tx2"/>
                </a:solidFill>
                <a:latin typeface="黑体" pitchFamily="49" charset="-122"/>
                <a:ea typeface="黑体" pitchFamily="49" charset="-122"/>
              </a:rPr>
              <a:t>		</a:t>
            </a:r>
            <a:r>
              <a:rPr lang="en-US" altLang="zh-CN" sz="2800" b="1" dirty="0" smtClean="0">
                <a:solidFill>
                  <a:schemeClr val="tx2"/>
                </a:solidFill>
                <a:latin typeface="黑体" pitchFamily="49" charset="-122"/>
                <a:ea typeface="黑体" pitchFamily="49" charset="-122"/>
              </a:rPr>
              <a:t>----</a:t>
            </a:r>
            <a:r>
              <a:rPr lang="zh-CN" altLang="en-US" sz="2800" b="1" smtClean="0">
                <a:solidFill>
                  <a:schemeClr val="tx2"/>
                </a:solidFill>
                <a:latin typeface="黑体" pitchFamily="49" charset="-122"/>
                <a:ea typeface="黑体" pitchFamily="49" charset="-122"/>
              </a:rPr>
              <a:t>参数绑定</a:t>
            </a:r>
            <a:endParaRPr lang="zh-CN" altLang="en-US" sz="2000" b="1" dirty="0">
              <a:solidFill>
                <a:srgbClr val="FF0000"/>
              </a:solidFill>
              <a:latin typeface="黑体" pitchFamily="49" charset="-122"/>
              <a:ea typeface="黑体" pitchFamily="49" charset="-122"/>
            </a:endParaRPr>
          </a:p>
        </p:txBody>
      </p:sp>
      <p:sp>
        <p:nvSpPr>
          <p:cNvPr id="4" name="TextBox 7"/>
          <p:cNvSpPr txBox="1"/>
          <p:nvPr/>
        </p:nvSpPr>
        <p:spPr>
          <a:xfrm>
            <a:off x="4113381" y="6274378"/>
            <a:ext cx="917239" cy="369332"/>
          </a:xfrm>
          <a:prstGeom prst="rect">
            <a:avLst/>
          </a:prstGeom>
          <a:noFill/>
        </p:spPr>
        <p:txBody>
          <a:bodyPr wrap="none" rtlCol="0">
            <a:spAutoFit/>
          </a:bodyPr>
          <a:ls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a:lstStyle>
          <a:p>
            <a:r>
              <a:rPr lang="en-US" altLang="zh-CN" sz="1800" b="1" dirty="0" smtClean="0">
                <a:solidFill>
                  <a:srgbClr val="FF0000"/>
                </a:solidFill>
              </a:rPr>
              <a:t>Bate</a:t>
            </a:r>
            <a:r>
              <a:rPr lang="zh-CN" altLang="en-US" sz="1800" b="1" dirty="0" smtClean="0">
                <a:solidFill>
                  <a:srgbClr val="FF0000"/>
                </a:solidFill>
              </a:rPr>
              <a:t>版</a:t>
            </a:r>
            <a:endParaRPr lang="en-US" altLang="zh-CN" sz="1800" b="1"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smtClean="0"/>
              <a:t>POJO</a:t>
            </a:r>
            <a:r>
              <a:rPr lang="zh-CN" altLang="en-US" dirty="0" smtClean="0"/>
              <a:t>类型绑定</a:t>
            </a:r>
            <a:endParaRPr lang="zh-CN" altLang="en-US" dirty="0"/>
          </a:p>
        </p:txBody>
      </p:sp>
      <p:sp>
        <p:nvSpPr>
          <p:cNvPr id="5123" name="内容占位符 2"/>
          <p:cNvSpPr>
            <a:spLocks noGrp="1"/>
          </p:cNvSpPr>
          <p:nvPr>
            <p:ph idx="1"/>
          </p:nvPr>
        </p:nvSpPr>
        <p:spPr>
          <a:xfrm>
            <a:off x="457200" y="1052513"/>
            <a:ext cx="8147050" cy="1304917"/>
          </a:xfrm>
        </p:spPr>
        <p:txBody>
          <a:bodyPr/>
          <a:lstStyle/>
          <a:p>
            <a:r>
              <a:rPr lang="zh-CN" altLang="en-US" dirty="0" smtClean="0"/>
              <a:t>简单</a:t>
            </a:r>
            <a:r>
              <a:rPr lang="en-US" altLang="zh-CN" dirty="0" smtClean="0"/>
              <a:t>POJO</a:t>
            </a:r>
            <a:r>
              <a:rPr lang="zh-CN" altLang="en-US" dirty="0" smtClean="0"/>
              <a:t>绑定</a:t>
            </a:r>
            <a:endParaRPr lang="en-US" altLang="zh-CN" dirty="0" smtClean="0"/>
          </a:p>
          <a:p>
            <a:pPr lvl="1" eaLnBrk="1" hangingPunct="1">
              <a:lnSpc>
                <a:spcPct val="120000"/>
              </a:lnSpc>
            </a:pPr>
            <a:endParaRPr lang="en-US" altLang="zh-CN" dirty="0" smtClean="0"/>
          </a:p>
          <a:p>
            <a:pPr eaLnBrk="1" hangingPunct="1">
              <a:lnSpc>
                <a:spcPct val="120000"/>
              </a:lnSpc>
            </a:pPr>
            <a:endParaRPr lang="en-US" altLang="zh-CN" dirty="0" smtClean="0"/>
          </a:p>
        </p:txBody>
      </p:sp>
      <p:pic>
        <p:nvPicPr>
          <p:cNvPr id="8194" name="Picture 2"/>
          <p:cNvPicPr>
            <a:picLocks noChangeAspect="1" noChangeArrowheads="1"/>
          </p:cNvPicPr>
          <p:nvPr/>
        </p:nvPicPr>
        <p:blipFill>
          <a:blip r:embed="rId3"/>
          <a:srcRect/>
          <a:stretch>
            <a:fillRect/>
          </a:stretch>
        </p:blipFill>
        <p:spPr bwMode="auto">
          <a:xfrm>
            <a:off x="895350" y="2925763"/>
            <a:ext cx="7353300" cy="10064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smtClean="0"/>
              <a:t>POJO</a:t>
            </a:r>
            <a:r>
              <a:rPr lang="zh-CN" altLang="en-US" dirty="0" smtClean="0"/>
              <a:t>类型绑定</a:t>
            </a:r>
            <a:endParaRPr lang="zh-CN" altLang="en-US" dirty="0"/>
          </a:p>
        </p:txBody>
      </p:sp>
      <p:sp>
        <p:nvSpPr>
          <p:cNvPr id="6" name="矩形 5"/>
          <p:cNvSpPr/>
          <p:nvPr/>
        </p:nvSpPr>
        <p:spPr>
          <a:xfrm>
            <a:off x="428596" y="5500702"/>
            <a:ext cx="6436377" cy="535531"/>
          </a:xfrm>
          <a:prstGeom prst="rect">
            <a:avLst/>
          </a:prstGeom>
        </p:spPr>
        <p:txBody>
          <a:bodyPr wrap="none">
            <a:spAutoFit/>
          </a:bodyPr>
          <a:lstStyle/>
          <a:p>
            <a:pPr marL="342900" lvl="1" indent="-342900" eaLnBrk="1" hangingPunct="1">
              <a:lnSpc>
                <a:spcPct val="120000"/>
              </a:lnSpc>
              <a:buFontTx/>
              <a:buChar char="•"/>
            </a:pPr>
            <a:r>
              <a:rPr lang="zh-CN" altLang="en-US" sz="2400" dirty="0" smtClean="0">
                <a:solidFill>
                  <a:srgbClr val="FF0000"/>
                </a:solidFill>
              </a:rPr>
              <a:t>全部代码参见：</a:t>
            </a:r>
            <a:r>
              <a:rPr lang="en-US" altLang="zh-CN" sz="2400" dirty="0" smtClean="0">
                <a:solidFill>
                  <a:srgbClr val="FF0000"/>
                </a:solidFill>
              </a:rPr>
              <a:t>springmvc07_param02</a:t>
            </a:r>
            <a:r>
              <a:rPr lang="zh-CN" altLang="en-US" sz="2400" dirty="0" smtClean="0">
                <a:solidFill>
                  <a:srgbClr val="FF0000"/>
                </a:solidFill>
              </a:rPr>
              <a:t>工程</a:t>
            </a:r>
          </a:p>
        </p:txBody>
      </p:sp>
      <p:sp>
        <p:nvSpPr>
          <p:cNvPr id="10" name="内容占位符 2"/>
          <p:cNvSpPr>
            <a:spLocks noGrp="1"/>
          </p:cNvSpPr>
          <p:nvPr>
            <p:ph idx="1"/>
          </p:nvPr>
        </p:nvSpPr>
        <p:spPr>
          <a:xfrm>
            <a:off x="457200" y="1052513"/>
            <a:ext cx="8401080" cy="1304917"/>
          </a:xfrm>
        </p:spPr>
        <p:txBody>
          <a:bodyPr/>
          <a:lstStyle/>
          <a:p>
            <a:r>
              <a:rPr lang="zh-CN" altLang="en-US" dirty="0" smtClean="0"/>
              <a:t>包装</a:t>
            </a:r>
            <a:r>
              <a:rPr lang="en-US" altLang="zh-CN" dirty="0" smtClean="0"/>
              <a:t>POJO</a:t>
            </a:r>
            <a:r>
              <a:rPr lang="zh-CN" altLang="en-US" dirty="0" smtClean="0"/>
              <a:t>绑定</a:t>
            </a:r>
            <a:endParaRPr lang="en-US" altLang="zh-CN" dirty="0" smtClean="0"/>
          </a:p>
          <a:p>
            <a:r>
              <a:rPr lang="zh-CN" altLang="en-US" dirty="0" smtClean="0"/>
              <a:t>将</a:t>
            </a:r>
            <a:r>
              <a:rPr lang="en-US" dirty="0" err="1" smtClean="0"/>
              <a:t>pojo</a:t>
            </a:r>
            <a:r>
              <a:rPr lang="zh-CN" altLang="en-US" dirty="0" smtClean="0"/>
              <a:t>对象作为一个包装对象的属性，</a:t>
            </a:r>
            <a:r>
              <a:rPr lang="en-US" altLang="zh-CN" dirty="0" smtClean="0"/>
              <a:t>controller</a:t>
            </a:r>
            <a:r>
              <a:rPr lang="zh-CN" altLang="en-US" dirty="0" smtClean="0"/>
              <a:t>方法中以该包装对象作为形参。</a:t>
            </a:r>
          </a:p>
          <a:p>
            <a:pPr lvl="1" eaLnBrk="1" hangingPunct="1">
              <a:lnSpc>
                <a:spcPct val="120000"/>
              </a:lnSpc>
            </a:pPr>
            <a:endParaRPr lang="en-US" altLang="zh-CN" dirty="0" smtClean="0"/>
          </a:p>
          <a:p>
            <a:pPr eaLnBrk="1" hangingPunct="1">
              <a:lnSpc>
                <a:spcPct val="120000"/>
              </a:lnSpc>
            </a:pPr>
            <a:endParaRPr lang="en-US" altLang="zh-CN" dirty="0" smtClean="0"/>
          </a:p>
        </p:txBody>
      </p:sp>
      <p:pic>
        <p:nvPicPr>
          <p:cNvPr id="6147" name="Picture 3"/>
          <p:cNvPicPr>
            <a:picLocks noChangeAspect="1" noChangeArrowheads="1"/>
          </p:cNvPicPr>
          <p:nvPr/>
        </p:nvPicPr>
        <p:blipFill>
          <a:blip r:embed="rId3"/>
          <a:srcRect/>
          <a:stretch>
            <a:fillRect/>
          </a:stretch>
        </p:blipFill>
        <p:spPr bwMode="auto">
          <a:xfrm>
            <a:off x="1428728" y="2786058"/>
            <a:ext cx="4748213" cy="16986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214414" y="4714884"/>
            <a:ext cx="5905500" cy="4349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smtClean="0"/>
              <a:t>POJO</a:t>
            </a:r>
            <a:r>
              <a:rPr lang="zh-CN" altLang="en-US" dirty="0" smtClean="0"/>
              <a:t>类型绑定</a:t>
            </a:r>
            <a:endParaRPr lang="zh-CN" altLang="en-US" dirty="0"/>
          </a:p>
        </p:txBody>
      </p:sp>
      <p:sp>
        <p:nvSpPr>
          <p:cNvPr id="5123" name="内容占位符 2"/>
          <p:cNvSpPr>
            <a:spLocks noGrp="1"/>
          </p:cNvSpPr>
          <p:nvPr>
            <p:ph idx="1"/>
          </p:nvPr>
        </p:nvSpPr>
        <p:spPr>
          <a:xfrm>
            <a:off x="457200" y="1052513"/>
            <a:ext cx="8147050" cy="1304917"/>
          </a:xfrm>
        </p:spPr>
        <p:txBody>
          <a:bodyPr/>
          <a:lstStyle/>
          <a:p>
            <a:pPr lvl="1" eaLnBrk="1" hangingPunct="1">
              <a:lnSpc>
                <a:spcPct val="120000"/>
              </a:lnSpc>
            </a:pPr>
            <a:endParaRPr lang="en-US" i="1" dirty="0" smtClean="0"/>
          </a:p>
          <a:p>
            <a:pPr lvl="1" eaLnBrk="1" hangingPunct="1">
              <a:lnSpc>
                <a:spcPct val="120000"/>
              </a:lnSpc>
            </a:pPr>
            <a:endParaRPr lang="en-US" altLang="zh-CN" dirty="0" smtClean="0"/>
          </a:p>
          <a:p>
            <a:pPr eaLnBrk="1" hangingPunct="1">
              <a:lnSpc>
                <a:spcPct val="120000"/>
              </a:lnSpc>
            </a:pPr>
            <a:endParaRPr lang="en-US" altLang="zh-CN" dirty="0" smtClean="0"/>
          </a:p>
        </p:txBody>
      </p:sp>
      <p:sp>
        <p:nvSpPr>
          <p:cNvPr id="6" name="矩形 5"/>
          <p:cNvSpPr/>
          <p:nvPr/>
        </p:nvSpPr>
        <p:spPr>
          <a:xfrm>
            <a:off x="428596" y="5500702"/>
            <a:ext cx="6436377" cy="535531"/>
          </a:xfrm>
          <a:prstGeom prst="rect">
            <a:avLst/>
          </a:prstGeom>
        </p:spPr>
        <p:txBody>
          <a:bodyPr wrap="none">
            <a:spAutoFit/>
          </a:bodyPr>
          <a:lstStyle/>
          <a:p>
            <a:pPr marL="342900" lvl="1" indent="-342900" eaLnBrk="1" hangingPunct="1">
              <a:lnSpc>
                <a:spcPct val="120000"/>
              </a:lnSpc>
              <a:buFontTx/>
              <a:buChar char="•"/>
            </a:pPr>
            <a:r>
              <a:rPr lang="zh-CN" altLang="en-US" sz="2400" dirty="0" smtClean="0">
                <a:solidFill>
                  <a:srgbClr val="FF0000"/>
                </a:solidFill>
              </a:rPr>
              <a:t>全部代码参见：</a:t>
            </a:r>
            <a:r>
              <a:rPr lang="en-US" altLang="zh-CN" sz="2400" dirty="0" smtClean="0">
                <a:solidFill>
                  <a:srgbClr val="FF0000"/>
                </a:solidFill>
              </a:rPr>
              <a:t>springmvc07_param02</a:t>
            </a:r>
            <a:r>
              <a:rPr lang="zh-CN" altLang="en-US" sz="2400" dirty="0" smtClean="0">
                <a:solidFill>
                  <a:srgbClr val="FF0000"/>
                </a:solidFill>
              </a:rPr>
              <a:t>工程</a:t>
            </a:r>
          </a:p>
        </p:txBody>
      </p:sp>
      <p:sp>
        <p:nvSpPr>
          <p:cNvPr id="8" name="内容占位符 2"/>
          <p:cNvSpPr txBox="1">
            <a:spLocks/>
          </p:cNvSpPr>
          <p:nvPr/>
        </p:nvSpPr>
        <p:spPr bwMode="auto">
          <a:xfrm>
            <a:off x="609600" y="1204913"/>
            <a:ext cx="8147050" cy="130491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marR="0" lvl="0" indent="-342900" algn="l" defTabSz="914400" rtl="0" eaLnBrk="0" fontAlgn="base" latinLnBrk="0" hangingPunct="0">
              <a:lnSpc>
                <a:spcPct val="100000"/>
              </a:lnSpc>
              <a:spcBef>
                <a:spcPct val="0"/>
              </a:spcBef>
              <a:spcAft>
                <a:spcPct val="0"/>
              </a:spcAft>
              <a:buClr>
                <a:srgbClr val="777777"/>
              </a:buClr>
              <a:buSzPct val="85000"/>
              <a:buFontTx/>
              <a:buChar char="•"/>
              <a:tabLst/>
              <a:defRPr/>
            </a:pPr>
            <a:r>
              <a:rPr kumimoji="0" lang="zh-CN" altLang="en-US" sz="2800" b="0"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包装</a:t>
            </a:r>
            <a:r>
              <a:rPr kumimoji="0" lang="en-US" altLang="zh-CN" sz="2800" b="0"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POJO</a:t>
            </a:r>
            <a:r>
              <a:rPr kumimoji="0" lang="zh-CN" altLang="en-US" sz="2800" b="0"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绑定</a:t>
            </a:r>
            <a:endParaRPr kumimoji="0" lang="en-US" altLang="zh-CN" sz="2800" b="0"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0"/>
              </a:spcBef>
              <a:spcAft>
                <a:spcPct val="0"/>
              </a:spcAft>
              <a:buClr>
                <a:srgbClr val="777777"/>
              </a:buClr>
              <a:buSzPct val="85000"/>
              <a:buFontTx/>
              <a:buChar char="•"/>
              <a:tabLst/>
              <a:defRPr/>
            </a:pPr>
            <a:endParaRPr kumimoji="0" lang="en-US" altLang="zh-CN" sz="2800" b="0"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endParaRPr>
          </a:p>
        </p:txBody>
      </p:sp>
      <p:pic>
        <p:nvPicPr>
          <p:cNvPr id="9219" name="Picture 3"/>
          <p:cNvPicPr>
            <a:picLocks noChangeAspect="1" noChangeArrowheads="1"/>
          </p:cNvPicPr>
          <p:nvPr/>
        </p:nvPicPr>
        <p:blipFill>
          <a:blip r:embed="rId3"/>
          <a:srcRect/>
          <a:stretch>
            <a:fillRect/>
          </a:stretch>
        </p:blipFill>
        <p:spPr bwMode="auto">
          <a:xfrm>
            <a:off x="57150" y="2732088"/>
            <a:ext cx="9029700" cy="13938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自定义参数绑定</a:t>
            </a:r>
            <a:endParaRPr lang="zh-CN" altLang="en-US" dirty="0"/>
          </a:p>
        </p:txBody>
      </p:sp>
      <p:sp>
        <p:nvSpPr>
          <p:cNvPr id="5123" name="内容占位符 2"/>
          <p:cNvSpPr>
            <a:spLocks noGrp="1"/>
          </p:cNvSpPr>
          <p:nvPr>
            <p:ph idx="1"/>
          </p:nvPr>
        </p:nvSpPr>
        <p:spPr>
          <a:xfrm>
            <a:off x="457200" y="1052513"/>
            <a:ext cx="8147050" cy="1304917"/>
          </a:xfrm>
        </p:spPr>
        <p:txBody>
          <a:bodyPr/>
          <a:lstStyle/>
          <a:p>
            <a:pPr lvl="1" eaLnBrk="1" hangingPunct="1">
              <a:lnSpc>
                <a:spcPct val="120000"/>
              </a:lnSpc>
            </a:pPr>
            <a:endParaRPr lang="en-US" i="1" dirty="0" smtClean="0"/>
          </a:p>
          <a:p>
            <a:pPr lvl="1" eaLnBrk="1" hangingPunct="1">
              <a:lnSpc>
                <a:spcPct val="120000"/>
              </a:lnSpc>
            </a:pPr>
            <a:endParaRPr lang="en-US" altLang="zh-CN" dirty="0" smtClean="0"/>
          </a:p>
          <a:p>
            <a:pPr eaLnBrk="1" hangingPunct="1">
              <a:lnSpc>
                <a:spcPct val="120000"/>
              </a:lnSpc>
            </a:pPr>
            <a:endParaRPr lang="en-US" altLang="zh-CN" dirty="0" smtClean="0"/>
          </a:p>
        </p:txBody>
      </p:sp>
      <p:sp>
        <p:nvSpPr>
          <p:cNvPr id="5" name="内容占位符 2"/>
          <p:cNvSpPr txBox="1">
            <a:spLocks/>
          </p:cNvSpPr>
          <p:nvPr/>
        </p:nvSpPr>
        <p:spPr bwMode="auto">
          <a:xfrm>
            <a:off x="609600" y="1204913"/>
            <a:ext cx="8147050" cy="130491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eaLnBrk="0" fontAlgn="base" hangingPunct="0">
              <a:buClr>
                <a:srgbClr val="777777"/>
              </a:buClr>
              <a:buSzPct val="85000"/>
              <a:buFontTx/>
              <a:buChar char="•"/>
            </a:pPr>
            <a:r>
              <a:rPr lang="zh-CN" altLang="en-US" sz="2800" kern="0" dirty="0" smtClean="0">
                <a:latin typeface="黑体" pitchFamily="49" charset="-122"/>
                <a:ea typeface="黑体" pitchFamily="49" charset="-122"/>
              </a:rPr>
              <a:t>根据业务需求使用自定义参数绑定。</a:t>
            </a:r>
            <a:endParaRPr lang="en-US" altLang="zh-CN" sz="2800" kern="0" dirty="0" smtClean="0">
              <a:latin typeface="黑体" pitchFamily="49" charset="-122"/>
              <a:ea typeface="黑体" pitchFamily="49" charset="-122"/>
            </a:endParaRPr>
          </a:p>
          <a:p>
            <a:pPr marL="342900" indent="-342900" algn="l" eaLnBrk="0" fontAlgn="base" hangingPunct="0">
              <a:buClr>
                <a:srgbClr val="777777"/>
              </a:buClr>
              <a:buSzPct val="85000"/>
              <a:buFontTx/>
              <a:buChar char="•"/>
            </a:pPr>
            <a:r>
              <a:rPr lang="zh-CN" altLang="en-US" sz="2800" kern="0" dirty="0" smtClean="0">
                <a:latin typeface="黑体" pitchFamily="49" charset="-122"/>
                <a:ea typeface="黑体" pitchFamily="49" charset="-122"/>
              </a:rPr>
              <a:t>需要向处理器适配器中注入自定义的参数绑定组件。</a:t>
            </a:r>
            <a:r>
              <a:rPr lang="en-US" altLang="zh-CN" sz="2800" kern="0" dirty="0" smtClean="0">
                <a:latin typeface="黑体" pitchFamily="49" charset="-122"/>
                <a:ea typeface="黑体" pitchFamily="49" charset="-122"/>
              </a:rPr>
              <a:t>	</a:t>
            </a:r>
          </a:p>
          <a:p>
            <a:pPr marL="342900" indent="-342900" algn="l" eaLnBrk="0" fontAlgn="base" hangingPunct="0">
              <a:buClr>
                <a:srgbClr val="777777"/>
              </a:buClr>
              <a:buSzPct val="85000"/>
              <a:buFontTx/>
              <a:buChar char="•"/>
            </a:pPr>
            <a:r>
              <a:rPr lang="zh-CN" altLang="en-US" sz="2800" kern="0" dirty="0" smtClean="0">
                <a:latin typeface="黑体" pitchFamily="49" charset="-122"/>
                <a:ea typeface="黑体" pitchFamily="49" charset="-122"/>
              </a:rPr>
              <a:t>对于</a:t>
            </a:r>
            <a:r>
              <a:rPr lang="en-US" altLang="en-US" sz="2800" kern="0" dirty="0" smtClean="0">
                <a:latin typeface="黑体" pitchFamily="49" charset="-122"/>
                <a:ea typeface="黑体" pitchFamily="49" charset="-122"/>
              </a:rPr>
              <a:t>controller</a:t>
            </a:r>
            <a:r>
              <a:rPr lang="zh-CN" altLang="en-US" sz="2800" kern="0" dirty="0" smtClean="0">
                <a:latin typeface="黑体" pitchFamily="49" charset="-122"/>
                <a:ea typeface="黑体" pitchFamily="49" charset="-122"/>
              </a:rPr>
              <a:t>形参中</a:t>
            </a:r>
            <a:r>
              <a:rPr lang="en-US" altLang="en-US" sz="2800" kern="0" dirty="0" err="1" smtClean="0">
                <a:latin typeface="黑体" pitchFamily="49" charset="-122"/>
                <a:ea typeface="黑体" pitchFamily="49" charset="-122"/>
              </a:rPr>
              <a:t>pojo</a:t>
            </a:r>
            <a:r>
              <a:rPr lang="zh-CN" altLang="en-US" sz="2800" kern="0" dirty="0" smtClean="0">
                <a:latin typeface="黑体" pitchFamily="49" charset="-122"/>
                <a:ea typeface="黑体" pitchFamily="49" charset="-122"/>
              </a:rPr>
              <a:t>对象，如果属性中有日期类型，需要自定义参数绑定。</a:t>
            </a:r>
            <a:endParaRPr lang="en-US" altLang="zh-CN" sz="28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0"/>
              </a:spcBef>
              <a:spcAft>
                <a:spcPct val="0"/>
              </a:spcAft>
              <a:buClr>
                <a:srgbClr val="777777"/>
              </a:buClr>
              <a:buSzPct val="85000"/>
              <a:buFontTx/>
              <a:buChar char="–"/>
              <a:tabLst/>
              <a:defRPr/>
            </a:pPr>
            <a:r>
              <a:rPr lang="zh-CN" altLang="en-US" sz="2400" kern="0" dirty="0" smtClean="0">
                <a:latin typeface="黑体" pitchFamily="49" charset="-122"/>
                <a:ea typeface="黑体" pitchFamily="49" charset="-122"/>
              </a:rPr>
              <a:t>将请求日期数据串转成日期类型，要转换的日期类型和</a:t>
            </a:r>
            <a:r>
              <a:rPr lang="en-US" altLang="en-US" sz="2400" kern="0" dirty="0" err="1" smtClean="0">
                <a:latin typeface="黑体" pitchFamily="49" charset="-122"/>
                <a:ea typeface="黑体" pitchFamily="49" charset="-122"/>
              </a:rPr>
              <a:t>pojo</a:t>
            </a:r>
            <a:r>
              <a:rPr lang="zh-CN" altLang="en-US" sz="2400" kern="0" dirty="0" smtClean="0">
                <a:latin typeface="黑体" pitchFamily="49" charset="-122"/>
                <a:ea typeface="黑体" pitchFamily="49" charset="-122"/>
              </a:rPr>
              <a:t>中日期属性的类型保持一致。</a:t>
            </a:r>
            <a:endParaRPr lang="en-US" altLang="zh-CN" sz="2400" kern="0" dirty="0" smtClean="0">
              <a:latin typeface="黑体" pitchFamily="49" charset="-122"/>
              <a:ea typeface="黑体" pitchFamily="49" charset="-122"/>
            </a:endParaRPr>
          </a:p>
        </p:txBody>
      </p:sp>
      <p:sp>
        <p:nvSpPr>
          <p:cNvPr id="6" name="矩形 5"/>
          <p:cNvSpPr/>
          <p:nvPr/>
        </p:nvSpPr>
        <p:spPr>
          <a:xfrm>
            <a:off x="428596" y="5500702"/>
            <a:ext cx="6436377" cy="535531"/>
          </a:xfrm>
          <a:prstGeom prst="rect">
            <a:avLst/>
          </a:prstGeom>
        </p:spPr>
        <p:txBody>
          <a:bodyPr wrap="none">
            <a:spAutoFit/>
          </a:bodyPr>
          <a:lstStyle/>
          <a:p>
            <a:pPr marL="342900" lvl="1" indent="-342900" eaLnBrk="1" hangingPunct="1">
              <a:lnSpc>
                <a:spcPct val="120000"/>
              </a:lnSpc>
              <a:buFontTx/>
              <a:buChar char="•"/>
            </a:pPr>
            <a:r>
              <a:rPr lang="zh-CN" altLang="en-US" sz="2400" dirty="0" smtClean="0">
                <a:solidFill>
                  <a:srgbClr val="FF0000"/>
                </a:solidFill>
              </a:rPr>
              <a:t>全部代码参见：</a:t>
            </a:r>
            <a:r>
              <a:rPr lang="en-US" altLang="zh-CN" sz="2400" dirty="0" smtClean="0">
                <a:solidFill>
                  <a:srgbClr val="FF0000"/>
                </a:solidFill>
              </a:rPr>
              <a:t>springmvc07_param02</a:t>
            </a:r>
            <a:r>
              <a:rPr lang="zh-CN" altLang="en-US" sz="2400" dirty="0" smtClean="0">
                <a:solidFill>
                  <a:srgbClr val="FF0000"/>
                </a:solidFill>
              </a:rPr>
              <a:t>工程</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自定义参数绑定</a:t>
            </a:r>
            <a:endParaRPr lang="zh-CN" altLang="en-US" dirty="0"/>
          </a:p>
        </p:txBody>
      </p:sp>
      <p:sp>
        <p:nvSpPr>
          <p:cNvPr id="5123" name="内容占位符 2"/>
          <p:cNvSpPr>
            <a:spLocks noGrp="1"/>
          </p:cNvSpPr>
          <p:nvPr>
            <p:ph idx="1"/>
          </p:nvPr>
        </p:nvSpPr>
        <p:spPr>
          <a:xfrm>
            <a:off x="457200" y="1052513"/>
            <a:ext cx="8147050" cy="1304917"/>
          </a:xfrm>
        </p:spPr>
        <p:txBody>
          <a:bodyPr/>
          <a:lstStyle/>
          <a:p>
            <a:r>
              <a:rPr lang="zh-CN" altLang="en-US" dirty="0" smtClean="0"/>
              <a:t>自定义参数绑定，将日期串转成</a:t>
            </a:r>
            <a:r>
              <a:rPr lang="en-US" dirty="0" err="1" smtClean="0"/>
              <a:t>java.util.Date</a:t>
            </a:r>
            <a:r>
              <a:rPr lang="zh-CN" altLang="en-US" dirty="0" smtClean="0"/>
              <a:t>类型。</a:t>
            </a:r>
            <a:endParaRPr lang="en-US" altLang="zh-CN" dirty="0" smtClean="0"/>
          </a:p>
          <a:p>
            <a:endParaRPr lang="en-US" altLang="zh-CN" dirty="0" smtClean="0"/>
          </a:p>
          <a:p>
            <a:pPr eaLnBrk="1" hangingPunct="1">
              <a:lnSpc>
                <a:spcPct val="120000"/>
              </a:lnSpc>
            </a:pPr>
            <a:endParaRPr lang="en-US" altLang="zh-CN" dirty="0" smtClean="0"/>
          </a:p>
        </p:txBody>
      </p:sp>
      <p:pic>
        <p:nvPicPr>
          <p:cNvPr id="4" name="图片 3"/>
          <p:cNvPicPr/>
          <p:nvPr/>
        </p:nvPicPr>
        <p:blipFill>
          <a:blip r:embed="rId3"/>
          <a:srcRect/>
          <a:stretch>
            <a:fillRect/>
          </a:stretch>
        </p:blipFill>
        <p:spPr bwMode="auto">
          <a:xfrm>
            <a:off x="2143108" y="2143116"/>
            <a:ext cx="3028315" cy="2121535"/>
          </a:xfrm>
          <a:prstGeom prst="rect">
            <a:avLst/>
          </a:prstGeom>
          <a:noFill/>
          <a:ln w="9525">
            <a:solidFill>
              <a:schemeClr val="accent1"/>
            </a:solid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自定义参数绑定</a:t>
            </a:r>
            <a:endParaRPr lang="zh-CN" altLang="en-US" dirty="0"/>
          </a:p>
        </p:txBody>
      </p:sp>
      <p:sp>
        <p:nvSpPr>
          <p:cNvPr id="5123" name="内容占位符 2"/>
          <p:cNvSpPr>
            <a:spLocks noGrp="1"/>
          </p:cNvSpPr>
          <p:nvPr>
            <p:ph idx="1"/>
          </p:nvPr>
        </p:nvSpPr>
        <p:spPr>
          <a:xfrm>
            <a:off x="457200" y="1052513"/>
            <a:ext cx="8147050" cy="1304917"/>
          </a:xfrm>
        </p:spPr>
        <p:txBody>
          <a:bodyPr/>
          <a:lstStyle/>
          <a:p>
            <a:pPr eaLnBrk="1" hangingPunct="1">
              <a:lnSpc>
                <a:spcPct val="120000"/>
              </a:lnSpc>
            </a:pPr>
            <a:r>
              <a:rPr lang="zh-CN" altLang="en-US" dirty="0" smtClean="0"/>
              <a:t>自定义</a:t>
            </a:r>
            <a:r>
              <a:rPr lang="en-US" dirty="0" smtClean="0"/>
              <a:t>Converter</a:t>
            </a:r>
            <a:r>
              <a:rPr lang="zh-CN" altLang="en-US" dirty="0" smtClean="0"/>
              <a:t>，实现</a:t>
            </a:r>
            <a:r>
              <a:rPr lang="en-US" dirty="0" smtClean="0"/>
              <a:t>Converter</a:t>
            </a:r>
            <a:r>
              <a:rPr lang="zh-CN" altLang="en-US" dirty="0" smtClean="0"/>
              <a:t>接口</a:t>
            </a:r>
            <a:endParaRPr lang="en-US" altLang="zh-CN" dirty="0" smtClean="0"/>
          </a:p>
          <a:p>
            <a:pPr eaLnBrk="1" hangingPunct="1">
              <a:lnSpc>
                <a:spcPct val="120000"/>
              </a:lnSpc>
            </a:pPr>
            <a:endParaRPr lang="en-US" altLang="zh-CN" dirty="0" smtClean="0"/>
          </a:p>
        </p:txBody>
      </p:sp>
      <p:pic>
        <p:nvPicPr>
          <p:cNvPr id="6" name="图片 5"/>
          <p:cNvPicPr/>
          <p:nvPr/>
        </p:nvPicPr>
        <p:blipFill>
          <a:blip r:embed="rId3"/>
          <a:srcRect/>
          <a:stretch>
            <a:fillRect/>
          </a:stretch>
        </p:blipFill>
        <p:spPr bwMode="auto">
          <a:xfrm>
            <a:off x="1214414" y="2000240"/>
            <a:ext cx="6570980" cy="346910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自定义参数绑定</a:t>
            </a:r>
            <a:endParaRPr lang="zh-CN" altLang="en-US" dirty="0"/>
          </a:p>
        </p:txBody>
      </p:sp>
      <p:sp>
        <p:nvSpPr>
          <p:cNvPr id="5123" name="内容占位符 2"/>
          <p:cNvSpPr>
            <a:spLocks noGrp="1"/>
          </p:cNvSpPr>
          <p:nvPr>
            <p:ph idx="1"/>
          </p:nvPr>
        </p:nvSpPr>
        <p:spPr>
          <a:xfrm>
            <a:off x="457200" y="1052513"/>
            <a:ext cx="8147050" cy="1304917"/>
          </a:xfrm>
        </p:spPr>
        <p:txBody>
          <a:bodyPr/>
          <a:lstStyle/>
          <a:p>
            <a:r>
              <a:rPr lang="zh-CN" altLang="en-US" dirty="0" smtClean="0"/>
              <a:t>配置方式</a:t>
            </a:r>
            <a:endParaRPr lang="en-US" altLang="zh-CN" dirty="0" smtClean="0"/>
          </a:p>
          <a:p>
            <a:pPr lvl="1"/>
            <a:r>
              <a:rPr lang="zh-CN" altLang="en-US" dirty="0" smtClean="0"/>
              <a:t>需要向处理器适配器中注入自定义的参数绑定组件。</a:t>
            </a:r>
            <a:endParaRPr lang="en-US" i="1" dirty="0" smtClean="0"/>
          </a:p>
          <a:p>
            <a:pPr lvl="1" eaLnBrk="1" hangingPunct="1">
              <a:lnSpc>
                <a:spcPct val="120000"/>
              </a:lnSpc>
            </a:pPr>
            <a:endParaRPr lang="en-US" altLang="zh-CN" dirty="0" smtClean="0"/>
          </a:p>
        </p:txBody>
      </p:sp>
      <p:pic>
        <p:nvPicPr>
          <p:cNvPr id="7170" name="Picture 2"/>
          <p:cNvPicPr>
            <a:picLocks noChangeAspect="1" noChangeArrowheads="1"/>
          </p:cNvPicPr>
          <p:nvPr/>
        </p:nvPicPr>
        <p:blipFill>
          <a:blip r:embed="rId3"/>
          <a:srcRect/>
          <a:stretch>
            <a:fillRect/>
          </a:stretch>
        </p:blipFill>
        <p:spPr bwMode="auto">
          <a:xfrm>
            <a:off x="327025" y="2357430"/>
            <a:ext cx="8816975" cy="3651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500034" y="3214686"/>
            <a:ext cx="7988300" cy="2051050"/>
          </a:xfrm>
          <a:prstGeom prst="rect">
            <a:avLst/>
          </a:prstGeom>
          <a:noFill/>
          <a:ln w="9525">
            <a:noFill/>
            <a:miter lim="800000"/>
            <a:headEnd/>
            <a:tailEnd/>
          </a:ln>
          <a:effectLst/>
        </p:spPr>
      </p:pic>
      <p:sp>
        <p:nvSpPr>
          <p:cNvPr id="9" name="矩形 8"/>
          <p:cNvSpPr/>
          <p:nvPr/>
        </p:nvSpPr>
        <p:spPr>
          <a:xfrm>
            <a:off x="428596" y="5500702"/>
            <a:ext cx="6436377" cy="535531"/>
          </a:xfrm>
          <a:prstGeom prst="rect">
            <a:avLst/>
          </a:prstGeom>
        </p:spPr>
        <p:txBody>
          <a:bodyPr wrap="none">
            <a:spAutoFit/>
          </a:bodyPr>
          <a:lstStyle/>
          <a:p>
            <a:pPr marL="342900" lvl="1" indent="-342900" eaLnBrk="1" hangingPunct="1">
              <a:lnSpc>
                <a:spcPct val="120000"/>
              </a:lnSpc>
              <a:buFontTx/>
              <a:buChar char="•"/>
            </a:pPr>
            <a:r>
              <a:rPr lang="zh-CN" altLang="en-US" sz="2400" dirty="0" smtClean="0">
                <a:solidFill>
                  <a:srgbClr val="FF0000"/>
                </a:solidFill>
              </a:rPr>
              <a:t>全部代码参见：</a:t>
            </a:r>
            <a:r>
              <a:rPr lang="en-US" altLang="zh-CN" sz="2400" dirty="0" smtClean="0">
                <a:solidFill>
                  <a:srgbClr val="FF0000"/>
                </a:solidFill>
              </a:rPr>
              <a:t>springmvc07_param02</a:t>
            </a:r>
            <a:r>
              <a:rPr lang="zh-CN" altLang="en-US" sz="2400" dirty="0" smtClean="0">
                <a:solidFill>
                  <a:srgbClr val="FF0000"/>
                </a:solidFill>
              </a:rPr>
              <a:t>工程</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集合类绑定</a:t>
            </a:r>
            <a:endParaRPr lang="zh-CN" altLang="en-US" dirty="0"/>
          </a:p>
        </p:txBody>
      </p:sp>
      <p:sp>
        <p:nvSpPr>
          <p:cNvPr id="5123" name="内容占位符 2"/>
          <p:cNvSpPr>
            <a:spLocks noGrp="1"/>
          </p:cNvSpPr>
          <p:nvPr>
            <p:ph idx="1"/>
          </p:nvPr>
        </p:nvSpPr>
        <p:spPr>
          <a:xfrm>
            <a:off x="457200" y="1052513"/>
            <a:ext cx="8401080" cy="1304917"/>
          </a:xfrm>
        </p:spPr>
        <p:txBody>
          <a:bodyPr/>
          <a:lstStyle/>
          <a:p>
            <a:r>
              <a:rPr lang="zh-CN" altLang="en-US" b="1" dirty="0" smtClean="0"/>
              <a:t>集合类</a:t>
            </a:r>
          </a:p>
          <a:p>
            <a:pPr lvl="1"/>
            <a:r>
              <a:rPr lang="zh-CN" altLang="en-US" dirty="0" smtClean="0"/>
              <a:t>支持字符串数组、</a:t>
            </a:r>
            <a:r>
              <a:rPr lang="en-US" altLang="zh-CN" dirty="0" smtClean="0"/>
              <a:t>List</a:t>
            </a:r>
            <a:r>
              <a:rPr lang="zh-CN" altLang="en-US" dirty="0" smtClean="0"/>
              <a:t>、</a:t>
            </a:r>
            <a:r>
              <a:rPr lang="en-US" altLang="zh-CN" dirty="0" smtClean="0"/>
              <a:t>Map</a:t>
            </a:r>
          </a:p>
          <a:p>
            <a:r>
              <a:rPr lang="zh-CN" altLang="en-US" dirty="0" smtClean="0"/>
              <a:t>例如</a:t>
            </a:r>
            <a:endParaRPr lang="en-US" altLang="zh-CN" dirty="0" smtClean="0"/>
          </a:p>
          <a:p>
            <a:pPr lvl="1"/>
            <a:r>
              <a:rPr lang="zh-CN" altLang="en-US" dirty="0" smtClean="0"/>
              <a:t>批量删除</a:t>
            </a:r>
            <a:endParaRPr lang="en-US" altLang="zh-CN" dirty="0" smtClean="0"/>
          </a:p>
          <a:p>
            <a:pPr lvl="1"/>
            <a:r>
              <a:rPr lang="zh-CN" altLang="en-US" dirty="0" smtClean="0"/>
              <a:t>页面选中多个</a:t>
            </a:r>
            <a:r>
              <a:rPr lang="en-US" dirty="0" smtClean="0"/>
              <a:t>checkbox</a:t>
            </a:r>
            <a:r>
              <a:rPr lang="zh-CN" altLang="en-US" dirty="0" smtClean="0"/>
              <a:t>向</a:t>
            </a:r>
            <a:r>
              <a:rPr lang="en-US" dirty="0" smtClean="0"/>
              <a:t>controller</a:t>
            </a:r>
            <a:r>
              <a:rPr lang="zh-CN" altLang="en-US" dirty="0" smtClean="0"/>
              <a:t>方法传递</a:t>
            </a:r>
            <a:endParaRPr lang="en-US" altLang="zh-CN" dirty="0" smtClean="0"/>
          </a:p>
        </p:txBody>
      </p:sp>
      <p:sp>
        <p:nvSpPr>
          <p:cNvPr id="9" name="矩形 8"/>
          <p:cNvSpPr/>
          <p:nvPr/>
        </p:nvSpPr>
        <p:spPr>
          <a:xfrm>
            <a:off x="428596" y="5679551"/>
            <a:ext cx="6436377" cy="535531"/>
          </a:xfrm>
          <a:prstGeom prst="rect">
            <a:avLst/>
          </a:prstGeom>
        </p:spPr>
        <p:txBody>
          <a:bodyPr wrap="none">
            <a:spAutoFit/>
          </a:bodyPr>
          <a:lstStyle/>
          <a:p>
            <a:pPr marL="342900" lvl="1" indent="-342900" eaLnBrk="1" hangingPunct="1">
              <a:lnSpc>
                <a:spcPct val="120000"/>
              </a:lnSpc>
              <a:buFontTx/>
              <a:buChar char="•"/>
            </a:pPr>
            <a:r>
              <a:rPr lang="zh-CN" altLang="en-US" sz="2400" dirty="0" smtClean="0">
                <a:solidFill>
                  <a:srgbClr val="FF0000"/>
                </a:solidFill>
              </a:rPr>
              <a:t>全部代码参见：</a:t>
            </a:r>
            <a:r>
              <a:rPr lang="en-US" altLang="zh-CN" sz="2400" dirty="0" smtClean="0">
                <a:solidFill>
                  <a:srgbClr val="FF0000"/>
                </a:solidFill>
              </a:rPr>
              <a:t>springmvc07_param02</a:t>
            </a:r>
            <a:r>
              <a:rPr lang="zh-CN" altLang="en-US" sz="2400" dirty="0" smtClean="0">
                <a:solidFill>
                  <a:srgbClr val="FF0000"/>
                </a:solidFill>
              </a:rPr>
              <a:t>工程</a:t>
            </a:r>
          </a:p>
        </p:txBody>
      </p:sp>
      <p:pic>
        <p:nvPicPr>
          <p:cNvPr id="1027" name="Picture 3"/>
          <p:cNvPicPr>
            <a:picLocks noChangeAspect="1" noChangeArrowheads="1"/>
          </p:cNvPicPr>
          <p:nvPr/>
        </p:nvPicPr>
        <p:blipFill>
          <a:blip r:embed="rId3"/>
          <a:srcRect/>
          <a:stretch>
            <a:fillRect/>
          </a:stretch>
        </p:blipFill>
        <p:spPr bwMode="auto">
          <a:xfrm>
            <a:off x="1000100" y="5024454"/>
            <a:ext cx="5929354" cy="762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00101" y="3000373"/>
            <a:ext cx="6500857" cy="189835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集合类绑定</a:t>
            </a:r>
            <a:endParaRPr lang="zh-CN" altLang="en-US" dirty="0"/>
          </a:p>
        </p:txBody>
      </p:sp>
      <p:sp>
        <p:nvSpPr>
          <p:cNvPr id="5123" name="内容占位符 2"/>
          <p:cNvSpPr>
            <a:spLocks noGrp="1"/>
          </p:cNvSpPr>
          <p:nvPr>
            <p:ph idx="1"/>
          </p:nvPr>
        </p:nvSpPr>
        <p:spPr>
          <a:xfrm>
            <a:off x="457200" y="1052513"/>
            <a:ext cx="8401080" cy="1304917"/>
          </a:xfrm>
        </p:spPr>
        <p:txBody>
          <a:bodyPr/>
          <a:lstStyle/>
          <a:p>
            <a:r>
              <a:rPr lang="en-US" altLang="zh-CN" b="1" dirty="0" smtClean="0"/>
              <a:t>List</a:t>
            </a:r>
            <a:endParaRPr lang="zh-CN" altLang="en-US" b="1" dirty="0" smtClean="0"/>
          </a:p>
          <a:p>
            <a:pPr lvl="1"/>
            <a:r>
              <a:rPr lang="en-US" dirty="0" smtClean="0"/>
              <a:t>List</a:t>
            </a:r>
            <a:r>
              <a:rPr lang="zh-CN" altLang="en-US" dirty="0" smtClean="0"/>
              <a:t>中存放对象，并将定义的</a:t>
            </a:r>
            <a:r>
              <a:rPr lang="en-US" dirty="0" smtClean="0"/>
              <a:t>List</a:t>
            </a:r>
            <a:r>
              <a:rPr lang="zh-CN" altLang="en-US" dirty="0" smtClean="0"/>
              <a:t>放在包装类中，</a:t>
            </a:r>
            <a:r>
              <a:rPr lang="en-US" altLang="zh-CN" dirty="0" smtClean="0"/>
              <a:t>controller</a:t>
            </a:r>
            <a:r>
              <a:rPr lang="zh-CN" altLang="en-US" dirty="0" smtClean="0"/>
              <a:t>方法中使用包装对象接收。</a:t>
            </a:r>
            <a:endParaRPr lang="en-US" altLang="zh-CN" dirty="0" smtClean="0"/>
          </a:p>
          <a:p>
            <a:r>
              <a:rPr lang="zh-CN" altLang="en-US" dirty="0" smtClean="0"/>
              <a:t>例如</a:t>
            </a:r>
            <a:endParaRPr lang="en-US" altLang="zh-CN" dirty="0" smtClean="0"/>
          </a:p>
          <a:p>
            <a:pPr lvl="1"/>
            <a:r>
              <a:rPr lang="zh-CN" altLang="en-US" dirty="0" smtClean="0"/>
              <a:t>批量修改商品</a:t>
            </a:r>
            <a:endParaRPr lang="en-US" altLang="zh-CN" dirty="0" smtClean="0"/>
          </a:p>
          <a:p>
            <a:pPr lvl="1"/>
            <a:endParaRPr lang="en-US" altLang="zh-CN" dirty="0" smtClean="0"/>
          </a:p>
        </p:txBody>
      </p:sp>
      <p:sp>
        <p:nvSpPr>
          <p:cNvPr id="9" name="矩形 8"/>
          <p:cNvSpPr/>
          <p:nvPr/>
        </p:nvSpPr>
        <p:spPr>
          <a:xfrm>
            <a:off x="428596" y="5500702"/>
            <a:ext cx="6436377" cy="535531"/>
          </a:xfrm>
          <a:prstGeom prst="rect">
            <a:avLst/>
          </a:prstGeom>
        </p:spPr>
        <p:txBody>
          <a:bodyPr wrap="none">
            <a:spAutoFit/>
          </a:bodyPr>
          <a:lstStyle/>
          <a:p>
            <a:pPr marL="342900" lvl="1" indent="-342900" eaLnBrk="1" hangingPunct="1">
              <a:lnSpc>
                <a:spcPct val="120000"/>
              </a:lnSpc>
              <a:buFontTx/>
              <a:buChar char="•"/>
            </a:pPr>
            <a:r>
              <a:rPr lang="zh-CN" altLang="en-US" sz="2400" dirty="0" smtClean="0">
                <a:solidFill>
                  <a:srgbClr val="FF0000"/>
                </a:solidFill>
              </a:rPr>
              <a:t>全部代码参见：</a:t>
            </a:r>
            <a:r>
              <a:rPr lang="en-US" altLang="zh-CN" sz="2400" dirty="0" smtClean="0">
                <a:solidFill>
                  <a:srgbClr val="FF0000"/>
                </a:solidFill>
              </a:rPr>
              <a:t>springmvc07_param02</a:t>
            </a:r>
            <a:r>
              <a:rPr lang="zh-CN" altLang="en-US" sz="2400" dirty="0" smtClean="0">
                <a:solidFill>
                  <a:srgbClr val="FF0000"/>
                </a:solidFill>
              </a:rPr>
              <a:t>工程</a:t>
            </a:r>
          </a:p>
        </p:txBody>
      </p:sp>
      <p:pic>
        <p:nvPicPr>
          <p:cNvPr id="51202" name="Picture 2"/>
          <p:cNvPicPr>
            <a:picLocks noChangeAspect="1" noChangeArrowheads="1"/>
          </p:cNvPicPr>
          <p:nvPr/>
        </p:nvPicPr>
        <p:blipFill>
          <a:blip r:embed="rId3"/>
          <a:srcRect/>
          <a:stretch>
            <a:fillRect/>
          </a:stretch>
        </p:blipFill>
        <p:spPr bwMode="auto">
          <a:xfrm>
            <a:off x="1428728" y="3214686"/>
            <a:ext cx="4748213" cy="20351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集合类绑定</a:t>
            </a:r>
            <a:endParaRPr lang="zh-CN" altLang="en-US" dirty="0"/>
          </a:p>
        </p:txBody>
      </p:sp>
      <p:sp>
        <p:nvSpPr>
          <p:cNvPr id="5123" name="内容占位符 2"/>
          <p:cNvSpPr>
            <a:spLocks noGrp="1"/>
          </p:cNvSpPr>
          <p:nvPr>
            <p:ph idx="1"/>
          </p:nvPr>
        </p:nvSpPr>
        <p:spPr>
          <a:xfrm>
            <a:off x="457200" y="1052513"/>
            <a:ext cx="8401080" cy="1304917"/>
          </a:xfrm>
        </p:spPr>
        <p:txBody>
          <a:bodyPr/>
          <a:lstStyle/>
          <a:p>
            <a:r>
              <a:rPr lang="en-US" altLang="zh-CN" b="1" dirty="0" smtClean="0"/>
              <a:t>List</a:t>
            </a:r>
            <a:endParaRPr lang="zh-CN" altLang="en-US" b="1" dirty="0" smtClean="0"/>
          </a:p>
          <a:p>
            <a:pPr lvl="1"/>
            <a:endParaRPr lang="en-US" altLang="zh-CN" dirty="0" smtClean="0"/>
          </a:p>
        </p:txBody>
      </p:sp>
      <p:sp>
        <p:nvSpPr>
          <p:cNvPr id="9" name="矩形 8"/>
          <p:cNvSpPr/>
          <p:nvPr/>
        </p:nvSpPr>
        <p:spPr>
          <a:xfrm>
            <a:off x="428596" y="5500702"/>
            <a:ext cx="6436377" cy="535531"/>
          </a:xfrm>
          <a:prstGeom prst="rect">
            <a:avLst/>
          </a:prstGeom>
        </p:spPr>
        <p:txBody>
          <a:bodyPr wrap="none">
            <a:spAutoFit/>
          </a:bodyPr>
          <a:lstStyle/>
          <a:p>
            <a:pPr marL="342900" lvl="1" indent="-342900" eaLnBrk="1" hangingPunct="1">
              <a:lnSpc>
                <a:spcPct val="120000"/>
              </a:lnSpc>
              <a:buFontTx/>
              <a:buChar char="•"/>
            </a:pPr>
            <a:r>
              <a:rPr lang="zh-CN" altLang="en-US" sz="2400" dirty="0" smtClean="0">
                <a:solidFill>
                  <a:srgbClr val="FF0000"/>
                </a:solidFill>
              </a:rPr>
              <a:t>全部代码参见：</a:t>
            </a:r>
            <a:r>
              <a:rPr lang="en-US" altLang="zh-CN" sz="2400" dirty="0" smtClean="0">
                <a:solidFill>
                  <a:srgbClr val="FF0000"/>
                </a:solidFill>
              </a:rPr>
              <a:t>springmvc07_param02</a:t>
            </a:r>
            <a:r>
              <a:rPr lang="zh-CN" altLang="en-US" sz="2400" dirty="0" smtClean="0">
                <a:solidFill>
                  <a:srgbClr val="FF0000"/>
                </a:solidFill>
              </a:rPr>
              <a:t>工程</a:t>
            </a:r>
          </a:p>
        </p:txBody>
      </p:sp>
      <p:pic>
        <p:nvPicPr>
          <p:cNvPr id="51203" name="Picture 3"/>
          <p:cNvPicPr>
            <a:picLocks noChangeAspect="1" noChangeArrowheads="1"/>
          </p:cNvPicPr>
          <p:nvPr/>
        </p:nvPicPr>
        <p:blipFill>
          <a:blip r:embed="rId3"/>
          <a:srcRect/>
          <a:stretch>
            <a:fillRect/>
          </a:stretch>
        </p:blipFill>
        <p:spPr bwMode="auto">
          <a:xfrm>
            <a:off x="357158" y="1643050"/>
            <a:ext cx="8642350" cy="1744663"/>
          </a:xfrm>
          <a:prstGeom prst="rect">
            <a:avLst/>
          </a:prstGeom>
          <a:noFill/>
          <a:ln w="9525">
            <a:noFill/>
            <a:miter lim="800000"/>
            <a:headEnd/>
            <a:tailEnd/>
          </a:ln>
          <a:effectLst/>
        </p:spPr>
      </p:pic>
      <p:pic>
        <p:nvPicPr>
          <p:cNvPr id="52226" name="Picture 2"/>
          <p:cNvPicPr>
            <a:picLocks noChangeAspect="1" noChangeArrowheads="1"/>
          </p:cNvPicPr>
          <p:nvPr/>
        </p:nvPicPr>
        <p:blipFill>
          <a:blip r:embed="rId4"/>
          <a:srcRect/>
          <a:stretch>
            <a:fillRect/>
          </a:stretch>
        </p:blipFill>
        <p:spPr bwMode="auto">
          <a:xfrm>
            <a:off x="785786" y="3643314"/>
            <a:ext cx="6835775" cy="17145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smtClean="0"/>
              <a:t>本章内容</a:t>
            </a:r>
          </a:p>
        </p:txBody>
      </p:sp>
      <p:graphicFrame>
        <p:nvGraphicFramePr>
          <p:cNvPr id="4" name="表格 3"/>
          <p:cNvGraphicFramePr>
            <a:graphicFrameLocks noGrp="1"/>
          </p:cNvGraphicFramePr>
          <p:nvPr/>
        </p:nvGraphicFramePr>
        <p:xfrm>
          <a:off x="500063" y="1285875"/>
          <a:ext cx="7786742" cy="2498159"/>
        </p:xfrm>
        <a:graphic>
          <a:graphicData uri="http://schemas.openxmlformats.org/drawingml/2006/table">
            <a:tbl>
              <a:tblPr/>
              <a:tblGrid>
                <a:gridCol w="2948940"/>
                <a:gridCol w="2948940"/>
                <a:gridCol w="963706"/>
                <a:gridCol w="925156"/>
              </a:tblGrid>
              <a:tr h="352847">
                <a:tc>
                  <a:txBody>
                    <a:bodyPr/>
                    <a:lstStyle/>
                    <a:p>
                      <a:pPr algn="ctr" fontAlgn="ctr"/>
                      <a:r>
                        <a:rPr lang="zh-CN" altLang="en-US" sz="1600" b="1" i="0" u="none" strike="noStrike" dirty="0">
                          <a:solidFill>
                            <a:schemeClr val="bg1"/>
                          </a:solidFill>
                          <a:latin typeface="微软雅黑"/>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marL="0" algn="ctr" defTabSz="914400" rtl="0" eaLnBrk="1" fontAlgn="ctr" latinLnBrk="0" hangingPunct="1"/>
                      <a:r>
                        <a:rPr lang="zh-CN" altLang="en-US" sz="1600" b="1" i="0" u="none" strike="noStrike" kern="1200" dirty="0">
                          <a:solidFill>
                            <a:schemeClr val="bg1"/>
                          </a:solidFill>
                          <a:latin typeface="微软雅黑"/>
                          <a:ea typeface="+mn-ea"/>
                          <a:cs typeface="+mn-cs"/>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marL="0" algn="ctr" defTabSz="914400" rtl="0" eaLnBrk="1" fontAlgn="ctr" latinLnBrk="0" hangingPunct="1"/>
                      <a:r>
                        <a:rPr lang="zh-CN" altLang="en-US" sz="1600" b="1" i="0" u="none" strike="noStrike" kern="1200" dirty="0">
                          <a:solidFill>
                            <a:schemeClr val="bg1"/>
                          </a:solidFill>
                          <a:latin typeface="微软雅黑"/>
                          <a:ea typeface="+mn-ea"/>
                          <a:cs typeface="+mn-cs"/>
                        </a:rPr>
                        <a:t>掌握程度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marL="0" algn="ctr" defTabSz="914400" rtl="0" eaLnBrk="1" fontAlgn="ctr" latinLnBrk="0" hangingPunct="1"/>
                      <a:r>
                        <a:rPr lang="zh-CN" altLang="en-US" sz="1600" b="1" i="0" u="none" strike="noStrike" kern="1200" dirty="0">
                          <a:solidFill>
                            <a:schemeClr val="bg1"/>
                          </a:solidFill>
                          <a:latin typeface="微软雅黑"/>
                          <a:ea typeface="+mn-ea"/>
                          <a:cs typeface="+mn-cs"/>
                        </a:rPr>
                        <a:t>难易程度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r>
              <a:tr h="268164">
                <a:tc>
                  <a:txBody>
                    <a:bodyPr/>
                    <a:lstStyle/>
                    <a:p>
                      <a:pPr algn="l" fontAlgn="ctr"/>
                      <a:r>
                        <a:rPr lang="en-US" sz="1000" b="0" i="0" u="none" strike="noStrike">
                          <a:latin typeface="宋体"/>
                        </a:rPr>
                        <a:t>spring</a:t>
                      </a:r>
                      <a:r>
                        <a:rPr lang="zh-CN" altLang="en-US" sz="1000" b="0" i="0" u="none" strike="noStrike">
                          <a:latin typeface="宋体"/>
                        </a:rPr>
                        <a:t>参数绑定过程</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latin typeface="宋体"/>
                        </a:rPr>
                        <a:t>spring</a:t>
                      </a:r>
                      <a:r>
                        <a:rPr lang="zh-CN" altLang="en-US" sz="1000" b="0" i="0" u="none" strike="noStrike">
                          <a:latin typeface="宋体"/>
                        </a:rPr>
                        <a:t>参数绑定过程</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普通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64">
                <a:tc>
                  <a:txBody>
                    <a:bodyPr/>
                    <a:lstStyle/>
                    <a:p>
                      <a:pPr algn="l" fontAlgn="ctr"/>
                      <a:r>
                        <a:rPr lang="zh-CN" altLang="en-US" sz="1000" b="0" i="0" u="none" strike="noStrike">
                          <a:latin typeface="宋体"/>
                        </a:rPr>
                        <a:t>默认支持的类型</a:t>
                      </a:r>
                    </a:p>
                  </a:txBody>
                  <a:tcPr marL="7620" marR="7620" marT="7620" marB="0" anchor="ctr">
                    <a:lnT w="6350" cap="flat" cmpd="sng" algn="ctr">
                      <a:solidFill>
                        <a:srgbClr val="000000"/>
                      </a:solidFill>
                      <a:prstDash val="solid"/>
                      <a:round/>
                      <a:headEnd type="none" w="med" len="med"/>
                      <a:tailEnd type="none" w="med" len="med"/>
                    </a:lnT>
                  </a:tcPr>
                </a:tc>
                <a:tc>
                  <a:txBody>
                    <a:bodyPr/>
                    <a:lstStyle/>
                    <a:p>
                      <a:pPr algn="l" fontAlgn="ctr"/>
                      <a:r>
                        <a:rPr lang="zh-CN" altLang="en-US" sz="1000" b="0" i="0" u="none" strike="noStrike">
                          <a:latin typeface="宋体"/>
                        </a:rPr>
                        <a:t>默认支持的类型</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普通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64">
                <a:tc>
                  <a:txBody>
                    <a:bodyPr/>
                    <a:lstStyle/>
                    <a:p>
                      <a:pPr algn="l" fontAlgn="ctr"/>
                      <a:r>
                        <a:rPr lang="zh-CN" altLang="en-US" sz="1000" b="0" i="0" u="none" strike="noStrike">
                          <a:latin typeface="宋体"/>
                        </a:rPr>
                        <a:t>简单类型</a:t>
                      </a:r>
                    </a:p>
                  </a:txBody>
                  <a:tcPr marL="7620" marR="7620" marT="7620" marB="0" anchor="ctr"/>
                </a:tc>
                <a:tc>
                  <a:txBody>
                    <a:bodyPr/>
                    <a:lstStyle/>
                    <a:p>
                      <a:pPr algn="l" fontAlgn="ctr"/>
                      <a:r>
                        <a:rPr lang="zh-CN" altLang="en-US" sz="1000" b="0" i="0" u="none" strike="noStrike">
                          <a:latin typeface="宋体"/>
                        </a:rPr>
                        <a:t>简单类型</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普通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64">
                <a:tc rowSpan="2">
                  <a:txBody>
                    <a:bodyPr/>
                    <a:lstStyle/>
                    <a:p>
                      <a:pPr algn="l" fontAlgn="ctr"/>
                      <a:r>
                        <a:rPr lang="en-US" sz="1000" b="0" i="0" u="none" strike="noStrike">
                          <a:latin typeface="宋体"/>
                        </a:rPr>
                        <a:t>pojo</a:t>
                      </a:r>
                      <a:r>
                        <a:rPr lang="zh-CN" altLang="en-US" sz="1000" b="0" i="0" u="none" strike="noStrike">
                          <a:latin typeface="宋体"/>
                        </a:rPr>
                        <a:t>绑定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000" b="0" i="0" u="none" strike="noStrike">
                          <a:latin typeface="宋体"/>
                        </a:rPr>
                        <a:t>简单</a:t>
                      </a:r>
                      <a:r>
                        <a:rPr lang="en-US" sz="1000" b="0" i="0" u="none" strike="noStrike">
                          <a:latin typeface="宋体"/>
                        </a:rPr>
                        <a:t>pojo</a:t>
                      </a:r>
                      <a:r>
                        <a:rPr lang="zh-CN" altLang="en-US" sz="1000" b="0" i="0" u="none" strike="noStrike">
                          <a:latin typeface="宋体"/>
                        </a:rPr>
                        <a:t>绑定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普通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64">
                <a:tc vMerge="1">
                  <a:txBody>
                    <a:bodyPr/>
                    <a:lstStyle/>
                    <a:p>
                      <a:endParaRPr lang="zh-CN" altLang="en-US"/>
                    </a:p>
                  </a:txBody>
                  <a:tcPr/>
                </a:tc>
                <a:tc>
                  <a:txBody>
                    <a:bodyPr/>
                    <a:lstStyle/>
                    <a:p>
                      <a:pPr algn="l" fontAlgn="ctr"/>
                      <a:r>
                        <a:rPr lang="zh-CN" altLang="en-US" sz="1000" b="0" i="0" u="none" strike="noStrike">
                          <a:latin typeface="宋体"/>
                        </a:rPr>
                        <a:t>包装</a:t>
                      </a:r>
                      <a:r>
                        <a:rPr lang="en-US" sz="1000" b="0" i="0" u="none" strike="noStrike">
                          <a:latin typeface="宋体"/>
                        </a:rPr>
                        <a:t>pojo</a:t>
                      </a:r>
                      <a:r>
                        <a:rPr lang="zh-CN" altLang="en-US" sz="1000" b="0" i="0" u="none" strike="noStrike">
                          <a:latin typeface="宋体"/>
                        </a:rPr>
                        <a:t>绑定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难</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64">
                <a:tc rowSpan="2">
                  <a:txBody>
                    <a:bodyPr/>
                    <a:lstStyle/>
                    <a:p>
                      <a:pPr algn="l" fontAlgn="ctr"/>
                      <a:r>
                        <a:rPr lang="zh-CN" altLang="en-US" sz="1000" b="0" i="0" u="none" strike="noStrike">
                          <a:latin typeface="宋体"/>
                        </a:rPr>
                        <a:t>集合类型绑定</a:t>
                      </a:r>
                    </a:p>
                  </a:txBody>
                  <a:tcPr marL="7620" marR="7620" marT="7620" marB="0" anchor="ctr">
                    <a:lnT w="6350" cap="flat" cmpd="sng" algn="ctr">
                      <a:solidFill>
                        <a:srgbClr val="000000"/>
                      </a:solidFill>
                      <a:prstDash val="solid"/>
                      <a:round/>
                      <a:headEnd type="none" w="med" len="med"/>
                      <a:tailEnd type="none" w="med" len="med"/>
                    </a:lnT>
                  </a:tcPr>
                </a:tc>
                <a:tc>
                  <a:txBody>
                    <a:bodyPr/>
                    <a:lstStyle/>
                    <a:p>
                      <a:pPr algn="l" fontAlgn="ctr"/>
                      <a:r>
                        <a:rPr lang="zh-CN" altLang="en-US" sz="1000" b="0" i="0" u="none" strike="noStrike">
                          <a:latin typeface="宋体"/>
                        </a:rPr>
                        <a:t>字符串数组</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普通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64">
                <a:tc vMerge="1">
                  <a:txBody>
                    <a:bodyPr/>
                    <a:lstStyle/>
                    <a:p>
                      <a:endParaRPr lang="zh-CN" altLang="en-US"/>
                    </a:p>
                  </a:txBody>
                  <a:tcPr/>
                </a:tc>
                <a:tc>
                  <a:txBody>
                    <a:bodyPr/>
                    <a:lstStyle/>
                    <a:p>
                      <a:pPr algn="l" fontAlgn="ctr"/>
                      <a:r>
                        <a:rPr lang="en-US" sz="1000" b="0" i="0" u="none" strike="noStrike">
                          <a:latin typeface="宋体"/>
                        </a:rPr>
                        <a:t>List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难</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64">
                <a:tc>
                  <a:txBody>
                    <a:bodyPr/>
                    <a:lstStyle/>
                    <a:p>
                      <a:pPr algn="l" fontAlgn="ctr"/>
                      <a:r>
                        <a:rPr lang="zh-CN" altLang="en-US" sz="1000" b="0" i="0" u="none" strike="noStrike">
                          <a:latin typeface="宋体"/>
                        </a:rPr>
                        <a:t>自定义参数绑定</a:t>
                      </a:r>
                    </a:p>
                  </a:txBody>
                  <a:tcPr marL="7620" marR="7620" marT="7620" marB="0" anchor="ctr"/>
                </a:tc>
                <a:tc>
                  <a:txBody>
                    <a:bodyPr/>
                    <a:lstStyle/>
                    <a:p>
                      <a:pPr algn="l" fontAlgn="ctr"/>
                      <a:r>
                        <a:rPr lang="zh-CN" altLang="en-US" sz="1000" b="0" i="0" u="none" strike="noStrike">
                          <a:latin typeface="宋体"/>
                        </a:rPr>
                        <a:t>自定义参数绑定</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Times New Roman"/>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dirty="0">
                          <a:latin typeface="Times New Roman"/>
                        </a:rPr>
                        <a:t>难</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solidFill>
                  <a:schemeClr val="tx1"/>
                </a:solidFill>
              </a:rPr>
              <a:t>本章重点总结</a:t>
            </a:r>
            <a:endParaRPr lang="zh-CN" altLang="en-US" dirty="0" smtClean="0"/>
          </a:p>
        </p:txBody>
      </p:sp>
      <p:sp>
        <p:nvSpPr>
          <p:cNvPr id="4" name="内容占位符 2"/>
          <p:cNvSpPr>
            <a:spLocks noGrp="1"/>
          </p:cNvSpPr>
          <p:nvPr>
            <p:ph idx="1"/>
          </p:nvPr>
        </p:nvSpPr>
        <p:spPr>
          <a:xfrm>
            <a:off x="457200" y="1052513"/>
            <a:ext cx="8147050" cy="4968875"/>
          </a:xfrm>
        </p:spPr>
        <p:txBody>
          <a:bodyPr/>
          <a:lstStyle/>
          <a:p>
            <a:r>
              <a:rPr lang="zh-CN" altLang="en-US" dirty="0" smtClean="0"/>
              <a:t>参数绑定过程</a:t>
            </a:r>
            <a:endParaRPr lang="en-US" altLang="zh-CN" dirty="0" smtClean="0"/>
          </a:p>
          <a:p>
            <a:r>
              <a:rPr lang="zh-CN" altLang="en-US" dirty="0" smtClean="0"/>
              <a:t>默认支持的类型绑定</a:t>
            </a:r>
            <a:endParaRPr lang="en-US" altLang="zh-CN" dirty="0" smtClean="0"/>
          </a:p>
          <a:p>
            <a:r>
              <a:rPr lang="zh-CN" altLang="en-US" dirty="0" smtClean="0"/>
              <a:t>简单类型绑定</a:t>
            </a:r>
            <a:endParaRPr lang="en-US" altLang="zh-CN" dirty="0" smtClean="0"/>
          </a:p>
          <a:p>
            <a:r>
              <a:rPr lang="en-US" altLang="zh-CN" dirty="0" smtClean="0"/>
              <a:t>POJO</a:t>
            </a:r>
            <a:r>
              <a:rPr lang="zh-CN" altLang="en-US" dirty="0" smtClean="0"/>
              <a:t>类型绑定</a:t>
            </a:r>
            <a:endParaRPr lang="en-US" altLang="zh-CN" dirty="0" smtClean="0"/>
          </a:p>
          <a:p>
            <a:pPr eaLnBrk="1" hangingPunct="1">
              <a:lnSpc>
                <a:spcPct val="120000"/>
              </a:lnSpc>
            </a:pPr>
            <a:r>
              <a:rPr lang="zh-CN" altLang="en-US" dirty="0" smtClean="0"/>
              <a:t>自定义参数绑定</a:t>
            </a:r>
            <a:endParaRPr lang="en-US" altLang="zh-CN" dirty="0" smtClean="0"/>
          </a:p>
          <a:p>
            <a:pPr eaLnBrk="1" hangingPunct="1">
              <a:lnSpc>
                <a:spcPct val="120000"/>
              </a:lnSpc>
            </a:pPr>
            <a:r>
              <a:rPr lang="zh-CN" altLang="en-US" dirty="0" smtClean="0"/>
              <a:t>集合类型绑定</a:t>
            </a:r>
            <a:endParaRPr lang="en-US" altLang="zh-CN" dirty="0" smtClean="0"/>
          </a:p>
          <a:p>
            <a:pPr eaLnBrk="1" hangingPunct="1">
              <a:lnSpc>
                <a:spcPct val="120000"/>
              </a:lnSpc>
            </a:pPr>
            <a:endParaRPr lang="en-US" altLang="zh-CN" dirty="0" smtClean="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参数绑定过程</a:t>
            </a:r>
            <a:endParaRPr lang="en-US" altLang="zh-CN" dirty="0" smtClean="0"/>
          </a:p>
        </p:txBody>
      </p:sp>
      <p:sp>
        <p:nvSpPr>
          <p:cNvPr id="5123" name="内容占位符 2"/>
          <p:cNvSpPr>
            <a:spLocks noGrp="1"/>
          </p:cNvSpPr>
          <p:nvPr>
            <p:ph idx="1"/>
          </p:nvPr>
        </p:nvSpPr>
        <p:spPr>
          <a:xfrm>
            <a:off x="457200" y="1052513"/>
            <a:ext cx="8147050" cy="3448057"/>
          </a:xfrm>
        </p:spPr>
        <p:txBody>
          <a:bodyPr/>
          <a:lstStyle/>
          <a:p>
            <a:r>
              <a:rPr lang="en-US" altLang="zh-CN" dirty="0" err="1" smtClean="0"/>
              <a:t>springmvc</a:t>
            </a:r>
            <a:r>
              <a:rPr lang="zh-CN" altLang="en-US" dirty="0" smtClean="0"/>
              <a:t>参数绑定过程</a:t>
            </a:r>
            <a:endParaRPr lang="en-US" altLang="zh-CN" dirty="0" smtClean="0"/>
          </a:p>
          <a:p>
            <a:pPr lvl="1"/>
            <a:r>
              <a:rPr lang="zh-CN" altLang="en-US" dirty="0" smtClean="0"/>
              <a:t>从客户端请求</a:t>
            </a:r>
            <a:r>
              <a:rPr lang="en-US" dirty="0" smtClean="0"/>
              <a:t>key/value</a:t>
            </a:r>
            <a:r>
              <a:rPr lang="zh-CN" altLang="en-US" dirty="0" smtClean="0"/>
              <a:t>数据，经过参数绑定，将</a:t>
            </a:r>
            <a:r>
              <a:rPr lang="en-US" dirty="0" smtClean="0"/>
              <a:t>key/value</a:t>
            </a:r>
            <a:r>
              <a:rPr lang="zh-CN" altLang="en-US" dirty="0" smtClean="0"/>
              <a:t>数据绑定到</a:t>
            </a:r>
            <a:r>
              <a:rPr lang="en-US" dirty="0" smtClean="0"/>
              <a:t>controller</a:t>
            </a:r>
            <a:r>
              <a:rPr lang="zh-CN" altLang="en-US" dirty="0" smtClean="0"/>
              <a:t>方法的形参上。</a:t>
            </a:r>
          </a:p>
          <a:p>
            <a:pPr lvl="1"/>
            <a:r>
              <a:rPr lang="en-US" dirty="0" err="1" smtClean="0"/>
              <a:t>springmvc</a:t>
            </a:r>
            <a:r>
              <a:rPr lang="zh-CN" altLang="en-US" dirty="0" smtClean="0"/>
              <a:t>中，接收页面提交的数据是通过方法形参来接收，而不是在</a:t>
            </a:r>
            <a:r>
              <a:rPr lang="en-US" dirty="0" smtClean="0"/>
              <a:t>controller</a:t>
            </a:r>
            <a:r>
              <a:rPr lang="zh-CN" altLang="en-US" dirty="0" smtClean="0"/>
              <a:t>类定义成员变量接收。</a:t>
            </a:r>
          </a:p>
          <a:p>
            <a:pPr eaLnBrk="1" hangingPunct="1">
              <a:lnSpc>
                <a:spcPct val="120000"/>
              </a:lnSpc>
            </a:pPr>
            <a:endParaRPr lang="en-US" altLang="zh-CN" dirty="0" smtClean="0">
              <a:solidFill>
                <a:srgbClr val="FF0000"/>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参数绑定过程</a:t>
            </a:r>
            <a:r>
              <a:rPr lang="en-US" altLang="zh-CN" dirty="0" smtClean="0">
                <a:solidFill>
                  <a:srgbClr val="FF0000"/>
                </a:solidFill>
              </a:rPr>
              <a:t/>
            </a:r>
            <a:br>
              <a:rPr lang="en-US" altLang="zh-CN" dirty="0" smtClean="0">
                <a:solidFill>
                  <a:srgbClr val="FF0000"/>
                </a:solidFill>
              </a:rPr>
            </a:br>
            <a:endParaRPr lang="zh-CN" altLang="en-US" dirty="0" smtClean="0"/>
          </a:p>
        </p:txBody>
      </p:sp>
      <p:sp>
        <p:nvSpPr>
          <p:cNvPr id="5123" name="内容占位符 2"/>
          <p:cNvSpPr>
            <a:spLocks noGrp="1"/>
          </p:cNvSpPr>
          <p:nvPr>
            <p:ph idx="1"/>
          </p:nvPr>
        </p:nvSpPr>
        <p:spPr>
          <a:xfrm>
            <a:off x="457200" y="1052513"/>
            <a:ext cx="8147050" cy="733413"/>
          </a:xfrm>
        </p:spPr>
        <p:txBody>
          <a:bodyPr/>
          <a:lstStyle/>
          <a:p>
            <a:r>
              <a:rPr lang="en-US" altLang="zh-CN" dirty="0" err="1" smtClean="0"/>
              <a:t>springmvc</a:t>
            </a:r>
            <a:r>
              <a:rPr lang="zh-CN" altLang="en-US" dirty="0" smtClean="0"/>
              <a:t>参数绑定过程</a:t>
            </a:r>
            <a:endParaRPr lang="en-US" altLang="zh-CN" dirty="0" smtClean="0"/>
          </a:p>
        </p:txBody>
      </p:sp>
      <p:sp>
        <p:nvSpPr>
          <p:cNvPr id="2050" name="Text Box 2"/>
          <p:cNvSpPr txBox="1">
            <a:spLocks noChangeArrowheads="1"/>
          </p:cNvSpPr>
          <p:nvPr/>
        </p:nvSpPr>
        <p:spPr bwMode="auto">
          <a:xfrm>
            <a:off x="2857488" y="1928802"/>
            <a:ext cx="4000528" cy="40005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处理器适配器调用</a:t>
            </a: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springmvc</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提供参数绑定组件将</a:t>
            </a:r>
            <a:r>
              <a:rPr kumimoji="0" lang="en-US" altLang="zh-CN" sz="1800" b="0" i="0" u="none" strike="noStrike" cap="none" normalizeH="0" baseline="0" dirty="0" smtClean="0">
                <a:ln>
                  <a:noFill/>
                </a:ln>
                <a:solidFill>
                  <a:srgbClr val="FF0000"/>
                </a:solidFill>
                <a:effectLst/>
                <a:latin typeface="Calibri" pitchFamily="34" charset="0"/>
                <a:ea typeface="宋体" pitchFamily="2" charset="-122"/>
                <a:cs typeface="宋体" pitchFamily="2" charset="-122"/>
              </a:rPr>
              <a:t>key/value</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数据转成</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controller</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方法的形参</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参数绑定组件：在</a:t>
            </a: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spirngmvc</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早期版本使用</a:t>
            </a: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PropertyEditor</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（只能将字符串传成</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java</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对象）</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后期使用</a:t>
            </a:r>
            <a:r>
              <a:rPr kumimoji="0" lang="en-US" altLang="zh-CN" sz="18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converter</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（进行任意类型的传换）</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spirngmvc</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提供了很多</a:t>
            </a:r>
            <a:r>
              <a:rPr kumimoji="0" lang="en-US" altLang="zh-CN" sz="18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converter</a:t>
            </a:r>
            <a:r>
              <a:rPr kumimoji="0" lang="zh-CN" altLang="en-US" sz="18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（转换器）</a:t>
            </a:r>
            <a:endPar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在特殊情况下需要自定义</a:t>
            </a:r>
            <a:r>
              <a:rPr kumimoji="0" lang="en-US" altLang="zh-CN" sz="18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converter</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对日期数据绑定需要自定义</a:t>
            </a:r>
            <a:r>
              <a:rPr kumimoji="0" lang="en-US" altLang="zh-CN" sz="18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converter</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Text Box 2"/>
          <p:cNvSpPr txBox="1">
            <a:spLocks noChangeArrowheads="1"/>
          </p:cNvSpPr>
          <p:nvPr/>
        </p:nvSpPr>
        <p:spPr bwMode="auto">
          <a:xfrm>
            <a:off x="571472" y="2714620"/>
            <a:ext cx="1500198" cy="8572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客户端请求</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key/value</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51" name="Text Box 3"/>
          <p:cNvSpPr txBox="1">
            <a:spLocks noChangeArrowheads="1"/>
          </p:cNvSpPr>
          <p:nvPr/>
        </p:nvSpPr>
        <p:spPr bwMode="auto">
          <a:xfrm>
            <a:off x="7286644" y="2500306"/>
            <a:ext cx="1357322" cy="11430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controller</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方法（形参）</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13" name="直接箭头连接符 12"/>
          <p:cNvCxnSpPr>
            <a:stCxn id="6" idx="3"/>
          </p:cNvCxnSpPr>
          <p:nvPr/>
        </p:nvCxnSpPr>
        <p:spPr bwMode="auto">
          <a:xfrm>
            <a:off x="2071670" y="3143248"/>
            <a:ext cx="785818"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endCxn id="2051" idx="1"/>
          </p:cNvCxnSpPr>
          <p:nvPr/>
        </p:nvCxnSpPr>
        <p:spPr bwMode="auto">
          <a:xfrm>
            <a:off x="6858016" y="3071810"/>
            <a:ext cx="428628"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默认支持的类型</a:t>
            </a:r>
          </a:p>
        </p:txBody>
      </p:sp>
      <p:sp>
        <p:nvSpPr>
          <p:cNvPr id="3" name="内容占位符 2"/>
          <p:cNvSpPr>
            <a:spLocks noGrp="1"/>
          </p:cNvSpPr>
          <p:nvPr>
            <p:ph idx="1"/>
          </p:nvPr>
        </p:nvSpPr>
        <p:spPr>
          <a:xfrm>
            <a:off x="457200" y="1052513"/>
            <a:ext cx="8147050" cy="3948123"/>
          </a:xfrm>
        </p:spPr>
        <p:txBody>
          <a:bodyPr/>
          <a:lstStyle/>
          <a:p>
            <a:r>
              <a:rPr lang="zh-CN" altLang="en-US" dirty="0" smtClean="0"/>
              <a:t>处理器形参中添加如下类型的参数，处理适配器会默认识别并进行赋值。</a:t>
            </a:r>
            <a:endParaRPr lang="en-US" altLang="zh-CN" dirty="0" smtClean="0"/>
          </a:p>
          <a:p>
            <a:pPr lvl="1"/>
            <a:r>
              <a:rPr lang="en-US" b="1" dirty="0" err="1" smtClean="0"/>
              <a:t>HttpServletRequest</a:t>
            </a:r>
            <a:endParaRPr lang="en-US" b="1" dirty="0" smtClean="0"/>
          </a:p>
          <a:p>
            <a:pPr lvl="2"/>
            <a:r>
              <a:rPr lang="zh-CN" altLang="en-US" dirty="0" smtClean="0"/>
              <a:t>通过</a:t>
            </a:r>
            <a:r>
              <a:rPr lang="en-US" dirty="0" smtClean="0"/>
              <a:t>request</a:t>
            </a:r>
            <a:r>
              <a:rPr lang="zh-CN" altLang="en-US" dirty="0" smtClean="0"/>
              <a:t>对象获取请求信息</a:t>
            </a:r>
            <a:endParaRPr lang="en-US" altLang="zh-CN" dirty="0" smtClean="0"/>
          </a:p>
          <a:p>
            <a:pPr lvl="1"/>
            <a:r>
              <a:rPr lang="en-US" b="1" dirty="0" err="1" smtClean="0"/>
              <a:t>HttpServletResponse</a:t>
            </a:r>
            <a:endParaRPr lang="zh-CN" altLang="en-US" b="1" dirty="0" smtClean="0"/>
          </a:p>
          <a:p>
            <a:pPr lvl="2"/>
            <a:r>
              <a:rPr lang="zh-CN" altLang="en-US" dirty="0" smtClean="0"/>
              <a:t>通过</a:t>
            </a:r>
            <a:r>
              <a:rPr lang="en-US" dirty="0" smtClean="0"/>
              <a:t>response</a:t>
            </a:r>
            <a:r>
              <a:rPr lang="zh-CN" altLang="en-US" dirty="0" smtClean="0"/>
              <a:t>处理响应信息</a:t>
            </a:r>
            <a:endParaRPr lang="en-US" altLang="zh-CN" dirty="0" smtClean="0"/>
          </a:p>
          <a:p>
            <a:pPr lvl="1"/>
            <a:r>
              <a:rPr lang="en-US" b="1" dirty="0" err="1" smtClean="0"/>
              <a:t>HttpSession</a:t>
            </a:r>
            <a:endParaRPr lang="en-US" b="1" dirty="0" smtClean="0"/>
          </a:p>
          <a:p>
            <a:pPr lvl="2"/>
            <a:r>
              <a:rPr lang="zh-CN" altLang="en-US" dirty="0" smtClean="0"/>
              <a:t>通过</a:t>
            </a:r>
            <a:r>
              <a:rPr lang="en-US" dirty="0" smtClean="0"/>
              <a:t>session</a:t>
            </a:r>
            <a:r>
              <a:rPr lang="zh-CN" altLang="en-US" dirty="0" smtClean="0"/>
              <a:t>对象得到</a:t>
            </a:r>
            <a:r>
              <a:rPr lang="en-US" dirty="0" smtClean="0"/>
              <a:t>session</a:t>
            </a:r>
            <a:r>
              <a:rPr lang="zh-CN" altLang="en-US" dirty="0" smtClean="0"/>
              <a:t>中存放的对象</a:t>
            </a:r>
            <a:endParaRPr lang="en-US" altLang="zh-CN" dirty="0" smtClean="0"/>
          </a:p>
          <a:p>
            <a:pPr lvl="1"/>
            <a:r>
              <a:rPr lang="en-US" b="1" dirty="0" smtClean="0"/>
              <a:t>Model/</a:t>
            </a:r>
            <a:r>
              <a:rPr lang="en-US" b="1" dirty="0" err="1" smtClean="0"/>
              <a:t>ModelMap</a:t>
            </a:r>
            <a:endParaRPr lang="zh-CN" altLang="en-US" b="1" dirty="0" smtClean="0"/>
          </a:p>
          <a:p>
            <a:pPr lvl="2"/>
            <a:r>
              <a:rPr lang="en-US" dirty="0" err="1" smtClean="0"/>
              <a:t>ModelMap</a:t>
            </a:r>
            <a:r>
              <a:rPr lang="zh-CN" altLang="en-US" dirty="0" smtClean="0"/>
              <a:t>是</a:t>
            </a:r>
            <a:r>
              <a:rPr lang="en-US" dirty="0" smtClean="0"/>
              <a:t>Model</a:t>
            </a:r>
            <a:r>
              <a:rPr lang="zh-CN" altLang="en-US" dirty="0" smtClean="0"/>
              <a:t>接口的实现类，将</a:t>
            </a:r>
            <a:r>
              <a:rPr lang="en-US" dirty="0" smtClean="0"/>
              <a:t>model</a:t>
            </a:r>
            <a:r>
              <a:rPr lang="zh-CN" altLang="en-US" dirty="0" smtClean="0"/>
              <a:t>数据填充到</a:t>
            </a:r>
            <a:r>
              <a:rPr lang="en-US" dirty="0" smtClean="0"/>
              <a:t>request</a:t>
            </a:r>
            <a:r>
              <a:rPr lang="zh-CN" altLang="en-US" dirty="0" smtClean="0"/>
              <a:t>域，向页面传递数据</a:t>
            </a:r>
            <a:endParaRPr lang="zh-CN" altLang="en-US" b="1" dirty="0" smtClean="0"/>
          </a:p>
          <a:p>
            <a:pPr lvl="1"/>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285852" y="5072074"/>
            <a:ext cx="5524500" cy="525463"/>
          </a:xfrm>
          <a:prstGeom prst="rect">
            <a:avLst/>
          </a:prstGeom>
          <a:noFill/>
          <a:ln w="9525">
            <a:noFill/>
            <a:miter lim="800000"/>
            <a:headEnd/>
            <a:tailEnd/>
          </a:ln>
          <a:effectLst/>
        </p:spPr>
      </p:pic>
      <p:sp>
        <p:nvSpPr>
          <p:cNvPr id="7" name="矩形 6"/>
          <p:cNvSpPr/>
          <p:nvPr/>
        </p:nvSpPr>
        <p:spPr>
          <a:xfrm>
            <a:off x="428596" y="5643578"/>
            <a:ext cx="6436377" cy="535531"/>
          </a:xfrm>
          <a:prstGeom prst="rect">
            <a:avLst/>
          </a:prstGeom>
        </p:spPr>
        <p:txBody>
          <a:bodyPr wrap="none">
            <a:spAutoFit/>
          </a:bodyPr>
          <a:lstStyle/>
          <a:p>
            <a:pPr marL="342900" lvl="1" indent="-342900" eaLnBrk="1" hangingPunct="1">
              <a:lnSpc>
                <a:spcPct val="120000"/>
              </a:lnSpc>
              <a:buFontTx/>
              <a:buChar char="•"/>
            </a:pPr>
            <a:r>
              <a:rPr lang="zh-CN" altLang="en-US" sz="2400" dirty="0" smtClean="0">
                <a:solidFill>
                  <a:srgbClr val="FF0000"/>
                </a:solidFill>
              </a:rPr>
              <a:t>全部代码参见：</a:t>
            </a:r>
            <a:r>
              <a:rPr lang="en-US" altLang="zh-CN" sz="2400" dirty="0" smtClean="0">
                <a:solidFill>
                  <a:srgbClr val="FF0000"/>
                </a:solidFill>
              </a:rPr>
              <a:t>springmvc07_param01</a:t>
            </a:r>
            <a:r>
              <a:rPr lang="zh-CN" altLang="en-US" sz="2400" dirty="0" smtClean="0">
                <a:solidFill>
                  <a:srgbClr val="FF0000"/>
                </a:solidFill>
              </a:rPr>
              <a:t>工程</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简单类型绑定</a:t>
            </a:r>
            <a:endParaRPr lang="zh-CN" altLang="en-US" dirty="0"/>
          </a:p>
        </p:txBody>
      </p:sp>
      <p:sp>
        <p:nvSpPr>
          <p:cNvPr id="5123" name="内容占位符 2"/>
          <p:cNvSpPr>
            <a:spLocks noGrp="1"/>
          </p:cNvSpPr>
          <p:nvPr>
            <p:ph idx="1"/>
          </p:nvPr>
        </p:nvSpPr>
        <p:spPr>
          <a:xfrm>
            <a:off x="457200" y="1052513"/>
            <a:ext cx="8147050" cy="1304917"/>
          </a:xfrm>
        </p:spPr>
        <p:txBody>
          <a:bodyPr/>
          <a:lstStyle/>
          <a:p>
            <a:r>
              <a:rPr lang="zh-CN" altLang="en-US" dirty="0" smtClean="0"/>
              <a:t>简单类型</a:t>
            </a:r>
            <a:endParaRPr lang="en-US" altLang="zh-CN" dirty="0" smtClean="0"/>
          </a:p>
          <a:p>
            <a:pPr lvl="1"/>
            <a:r>
              <a:rPr lang="zh-CN" altLang="en-US" dirty="0" smtClean="0"/>
              <a:t>支持整型、字符串、单精度</a:t>
            </a:r>
            <a:r>
              <a:rPr lang="en-US" altLang="zh-CN" dirty="0" smtClean="0"/>
              <a:t>/</a:t>
            </a:r>
            <a:r>
              <a:rPr lang="zh-CN" altLang="en-US" dirty="0" smtClean="0"/>
              <a:t>双精度、布尔型</a:t>
            </a:r>
            <a:endParaRPr lang="en-US" altLang="zh-CN" dirty="0" smtClean="0"/>
          </a:p>
          <a:p>
            <a:pPr lvl="1"/>
            <a:r>
              <a:rPr lang="zh-CN" altLang="en-US" dirty="0" smtClean="0"/>
              <a:t>当请求的参数名称和处理器形参名称一致时会将请求参数与形参进行绑定。</a:t>
            </a:r>
            <a:endParaRPr lang="en-US" i="1" dirty="0" smtClean="0"/>
          </a:p>
          <a:p>
            <a:pPr lvl="1" eaLnBrk="1" hangingPunct="1">
              <a:lnSpc>
                <a:spcPct val="120000"/>
              </a:lnSpc>
            </a:pPr>
            <a:endParaRPr lang="en-US" altLang="zh-CN" dirty="0" smtClean="0"/>
          </a:p>
          <a:p>
            <a:pPr eaLnBrk="1" hangingPunct="1">
              <a:lnSpc>
                <a:spcPct val="120000"/>
              </a:lnSpc>
            </a:pPr>
            <a:endParaRPr lang="en-US" altLang="zh-CN" dirty="0" smtClean="0"/>
          </a:p>
        </p:txBody>
      </p:sp>
      <p:pic>
        <p:nvPicPr>
          <p:cNvPr id="4098" name="Picture 2"/>
          <p:cNvPicPr>
            <a:picLocks noChangeAspect="1" noChangeArrowheads="1"/>
          </p:cNvPicPr>
          <p:nvPr/>
        </p:nvPicPr>
        <p:blipFill>
          <a:blip r:embed="rId3"/>
          <a:srcRect/>
          <a:stretch>
            <a:fillRect/>
          </a:stretch>
        </p:blipFill>
        <p:spPr bwMode="auto">
          <a:xfrm>
            <a:off x="642910" y="2928934"/>
            <a:ext cx="8144982" cy="714378"/>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642910" y="3760223"/>
            <a:ext cx="8143933" cy="224054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简单类型绑定</a:t>
            </a:r>
            <a:endParaRPr lang="zh-CN" altLang="en-US" dirty="0"/>
          </a:p>
        </p:txBody>
      </p:sp>
      <p:sp>
        <p:nvSpPr>
          <p:cNvPr id="5123" name="内容占位符 2"/>
          <p:cNvSpPr>
            <a:spLocks noGrp="1"/>
          </p:cNvSpPr>
          <p:nvPr>
            <p:ph idx="1"/>
          </p:nvPr>
        </p:nvSpPr>
        <p:spPr>
          <a:xfrm>
            <a:off x="457200" y="1052513"/>
            <a:ext cx="8147050" cy="1304917"/>
          </a:xfrm>
        </p:spPr>
        <p:txBody>
          <a:bodyPr/>
          <a:lstStyle/>
          <a:p>
            <a:r>
              <a:rPr lang="zh-CN" altLang="en-US" dirty="0" smtClean="0"/>
              <a:t>简单类型</a:t>
            </a:r>
            <a:endParaRPr lang="en-US" altLang="zh-CN" dirty="0" smtClean="0"/>
          </a:p>
          <a:p>
            <a:pPr lvl="1"/>
            <a:r>
              <a:rPr lang="zh-CN" altLang="en-US" dirty="0" smtClean="0"/>
              <a:t>通过</a:t>
            </a:r>
            <a:r>
              <a:rPr lang="en-US" dirty="0" smtClean="0"/>
              <a:t>@</a:t>
            </a:r>
            <a:r>
              <a:rPr lang="en-US" dirty="0" err="1" smtClean="0"/>
              <a:t>RequestParam</a:t>
            </a:r>
            <a:r>
              <a:rPr lang="zh-CN" altLang="en-US" dirty="0" smtClean="0"/>
              <a:t>对简单类型的参数进行绑定。</a:t>
            </a:r>
          </a:p>
          <a:p>
            <a:pPr lvl="1"/>
            <a:r>
              <a:rPr lang="zh-CN" altLang="en-US" dirty="0" smtClean="0"/>
              <a:t>如果不使用</a:t>
            </a:r>
            <a:r>
              <a:rPr lang="en-US" dirty="0" smtClean="0"/>
              <a:t>@</a:t>
            </a:r>
            <a:r>
              <a:rPr lang="en-US" dirty="0" err="1" smtClean="0"/>
              <a:t>RequestParam</a:t>
            </a:r>
            <a:r>
              <a:rPr lang="zh-CN" altLang="en-US" dirty="0" smtClean="0"/>
              <a:t>，要求</a:t>
            </a:r>
            <a:r>
              <a:rPr lang="en-US" dirty="0" smtClean="0"/>
              <a:t>request</a:t>
            </a:r>
            <a:r>
              <a:rPr lang="zh-CN" altLang="en-US" dirty="0" smtClean="0"/>
              <a:t>传入参数名称和</a:t>
            </a:r>
            <a:r>
              <a:rPr lang="en-US" dirty="0" smtClean="0"/>
              <a:t>controller</a:t>
            </a:r>
            <a:r>
              <a:rPr lang="zh-CN" altLang="en-US" dirty="0" smtClean="0"/>
              <a:t>方法的形参名称一致，方可绑定成功。</a:t>
            </a:r>
          </a:p>
          <a:p>
            <a:pPr lvl="1"/>
            <a:r>
              <a:rPr lang="zh-CN" altLang="en-US" dirty="0" smtClean="0"/>
              <a:t>如果使用</a:t>
            </a:r>
            <a:r>
              <a:rPr lang="en-US" dirty="0" smtClean="0"/>
              <a:t>@</a:t>
            </a:r>
            <a:r>
              <a:rPr lang="en-US" dirty="0" err="1" smtClean="0"/>
              <a:t>RequestParam</a:t>
            </a:r>
            <a:r>
              <a:rPr lang="zh-CN" altLang="en-US" dirty="0" smtClean="0"/>
              <a:t>，不用限制</a:t>
            </a:r>
            <a:r>
              <a:rPr lang="en-US" dirty="0" smtClean="0"/>
              <a:t>request</a:t>
            </a:r>
            <a:r>
              <a:rPr lang="zh-CN" altLang="en-US" dirty="0" smtClean="0"/>
              <a:t>传入参数名称和</a:t>
            </a:r>
            <a:r>
              <a:rPr lang="en-US" dirty="0" smtClean="0"/>
              <a:t>controller</a:t>
            </a:r>
            <a:r>
              <a:rPr lang="zh-CN" altLang="en-US" dirty="0" smtClean="0"/>
              <a:t>方法的形参名称一致。</a:t>
            </a:r>
            <a:endParaRPr lang="en-US" altLang="zh-CN" dirty="0" smtClean="0"/>
          </a:p>
          <a:p>
            <a:pPr eaLnBrk="1" hangingPunct="1">
              <a:lnSpc>
                <a:spcPct val="120000"/>
              </a:lnSpc>
            </a:pPr>
            <a:endParaRPr lang="en-US" altLang="zh-CN"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简单类型绑定</a:t>
            </a:r>
            <a:endParaRPr lang="zh-CN" altLang="en-US" dirty="0"/>
          </a:p>
        </p:txBody>
      </p:sp>
      <p:sp>
        <p:nvSpPr>
          <p:cNvPr id="5123" name="内容占位符 2"/>
          <p:cNvSpPr>
            <a:spLocks noGrp="1"/>
          </p:cNvSpPr>
          <p:nvPr>
            <p:ph idx="1"/>
          </p:nvPr>
        </p:nvSpPr>
        <p:spPr>
          <a:xfrm>
            <a:off x="457200" y="1052513"/>
            <a:ext cx="8147050" cy="1304917"/>
          </a:xfrm>
        </p:spPr>
        <p:txBody>
          <a:bodyPr/>
          <a:lstStyle/>
          <a:p>
            <a:r>
              <a:rPr lang="en-US" altLang="zh-CN" dirty="0" smtClean="0"/>
              <a:t>@</a:t>
            </a:r>
            <a:r>
              <a:rPr lang="en-US" altLang="zh-CN" dirty="0" err="1" smtClean="0"/>
              <a:t>RequestParam</a:t>
            </a:r>
            <a:r>
              <a:rPr lang="zh-CN" altLang="en-US" dirty="0" smtClean="0"/>
              <a:t>的参数</a:t>
            </a:r>
            <a:endParaRPr lang="en-US" altLang="zh-CN" dirty="0" smtClean="0"/>
          </a:p>
          <a:p>
            <a:pPr lvl="1"/>
            <a:r>
              <a:rPr lang="en-US" dirty="0" smtClean="0"/>
              <a:t>value</a:t>
            </a:r>
            <a:r>
              <a:rPr lang="zh-CN" altLang="en-US" dirty="0" smtClean="0"/>
              <a:t>：参数名字，即入参的请求参数名字，如</a:t>
            </a:r>
            <a:r>
              <a:rPr lang="en-US" dirty="0" smtClean="0"/>
              <a:t>value=</a:t>
            </a:r>
            <a:r>
              <a:rPr lang="zh-CN" altLang="en-US" dirty="0" smtClean="0"/>
              <a:t>“</a:t>
            </a:r>
            <a:r>
              <a:rPr lang="en-US" dirty="0" err="1" smtClean="0"/>
              <a:t>item_id</a:t>
            </a:r>
            <a:r>
              <a:rPr lang="zh-CN" altLang="en-US" dirty="0" smtClean="0"/>
              <a:t>”表示请求的参数中的名字为</a:t>
            </a:r>
            <a:r>
              <a:rPr lang="en-US" dirty="0" err="1" smtClean="0"/>
              <a:t>item_id</a:t>
            </a:r>
            <a:r>
              <a:rPr lang="zh-CN" altLang="en-US" dirty="0" smtClean="0"/>
              <a:t>的参数的值将传入；</a:t>
            </a:r>
          </a:p>
          <a:p>
            <a:pPr lvl="1"/>
            <a:r>
              <a:rPr lang="en-US" dirty="0" smtClean="0"/>
              <a:t>required</a:t>
            </a:r>
            <a:r>
              <a:rPr lang="zh-CN" altLang="en-US" dirty="0" smtClean="0"/>
              <a:t>：是否必须，默认是</a:t>
            </a:r>
            <a:r>
              <a:rPr lang="en-US" dirty="0" smtClean="0"/>
              <a:t>true</a:t>
            </a:r>
            <a:r>
              <a:rPr lang="zh-CN" altLang="en-US" dirty="0" smtClean="0"/>
              <a:t>，表示请求中一定要有相应的参数，否则将报</a:t>
            </a:r>
            <a:endParaRPr lang="en-US" altLang="zh-CN" dirty="0" smtClean="0"/>
          </a:p>
          <a:p>
            <a:pPr lvl="1"/>
            <a:r>
              <a:rPr lang="en-US" dirty="0" err="1" smtClean="0"/>
              <a:t>defaultValue</a:t>
            </a:r>
            <a:r>
              <a:rPr lang="zh-CN" altLang="en-US" dirty="0" smtClean="0"/>
              <a:t>：默认值，表示如果请求中没有同名参数时的默认值</a:t>
            </a:r>
          </a:p>
        </p:txBody>
      </p:sp>
      <p:pic>
        <p:nvPicPr>
          <p:cNvPr id="3" name="Picture 3"/>
          <p:cNvPicPr>
            <a:picLocks noChangeAspect="1" noChangeArrowheads="1"/>
          </p:cNvPicPr>
          <p:nvPr/>
        </p:nvPicPr>
        <p:blipFill>
          <a:blip r:embed="rId3"/>
          <a:srcRect/>
          <a:stretch>
            <a:fillRect/>
          </a:stretch>
        </p:blipFill>
        <p:spPr bwMode="auto">
          <a:xfrm>
            <a:off x="71406" y="4103701"/>
            <a:ext cx="8977313" cy="1325563"/>
          </a:xfrm>
          <a:prstGeom prst="rect">
            <a:avLst/>
          </a:prstGeom>
          <a:noFill/>
          <a:ln w="9525">
            <a:noFill/>
            <a:miter lim="800000"/>
            <a:headEnd/>
            <a:tailEnd/>
          </a:ln>
          <a:effectLst/>
        </p:spPr>
      </p:pic>
      <p:sp>
        <p:nvSpPr>
          <p:cNvPr id="6" name="矩形 5"/>
          <p:cNvSpPr/>
          <p:nvPr/>
        </p:nvSpPr>
        <p:spPr>
          <a:xfrm>
            <a:off x="428596" y="5643578"/>
            <a:ext cx="6436377" cy="535531"/>
          </a:xfrm>
          <a:prstGeom prst="rect">
            <a:avLst/>
          </a:prstGeom>
        </p:spPr>
        <p:txBody>
          <a:bodyPr wrap="none">
            <a:spAutoFit/>
          </a:bodyPr>
          <a:lstStyle/>
          <a:p>
            <a:pPr marL="342900" lvl="1" indent="-342900" eaLnBrk="1" hangingPunct="1">
              <a:lnSpc>
                <a:spcPct val="120000"/>
              </a:lnSpc>
              <a:buFontTx/>
              <a:buChar char="•"/>
            </a:pPr>
            <a:r>
              <a:rPr lang="zh-CN" altLang="en-US" sz="2400" dirty="0" smtClean="0">
                <a:solidFill>
                  <a:srgbClr val="FF0000"/>
                </a:solidFill>
              </a:rPr>
              <a:t>全部代码参见：</a:t>
            </a:r>
            <a:r>
              <a:rPr lang="en-US" altLang="zh-CN" sz="2400" dirty="0" smtClean="0">
                <a:solidFill>
                  <a:srgbClr val="FF0000"/>
                </a:solidFill>
              </a:rPr>
              <a:t>springmvc07_param01</a:t>
            </a:r>
            <a:r>
              <a:rPr lang="zh-CN" altLang="en-US" sz="2400" dirty="0" smtClean="0">
                <a:solidFill>
                  <a:srgbClr val="FF0000"/>
                </a:solidFill>
              </a:rPr>
              <a:t>工程</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smtClean="0"/>
              <a:t>POJO</a:t>
            </a:r>
            <a:r>
              <a:rPr lang="zh-CN" altLang="en-US" dirty="0" smtClean="0"/>
              <a:t>类型绑定</a:t>
            </a:r>
            <a:endParaRPr lang="zh-CN" altLang="en-US" dirty="0"/>
          </a:p>
        </p:txBody>
      </p:sp>
      <p:sp>
        <p:nvSpPr>
          <p:cNvPr id="5123" name="内容占位符 2"/>
          <p:cNvSpPr>
            <a:spLocks noGrp="1"/>
          </p:cNvSpPr>
          <p:nvPr>
            <p:ph idx="1"/>
          </p:nvPr>
        </p:nvSpPr>
        <p:spPr>
          <a:xfrm>
            <a:off x="457200" y="1052513"/>
            <a:ext cx="8147050" cy="1304917"/>
          </a:xfrm>
        </p:spPr>
        <p:txBody>
          <a:bodyPr/>
          <a:lstStyle/>
          <a:p>
            <a:r>
              <a:rPr lang="zh-CN" altLang="en-US" dirty="0" smtClean="0"/>
              <a:t>简单</a:t>
            </a:r>
            <a:r>
              <a:rPr lang="en-US" altLang="zh-CN" dirty="0" smtClean="0"/>
              <a:t>POJO</a:t>
            </a:r>
            <a:r>
              <a:rPr lang="zh-CN" altLang="en-US" dirty="0" smtClean="0"/>
              <a:t>绑定</a:t>
            </a:r>
            <a:endParaRPr lang="en-US" altLang="zh-CN" dirty="0" smtClean="0"/>
          </a:p>
          <a:p>
            <a:pPr lvl="1"/>
            <a:r>
              <a:rPr lang="zh-CN" altLang="en-US" dirty="0" smtClean="0"/>
              <a:t>将</a:t>
            </a:r>
            <a:r>
              <a:rPr lang="en-US" dirty="0" err="1" smtClean="0"/>
              <a:t>pojo</a:t>
            </a:r>
            <a:r>
              <a:rPr lang="zh-CN" altLang="en-US" dirty="0" smtClean="0"/>
              <a:t>对象中的属性名与传递进来的属性名对应</a:t>
            </a:r>
            <a:endParaRPr lang="en-US" altLang="zh-CN" dirty="0" smtClean="0"/>
          </a:p>
          <a:p>
            <a:pPr lvl="1"/>
            <a:r>
              <a:rPr lang="zh-CN" altLang="en-US" dirty="0" smtClean="0"/>
              <a:t>如果传进来的参数名称和对象中的属性名称一致，则将参数值设置在</a:t>
            </a:r>
            <a:r>
              <a:rPr lang="en-US" dirty="0" err="1" smtClean="0"/>
              <a:t>pojo</a:t>
            </a:r>
            <a:r>
              <a:rPr lang="zh-CN" altLang="en-US" dirty="0" smtClean="0"/>
              <a:t>对象中</a:t>
            </a:r>
            <a:endParaRPr lang="en-US" i="1" dirty="0" smtClean="0"/>
          </a:p>
          <a:p>
            <a:pPr lvl="1" eaLnBrk="1" hangingPunct="1">
              <a:lnSpc>
                <a:spcPct val="120000"/>
              </a:lnSpc>
            </a:pPr>
            <a:endParaRPr lang="en-US" altLang="zh-CN" dirty="0" smtClean="0"/>
          </a:p>
          <a:p>
            <a:pPr eaLnBrk="1" hangingPunct="1">
              <a:lnSpc>
                <a:spcPct val="120000"/>
              </a:lnSpc>
            </a:pPr>
            <a:endParaRPr lang="en-US" altLang="zh-CN" dirty="0" smtClean="0"/>
          </a:p>
        </p:txBody>
      </p:sp>
      <p:pic>
        <p:nvPicPr>
          <p:cNvPr id="4" name="图片 3"/>
          <p:cNvPicPr/>
          <p:nvPr/>
        </p:nvPicPr>
        <p:blipFill>
          <a:blip r:embed="rId3"/>
          <a:srcRect/>
          <a:stretch>
            <a:fillRect/>
          </a:stretch>
        </p:blipFill>
        <p:spPr bwMode="auto">
          <a:xfrm>
            <a:off x="1286510" y="2666609"/>
            <a:ext cx="6570980" cy="1524781"/>
          </a:xfrm>
          <a:prstGeom prst="rect">
            <a:avLst/>
          </a:prstGeom>
          <a:noFill/>
          <a:ln w="9525">
            <a:solidFill>
              <a:schemeClr val="accent1"/>
            </a:solidFill>
            <a:miter lim="800000"/>
            <a:headEnd/>
            <a:tailEnd/>
          </a:ln>
        </p:spPr>
      </p:pic>
      <p:pic>
        <p:nvPicPr>
          <p:cNvPr id="5" name="图片 4"/>
          <p:cNvPicPr/>
          <p:nvPr/>
        </p:nvPicPr>
        <p:blipFill>
          <a:blip r:embed="rId4"/>
          <a:srcRect/>
          <a:stretch>
            <a:fillRect/>
          </a:stretch>
        </p:blipFill>
        <p:spPr bwMode="auto">
          <a:xfrm>
            <a:off x="2000232" y="4500570"/>
            <a:ext cx="2238375" cy="1536065"/>
          </a:xfrm>
          <a:prstGeom prst="rect">
            <a:avLst/>
          </a:prstGeom>
          <a:noFill/>
          <a:ln w="9525">
            <a:solidFill>
              <a:schemeClr val="accent1"/>
            </a:solid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4_默认设计模板">
  <a:themeElements>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4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8322</TotalTime>
  <Words>1273</Words>
  <Application>Microsoft PowerPoint</Application>
  <PresentationFormat>全屏显示(4:3)</PresentationFormat>
  <Paragraphs>150</Paragraphs>
  <Slides>20</Slides>
  <Notes>19</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4_默认设计模板</vt:lpstr>
      <vt:lpstr>幻灯片 1</vt:lpstr>
      <vt:lpstr>本章内容</vt:lpstr>
      <vt:lpstr>参数绑定过程</vt:lpstr>
      <vt:lpstr>参数绑定过程 </vt:lpstr>
      <vt:lpstr>默认支持的类型</vt:lpstr>
      <vt:lpstr>简单类型绑定</vt:lpstr>
      <vt:lpstr>简单类型绑定</vt:lpstr>
      <vt:lpstr>简单类型绑定</vt:lpstr>
      <vt:lpstr>POJO类型绑定</vt:lpstr>
      <vt:lpstr>POJO类型绑定</vt:lpstr>
      <vt:lpstr>POJO类型绑定</vt:lpstr>
      <vt:lpstr>POJO类型绑定</vt:lpstr>
      <vt:lpstr>自定义参数绑定</vt:lpstr>
      <vt:lpstr>自定义参数绑定</vt:lpstr>
      <vt:lpstr>自定义参数绑定</vt:lpstr>
      <vt:lpstr>自定义参数绑定</vt:lpstr>
      <vt:lpstr>集合类绑定</vt:lpstr>
      <vt:lpstr>集合类绑定</vt:lpstr>
      <vt:lpstr>集合类绑定</vt:lpstr>
      <vt:lpstr>本章重点总结</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Administrator</cp:lastModifiedBy>
  <cp:revision>1438</cp:revision>
  <dcterms:created xsi:type="dcterms:W3CDTF">2004-04-25T08:53:43Z</dcterms:created>
  <dcterms:modified xsi:type="dcterms:W3CDTF">2016-04-18T02:41:51Z</dcterms:modified>
</cp:coreProperties>
</file>