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7"/>
  </p:notesMasterIdLst>
  <p:handoutMasterIdLst>
    <p:handoutMasterId r:id="rId28"/>
  </p:handoutMasterIdLst>
  <p:sldIdLst>
    <p:sldId id="518" r:id="rId2"/>
    <p:sldId id="454" r:id="rId3"/>
    <p:sldId id="528" r:id="rId4"/>
    <p:sldId id="609" r:id="rId5"/>
    <p:sldId id="602" r:id="rId6"/>
    <p:sldId id="607" r:id="rId7"/>
    <p:sldId id="610" r:id="rId8"/>
    <p:sldId id="611" r:id="rId9"/>
    <p:sldId id="608" r:id="rId10"/>
    <p:sldId id="612" r:id="rId11"/>
    <p:sldId id="613" r:id="rId12"/>
    <p:sldId id="614" r:id="rId13"/>
    <p:sldId id="615" r:id="rId14"/>
    <p:sldId id="616" r:id="rId15"/>
    <p:sldId id="619" r:id="rId16"/>
    <p:sldId id="620" r:id="rId17"/>
    <p:sldId id="621" r:id="rId18"/>
    <p:sldId id="622" r:id="rId19"/>
    <p:sldId id="623" r:id="rId20"/>
    <p:sldId id="627" r:id="rId21"/>
    <p:sldId id="626" r:id="rId22"/>
    <p:sldId id="625" r:id="rId23"/>
    <p:sldId id="631" r:id="rId24"/>
    <p:sldId id="630" r:id="rId25"/>
    <p:sldId id="523" r:id="rId26"/>
  </p:sldIdLst>
  <p:sldSz cx="9144000" cy="6858000" type="screen4x3"/>
  <p:notesSz cx="7102475" cy="10231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19" autoAdjust="0"/>
    <p:restoredTop sz="98285" autoAdjust="0"/>
  </p:normalViewPr>
  <p:slideViewPr>
    <p:cSldViewPr>
      <p:cViewPr>
        <p:scale>
          <a:sx n="80" d="100"/>
          <a:sy n="80" d="100"/>
        </p:scale>
        <p:origin x="-95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5C8D95A-D975-4BC2-BEF4-EBA96E127A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E64E1B-7113-4915-A6D7-772B94BA9D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2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0" descr="programming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" name="TextBox 7"/>
          <p:cNvSpPr txBox="1"/>
          <p:nvPr userDrawn="1"/>
        </p:nvSpPr>
        <p:spPr>
          <a:xfrm>
            <a:off x="4113213" y="6273800"/>
            <a:ext cx="9175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800" b="1" dirty="0" smtClean="0">
                <a:solidFill>
                  <a:srgbClr val="FF0000"/>
                </a:solidFill>
              </a:rPr>
              <a:t>Bate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版</a:t>
            </a:r>
            <a:endParaRPr lang="en-US" altLang="zh-CN" sz="1800" b="1" dirty="0" smtClean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4" r:id="rId3"/>
    <p:sldLayoutId id="2147483663" r:id="rId4"/>
    <p:sldLayoutId id="2147483662" r:id="rId5"/>
    <p:sldLayoutId id="2147483661" r:id="rId6"/>
    <p:sldLayoutId id="2147483660" r:id="rId7"/>
    <p:sldLayoutId id="2147483659" r:id="rId8"/>
    <p:sldLayoutId id="2147483658" r:id="rId9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..../items/001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1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61188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r>
              <a:rPr lang="en-US" altLang="en-US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pringMVC</a:t>
            </a:r>
            <a:endParaRPr lang="en-US" altLang="zh-CN" sz="2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3600" b="1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		----</a:t>
            </a: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文件上传和</a:t>
            </a:r>
            <a:r>
              <a:rPr lang="en-US" altLang="zh-CN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json</a:t>
            </a: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数据交互</a:t>
            </a:r>
            <a:endParaRPr lang="zh-CN" altLang="en-US" sz="2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5" name="TextBox 7"/>
          <p:cNvSpPr txBox="1">
            <a:spLocks noChangeArrowheads="1"/>
          </p:cNvSpPr>
          <p:nvPr/>
        </p:nvSpPr>
        <p:spPr bwMode="auto">
          <a:xfrm>
            <a:off x="4154488" y="6202363"/>
            <a:ext cx="917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ctr">
              <a:buSzPct val="65000"/>
            </a:pPr>
            <a:r>
              <a:rPr lang="en-US" altLang="zh-CN" sz="1800" b="1">
                <a:solidFill>
                  <a:srgbClr val="FF0000"/>
                </a:solidFill>
              </a:rPr>
              <a:t>Bate</a:t>
            </a:r>
            <a:r>
              <a:rPr lang="zh-CN" altLang="en-US" sz="1800" b="1">
                <a:solidFill>
                  <a:srgbClr val="FF0000"/>
                </a:solidFill>
              </a:rPr>
              <a:t>版</a:t>
            </a:r>
            <a:endParaRPr lang="en-US" altLang="zh-CN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json</a:t>
            </a:r>
            <a:r>
              <a:rPr lang="zh-CN" altLang="en-US" smtClean="0"/>
              <a:t>数据交互</a:t>
            </a:r>
            <a:endParaRPr lang="en-US" altLang="zh-CN" smtClean="0"/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733550"/>
          </a:xfrm>
        </p:spPr>
        <p:txBody>
          <a:bodyPr/>
          <a:lstStyle/>
          <a:p>
            <a:r>
              <a:rPr lang="en-US" altLang="zh-CN" smtClean="0"/>
              <a:t>json</a:t>
            </a:r>
            <a:r>
              <a:rPr lang="zh-CN" altLang="en-US" smtClean="0"/>
              <a:t>交互概述</a:t>
            </a:r>
            <a:endParaRPr lang="en-US" altLang="zh-CN" smtClean="0"/>
          </a:p>
          <a:p>
            <a:pPr lvl="1"/>
            <a:r>
              <a:rPr lang="en-US" altLang="zh-CN" smtClean="0"/>
              <a:t>json</a:t>
            </a:r>
            <a:r>
              <a:rPr lang="zh-CN" altLang="en-US" smtClean="0"/>
              <a:t>数据格式在接口调用中、</a:t>
            </a:r>
            <a:r>
              <a:rPr lang="en-US" altLang="zh-CN" smtClean="0"/>
              <a:t>html</a:t>
            </a:r>
            <a:r>
              <a:rPr lang="zh-CN" altLang="en-US" smtClean="0"/>
              <a:t>页面中较常用，</a:t>
            </a:r>
            <a:r>
              <a:rPr lang="en-US" altLang="zh-CN" smtClean="0"/>
              <a:t>json</a:t>
            </a:r>
            <a:r>
              <a:rPr lang="zh-CN" altLang="en-US" smtClean="0"/>
              <a:t>格式比较简单，解析还比较方便。</a:t>
            </a:r>
            <a:endParaRPr lang="en-US" altLang="zh-CN" smtClean="0"/>
          </a:p>
          <a:p>
            <a:pPr lvl="1"/>
            <a:r>
              <a:rPr lang="en-US" altLang="zh-CN" smtClean="0"/>
              <a:t>json</a:t>
            </a:r>
            <a:r>
              <a:rPr lang="zh-CN" altLang="en-US" smtClean="0"/>
              <a:t>数据交互思路</a:t>
            </a:r>
            <a:endParaRPr lang="en-US" altLang="zh-CN" smtClean="0"/>
          </a:p>
        </p:txBody>
      </p:sp>
      <p:sp>
        <p:nvSpPr>
          <p:cNvPr id="3174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ctr">
              <a:buSzPct val="65000"/>
            </a:pPr>
            <a:endParaRPr lang="zh-CN" altLang="en-US"/>
          </a:p>
        </p:txBody>
      </p:sp>
      <p:grpSp>
        <p:nvGrpSpPr>
          <p:cNvPr id="31748" name="Group 1"/>
          <p:cNvGrpSpPr>
            <a:grpSpLocks noChangeAspect="1"/>
          </p:cNvGrpSpPr>
          <p:nvPr/>
        </p:nvGrpSpPr>
        <p:grpSpPr bwMode="auto">
          <a:xfrm>
            <a:off x="714375" y="2571750"/>
            <a:ext cx="6286500" cy="3375025"/>
            <a:chOff x="2361" y="1014"/>
            <a:chExt cx="6609" cy="4931"/>
          </a:xfrm>
        </p:grpSpPr>
        <p:sp>
          <p:nvSpPr>
            <p:cNvPr id="31749" name="AutoShape 12"/>
            <p:cNvSpPr>
              <a:spLocks noChangeAspect="1" noChangeArrowheads="1" noTextEdit="1"/>
            </p:cNvSpPr>
            <p:nvPr/>
          </p:nvSpPr>
          <p:spPr bwMode="auto">
            <a:xfrm>
              <a:off x="2361" y="1014"/>
              <a:ext cx="6609" cy="3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0" name="Text Box 11"/>
            <p:cNvSpPr txBox="1">
              <a:spLocks noChangeArrowheads="1"/>
            </p:cNvSpPr>
            <p:nvPr/>
          </p:nvSpPr>
          <p:spPr bwMode="auto">
            <a:xfrm>
              <a:off x="4927" y="1393"/>
              <a:ext cx="1962" cy="7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000">
                  <a:latin typeface="Calibri" pitchFamily="34" charset="0"/>
                  <a:cs typeface="Times New Roman" pitchFamily="18" charset="0"/>
                </a:rPr>
                <a:t>客户端请求</a:t>
              </a:r>
              <a:endParaRPr lang="zh-CN" altLang="en-US" sz="1800"/>
            </a:p>
          </p:txBody>
        </p:sp>
        <p:cxnSp>
          <p:nvCxnSpPr>
            <p:cNvPr id="31751" name="AutoShape 10"/>
            <p:cNvCxnSpPr>
              <a:cxnSpLocks noChangeShapeType="1"/>
            </p:cNvCxnSpPr>
            <p:nvPr/>
          </p:nvCxnSpPr>
          <p:spPr bwMode="auto">
            <a:xfrm flipH="1">
              <a:off x="4638" y="2227"/>
              <a:ext cx="1082" cy="3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1752" name="Text Box 9"/>
            <p:cNvSpPr txBox="1">
              <a:spLocks noChangeArrowheads="1"/>
            </p:cNvSpPr>
            <p:nvPr/>
          </p:nvSpPr>
          <p:spPr bwMode="auto">
            <a:xfrm>
              <a:off x="3668" y="2595"/>
              <a:ext cx="1772" cy="7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000">
                  <a:latin typeface="Calibri" pitchFamily="34" charset="0"/>
                  <a:cs typeface="Times New Roman" pitchFamily="18" charset="0"/>
                </a:rPr>
                <a:t>请求的是</a:t>
              </a:r>
              <a:r>
                <a:rPr lang="en-US" altLang="zh-CN" sz="1000">
                  <a:latin typeface="Calibri" pitchFamily="34" charset="0"/>
                  <a:cs typeface="Times New Roman" pitchFamily="18" charset="0"/>
                </a:rPr>
                <a:t>json</a:t>
              </a:r>
              <a:r>
                <a:rPr lang="zh-CN" altLang="en-US" sz="1000">
                  <a:latin typeface="Calibri" pitchFamily="34" charset="0"/>
                  <a:cs typeface="Times New Roman" pitchFamily="18" charset="0"/>
                </a:rPr>
                <a:t>串</a:t>
              </a:r>
              <a:endParaRPr lang="zh-CN" altLang="en-US" sz="800"/>
            </a:p>
            <a:p>
              <a:pPr eaLnBrk="0" hangingPunct="0"/>
              <a:r>
                <a:rPr lang="zh-CN" altLang="en-US" sz="1000">
                  <a:latin typeface="Calibri" pitchFamily="34" charset="0"/>
                  <a:cs typeface="Times New Roman" pitchFamily="18" charset="0"/>
                </a:rPr>
                <a:t>需要指定</a:t>
              </a:r>
              <a:r>
                <a:rPr lang="en-US" altLang="zh-CN" sz="1000">
                  <a:latin typeface="Calibri" pitchFamily="34" charset="0"/>
                  <a:cs typeface="Times New Roman" pitchFamily="18" charset="0"/>
                </a:rPr>
                <a:t>contentType=</a:t>
              </a:r>
              <a:endParaRPr lang="en-US" altLang="zh-CN" sz="800"/>
            </a:p>
            <a:p>
              <a:pPr eaLnBrk="0" hangingPunct="0"/>
              <a:r>
                <a:rPr lang="en-US" altLang="zh-CN" sz="1000">
                  <a:latin typeface="Calibri" pitchFamily="34" charset="0"/>
                  <a:cs typeface="Times New Roman" pitchFamily="18" charset="0"/>
                </a:rPr>
                <a:t>application/json</a:t>
              </a:r>
              <a:endParaRPr lang="en-US" altLang="zh-CN" sz="1800"/>
            </a:p>
          </p:txBody>
        </p:sp>
        <p:sp>
          <p:nvSpPr>
            <p:cNvPr id="31753" name="Text Box 8"/>
            <p:cNvSpPr txBox="1">
              <a:spLocks noChangeArrowheads="1"/>
            </p:cNvSpPr>
            <p:nvPr/>
          </p:nvSpPr>
          <p:spPr bwMode="auto">
            <a:xfrm>
              <a:off x="3668" y="3590"/>
              <a:ext cx="1772" cy="5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000">
                  <a:latin typeface="Calibri" pitchFamily="34" charset="0"/>
                  <a:cs typeface="Times New Roman" pitchFamily="18" charset="0"/>
                </a:rPr>
                <a:t>@RequestBody</a:t>
              </a:r>
              <a:r>
                <a:rPr lang="zh-CN" altLang="en-US" sz="1000">
                  <a:latin typeface="Calibri" pitchFamily="34" charset="0"/>
                  <a:cs typeface="Times New Roman" pitchFamily="18" charset="0"/>
                </a:rPr>
                <a:t>将</a:t>
              </a:r>
              <a:r>
                <a:rPr lang="en-US" altLang="zh-CN" sz="1000">
                  <a:latin typeface="Calibri" pitchFamily="34" charset="0"/>
                  <a:cs typeface="Times New Roman" pitchFamily="18" charset="0"/>
                </a:rPr>
                <a:t>json</a:t>
              </a:r>
              <a:r>
                <a:rPr lang="zh-CN" altLang="en-US" sz="1000">
                  <a:latin typeface="Calibri" pitchFamily="34" charset="0"/>
                  <a:cs typeface="Times New Roman" pitchFamily="18" charset="0"/>
                </a:rPr>
                <a:t>串转成</a:t>
              </a:r>
              <a:r>
                <a:rPr lang="en-US" altLang="zh-CN" sz="1000">
                  <a:latin typeface="Calibri" pitchFamily="34" charset="0"/>
                  <a:cs typeface="Times New Roman" pitchFamily="18" charset="0"/>
                </a:rPr>
                <a:t>java</a:t>
              </a:r>
              <a:r>
                <a:rPr lang="zh-CN" altLang="en-US" sz="1000">
                  <a:latin typeface="Calibri" pitchFamily="34" charset="0"/>
                  <a:cs typeface="Times New Roman" pitchFamily="18" charset="0"/>
                </a:rPr>
                <a:t>对象</a:t>
              </a:r>
              <a:endParaRPr lang="zh-CN" altLang="en-US" sz="1800"/>
            </a:p>
          </p:txBody>
        </p:sp>
        <p:sp>
          <p:nvSpPr>
            <p:cNvPr id="31754" name="Text Box 7"/>
            <p:cNvSpPr txBox="1">
              <a:spLocks noChangeArrowheads="1"/>
            </p:cNvSpPr>
            <p:nvPr/>
          </p:nvSpPr>
          <p:spPr bwMode="auto">
            <a:xfrm>
              <a:off x="3668" y="4559"/>
              <a:ext cx="1772" cy="5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000">
                  <a:latin typeface="Calibri" pitchFamily="34" charset="0"/>
                  <a:cs typeface="Times New Roman" pitchFamily="18" charset="0"/>
                </a:rPr>
                <a:t>@ResponseBody</a:t>
              </a:r>
              <a:r>
                <a:rPr lang="zh-CN" altLang="en-US" sz="1000">
                  <a:latin typeface="Calibri" pitchFamily="34" charset="0"/>
                  <a:cs typeface="Times New Roman" pitchFamily="18" charset="0"/>
                </a:rPr>
                <a:t>将</a:t>
              </a:r>
              <a:r>
                <a:rPr lang="en-US" altLang="zh-CN" sz="1000">
                  <a:latin typeface="Calibri" pitchFamily="34" charset="0"/>
                  <a:cs typeface="Times New Roman" pitchFamily="18" charset="0"/>
                </a:rPr>
                <a:t>java</a:t>
              </a:r>
              <a:r>
                <a:rPr lang="zh-CN" altLang="en-US" sz="1000">
                  <a:latin typeface="Calibri" pitchFamily="34" charset="0"/>
                  <a:cs typeface="Times New Roman" pitchFamily="18" charset="0"/>
                </a:rPr>
                <a:t>对象转成</a:t>
              </a:r>
              <a:r>
                <a:rPr lang="en-US" altLang="zh-CN" sz="1000">
                  <a:latin typeface="Calibri" pitchFamily="34" charset="0"/>
                  <a:cs typeface="Times New Roman" pitchFamily="18" charset="0"/>
                </a:rPr>
                <a:t>json</a:t>
              </a:r>
              <a:r>
                <a:rPr lang="zh-CN" altLang="en-US" sz="1000">
                  <a:latin typeface="Calibri" pitchFamily="34" charset="0"/>
                  <a:cs typeface="Times New Roman" pitchFamily="18" charset="0"/>
                </a:rPr>
                <a:t>串输出</a:t>
              </a:r>
              <a:endParaRPr lang="zh-CN" altLang="en-US" sz="1800"/>
            </a:p>
          </p:txBody>
        </p:sp>
        <p:sp>
          <p:nvSpPr>
            <p:cNvPr id="31755" name="Text Box 6"/>
            <p:cNvSpPr txBox="1">
              <a:spLocks noChangeArrowheads="1"/>
            </p:cNvSpPr>
            <p:nvPr/>
          </p:nvSpPr>
          <p:spPr bwMode="auto">
            <a:xfrm>
              <a:off x="6569" y="2595"/>
              <a:ext cx="2053" cy="7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000">
                  <a:latin typeface="Calibri" pitchFamily="34" charset="0"/>
                  <a:cs typeface="Times New Roman" pitchFamily="18" charset="0"/>
                </a:rPr>
                <a:t>请求的是</a:t>
              </a:r>
              <a:r>
                <a:rPr lang="en-US" altLang="zh-CN" sz="1000">
                  <a:latin typeface="Calibri" pitchFamily="34" charset="0"/>
                  <a:cs typeface="Times New Roman" pitchFamily="18" charset="0"/>
                </a:rPr>
                <a:t>key/value</a:t>
              </a:r>
              <a:endParaRPr lang="en-US" altLang="zh-CN" sz="800"/>
            </a:p>
            <a:p>
              <a:pPr eaLnBrk="0" hangingPunct="0"/>
              <a:r>
                <a:rPr lang="en-US" altLang="zh-CN" sz="1000">
                  <a:latin typeface="Calibri" pitchFamily="34" charset="0"/>
                  <a:cs typeface="Times New Roman" pitchFamily="18" charset="0"/>
                </a:rPr>
                <a:t>contentType=</a:t>
              </a:r>
              <a:endParaRPr lang="en-US" altLang="zh-CN" sz="800"/>
            </a:p>
            <a:p>
              <a:pPr eaLnBrk="0" hangingPunct="0"/>
              <a:r>
                <a:rPr lang="en-US" altLang="zh-CN" sz="1000">
                  <a:latin typeface="Calibri" pitchFamily="34" charset="0"/>
                  <a:cs typeface="Times New Roman" pitchFamily="18" charset="0"/>
                </a:rPr>
                <a:t>application/x-www-form-urlencoded</a:t>
              </a:r>
              <a:endParaRPr lang="en-US" altLang="zh-CN" sz="1800"/>
            </a:p>
          </p:txBody>
        </p:sp>
        <p:cxnSp>
          <p:nvCxnSpPr>
            <p:cNvPr id="31756" name="AutoShape 5"/>
            <p:cNvCxnSpPr>
              <a:cxnSpLocks noChangeShapeType="1"/>
            </p:cNvCxnSpPr>
            <p:nvPr/>
          </p:nvCxnSpPr>
          <p:spPr bwMode="auto">
            <a:xfrm>
              <a:off x="6225" y="2227"/>
              <a:ext cx="1002" cy="2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1757" name="Text Box 4"/>
            <p:cNvSpPr txBox="1">
              <a:spLocks noChangeArrowheads="1"/>
            </p:cNvSpPr>
            <p:nvPr/>
          </p:nvSpPr>
          <p:spPr bwMode="auto">
            <a:xfrm>
              <a:off x="6569" y="3510"/>
              <a:ext cx="2053" cy="5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000">
                  <a:latin typeface="Calibri" pitchFamily="34" charset="0"/>
                  <a:cs typeface="Times New Roman" pitchFamily="18" charset="0"/>
                </a:rPr>
                <a:t>不需要</a:t>
              </a:r>
              <a:r>
                <a:rPr lang="en-US" altLang="zh-CN" sz="1000">
                  <a:latin typeface="Calibri" pitchFamily="34" charset="0"/>
                  <a:cs typeface="Times New Roman" pitchFamily="18" charset="0"/>
                </a:rPr>
                <a:t>@RequestBody</a:t>
              </a:r>
              <a:r>
                <a:rPr lang="zh-CN" altLang="en-US" sz="1000">
                  <a:latin typeface="Calibri" pitchFamily="34" charset="0"/>
                  <a:cs typeface="Times New Roman" pitchFamily="18" charset="0"/>
                </a:rPr>
                <a:t>将</a:t>
              </a:r>
              <a:r>
                <a:rPr lang="en-US" altLang="zh-CN" sz="1000">
                  <a:latin typeface="Calibri" pitchFamily="34" charset="0"/>
                  <a:cs typeface="Times New Roman" pitchFamily="18" charset="0"/>
                </a:rPr>
                <a:t>json</a:t>
              </a:r>
              <a:r>
                <a:rPr lang="zh-CN" altLang="en-US" sz="1000">
                  <a:latin typeface="Calibri" pitchFamily="34" charset="0"/>
                  <a:cs typeface="Times New Roman" pitchFamily="18" charset="0"/>
                </a:rPr>
                <a:t>串转成</a:t>
              </a:r>
              <a:r>
                <a:rPr lang="en-US" altLang="zh-CN" sz="1000">
                  <a:latin typeface="Calibri" pitchFamily="34" charset="0"/>
                  <a:cs typeface="Times New Roman" pitchFamily="18" charset="0"/>
                </a:rPr>
                <a:t>java</a:t>
              </a:r>
              <a:r>
                <a:rPr lang="zh-CN" altLang="en-US" sz="1000">
                  <a:latin typeface="Calibri" pitchFamily="34" charset="0"/>
                  <a:cs typeface="Times New Roman" pitchFamily="18" charset="0"/>
                </a:rPr>
                <a:t>对象</a:t>
              </a:r>
              <a:endParaRPr lang="zh-CN" altLang="en-US" sz="1800"/>
            </a:p>
          </p:txBody>
        </p:sp>
        <p:sp>
          <p:nvSpPr>
            <p:cNvPr id="31758" name="Text Box 3"/>
            <p:cNvSpPr txBox="1">
              <a:spLocks noChangeArrowheads="1"/>
            </p:cNvSpPr>
            <p:nvPr/>
          </p:nvSpPr>
          <p:spPr bwMode="auto">
            <a:xfrm>
              <a:off x="6569" y="4559"/>
              <a:ext cx="1772" cy="5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000">
                  <a:latin typeface="Calibri" pitchFamily="34" charset="0"/>
                  <a:cs typeface="Times New Roman" pitchFamily="18" charset="0"/>
                </a:rPr>
                <a:t>@ResponseBody</a:t>
              </a:r>
              <a:r>
                <a:rPr lang="zh-CN" altLang="en-US" sz="1000">
                  <a:latin typeface="Calibri" pitchFamily="34" charset="0"/>
                  <a:cs typeface="Times New Roman" pitchFamily="18" charset="0"/>
                </a:rPr>
                <a:t>将</a:t>
              </a:r>
              <a:r>
                <a:rPr lang="en-US" altLang="zh-CN" sz="1000">
                  <a:latin typeface="Calibri" pitchFamily="34" charset="0"/>
                  <a:cs typeface="Times New Roman" pitchFamily="18" charset="0"/>
                </a:rPr>
                <a:t>java</a:t>
              </a:r>
              <a:r>
                <a:rPr lang="zh-CN" altLang="en-US" sz="1000">
                  <a:latin typeface="Calibri" pitchFamily="34" charset="0"/>
                  <a:cs typeface="Times New Roman" pitchFamily="18" charset="0"/>
                </a:rPr>
                <a:t>对象转成</a:t>
              </a:r>
              <a:r>
                <a:rPr lang="en-US" altLang="zh-CN" sz="1000">
                  <a:latin typeface="Calibri" pitchFamily="34" charset="0"/>
                  <a:cs typeface="Times New Roman" pitchFamily="18" charset="0"/>
                </a:rPr>
                <a:t>json</a:t>
              </a:r>
              <a:r>
                <a:rPr lang="zh-CN" altLang="en-US" sz="1000">
                  <a:latin typeface="Calibri" pitchFamily="34" charset="0"/>
                  <a:cs typeface="Times New Roman" pitchFamily="18" charset="0"/>
                </a:rPr>
                <a:t>串输出</a:t>
              </a:r>
              <a:endParaRPr lang="zh-CN" altLang="en-US" sz="1800"/>
            </a:p>
          </p:txBody>
        </p:sp>
        <p:sp>
          <p:nvSpPr>
            <p:cNvPr id="31759" name="Text Box 2"/>
            <p:cNvSpPr txBox="1">
              <a:spLocks noChangeArrowheads="1"/>
            </p:cNvSpPr>
            <p:nvPr/>
          </p:nvSpPr>
          <p:spPr bwMode="auto">
            <a:xfrm>
              <a:off x="4366" y="5305"/>
              <a:ext cx="3430" cy="6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000">
                  <a:solidFill>
                    <a:srgbClr val="FF0000"/>
                  </a:solidFill>
                  <a:latin typeface="Calibri" pitchFamily="34" charset="0"/>
                  <a:cs typeface="Times New Roman" pitchFamily="18" charset="0"/>
                </a:rPr>
                <a:t>最终都输出</a:t>
              </a:r>
              <a:r>
                <a:rPr lang="en-US" altLang="zh-CN" sz="1000">
                  <a:solidFill>
                    <a:srgbClr val="FF0000"/>
                  </a:solidFill>
                  <a:latin typeface="Calibri" pitchFamily="34" charset="0"/>
                  <a:cs typeface="Times New Roman" pitchFamily="18" charset="0"/>
                </a:rPr>
                <a:t>json</a:t>
              </a:r>
              <a:r>
                <a:rPr lang="zh-CN" altLang="en-US" sz="1000">
                  <a:solidFill>
                    <a:srgbClr val="FF0000"/>
                  </a:solidFill>
                  <a:latin typeface="Calibri" pitchFamily="34" charset="0"/>
                  <a:cs typeface="Times New Roman" pitchFamily="18" charset="0"/>
                </a:rPr>
                <a:t>数据，为了在前端页面方便对请求结果进行解析</a:t>
              </a:r>
              <a:endParaRPr lang="zh-CN" altLang="en-US" sz="1800"/>
            </a:p>
          </p:txBody>
        </p:sp>
      </p:grp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json</a:t>
            </a:r>
            <a:r>
              <a:rPr lang="zh-CN" altLang="en-US" smtClean="0"/>
              <a:t>数据交互</a:t>
            </a:r>
            <a:endParaRPr lang="en-US" altLang="zh-CN" smtClean="0"/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3448050"/>
          </a:xfrm>
        </p:spPr>
        <p:txBody>
          <a:bodyPr/>
          <a:lstStyle/>
          <a:p>
            <a:r>
              <a:rPr lang="en-US" altLang="zh-CN" smtClean="0"/>
              <a:t>json </a:t>
            </a:r>
            <a:r>
              <a:rPr lang="zh-CN" altLang="en-US" smtClean="0"/>
              <a:t>数据交互步骤</a:t>
            </a:r>
            <a:endParaRPr lang="en-US" altLang="zh-CN" smtClean="0"/>
          </a:p>
          <a:p>
            <a:pPr lvl="1"/>
            <a:r>
              <a:rPr lang="zh-CN" altLang="en-US" smtClean="0"/>
              <a:t>导入</a:t>
            </a:r>
            <a:r>
              <a:rPr lang="en-US" altLang="zh-CN" smtClean="0"/>
              <a:t>jar</a:t>
            </a:r>
            <a:r>
              <a:rPr lang="zh-CN" altLang="en-US" smtClean="0"/>
              <a:t>包</a:t>
            </a:r>
            <a:endParaRPr lang="en-US" altLang="zh-CN" smtClean="0"/>
          </a:p>
          <a:p>
            <a:pPr lvl="1"/>
            <a:r>
              <a:rPr lang="zh-CN" altLang="en-US" smtClean="0"/>
              <a:t>配置</a:t>
            </a:r>
            <a:r>
              <a:rPr lang="en-US" altLang="zh-CN" smtClean="0"/>
              <a:t>json</a:t>
            </a:r>
            <a:r>
              <a:rPr lang="zh-CN" altLang="en-US" smtClean="0"/>
              <a:t>转换器</a:t>
            </a:r>
            <a:endParaRPr lang="en-US" altLang="zh-CN" smtClean="0"/>
          </a:p>
          <a:p>
            <a:pPr lvl="1"/>
            <a:r>
              <a:rPr lang="zh-CN" altLang="en-US" smtClean="0"/>
              <a:t>编写页面代码</a:t>
            </a:r>
            <a:endParaRPr lang="en-US" altLang="zh-CN" smtClean="0"/>
          </a:p>
          <a:p>
            <a:pPr lvl="1"/>
            <a:r>
              <a:rPr lang="zh-CN" altLang="en-US" smtClean="0"/>
              <a:t>编写</a:t>
            </a:r>
            <a:r>
              <a:rPr lang="en-US" altLang="zh-CN" smtClean="0"/>
              <a:t>controller</a:t>
            </a:r>
            <a:r>
              <a:rPr lang="zh-CN" altLang="en-US" smtClean="0"/>
              <a:t>代码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json</a:t>
            </a:r>
            <a:r>
              <a:rPr lang="zh-CN" altLang="en-US" smtClean="0"/>
              <a:t>数据交互</a:t>
            </a:r>
            <a:endParaRPr lang="en-US" altLang="zh-CN" smtClean="0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661987"/>
          </a:xfrm>
        </p:spPr>
        <p:txBody>
          <a:bodyPr/>
          <a:lstStyle/>
          <a:p>
            <a:r>
              <a:rPr lang="zh-CN" altLang="en-US" smtClean="0"/>
              <a:t>环境搭建</a:t>
            </a:r>
            <a:endParaRPr lang="en-US" altLang="zh-CN" smtClean="0"/>
          </a:p>
          <a:p>
            <a:pPr lvl="1"/>
            <a:r>
              <a:rPr lang="zh-CN" altLang="en-US" smtClean="0"/>
              <a:t>导入</a:t>
            </a:r>
            <a:r>
              <a:rPr lang="en-US" altLang="zh-CN" smtClean="0"/>
              <a:t>jar</a:t>
            </a:r>
            <a:r>
              <a:rPr lang="zh-CN" altLang="en-US" smtClean="0"/>
              <a:t>包</a:t>
            </a:r>
            <a:endParaRPr lang="en-US" altLang="zh-CN" smtClean="0"/>
          </a:p>
          <a:p>
            <a:pPr lvl="1"/>
            <a:r>
              <a:rPr lang="zh-CN" altLang="en-US" smtClean="0"/>
              <a:t>导入</a:t>
            </a:r>
            <a:r>
              <a:rPr lang="en-US" altLang="zh-CN" smtClean="0"/>
              <a:t>jquery</a:t>
            </a:r>
            <a:r>
              <a:rPr lang="zh-CN" altLang="en-US" smtClean="0"/>
              <a:t>文件</a:t>
            </a:r>
            <a:endParaRPr lang="en-US" altLang="zh-CN" smtClean="0"/>
          </a:p>
        </p:txBody>
      </p:sp>
      <p:pic>
        <p:nvPicPr>
          <p:cNvPr id="35843" name="图片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714625"/>
            <a:ext cx="37480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json</a:t>
            </a:r>
            <a:r>
              <a:rPr lang="zh-CN" altLang="en-US" smtClean="0"/>
              <a:t>数据交互</a:t>
            </a:r>
            <a:endParaRPr lang="en-US" altLang="zh-CN" smtClean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661987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zh-CN" altLang="en-US" smtClean="0"/>
              <a:t>配置</a:t>
            </a:r>
            <a:r>
              <a:rPr lang="en-US" altLang="zh-CN" smtClean="0"/>
              <a:t>json</a:t>
            </a:r>
            <a:r>
              <a:rPr lang="zh-CN" altLang="en-US" smtClean="0"/>
              <a:t>转换器</a:t>
            </a:r>
            <a:endParaRPr lang="en-US" altLang="zh-CN" smtClean="0"/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63" y="1785938"/>
            <a:ext cx="5600700" cy="242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矩形 6"/>
          <p:cNvSpPr>
            <a:spLocks noChangeArrowheads="1"/>
          </p:cNvSpPr>
          <p:nvPr/>
        </p:nvSpPr>
        <p:spPr bwMode="auto">
          <a:xfrm>
            <a:off x="571500" y="5000625"/>
            <a:ext cx="65008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ctr">
              <a:buSzPct val="65000"/>
            </a:pPr>
            <a:r>
              <a:rPr lang="zh-CN" altLang="en-US" b="1"/>
              <a:t>如果使用</a:t>
            </a:r>
            <a:r>
              <a:rPr lang="en-US" altLang="zh-CN" b="1"/>
              <a:t>&lt;mvc:annotation-driven /&gt; </a:t>
            </a:r>
            <a:r>
              <a:rPr lang="zh-CN" altLang="en-US" b="1"/>
              <a:t>则不用定义上边的内容。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json</a:t>
            </a:r>
            <a:r>
              <a:rPr lang="zh-CN" altLang="en-US" smtClean="0"/>
              <a:t>数据交互</a:t>
            </a:r>
            <a:endParaRPr lang="en-US" altLang="zh-CN" smtClean="0"/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661987"/>
          </a:xfrm>
        </p:spPr>
        <p:txBody>
          <a:bodyPr/>
          <a:lstStyle/>
          <a:p>
            <a:r>
              <a:rPr lang="zh-CN" altLang="en-US" smtClean="0"/>
              <a:t>测试</a:t>
            </a:r>
            <a:endParaRPr lang="en-US" altLang="zh-CN" smtClean="0"/>
          </a:p>
          <a:p>
            <a:pPr lvl="1"/>
            <a:r>
              <a:rPr lang="zh-CN" altLang="en-US" smtClean="0"/>
              <a:t>输入</a:t>
            </a:r>
            <a:r>
              <a:rPr lang="en-US" altLang="zh-CN" smtClean="0"/>
              <a:t>json</a:t>
            </a:r>
            <a:r>
              <a:rPr lang="zh-CN" altLang="en-US" smtClean="0"/>
              <a:t>串，输出是</a:t>
            </a:r>
            <a:r>
              <a:rPr lang="en-US" altLang="zh-CN" smtClean="0"/>
              <a:t>json</a:t>
            </a:r>
            <a:r>
              <a:rPr lang="zh-CN" altLang="en-US" smtClean="0"/>
              <a:t>串</a:t>
            </a:r>
            <a:endParaRPr lang="en-US" altLang="zh-CN" smtClean="0"/>
          </a:p>
          <a:p>
            <a:pPr lvl="1"/>
            <a:r>
              <a:rPr lang="zh-CN" altLang="en-US" smtClean="0"/>
              <a:t>输入</a:t>
            </a:r>
            <a:r>
              <a:rPr lang="en-US" altLang="zh-CN" smtClean="0"/>
              <a:t>key/value</a:t>
            </a:r>
            <a:r>
              <a:rPr lang="zh-CN" altLang="en-US" smtClean="0"/>
              <a:t>，输出是</a:t>
            </a:r>
            <a:r>
              <a:rPr lang="en-US" altLang="zh-CN" smtClean="0"/>
              <a:t>json</a:t>
            </a:r>
            <a:r>
              <a:rPr lang="zh-CN" altLang="en-US" smtClean="0"/>
              <a:t>串</a:t>
            </a:r>
            <a:endParaRPr lang="en-US" altLang="zh-CN" smtClean="0"/>
          </a:p>
          <a:p>
            <a:endParaRPr lang="en-US" altLang="zh-CN" smtClean="0"/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4763" y="2286000"/>
            <a:ext cx="3170237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03763" y="2214563"/>
            <a:ext cx="33686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 bwMode="auto">
          <a:xfrm>
            <a:off x="1428750" y="3714750"/>
            <a:ext cx="1714500" cy="142875"/>
          </a:xfrm>
          <a:prstGeom prst="rect">
            <a:avLst/>
          </a:prstGeom>
          <a:noFill/>
          <a:ln w="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sx="1000" sy="1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929188" y="3643313"/>
            <a:ext cx="1714500" cy="142875"/>
          </a:xfrm>
          <a:prstGeom prst="rect">
            <a:avLst/>
          </a:prstGeom>
          <a:noFill/>
          <a:ln w="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sx="1000" sy="1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json</a:t>
            </a:r>
            <a:r>
              <a:rPr lang="zh-CN" altLang="en-US" smtClean="0"/>
              <a:t>数据交互</a:t>
            </a:r>
            <a:endParaRPr lang="en-US" altLang="zh-CN" smtClean="0"/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661987"/>
          </a:xfrm>
        </p:spPr>
        <p:txBody>
          <a:bodyPr/>
          <a:lstStyle/>
          <a:p>
            <a:r>
              <a:rPr lang="zh-CN" altLang="en-US" smtClean="0"/>
              <a:t>输入</a:t>
            </a:r>
            <a:r>
              <a:rPr lang="en-US" altLang="zh-CN" smtClean="0"/>
              <a:t>json</a:t>
            </a:r>
            <a:r>
              <a:rPr lang="zh-CN" altLang="en-US" smtClean="0"/>
              <a:t>串，输出是</a:t>
            </a:r>
            <a:r>
              <a:rPr lang="en-US" altLang="zh-CN" smtClean="0"/>
              <a:t>json</a:t>
            </a:r>
            <a:r>
              <a:rPr lang="zh-CN" altLang="en-US" smtClean="0"/>
              <a:t>串</a:t>
            </a:r>
            <a:endParaRPr lang="en-US" altLang="zh-CN" smtClean="0"/>
          </a:p>
          <a:p>
            <a:pPr lvl="1"/>
            <a:r>
              <a:rPr lang="en-US" altLang="zh-CN" smtClean="0"/>
              <a:t>jsp </a:t>
            </a:r>
            <a:r>
              <a:rPr lang="zh-CN" altLang="en-US" smtClean="0"/>
              <a:t>页面</a:t>
            </a:r>
            <a:endParaRPr lang="en-US" altLang="zh-CN" smtClean="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1957388"/>
            <a:ext cx="7056437" cy="294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json</a:t>
            </a:r>
            <a:r>
              <a:rPr lang="zh-CN" altLang="en-US" smtClean="0"/>
              <a:t>数据交互</a:t>
            </a:r>
            <a:endParaRPr lang="en-US" altLang="zh-CN" smtClean="0"/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661987"/>
          </a:xfrm>
        </p:spPr>
        <p:txBody>
          <a:bodyPr/>
          <a:lstStyle/>
          <a:p>
            <a:r>
              <a:rPr lang="zh-CN" altLang="en-US" smtClean="0"/>
              <a:t>输入</a:t>
            </a:r>
            <a:r>
              <a:rPr lang="en-US" altLang="zh-CN" smtClean="0"/>
              <a:t>json</a:t>
            </a:r>
            <a:r>
              <a:rPr lang="zh-CN" altLang="en-US" smtClean="0"/>
              <a:t>串，输出是</a:t>
            </a:r>
            <a:r>
              <a:rPr lang="en-US" altLang="zh-CN" smtClean="0"/>
              <a:t>json</a:t>
            </a:r>
            <a:r>
              <a:rPr lang="zh-CN" altLang="en-US" smtClean="0"/>
              <a:t>串</a:t>
            </a:r>
            <a:endParaRPr lang="en-US" altLang="zh-CN" smtClean="0"/>
          </a:p>
          <a:p>
            <a:pPr lvl="1"/>
            <a:r>
              <a:rPr lang="en-US" altLang="zh-CN" smtClean="0"/>
              <a:t>controller</a:t>
            </a: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" y="2476500"/>
            <a:ext cx="901541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json</a:t>
            </a:r>
            <a:r>
              <a:rPr lang="zh-CN" altLang="en-US" smtClean="0"/>
              <a:t>数据交互</a:t>
            </a:r>
            <a:endParaRPr lang="en-US" altLang="zh-CN" smtClean="0"/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661987"/>
          </a:xfrm>
        </p:spPr>
        <p:txBody>
          <a:bodyPr/>
          <a:lstStyle/>
          <a:p>
            <a:r>
              <a:rPr lang="zh-CN" altLang="en-US" smtClean="0"/>
              <a:t>输入</a:t>
            </a:r>
            <a:r>
              <a:rPr lang="en-US" altLang="zh-CN" smtClean="0"/>
              <a:t>key/value</a:t>
            </a:r>
            <a:r>
              <a:rPr lang="zh-CN" altLang="en-US" smtClean="0"/>
              <a:t>，输出是</a:t>
            </a:r>
            <a:r>
              <a:rPr lang="en-US" altLang="zh-CN" smtClean="0"/>
              <a:t>json</a:t>
            </a:r>
            <a:r>
              <a:rPr lang="zh-CN" altLang="en-US" smtClean="0"/>
              <a:t>串</a:t>
            </a:r>
            <a:endParaRPr lang="en-US" altLang="zh-CN" smtClean="0"/>
          </a:p>
          <a:p>
            <a:pPr lvl="1"/>
            <a:r>
              <a:rPr lang="en-US" altLang="zh-CN" smtClean="0"/>
              <a:t>jsp </a:t>
            </a:r>
            <a:r>
              <a:rPr lang="zh-CN" altLang="en-US" smtClean="0"/>
              <a:t>页面</a:t>
            </a:r>
            <a:endParaRPr lang="en-US" altLang="zh-CN" smtClean="0"/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3150" y="2120900"/>
            <a:ext cx="6996113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json</a:t>
            </a:r>
            <a:r>
              <a:rPr lang="zh-CN" altLang="en-US" smtClean="0"/>
              <a:t>数据交互</a:t>
            </a:r>
            <a:endParaRPr lang="en-US" altLang="zh-CN" smtClean="0"/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661987"/>
          </a:xfrm>
        </p:spPr>
        <p:txBody>
          <a:bodyPr/>
          <a:lstStyle/>
          <a:p>
            <a:r>
              <a:rPr lang="zh-CN" altLang="en-US" smtClean="0"/>
              <a:t>输入</a:t>
            </a:r>
            <a:r>
              <a:rPr lang="en-US" altLang="zh-CN" smtClean="0"/>
              <a:t>key/value</a:t>
            </a:r>
            <a:r>
              <a:rPr lang="zh-CN" altLang="en-US" smtClean="0"/>
              <a:t>，输出是</a:t>
            </a:r>
            <a:r>
              <a:rPr lang="en-US" altLang="zh-CN" smtClean="0"/>
              <a:t>json</a:t>
            </a:r>
            <a:r>
              <a:rPr lang="zh-CN" altLang="en-US" smtClean="0"/>
              <a:t>串</a:t>
            </a:r>
            <a:endParaRPr lang="en-US" altLang="zh-CN" smtClean="0"/>
          </a:p>
          <a:p>
            <a:pPr lvl="1"/>
            <a:r>
              <a:rPr lang="en-US" altLang="zh-CN" smtClean="0"/>
              <a:t>controller</a:t>
            </a:r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2662238"/>
            <a:ext cx="7780337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RESTful</a:t>
            </a:r>
            <a:r>
              <a:rPr lang="zh-CN" altLang="en-US" smtClean="0"/>
              <a:t>支持</a:t>
            </a:r>
            <a:endParaRPr lang="en-US" altLang="zh-CN" smtClean="0"/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019175"/>
          </a:xfrm>
        </p:spPr>
        <p:txBody>
          <a:bodyPr/>
          <a:lstStyle/>
          <a:p>
            <a:r>
              <a:rPr lang="zh-CN" altLang="en-US" smtClean="0"/>
              <a:t>什么是</a:t>
            </a:r>
            <a:r>
              <a:rPr lang="en-US" altLang="zh-CN" smtClean="0"/>
              <a:t>RESUful</a:t>
            </a:r>
          </a:p>
          <a:p>
            <a:pPr lvl="1"/>
            <a:r>
              <a:rPr lang="en-US" altLang="zh-CN" smtClean="0"/>
              <a:t>RESTful</a:t>
            </a:r>
            <a:r>
              <a:rPr lang="zh-CN" altLang="en-US" smtClean="0"/>
              <a:t>（即</a:t>
            </a:r>
            <a:r>
              <a:rPr lang="en-US" altLang="zh-CN" smtClean="0"/>
              <a:t>Representational State Transfer</a:t>
            </a:r>
            <a:r>
              <a:rPr lang="zh-CN" altLang="en-US" smtClean="0"/>
              <a:t>的缩写）其实是一个开发理念，是对</a:t>
            </a:r>
            <a:r>
              <a:rPr lang="en-US" altLang="zh-CN" smtClean="0"/>
              <a:t>http</a:t>
            </a:r>
            <a:r>
              <a:rPr lang="zh-CN" altLang="en-US" smtClean="0"/>
              <a:t>的很好的诠释。</a:t>
            </a:r>
            <a:endParaRPr lang="en-US" altLang="zh-CN" smtClean="0"/>
          </a:p>
          <a:p>
            <a:pPr lvl="1"/>
            <a:r>
              <a:rPr lang="en-US" altLang="zh-CN" smtClean="0"/>
              <a:t>RESTful</a:t>
            </a:r>
            <a:r>
              <a:rPr lang="zh-CN" altLang="en-US" smtClean="0"/>
              <a:t>架构，就是目前最流行的一种互联网软件架构。它结构清晰、符合标准、易于理解、扩展方便，所以得到越来越多网站的采用。</a:t>
            </a:r>
            <a:endParaRPr lang="en-US" altLang="zh-CN" smtClean="0"/>
          </a:p>
          <a:p>
            <a:r>
              <a:rPr lang="en-US" altLang="zh-CN" smtClean="0"/>
              <a:t>RESTful</a:t>
            </a:r>
            <a:r>
              <a:rPr lang="zh-CN" altLang="en-US" smtClean="0"/>
              <a:t>架构</a:t>
            </a:r>
          </a:p>
          <a:p>
            <a:pPr lvl="1"/>
            <a:r>
              <a:rPr lang="zh-CN" altLang="en-US" smtClean="0"/>
              <a:t>每一个</a:t>
            </a:r>
            <a:r>
              <a:rPr lang="en-US" altLang="zh-CN" smtClean="0"/>
              <a:t>URI</a:t>
            </a:r>
            <a:r>
              <a:rPr lang="zh-CN" altLang="en-US" smtClean="0"/>
              <a:t>代表一种资源</a:t>
            </a:r>
          </a:p>
          <a:p>
            <a:pPr lvl="1"/>
            <a:r>
              <a:rPr lang="zh-CN" altLang="en-US" smtClean="0"/>
              <a:t>客户端和服务器之间，传递这种资源的某种表现层</a:t>
            </a:r>
          </a:p>
          <a:p>
            <a:pPr lvl="1"/>
            <a:r>
              <a:rPr lang="zh-CN" altLang="en-US" smtClean="0"/>
              <a:t>客户端通过四个</a:t>
            </a:r>
            <a:r>
              <a:rPr lang="en-US" altLang="zh-CN" smtClean="0"/>
              <a:t>HTTP</a:t>
            </a:r>
            <a:r>
              <a:rPr lang="zh-CN" altLang="en-US" smtClean="0"/>
              <a:t>动词，对服务器端资源进行操作，实现</a:t>
            </a:r>
            <a:r>
              <a:rPr lang="en-US" altLang="zh-CN" smtClean="0"/>
              <a:t>"</a:t>
            </a:r>
            <a:r>
              <a:rPr lang="zh-CN" altLang="en-US" smtClean="0"/>
              <a:t>表现层状态转化</a:t>
            </a:r>
            <a:r>
              <a:rPr lang="en-US" altLang="zh-CN" smtClean="0"/>
              <a:t>“</a:t>
            </a:r>
          </a:p>
          <a:p>
            <a:pPr lvl="1"/>
            <a:endParaRPr lang="zh-CN" altLang="en-US" smtClean="0"/>
          </a:p>
          <a:p>
            <a:pPr lvl="1"/>
            <a:endParaRPr lang="en-US" altLang="zh-CN" smtClean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63" y="1285875"/>
          <a:ext cx="7786687" cy="3033713"/>
        </p:xfrm>
        <a:graphic>
          <a:graphicData uri="http://schemas.openxmlformats.org/drawingml/2006/table">
            <a:tbl>
              <a:tblPr/>
              <a:tblGrid>
                <a:gridCol w="2948940"/>
                <a:gridCol w="2948940"/>
                <a:gridCol w="963706"/>
                <a:gridCol w="925156"/>
              </a:tblGrid>
              <a:tr h="3528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latin typeface="微软雅黑"/>
                        </a:rPr>
                        <a:t>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bg1"/>
                          </a:solidFill>
                          <a:latin typeface="微软雅黑"/>
                          <a:ea typeface="+mn-ea"/>
                          <a:cs typeface="+mn-cs"/>
                        </a:rPr>
                        <a:t>知识点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bg1"/>
                          </a:solidFill>
                          <a:latin typeface="微软雅黑"/>
                          <a:ea typeface="+mn-ea"/>
                          <a:cs typeface="+mn-cs"/>
                        </a:rPr>
                        <a:t>掌握程度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bg1"/>
                          </a:solidFill>
                          <a:latin typeface="微软雅黑"/>
                          <a:ea typeface="+mn-ea"/>
                          <a:cs typeface="+mn-cs"/>
                        </a:rPr>
                        <a:t>难易程度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68164">
                <a:tc rowSpan="5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文件上传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导入</a:t>
                      </a:r>
                      <a:r>
                        <a:rPr lang="en-US" sz="1000" b="0" i="0" u="none" strike="noStrike">
                          <a:latin typeface="宋体"/>
                        </a:rPr>
                        <a:t>jar</a:t>
                      </a:r>
                      <a:r>
                        <a:rPr lang="zh-CN" altLang="en-US" sz="1000" b="0" i="0" u="none" strike="noStrike">
                          <a:latin typeface="宋体"/>
                        </a:rPr>
                        <a:t>包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创建虚拟目录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配置解析器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编写</a:t>
                      </a:r>
                      <a:r>
                        <a:rPr lang="en-US" sz="1000" b="0" i="0" u="none" strike="noStrike">
                          <a:latin typeface="宋体"/>
                        </a:rPr>
                        <a:t>controller</a:t>
                      </a:r>
                      <a:r>
                        <a:rPr lang="zh-CN" altLang="en-US" sz="1000" b="0" i="0" u="none" strike="noStrike">
                          <a:latin typeface="宋体"/>
                        </a:rPr>
                        <a:t>代码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编写页面代码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宋体"/>
                        </a:rPr>
                        <a:t>json</a:t>
                      </a:r>
                      <a:r>
                        <a:rPr lang="zh-CN" altLang="en-US" sz="1000" b="0" i="0" u="none" strike="noStrike">
                          <a:latin typeface="宋体"/>
                        </a:rPr>
                        <a:t>数据交互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宋体"/>
                        </a:rPr>
                        <a:t>json</a:t>
                      </a:r>
                      <a:r>
                        <a:rPr lang="zh-CN" altLang="en-US" sz="1000" b="0" i="0" u="none" strike="noStrike">
                          <a:latin typeface="宋体"/>
                        </a:rPr>
                        <a:t>数据交互概述</a:t>
                      </a: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环境搭建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数据交互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宋体"/>
                        </a:rPr>
                        <a:t>RESTful</a:t>
                      </a:r>
                      <a:r>
                        <a:rPr lang="zh-CN" altLang="en-US" sz="1000" b="0" i="0" u="none" strike="noStrike">
                          <a:latin typeface="宋体"/>
                        </a:rPr>
                        <a:t>支持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什么是</a:t>
                      </a:r>
                      <a:r>
                        <a:rPr lang="en-US" sz="1000" b="0" i="0" u="none" strike="noStrike">
                          <a:latin typeface="宋体"/>
                        </a:rPr>
                        <a:t>RESTful</a:t>
                      </a: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latin typeface="宋体"/>
                        </a:rPr>
                        <a:t>RESTful</a:t>
                      </a:r>
                      <a:r>
                        <a:rPr lang="zh-CN" altLang="en-US" sz="1000" b="0" i="0" u="none" strike="noStrike" dirty="0">
                          <a:latin typeface="宋体"/>
                        </a:rPr>
                        <a:t>应用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latin typeface="Times New Roman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latin typeface="Times New Roman"/>
                        </a:rPr>
                        <a:t>普通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RESTful</a:t>
            </a:r>
            <a:r>
              <a:rPr lang="zh-CN" altLang="en-US" smtClean="0"/>
              <a:t>支持</a:t>
            </a:r>
            <a:endParaRPr lang="en-US" altLang="zh-CN" smtClean="0"/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733925"/>
          </a:xfrm>
        </p:spPr>
        <p:txBody>
          <a:bodyPr/>
          <a:lstStyle/>
          <a:p>
            <a:r>
              <a:rPr lang="zh-CN" altLang="en-US" smtClean="0"/>
              <a:t>对</a:t>
            </a:r>
            <a:r>
              <a:rPr lang="en-US" altLang="zh-CN" smtClean="0"/>
              <a:t>url</a:t>
            </a:r>
            <a:r>
              <a:rPr lang="zh-CN" altLang="en-US" smtClean="0"/>
              <a:t>进行规范，写</a:t>
            </a:r>
            <a:r>
              <a:rPr lang="en-US" altLang="zh-CN" smtClean="0"/>
              <a:t>RESTful</a:t>
            </a:r>
            <a:r>
              <a:rPr lang="zh-CN" altLang="en-US" smtClean="0"/>
              <a:t>格式的</a:t>
            </a:r>
            <a:r>
              <a:rPr lang="en-US" altLang="zh-CN" smtClean="0"/>
              <a:t>url </a:t>
            </a:r>
            <a:endParaRPr lang="zh-CN" altLang="en-US" smtClean="0"/>
          </a:p>
          <a:p>
            <a:pPr lvl="1"/>
            <a:r>
              <a:rPr lang="zh-CN" altLang="en-US" smtClean="0"/>
              <a:t>非</a:t>
            </a:r>
            <a:r>
              <a:rPr lang="en-US" altLang="zh-CN" smtClean="0"/>
              <a:t>REST</a:t>
            </a:r>
            <a:r>
              <a:rPr lang="zh-CN" altLang="en-US" smtClean="0"/>
              <a:t>的</a:t>
            </a:r>
            <a:r>
              <a:rPr lang="en-US" altLang="zh-CN" smtClean="0"/>
              <a:t>url</a:t>
            </a:r>
            <a:r>
              <a:rPr lang="zh-CN" altLang="en-US" smtClean="0"/>
              <a:t>：</a:t>
            </a:r>
            <a:r>
              <a:rPr lang="en-US" altLang="zh-CN" smtClean="0"/>
              <a:t>http://...../queryItems.action?id=001&amp;type=T01</a:t>
            </a:r>
            <a:endParaRPr lang="zh-CN" altLang="en-US" smtClean="0"/>
          </a:p>
          <a:p>
            <a:pPr lvl="1"/>
            <a:r>
              <a:rPr lang="en-US" altLang="zh-CN" smtClean="0"/>
              <a:t>REST</a:t>
            </a:r>
            <a:r>
              <a:rPr lang="zh-CN" altLang="en-US" smtClean="0"/>
              <a:t>的</a:t>
            </a:r>
            <a:r>
              <a:rPr lang="en-US" altLang="zh-CN" smtClean="0"/>
              <a:t>url</a:t>
            </a:r>
            <a:r>
              <a:rPr lang="zh-CN" altLang="en-US" smtClean="0"/>
              <a:t>风格：</a:t>
            </a:r>
            <a:r>
              <a:rPr lang="en-US" altLang="zh-CN" smtClean="0">
                <a:hlinkClick r:id="rId3"/>
              </a:rPr>
              <a:t>http://..../items/001</a:t>
            </a:r>
            <a:endParaRPr lang="zh-CN" altLang="en-US" smtClean="0"/>
          </a:p>
          <a:p>
            <a:pPr lvl="1"/>
            <a:r>
              <a:rPr lang="zh-CN" altLang="en-US" smtClean="0"/>
              <a:t>特点：</a:t>
            </a:r>
            <a:r>
              <a:rPr lang="en-US" altLang="zh-CN" smtClean="0"/>
              <a:t>url</a:t>
            </a:r>
            <a:r>
              <a:rPr lang="zh-CN" altLang="en-US" smtClean="0"/>
              <a:t>简洁，将参数通过</a:t>
            </a:r>
            <a:r>
              <a:rPr lang="en-US" altLang="zh-CN" smtClean="0"/>
              <a:t>url</a:t>
            </a:r>
            <a:r>
              <a:rPr lang="zh-CN" altLang="en-US" smtClean="0"/>
              <a:t>传到服务端</a:t>
            </a:r>
          </a:p>
          <a:p>
            <a:r>
              <a:rPr lang="en-US" altLang="zh-CN" smtClean="0"/>
              <a:t>http</a:t>
            </a:r>
            <a:r>
              <a:rPr lang="zh-CN" altLang="en-US" smtClean="0"/>
              <a:t>的方法规范</a:t>
            </a:r>
          </a:p>
          <a:p>
            <a:pPr lvl="1"/>
            <a:r>
              <a:rPr lang="zh-CN" altLang="en-US" smtClean="0"/>
              <a:t>不管是删除、添加、更新。使用</a:t>
            </a:r>
            <a:r>
              <a:rPr lang="en-US" altLang="zh-CN" smtClean="0"/>
              <a:t>url</a:t>
            </a:r>
            <a:r>
              <a:rPr lang="zh-CN" altLang="en-US" smtClean="0"/>
              <a:t>是一致的，如果进行删除，需要设置</a:t>
            </a:r>
            <a:r>
              <a:rPr lang="en-US" altLang="zh-CN" smtClean="0"/>
              <a:t>http</a:t>
            </a:r>
            <a:r>
              <a:rPr lang="zh-CN" altLang="en-US" smtClean="0"/>
              <a:t>的方法为</a:t>
            </a:r>
            <a:r>
              <a:rPr lang="en-US" altLang="zh-CN" smtClean="0"/>
              <a:t>delete</a:t>
            </a:r>
            <a:r>
              <a:rPr lang="zh-CN" altLang="en-US" smtClean="0"/>
              <a:t>，同理添加。</a:t>
            </a:r>
          </a:p>
          <a:p>
            <a:pPr lvl="1"/>
            <a:r>
              <a:rPr lang="zh-CN" altLang="en-US" smtClean="0"/>
              <a:t>后台</a:t>
            </a:r>
            <a:r>
              <a:rPr lang="en-US" altLang="zh-CN" smtClean="0"/>
              <a:t>controller</a:t>
            </a:r>
            <a:r>
              <a:rPr lang="zh-CN" altLang="en-US" smtClean="0"/>
              <a:t>方法：判断</a:t>
            </a:r>
            <a:r>
              <a:rPr lang="en-US" altLang="zh-CN" smtClean="0"/>
              <a:t>http</a:t>
            </a:r>
            <a:r>
              <a:rPr lang="zh-CN" altLang="en-US" smtClean="0"/>
              <a:t>方法，如果是</a:t>
            </a:r>
            <a:r>
              <a:rPr lang="en-US" altLang="zh-CN" smtClean="0"/>
              <a:t>delete</a:t>
            </a:r>
            <a:r>
              <a:rPr lang="zh-CN" altLang="en-US" smtClean="0"/>
              <a:t>执行删除，如果是</a:t>
            </a:r>
            <a:r>
              <a:rPr lang="en-US" altLang="zh-CN" smtClean="0"/>
              <a:t>post</a:t>
            </a:r>
            <a:r>
              <a:rPr lang="zh-CN" altLang="en-US" smtClean="0"/>
              <a:t>执行添加。</a:t>
            </a:r>
          </a:p>
          <a:p>
            <a:r>
              <a:rPr lang="zh-CN" altLang="en-US" smtClean="0"/>
              <a:t>对</a:t>
            </a:r>
            <a:r>
              <a:rPr lang="en-US" altLang="zh-CN" smtClean="0"/>
              <a:t>http</a:t>
            </a:r>
            <a:r>
              <a:rPr lang="zh-CN" altLang="en-US" smtClean="0"/>
              <a:t>的</a:t>
            </a:r>
            <a:r>
              <a:rPr lang="en-US" altLang="zh-CN" smtClean="0"/>
              <a:t>contentType</a:t>
            </a:r>
            <a:r>
              <a:rPr lang="zh-CN" altLang="en-US" smtClean="0"/>
              <a:t>规范</a:t>
            </a:r>
          </a:p>
          <a:p>
            <a:pPr lvl="1"/>
            <a:r>
              <a:rPr lang="zh-CN" altLang="en-US" smtClean="0"/>
              <a:t>请求时指定</a:t>
            </a:r>
            <a:r>
              <a:rPr lang="en-US" altLang="zh-CN" smtClean="0"/>
              <a:t>contentType</a:t>
            </a:r>
            <a:r>
              <a:rPr lang="zh-CN" altLang="en-US" smtClean="0"/>
              <a:t>，要</a:t>
            </a:r>
            <a:r>
              <a:rPr lang="en-US" altLang="zh-CN" smtClean="0"/>
              <a:t>json</a:t>
            </a:r>
            <a:r>
              <a:rPr lang="zh-CN" altLang="en-US" smtClean="0"/>
              <a:t>数据，设置成</a:t>
            </a:r>
            <a:r>
              <a:rPr lang="en-US" altLang="zh-CN" smtClean="0"/>
              <a:t>json</a:t>
            </a:r>
            <a:r>
              <a:rPr lang="zh-CN" altLang="en-US" smtClean="0"/>
              <a:t>格式的</a:t>
            </a:r>
            <a:r>
              <a:rPr lang="en-US" altLang="zh-CN" smtClean="0"/>
              <a:t>type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RESTful</a:t>
            </a:r>
            <a:r>
              <a:rPr lang="zh-CN" altLang="en-US" smtClean="0"/>
              <a:t>支持</a:t>
            </a:r>
            <a:r>
              <a:rPr lang="en-US" altLang="zh-CN" smtClean="0">
                <a:solidFill>
                  <a:srgbClr val="FF0000"/>
                </a:solidFill>
              </a:rPr>
              <a:t/>
            </a:r>
            <a:br>
              <a:rPr lang="en-US" altLang="zh-CN" smtClean="0">
                <a:solidFill>
                  <a:srgbClr val="FF0000"/>
                </a:solidFill>
              </a:rPr>
            </a:br>
            <a:endParaRPr lang="zh-CN" altLang="en-US" smtClean="0"/>
          </a:p>
        </p:txBody>
      </p:sp>
      <p:sp>
        <p:nvSpPr>
          <p:cNvPr id="542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示例：</a:t>
            </a:r>
            <a:endParaRPr lang="zh-CN" altLang="en-US" b="1" smtClean="0"/>
          </a:p>
          <a:p>
            <a:pPr lvl="1"/>
            <a:r>
              <a:rPr lang="zh-CN" altLang="en-US" smtClean="0"/>
              <a:t>查询商品信息，返回</a:t>
            </a:r>
            <a:r>
              <a:rPr lang="en-US" altLang="zh-CN" smtClean="0"/>
              <a:t>json</a:t>
            </a:r>
            <a:r>
              <a:rPr lang="zh-CN" altLang="en-US" smtClean="0"/>
              <a:t>数据。</a:t>
            </a:r>
            <a:endParaRPr lang="en-US" altLang="zh-CN" smtClean="0"/>
          </a:p>
        </p:txBody>
      </p:sp>
      <p:sp>
        <p:nvSpPr>
          <p:cNvPr id="54275" name="矩形 4"/>
          <p:cNvSpPr>
            <a:spLocks noChangeArrowheads="1"/>
          </p:cNvSpPr>
          <p:nvPr/>
        </p:nvSpPr>
        <p:spPr bwMode="auto">
          <a:xfrm>
            <a:off x="428625" y="5500688"/>
            <a:ext cx="64897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lvl="1" indent="-342900" algn="ctr" fontAlgn="ctr">
              <a:lnSpc>
                <a:spcPct val="120000"/>
              </a:lnSpc>
              <a:buSzPct val="65000"/>
              <a:buFontTx/>
              <a:buChar char="•"/>
            </a:pPr>
            <a:r>
              <a:rPr lang="zh-CN" altLang="en-US" sz="2400">
                <a:solidFill>
                  <a:srgbClr val="FF0000"/>
                </a:solidFill>
              </a:rPr>
              <a:t>全部代码参见：</a:t>
            </a:r>
            <a:r>
              <a:rPr lang="en-US" altLang="zh-CN" sz="2400">
                <a:solidFill>
                  <a:srgbClr val="FF0000"/>
                </a:solidFill>
              </a:rPr>
              <a:t>springmvc10_upload01</a:t>
            </a:r>
            <a:r>
              <a:rPr lang="zh-CN" altLang="en-US" sz="2400">
                <a:solidFill>
                  <a:srgbClr val="FF0000"/>
                </a:solidFill>
              </a:rPr>
              <a:t>工程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825" y="2887663"/>
            <a:ext cx="788035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RESTful</a:t>
            </a:r>
            <a:r>
              <a:rPr lang="zh-CN" altLang="en-US" smtClean="0"/>
              <a:t>支持</a:t>
            </a:r>
            <a:endParaRPr lang="en-US" altLang="zh-CN" smtClean="0"/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162050"/>
          </a:xfrm>
        </p:spPr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REST</a:t>
            </a:r>
            <a:r>
              <a:rPr lang="zh-CN" altLang="en-US" smtClean="0"/>
              <a:t>方法的前端控制器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web.xml</a:t>
            </a:r>
            <a:r>
              <a:rPr lang="zh-CN" altLang="en-US" smtClean="0"/>
              <a:t>中配置</a:t>
            </a:r>
          </a:p>
          <a:p>
            <a:endParaRPr lang="en-US" altLang="zh-CN" smtClean="0"/>
          </a:p>
        </p:txBody>
      </p:sp>
      <p:sp>
        <p:nvSpPr>
          <p:cNvPr id="56323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56324" name="矩形 26"/>
          <p:cNvSpPr>
            <a:spLocks noChangeArrowheads="1"/>
          </p:cNvSpPr>
          <p:nvPr/>
        </p:nvSpPr>
        <p:spPr bwMode="auto">
          <a:xfrm>
            <a:off x="428625" y="5500688"/>
            <a:ext cx="64897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lvl="1" indent="-342900" algn="ctr" fontAlgn="ctr">
              <a:lnSpc>
                <a:spcPct val="120000"/>
              </a:lnSpc>
              <a:buSzPct val="65000"/>
              <a:buFontTx/>
              <a:buChar char="•"/>
            </a:pPr>
            <a:r>
              <a:rPr lang="zh-CN" altLang="en-US" sz="2400">
                <a:solidFill>
                  <a:srgbClr val="FF0000"/>
                </a:solidFill>
              </a:rPr>
              <a:t>全部代码参见：</a:t>
            </a:r>
            <a:r>
              <a:rPr lang="en-US" altLang="zh-CN" sz="2400">
                <a:solidFill>
                  <a:srgbClr val="FF0000"/>
                </a:solidFill>
              </a:rPr>
              <a:t>springmvc10_upload01</a:t>
            </a:r>
            <a:r>
              <a:rPr lang="zh-CN" altLang="en-US" sz="2400">
                <a:solidFill>
                  <a:srgbClr val="FF0000"/>
                </a:solidFill>
              </a:rPr>
              <a:t>工程</a:t>
            </a:r>
          </a:p>
        </p:txBody>
      </p:sp>
      <p:pic>
        <p:nvPicPr>
          <p:cNvPr id="5632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425" y="2144713"/>
            <a:ext cx="818515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RESTful</a:t>
            </a:r>
            <a:r>
              <a:rPr lang="zh-CN" altLang="en-US" smtClean="0"/>
              <a:t>支持</a:t>
            </a:r>
            <a:endParaRPr lang="en-US" altLang="zh-CN" smtClean="0"/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3519487"/>
          </a:xfrm>
        </p:spPr>
        <p:txBody>
          <a:bodyPr/>
          <a:lstStyle/>
          <a:p>
            <a:r>
              <a:rPr lang="en-US" altLang="zh-CN" smtClean="0"/>
              <a:t>URL </a:t>
            </a:r>
            <a:r>
              <a:rPr lang="zh-CN" altLang="en-US" smtClean="0"/>
              <a:t>模板模式映射</a:t>
            </a:r>
            <a:endParaRPr lang="en-US" altLang="zh-CN" smtClean="0"/>
          </a:p>
          <a:p>
            <a:pPr lvl="1"/>
            <a:r>
              <a:rPr lang="en-US" altLang="zh-CN" sz="2100" smtClean="0"/>
              <a:t>@RequestMapping(value="/ itemsView/{id}")</a:t>
            </a:r>
            <a:r>
              <a:rPr lang="zh-CN" altLang="en-US" sz="2100" smtClean="0"/>
              <a:t>：</a:t>
            </a:r>
            <a:r>
              <a:rPr lang="en-US" altLang="zh-CN" sz="2100" smtClean="0"/>
              <a:t>{×××}</a:t>
            </a:r>
            <a:r>
              <a:rPr lang="zh-CN" altLang="en-US" sz="2100" smtClean="0"/>
              <a:t>占位符，请求的</a:t>
            </a:r>
            <a:r>
              <a:rPr lang="en-US" altLang="zh-CN" sz="2100" smtClean="0"/>
              <a:t>URL</a:t>
            </a:r>
            <a:r>
              <a:rPr lang="zh-CN" altLang="en-US" sz="2100" smtClean="0"/>
              <a:t>可以是“</a:t>
            </a:r>
            <a:r>
              <a:rPr lang="en-US" altLang="zh-CN" sz="2100" smtClean="0"/>
              <a:t>/viewItems/1</a:t>
            </a:r>
            <a:r>
              <a:rPr lang="zh-CN" altLang="en-US" sz="2100" smtClean="0"/>
              <a:t>”或“</a:t>
            </a:r>
            <a:r>
              <a:rPr lang="en-US" altLang="zh-CN" sz="2100" smtClean="0"/>
              <a:t>/viewItems/2</a:t>
            </a:r>
            <a:r>
              <a:rPr lang="zh-CN" altLang="en-US" sz="2100" smtClean="0"/>
              <a:t>”，通过在方法中使用</a:t>
            </a:r>
            <a:r>
              <a:rPr lang="en-US" altLang="zh-CN" sz="2100" smtClean="0"/>
              <a:t>@PathVariable</a:t>
            </a:r>
            <a:r>
              <a:rPr lang="zh-CN" altLang="en-US" sz="2100" smtClean="0"/>
              <a:t>获取</a:t>
            </a:r>
            <a:r>
              <a:rPr lang="en-US" altLang="zh-CN" sz="2100" smtClean="0"/>
              <a:t>{×××}</a:t>
            </a:r>
            <a:r>
              <a:rPr lang="zh-CN" altLang="en-US" sz="2100" smtClean="0"/>
              <a:t>中的</a:t>
            </a:r>
            <a:r>
              <a:rPr lang="en-US" altLang="zh-CN" sz="2100" smtClean="0"/>
              <a:t>×××</a:t>
            </a:r>
            <a:r>
              <a:rPr lang="zh-CN" altLang="en-US" sz="2100" smtClean="0"/>
              <a:t>变量。</a:t>
            </a:r>
          </a:p>
          <a:p>
            <a:pPr lvl="1"/>
            <a:r>
              <a:rPr lang="en-US" altLang="zh-CN" sz="2100" smtClean="0"/>
              <a:t>@PathVariable</a:t>
            </a:r>
            <a:r>
              <a:rPr lang="zh-CN" altLang="en-US" sz="2100" smtClean="0"/>
              <a:t>用于将请求</a:t>
            </a:r>
            <a:r>
              <a:rPr lang="en-US" altLang="zh-CN" sz="2100" smtClean="0"/>
              <a:t>URL</a:t>
            </a:r>
            <a:r>
              <a:rPr lang="zh-CN" altLang="en-US" sz="2100" smtClean="0"/>
              <a:t>中的模板变量映射到功能处理方法的参数上。</a:t>
            </a:r>
          </a:p>
          <a:p>
            <a:pPr lvl="1"/>
            <a:r>
              <a:rPr lang="zh-CN" altLang="en-US" sz="2100" smtClean="0"/>
              <a:t>如果</a:t>
            </a:r>
            <a:r>
              <a:rPr lang="en-US" altLang="zh-CN" sz="2100" smtClean="0"/>
              <a:t>RequestMapping</a:t>
            </a:r>
            <a:r>
              <a:rPr lang="zh-CN" altLang="en-US" sz="2100" smtClean="0"/>
              <a:t>中表示为</a:t>
            </a:r>
            <a:r>
              <a:rPr lang="en-US" altLang="zh-CN" sz="2100" smtClean="0"/>
              <a:t>"/ itemsView /{id}"</a:t>
            </a:r>
            <a:r>
              <a:rPr lang="zh-CN" altLang="en-US" sz="2100" smtClean="0"/>
              <a:t>，</a:t>
            </a:r>
            <a:r>
              <a:rPr lang="en-US" altLang="zh-CN" sz="2100" smtClean="0"/>
              <a:t>id</a:t>
            </a:r>
            <a:r>
              <a:rPr lang="zh-CN" altLang="en-US" sz="2100" smtClean="0"/>
              <a:t>和形参名称一致，</a:t>
            </a:r>
            <a:r>
              <a:rPr lang="en-US" altLang="zh-CN" sz="2100" smtClean="0"/>
              <a:t>@PathVariable</a:t>
            </a:r>
            <a:r>
              <a:rPr lang="zh-CN" altLang="en-US" sz="2100" smtClean="0"/>
              <a:t>不用指定名称。</a:t>
            </a:r>
          </a:p>
        </p:txBody>
      </p:sp>
      <p:sp>
        <p:nvSpPr>
          <p:cNvPr id="5837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ctr">
              <a:buSzPct val="65000"/>
            </a:pP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RESTful</a:t>
            </a:r>
            <a:r>
              <a:rPr lang="zh-CN" altLang="en-US" smtClean="0"/>
              <a:t>支持</a:t>
            </a:r>
            <a:endParaRPr lang="en-US" altLang="zh-CN" smtClean="0"/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3519487"/>
          </a:xfrm>
        </p:spPr>
        <p:txBody>
          <a:bodyPr/>
          <a:lstStyle/>
          <a:p>
            <a:r>
              <a:rPr lang="en-US" altLang="zh-CN" smtClean="0"/>
              <a:t>URL </a:t>
            </a:r>
            <a:r>
              <a:rPr lang="zh-CN" altLang="en-US" smtClean="0"/>
              <a:t>模板模式映射</a:t>
            </a:r>
            <a:endParaRPr lang="en-US" altLang="zh-CN" smtClean="0"/>
          </a:p>
          <a:p>
            <a:pPr lvl="1"/>
            <a:r>
              <a:rPr lang="en-US" altLang="zh-CN" smtClean="0"/>
              <a:t>controller</a:t>
            </a:r>
            <a:r>
              <a:rPr lang="zh-CN" altLang="en-US" smtClean="0"/>
              <a:t>定义方法，进行</a:t>
            </a:r>
            <a:r>
              <a:rPr lang="en-US" altLang="zh-CN" smtClean="0"/>
              <a:t>url</a:t>
            </a:r>
            <a:r>
              <a:rPr lang="zh-CN" altLang="en-US" smtClean="0"/>
              <a:t>映射使用</a:t>
            </a:r>
            <a:r>
              <a:rPr lang="en-US" altLang="zh-CN" smtClean="0"/>
              <a:t>REST</a:t>
            </a:r>
            <a:r>
              <a:rPr lang="zh-CN" altLang="en-US" smtClean="0"/>
              <a:t>风格的</a:t>
            </a:r>
            <a:r>
              <a:rPr lang="en-US" altLang="zh-CN" smtClean="0"/>
              <a:t>url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>
              <a:buFontTx/>
              <a:buNone/>
            </a:pPr>
            <a:endParaRPr lang="en-US" altLang="zh-CN" smtClean="0"/>
          </a:p>
          <a:p>
            <a:pPr lvl="1">
              <a:buFontTx/>
              <a:buNone/>
            </a:pPr>
            <a:endParaRPr lang="zh-CN" altLang="en-US" smtClean="0"/>
          </a:p>
          <a:p>
            <a:pPr lvl="2"/>
            <a:endParaRPr lang="en-US" altLang="zh-CN" smtClean="0"/>
          </a:p>
        </p:txBody>
      </p:sp>
      <p:sp>
        <p:nvSpPr>
          <p:cNvPr id="6041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0420" name="矩形 26"/>
          <p:cNvSpPr>
            <a:spLocks noChangeArrowheads="1"/>
          </p:cNvSpPr>
          <p:nvPr/>
        </p:nvSpPr>
        <p:spPr bwMode="auto">
          <a:xfrm>
            <a:off x="428625" y="5500688"/>
            <a:ext cx="64897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lvl="1" indent="-342900" algn="ctr" fontAlgn="ctr">
              <a:lnSpc>
                <a:spcPct val="120000"/>
              </a:lnSpc>
              <a:buSzPct val="65000"/>
              <a:buFontTx/>
              <a:buChar char="•"/>
            </a:pPr>
            <a:r>
              <a:rPr lang="zh-CN" altLang="en-US" sz="2400">
                <a:solidFill>
                  <a:srgbClr val="FF0000"/>
                </a:solidFill>
              </a:rPr>
              <a:t>全部代码参见：</a:t>
            </a:r>
            <a:r>
              <a:rPr lang="en-US" altLang="zh-CN" sz="2400">
                <a:solidFill>
                  <a:srgbClr val="FF0000"/>
                </a:solidFill>
              </a:rPr>
              <a:t>springmvc10_upload01</a:t>
            </a:r>
            <a:r>
              <a:rPr lang="zh-CN" altLang="en-US" sz="2400">
                <a:solidFill>
                  <a:srgbClr val="FF0000"/>
                </a:solidFill>
              </a:rPr>
              <a:t>工程</a:t>
            </a:r>
          </a:p>
        </p:txBody>
      </p:sp>
      <p:pic>
        <p:nvPicPr>
          <p:cNvPr id="6042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2143125"/>
            <a:ext cx="7740650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本章重点总结</a:t>
            </a:r>
            <a:endParaRPr lang="zh-CN" altLang="en-US" smtClean="0"/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文件上传</a:t>
            </a:r>
            <a:endParaRPr lang="en-US" altLang="zh-CN" smtClean="0"/>
          </a:p>
          <a:p>
            <a:pPr lvl="1"/>
            <a:r>
              <a:rPr lang="zh-CN" altLang="en-US" smtClean="0"/>
              <a:t>导入</a:t>
            </a:r>
            <a:r>
              <a:rPr lang="en-US" altLang="zh-CN" smtClean="0"/>
              <a:t>jar</a:t>
            </a:r>
            <a:r>
              <a:rPr lang="zh-CN" altLang="en-US" smtClean="0"/>
              <a:t>包</a:t>
            </a:r>
            <a:endParaRPr lang="en-US" altLang="zh-CN" smtClean="0"/>
          </a:p>
          <a:p>
            <a:pPr lvl="1"/>
            <a:r>
              <a:rPr lang="zh-CN" altLang="en-US" smtClean="0"/>
              <a:t>创建虚拟目录</a:t>
            </a:r>
            <a:endParaRPr lang="en-US" altLang="zh-CN" smtClean="0"/>
          </a:p>
          <a:p>
            <a:pPr lvl="1"/>
            <a:r>
              <a:rPr lang="zh-CN" altLang="en-US" smtClean="0"/>
              <a:t>配置解析器</a:t>
            </a:r>
            <a:endParaRPr lang="en-US" altLang="zh-CN" smtClean="0"/>
          </a:p>
          <a:p>
            <a:pPr lvl="1"/>
            <a:r>
              <a:rPr lang="zh-CN" altLang="en-US" smtClean="0"/>
              <a:t>编写</a:t>
            </a:r>
            <a:r>
              <a:rPr lang="en-US" altLang="zh-CN" smtClean="0"/>
              <a:t>controller</a:t>
            </a:r>
            <a:r>
              <a:rPr lang="zh-CN" altLang="en-US" smtClean="0"/>
              <a:t>代码</a:t>
            </a:r>
            <a:endParaRPr lang="en-US" altLang="zh-CN" smtClean="0"/>
          </a:p>
          <a:p>
            <a:pPr lvl="1"/>
            <a:r>
              <a:rPr lang="zh-CN" altLang="en-US" smtClean="0"/>
              <a:t>编写页面代码</a:t>
            </a:r>
            <a:endParaRPr lang="en-US" altLang="zh-CN" smtClean="0"/>
          </a:p>
          <a:p>
            <a:r>
              <a:rPr lang="en-US" altLang="zh-CN" smtClean="0"/>
              <a:t>json </a:t>
            </a:r>
            <a:r>
              <a:rPr lang="zh-CN" altLang="en-US" smtClean="0"/>
              <a:t>数据交互步骤</a:t>
            </a:r>
            <a:endParaRPr lang="en-US" altLang="zh-CN" smtClean="0"/>
          </a:p>
          <a:p>
            <a:pPr lvl="1"/>
            <a:r>
              <a:rPr lang="zh-CN" altLang="en-US" smtClean="0"/>
              <a:t>导入</a:t>
            </a:r>
            <a:r>
              <a:rPr lang="en-US" altLang="zh-CN" smtClean="0"/>
              <a:t>jar</a:t>
            </a:r>
            <a:r>
              <a:rPr lang="zh-CN" altLang="en-US" smtClean="0"/>
              <a:t>包</a:t>
            </a:r>
            <a:endParaRPr lang="en-US" altLang="zh-CN" smtClean="0"/>
          </a:p>
          <a:p>
            <a:pPr lvl="1"/>
            <a:r>
              <a:rPr lang="zh-CN" altLang="en-US" smtClean="0"/>
              <a:t>配置</a:t>
            </a:r>
            <a:r>
              <a:rPr lang="en-US" altLang="zh-CN" smtClean="0"/>
              <a:t>json</a:t>
            </a:r>
            <a:r>
              <a:rPr lang="zh-CN" altLang="en-US" smtClean="0"/>
              <a:t>转换器</a:t>
            </a:r>
            <a:endParaRPr lang="en-US" altLang="zh-CN" smtClean="0"/>
          </a:p>
          <a:p>
            <a:pPr lvl="1"/>
            <a:r>
              <a:rPr lang="zh-CN" altLang="en-US" smtClean="0"/>
              <a:t>编写页面代码</a:t>
            </a:r>
            <a:endParaRPr lang="en-US" altLang="zh-CN" smtClean="0"/>
          </a:p>
          <a:p>
            <a:pPr lvl="1"/>
            <a:r>
              <a:rPr lang="zh-CN" altLang="en-US" smtClean="0"/>
              <a:t>编写</a:t>
            </a:r>
            <a:r>
              <a:rPr lang="en-US" altLang="zh-CN" smtClean="0"/>
              <a:t>controller</a:t>
            </a:r>
            <a:r>
              <a:rPr lang="zh-CN" altLang="en-US" smtClean="0"/>
              <a:t>代码</a:t>
            </a:r>
            <a:endParaRPr lang="en-US" altLang="zh-CN" smtClean="0"/>
          </a:p>
          <a:p>
            <a:r>
              <a:rPr lang="en-US" altLang="zh-CN" smtClean="0"/>
              <a:t>RESTful</a:t>
            </a:r>
            <a:r>
              <a:rPr lang="zh-CN" altLang="en-US" smtClean="0"/>
              <a:t>支持</a:t>
            </a:r>
            <a:r>
              <a:rPr lang="en-US" altLang="zh-CN" smtClean="0"/>
              <a:t>	</a:t>
            </a:r>
          </a:p>
          <a:p>
            <a:pPr lvl="1"/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文件上传</a:t>
            </a:r>
            <a:endParaRPr lang="en-US" altLang="zh-CN" smtClean="0"/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019175"/>
          </a:xfrm>
        </p:spPr>
        <p:txBody>
          <a:bodyPr/>
          <a:lstStyle/>
          <a:p>
            <a:r>
              <a:rPr lang="zh-CN" altLang="en-US" smtClean="0"/>
              <a:t>导入</a:t>
            </a:r>
            <a:r>
              <a:rPr lang="en-US" altLang="zh-CN" smtClean="0"/>
              <a:t>jar</a:t>
            </a:r>
            <a:r>
              <a:rPr lang="zh-CN" altLang="en-US" smtClean="0"/>
              <a:t>包</a:t>
            </a:r>
            <a:endParaRPr lang="en-US" altLang="zh-CN" smtClean="0"/>
          </a:p>
        </p:txBody>
      </p:sp>
      <p:pic>
        <p:nvPicPr>
          <p:cNvPr id="17411" name="图片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313" y="2214563"/>
            <a:ext cx="3276600" cy="8096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文件上传</a:t>
            </a:r>
            <a:endParaRPr lang="en-US" altLang="zh-CN" smtClean="0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3448050"/>
          </a:xfrm>
        </p:spPr>
        <p:txBody>
          <a:bodyPr/>
          <a:lstStyle/>
          <a:p>
            <a:r>
              <a:rPr lang="zh-CN" altLang="en-US" smtClean="0"/>
              <a:t>配置虚拟目录存储图片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tomcat</a:t>
            </a:r>
            <a:r>
              <a:rPr lang="zh-CN" altLang="en-US" smtClean="0"/>
              <a:t>上配置图片虚拟目录，在</a:t>
            </a:r>
            <a:r>
              <a:rPr lang="en-US" altLang="zh-CN" smtClean="0"/>
              <a:t>tomcat</a:t>
            </a:r>
            <a:r>
              <a:rPr lang="zh-CN" altLang="en-US" smtClean="0"/>
              <a:t>下</a:t>
            </a:r>
            <a:r>
              <a:rPr lang="en-US" altLang="zh-CN" smtClean="0"/>
              <a:t>conf/server.xml</a:t>
            </a:r>
            <a:r>
              <a:rPr lang="zh-CN" altLang="en-US" smtClean="0"/>
              <a:t>中添加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 smtClean="0"/>
          </a:p>
          <a:p>
            <a:pPr lvl="1"/>
            <a:r>
              <a:rPr lang="zh-CN" altLang="en-US" smtClean="0"/>
              <a:t>访问</a:t>
            </a:r>
            <a:r>
              <a:rPr lang="en-US" altLang="zh-CN" smtClean="0"/>
              <a:t>http://localhost:8080/pic</a:t>
            </a:r>
            <a:r>
              <a:rPr lang="zh-CN" altLang="en-US" smtClean="0"/>
              <a:t>即可访问</a:t>
            </a:r>
            <a:r>
              <a:rPr lang="en-US" altLang="zh-CN" smtClean="0"/>
              <a:t>D:\eclipsejuno2\springmvc_mybatis_upload01\temp</a:t>
            </a:r>
            <a:r>
              <a:rPr lang="zh-CN" altLang="en-US" smtClean="0"/>
              <a:t>下的图片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2643188"/>
            <a:ext cx="8161337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文件上传</a:t>
            </a:r>
            <a:endParaRPr lang="en-US" altLang="zh-CN" smtClean="0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162050"/>
          </a:xfrm>
        </p:spPr>
        <p:txBody>
          <a:bodyPr/>
          <a:lstStyle/>
          <a:p>
            <a:r>
              <a:rPr lang="zh-CN" altLang="en-US" smtClean="0"/>
              <a:t>配置解析器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springmvc.xml</a:t>
            </a:r>
            <a:r>
              <a:rPr lang="zh-CN" altLang="en-US" smtClean="0"/>
              <a:t>中配置</a:t>
            </a:r>
          </a:p>
          <a:p>
            <a:endParaRPr lang="en-US" altLang="zh-CN" smtClean="0"/>
          </a:p>
        </p:txBody>
      </p:sp>
      <p:sp>
        <p:nvSpPr>
          <p:cNvPr id="2150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ctr">
              <a:buSzPct val="65000"/>
            </a:pPr>
            <a:endParaRPr lang="zh-CN" altLang="en-US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50" y="2586038"/>
            <a:ext cx="8039100" cy="168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矩形 26"/>
          <p:cNvSpPr>
            <a:spLocks noChangeArrowheads="1"/>
          </p:cNvSpPr>
          <p:nvPr/>
        </p:nvSpPr>
        <p:spPr bwMode="auto">
          <a:xfrm>
            <a:off x="428625" y="5500688"/>
            <a:ext cx="64897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lvl="1" indent="-342900" algn="ctr" fontAlgn="ctr">
              <a:lnSpc>
                <a:spcPct val="120000"/>
              </a:lnSpc>
              <a:buSzPct val="65000"/>
              <a:buFontTx/>
              <a:buChar char="•"/>
            </a:pPr>
            <a:r>
              <a:rPr lang="zh-CN" altLang="en-US" sz="2400">
                <a:solidFill>
                  <a:srgbClr val="FF0000"/>
                </a:solidFill>
              </a:rPr>
              <a:t>全部代码参见：</a:t>
            </a:r>
            <a:r>
              <a:rPr lang="en-US" altLang="zh-CN" sz="2400">
                <a:solidFill>
                  <a:srgbClr val="FF0000"/>
                </a:solidFill>
              </a:rPr>
              <a:t>springmvc10_upload01</a:t>
            </a:r>
            <a:r>
              <a:rPr lang="zh-CN" altLang="en-US" sz="2400">
                <a:solidFill>
                  <a:srgbClr val="FF0000"/>
                </a:solidFill>
              </a:rPr>
              <a:t>工程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文件上传</a:t>
            </a:r>
            <a:r>
              <a:rPr lang="en-US" altLang="zh-CN" smtClean="0">
                <a:solidFill>
                  <a:srgbClr val="FF0000"/>
                </a:solidFill>
              </a:rPr>
              <a:t/>
            </a:r>
            <a:br>
              <a:rPr lang="en-US" altLang="zh-CN" smtClean="0">
                <a:solidFill>
                  <a:srgbClr val="FF0000"/>
                </a:solidFill>
              </a:rPr>
            </a:br>
            <a:endParaRPr lang="zh-CN" altLang="en-US" smtClean="0"/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示例：</a:t>
            </a:r>
            <a:endParaRPr lang="zh-CN" altLang="en-US" b="1" smtClean="0"/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springmvc</a:t>
            </a:r>
            <a:r>
              <a:rPr lang="zh-CN" altLang="en-US" smtClean="0"/>
              <a:t>完成商品信息修改</a:t>
            </a:r>
            <a:endParaRPr lang="en-US" altLang="zh-CN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添加图片</a:t>
            </a:r>
            <a:endParaRPr lang="en-US" altLang="zh-CN" smtClean="0"/>
          </a:p>
        </p:txBody>
      </p:sp>
      <p:sp>
        <p:nvSpPr>
          <p:cNvPr id="23555" name="矩形 4"/>
          <p:cNvSpPr>
            <a:spLocks noChangeArrowheads="1"/>
          </p:cNvSpPr>
          <p:nvPr/>
        </p:nvSpPr>
        <p:spPr bwMode="auto">
          <a:xfrm>
            <a:off x="428625" y="5500688"/>
            <a:ext cx="64897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lvl="1" indent="-342900" algn="ctr" fontAlgn="ctr">
              <a:lnSpc>
                <a:spcPct val="120000"/>
              </a:lnSpc>
              <a:buSzPct val="65000"/>
              <a:buFontTx/>
              <a:buChar char="•"/>
            </a:pPr>
            <a:r>
              <a:rPr lang="zh-CN" altLang="en-US" sz="2400">
                <a:solidFill>
                  <a:srgbClr val="FF0000"/>
                </a:solidFill>
              </a:rPr>
              <a:t>全部代码参见：</a:t>
            </a:r>
            <a:r>
              <a:rPr lang="en-US" altLang="zh-CN" sz="2400">
                <a:solidFill>
                  <a:srgbClr val="FF0000"/>
                </a:solidFill>
              </a:rPr>
              <a:t>springmvc10_upload01</a:t>
            </a:r>
            <a:r>
              <a:rPr lang="zh-CN" altLang="en-US" sz="2400">
                <a:solidFill>
                  <a:srgbClr val="FF0000"/>
                </a:solidFill>
              </a:rPr>
              <a:t>工程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0" y="2643188"/>
            <a:ext cx="4114800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文件上传</a:t>
            </a:r>
            <a:endParaRPr lang="en-US" altLang="zh-CN" smtClean="0"/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162050"/>
          </a:xfrm>
        </p:spPr>
        <p:txBody>
          <a:bodyPr/>
          <a:lstStyle/>
          <a:p>
            <a:r>
              <a:rPr lang="en-US" altLang="zh-CN" smtClean="0"/>
              <a:t>controller</a:t>
            </a:r>
            <a:r>
              <a:rPr lang="zh-CN" altLang="en-US" smtClean="0"/>
              <a:t>代码</a:t>
            </a:r>
            <a:endParaRPr lang="en-US" altLang="zh-CN" smtClean="0"/>
          </a:p>
          <a:p>
            <a:pPr lvl="1"/>
            <a:endParaRPr lang="zh-CN" altLang="en-US" smtClean="0"/>
          </a:p>
          <a:p>
            <a:r>
              <a:rPr lang="en-US" altLang="zh-CN" sz="1600" b="1" smtClean="0"/>
              <a:t>public</a:t>
            </a:r>
            <a:r>
              <a:rPr lang="en-US" altLang="zh-CN" sz="1600" smtClean="0"/>
              <a:t> String upload(@RequestParam(value="file") MultipartFile file){</a:t>
            </a:r>
          </a:p>
          <a:p>
            <a:r>
              <a:rPr lang="en-US" altLang="zh-CN" sz="1600" smtClean="0"/>
              <a:t>  //</a:t>
            </a:r>
            <a:r>
              <a:rPr lang="zh-CN" altLang="en-US" sz="1600" smtClean="0"/>
              <a:t>获取文件名字</a:t>
            </a:r>
          </a:p>
          <a:p>
            <a:r>
              <a:rPr lang="en-US" altLang="zh-CN" sz="1600" smtClean="0"/>
              <a:t>String fileName=file.getOriginalFilename();</a:t>
            </a:r>
          </a:p>
          <a:p>
            <a:r>
              <a:rPr lang="en-US" altLang="zh-CN" sz="1600" smtClean="0"/>
              <a:t>System.</a:t>
            </a:r>
            <a:r>
              <a:rPr lang="en-US" altLang="zh-CN" sz="1600" i="1" smtClean="0"/>
              <a:t>out</a:t>
            </a:r>
            <a:r>
              <a:rPr lang="en-US" altLang="zh-CN" sz="1600" smtClean="0"/>
              <a:t>.println("</a:t>
            </a:r>
            <a:r>
              <a:rPr lang="zh-CN" altLang="en-US" sz="1600" smtClean="0"/>
              <a:t>文件名</a:t>
            </a:r>
            <a:r>
              <a:rPr lang="en-US" altLang="zh-CN" sz="1600" smtClean="0"/>
              <a:t>:"+fileName);</a:t>
            </a:r>
          </a:p>
          <a:p>
            <a:r>
              <a:rPr lang="en-US" altLang="zh-CN" sz="1600" b="1" smtClean="0"/>
              <a:t>if</a:t>
            </a:r>
            <a:r>
              <a:rPr lang="en-US" altLang="zh-CN" sz="1600" smtClean="0"/>
              <a:t>(!fileName.equals("")){</a:t>
            </a:r>
          </a:p>
          <a:p>
            <a:r>
              <a:rPr lang="en-US" altLang="zh-CN" sz="1600" smtClean="0"/>
              <a:t>//</a:t>
            </a:r>
            <a:r>
              <a:rPr lang="zh-CN" altLang="en-US" sz="1600" smtClean="0"/>
              <a:t>定义上传路径</a:t>
            </a:r>
          </a:p>
          <a:p>
            <a:r>
              <a:rPr lang="en-US" altLang="zh-CN" sz="1600" smtClean="0"/>
              <a:t>String str="D:\\myclipse\\spring_upload\\WebRoot\\image";</a:t>
            </a:r>
          </a:p>
          <a:p>
            <a:endParaRPr lang="en-US" altLang="zh-CN" sz="1600" smtClean="0"/>
          </a:p>
          <a:p>
            <a:r>
              <a:rPr lang="en-US" altLang="zh-CN" sz="1600" smtClean="0"/>
              <a:t>//</a:t>
            </a:r>
            <a:r>
              <a:rPr lang="zh-CN" altLang="en-US" sz="1600" smtClean="0"/>
              <a:t>定义新图片路径</a:t>
            </a:r>
          </a:p>
          <a:p>
            <a:r>
              <a:rPr lang="en-US" altLang="zh-CN" sz="1600" smtClean="0"/>
              <a:t>File desc=</a:t>
            </a:r>
            <a:r>
              <a:rPr lang="en-US" altLang="zh-CN" sz="1600" b="1" smtClean="0"/>
              <a:t>new</a:t>
            </a:r>
            <a:r>
              <a:rPr lang="en-US" altLang="zh-CN" sz="1600" smtClean="0"/>
              <a:t> File(str+"\\"+fileName);</a:t>
            </a:r>
          </a:p>
          <a:p>
            <a:r>
              <a:rPr lang="en-US" altLang="zh-CN" sz="1600" smtClean="0"/>
              <a:t>//</a:t>
            </a:r>
            <a:r>
              <a:rPr lang="zh-CN" altLang="en-US" sz="1600" smtClean="0"/>
              <a:t>将图片读取到磁盘中</a:t>
            </a:r>
          </a:p>
          <a:p>
            <a:r>
              <a:rPr lang="en-US" altLang="zh-CN" sz="1600" smtClean="0"/>
              <a:t>file.transferTo(desc);</a:t>
            </a:r>
          </a:p>
          <a:p>
            <a:r>
              <a:rPr lang="en-US" altLang="zh-CN" sz="1600" smtClean="0"/>
              <a:t>}</a:t>
            </a:r>
          </a:p>
        </p:txBody>
      </p:sp>
      <p:sp>
        <p:nvSpPr>
          <p:cNvPr id="25603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5605" name="矩形 6"/>
          <p:cNvSpPr>
            <a:spLocks noChangeArrowheads="1"/>
          </p:cNvSpPr>
          <p:nvPr/>
        </p:nvSpPr>
        <p:spPr bwMode="auto">
          <a:xfrm>
            <a:off x="428625" y="5500688"/>
            <a:ext cx="64897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lvl="1" indent="-342900" algn="ctr" fontAlgn="ctr">
              <a:lnSpc>
                <a:spcPct val="120000"/>
              </a:lnSpc>
              <a:buSzPct val="65000"/>
              <a:buFontTx/>
              <a:buChar char="•"/>
            </a:pPr>
            <a:r>
              <a:rPr lang="zh-CN" altLang="en-US" sz="2400">
                <a:solidFill>
                  <a:srgbClr val="FF0000"/>
                </a:solidFill>
              </a:rPr>
              <a:t>全部代码参见：</a:t>
            </a:r>
            <a:r>
              <a:rPr lang="en-US" altLang="zh-CN" sz="2400">
                <a:solidFill>
                  <a:srgbClr val="FF0000"/>
                </a:solidFill>
              </a:rPr>
              <a:t>springmvc10_upload01</a:t>
            </a:r>
            <a:r>
              <a:rPr lang="zh-CN" altLang="en-US" sz="2400">
                <a:solidFill>
                  <a:srgbClr val="FF0000"/>
                </a:solidFill>
              </a:rPr>
              <a:t>工程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文件上传</a:t>
            </a:r>
            <a:endParaRPr lang="en-US" altLang="zh-CN" smtClean="0"/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162050"/>
          </a:xfrm>
        </p:spPr>
        <p:txBody>
          <a:bodyPr/>
          <a:lstStyle/>
          <a:p>
            <a:r>
              <a:rPr lang="en-US" altLang="zh-CN" smtClean="0"/>
              <a:t>form</a:t>
            </a:r>
            <a:r>
              <a:rPr lang="zh-CN" altLang="en-US" smtClean="0"/>
              <a:t>表单</a:t>
            </a:r>
            <a:endParaRPr lang="en-US" altLang="zh-CN" smtClean="0"/>
          </a:p>
          <a:p>
            <a:pPr lvl="1"/>
            <a:endParaRPr lang="zh-CN" altLang="en-US" smtClean="0"/>
          </a:p>
          <a:p>
            <a:endParaRPr lang="en-US" altLang="zh-CN" smtClean="0"/>
          </a:p>
        </p:txBody>
      </p:sp>
      <p:sp>
        <p:nvSpPr>
          <p:cNvPr id="2765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ctr">
              <a:buSzPct val="65000"/>
            </a:pPr>
            <a:endParaRPr lang="zh-CN" altLang="en-US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0" y="2071688"/>
            <a:ext cx="7683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75" y="2857500"/>
            <a:ext cx="6324600" cy="203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矩形 7"/>
          <p:cNvSpPr>
            <a:spLocks noChangeArrowheads="1"/>
          </p:cNvSpPr>
          <p:nvPr/>
        </p:nvSpPr>
        <p:spPr bwMode="auto">
          <a:xfrm>
            <a:off x="428625" y="5500688"/>
            <a:ext cx="64897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lvl="1" indent="-342900" algn="ctr" fontAlgn="ctr">
              <a:lnSpc>
                <a:spcPct val="120000"/>
              </a:lnSpc>
              <a:buSzPct val="65000"/>
              <a:buFontTx/>
              <a:buChar char="•"/>
            </a:pPr>
            <a:r>
              <a:rPr lang="zh-CN" altLang="en-US" sz="2400">
                <a:solidFill>
                  <a:srgbClr val="FF0000"/>
                </a:solidFill>
              </a:rPr>
              <a:t>全部代码参见：</a:t>
            </a:r>
            <a:r>
              <a:rPr lang="en-US" altLang="zh-CN" sz="2400">
                <a:solidFill>
                  <a:srgbClr val="FF0000"/>
                </a:solidFill>
              </a:rPr>
              <a:t>springmvc10_upload01</a:t>
            </a:r>
            <a:r>
              <a:rPr lang="zh-CN" altLang="en-US" sz="2400">
                <a:solidFill>
                  <a:srgbClr val="FF0000"/>
                </a:solidFill>
              </a:rPr>
              <a:t>工程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文件上传</a:t>
            </a:r>
            <a:endParaRPr lang="en-US" altLang="zh-CN" smtClean="0"/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3448050"/>
          </a:xfrm>
        </p:spPr>
        <p:txBody>
          <a:bodyPr/>
          <a:lstStyle/>
          <a:p>
            <a:r>
              <a:rPr lang="zh-CN" altLang="en-US" smtClean="0"/>
              <a:t>文件上传</a:t>
            </a:r>
            <a:endParaRPr lang="en-US" altLang="zh-CN" smtClean="0"/>
          </a:p>
          <a:p>
            <a:pPr lvl="1"/>
            <a:r>
              <a:rPr lang="zh-CN" altLang="en-US" smtClean="0"/>
              <a:t>导入</a:t>
            </a:r>
            <a:r>
              <a:rPr lang="en-US" altLang="zh-CN" smtClean="0"/>
              <a:t>jar</a:t>
            </a:r>
            <a:r>
              <a:rPr lang="zh-CN" altLang="en-US" smtClean="0"/>
              <a:t>包</a:t>
            </a:r>
            <a:endParaRPr lang="en-US" altLang="zh-CN" smtClean="0"/>
          </a:p>
          <a:p>
            <a:pPr lvl="1"/>
            <a:r>
              <a:rPr lang="zh-CN" altLang="en-US" smtClean="0"/>
              <a:t>创建虚拟目录</a:t>
            </a:r>
            <a:endParaRPr lang="en-US" altLang="zh-CN" smtClean="0"/>
          </a:p>
          <a:p>
            <a:pPr lvl="1"/>
            <a:r>
              <a:rPr lang="zh-CN" altLang="en-US" smtClean="0"/>
              <a:t>配置解析器</a:t>
            </a:r>
            <a:endParaRPr lang="en-US" altLang="zh-CN" smtClean="0"/>
          </a:p>
          <a:p>
            <a:pPr lvl="1"/>
            <a:r>
              <a:rPr lang="zh-CN" altLang="en-US" smtClean="0"/>
              <a:t>编写</a:t>
            </a:r>
            <a:r>
              <a:rPr lang="en-US" altLang="zh-CN" smtClean="0"/>
              <a:t>controller</a:t>
            </a:r>
            <a:r>
              <a:rPr lang="zh-CN" altLang="en-US" smtClean="0"/>
              <a:t>代码</a:t>
            </a:r>
            <a:endParaRPr lang="en-US" altLang="zh-CN" smtClean="0"/>
          </a:p>
          <a:p>
            <a:pPr lvl="1"/>
            <a:r>
              <a:rPr lang="zh-CN" altLang="en-US" smtClean="0"/>
              <a:t>编写页面代码</a:t>
            </a:r>
            <a:endParaRPr lang="en-US" altLang="zh-CN" smtClean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9365</TotalTime>
  <Words>1286</Words>
  <Application>Microsoft PowerPoint</Application>
  <PresentationFormat>On-screen Show (4:3)</PresentationFormat>
  <Paragraphs>209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宋体</vt:lpstr>
      <vt:lpstr>黑体</vt:lpstr>
      <vt:lpstr>微软雅黑</vt:lpstr>
      <vt:lpstr>Times New Roman</vt:lpstr>
      <vt:lpstr>Calibri</vt:lpstr>
      <vt:lpstr>4_默认设计模板</vt:lpstr>
      <vt:lpstr>幻灯片 1</vt:lpstr>
      <vt:lpstr>本章内容</vt:lpstr>
      <vt:lpstr>文件上传</vt:lpstr>
      <vt:lpstr>文件上传</vt:lpstr>
      <vt:lpstr>文件上传</vt:lpstr>
      <vt:lpstr>文件上传 </vt:lpstr>
      <vt:lpstr>文件上传</vt:lpstr>
      <vt:lpstr>文件上传</vt:lpstr>
      <vt:lpstr>文件上传</vt:lpstr>
      <vt:lpstr>json数据交互</vt:lpstr>
      <vt:lpstr>json数据交互</vt:lpstr>
      <vt:lpstr>json数据交互</vt:lpstr>
      <vt:lpstr>json数据交互</vt:lpstr>
      <vt:lpstr>json数据交互</vt:lpstr>
      <vt:lpstr>json数据交互</vt:lpstr>
      <vt:lpstr>json数据交互</vt:lpstr>
      <vt:lpstr>json数据交互</vt:lpstr>
      <vt:lpstr>json数据交互</vt:lpstr>
      <vt:lpstr>RESTful支持</vt:lpstr>
      <vt:lpstr>RESTful支持</vt:lpstr>
      <vt:lpstr>RESTful支持 </vt:lpstr>
      <vt:lpstr>RESTful支持</vt:lpstr>
      <vt:lpstr>RESTful支持</vt:lpstr>
      <vt:lpstr>RESTful支持</vt:lpstr>
      <vt:lpstr>本章重点总结</vt:lpstr>
    </vt:vector>
  </TitlesOfParts>
  <Company>LERY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lenovo</cp:lastModifiedBy>
  <cp:revision>1620</cp:revision>
  <dcterms:created xsi:type="dcterms:W3CDTF">2004-04-25T08:53:43Z</dcterms:created>
  <dcterms:modified xsi:type="dcterms:W3CDTF">2020-04-09T12:55:20Z</dcterms:modified>
</cp:coreProperties>
</file>