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518" r:id="rId3"/>
    <p:sldId id="454" r:id="rId5"/>
    <p:sldId id="521" r:id="rId6"/>
    <p:sldId id="548" r:id="rId7"/>
    <p:sldId id="529" r:id="rId8"/>
    <p:sldId id="531" r:id="rId9"/>
    <p:sldId id="532" r:id="rId10"/>
    <p:sldId id="533" r:id="rId11"/>
    <p:sldId id="534" r:id="rId12"/>
    <p:sldId id="539" r:id="rId13"/>
    <p:sldId id="570" r:id="rId14"/>
  </p:sldIdLst>
  <p:sldSz cx="9144000" cy="6858000" type="screen4x3"/>
  <p:notesSz cx="7102475" cy="1023112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4" autoAdjust="0"/>
    <p:restoredTop sz="87570" autoAdjust="0"/>
  </p:normalViewPr>
  <p:slideViewPr>
    <p:cSldViewPr>
      <p:cViewPr varScale="1">
        <p:scale>
          <a:sx n="67" d="100"/>
          <a:sy n="67" d="100"/>
        </p:scale>
        <p:origin x="-780" y="-108"/>
      </p:cViewPr>
      <p:guideLst>
        <p:guide orient="horz" pos="2159"/>
        <p:guide pos="28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1"/>
        <p:guide pos="22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fontAlgn="base">
              <a:buSzTx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fontAlgn="base">
              <a:buSzTx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fontAlgn="base">
              <a:buSzTx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fontAlgn="base">
              <a:buSzTx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712663F-C3B9-4097-87AC-F70FDA72594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fontAlgn="base">
              <a:buSzTx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fontAlgn="base">
              <a:buSzTx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fontAlgn="base">
              <a:buSzTx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fontAlgn="base">
              <a:buSzTx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F3B866B-940D-41A6-BA04-C22D4388823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686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686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课堂笔记：</a:t>
            </a:r>
            <a:endParaRPr lang="en-US" altLang="zh-CN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2" descr="2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0" y="6083300"/>
            <a:ext cx="915035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0" descr="programming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8172450" y="260350"/>
            <a:ext cx="7334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01" tIns="45700" rIns="91401" bIns="45700" numCol="1" anchor="t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01" tIns="45700" rIns="91401" bIns="4570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6" name="TextBox 7"/>
          <p:cNvSpPr txBox="1"/>
          <p:nvPr userDrawn="1"/>
        </p:nvSpPr>
        <p:spPr>
          <a:xfrm>
            <a:off x="4138613" y="6273800"/>
            <a:ext cx="9175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800" b="1" dirty="0" smtClean="0">
                <a:solidFill>
                  <a:srgbClr val="FF0000"/>
                </a:solidFill>
              </a:rPr>
              <a:t>Beta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版</a:t>
            </a:r>
            <a:endParaRPr lang="en-US" altLang="zh-CN" sz="1800" b="1" dirty="0" smtClean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1" descr="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1047750" y="117475"/>
            <a:ext cx="9140825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4" name="Text Box 3"/>
          <p:cNvSpPr txBox="1">
            <a:spLocks noChangeArrowheads="1"/>
          </p:cNvSpPr>
          <p:nvPr/>
        </p:nvSpPr>
        <p:spPr bwMode="auto">
          <a:xfrm>
            <a:off x="330200" y="1134428"/>
            <a:ext cx="6961188" cy="16903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0" tIns="45715" rIns="91430" bIns="45715">
            <a:spAutoFit/>
          </a:bodyPr>
          <a:lstStyle/>
          <a:p>
            <a:r>
              <a:rPr lang="en-US" altLang="zh-CN" sz="4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shiro</a:t>
            </a:r>
            <a:endParaRPr lang="en-US" altLang="zh-CN" sz="40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b="1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----java</a:t>
            </a: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安全框架</a:t>
            </a:r>
            <a:endParaRPr lang="zh-CN" altLang="en-US" sz="2800" b="1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5" name="TextBox 7"/>
          <p:cNvSpPr txBox="1">
            <a:spLocks noChangeArrowheads="1"/>
          </p:cNvSpPr>
          <p:nvPr/>
        </p:nvSpPr>
        <p:spPr bwMode="auto">
          <a:xfrm>
            <a:off x="4138613" y="6273800"/>
            <a:ext cx="91757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fontAlgn="ctr">
              <a:buSzPct val="65000"/>
            </a:pPr>
            <a:r>
              <a:rPr lang="en-US" altLang="zh-CN" sz="1800" b="1">
                <a:solidFill>
                  <a:srgbClr val="FF0000"/>
                </a:solidFill>
              </a:rPr>
              <a:t>Beta</a:t>
            </a:r>
            <a:r>
              <a:rPr lang="zh-CN" altLang="en-US" sz="1800" b="1">
                <a:solidFill>
                  <a:srgbClr val="FF0000"/>
                </a:solidFill>
              </a:rPr>
              <a:t>版</a:t>
            </a:r>
            <a:endParaRPr lang="en-US" altLang="zh-CN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创建</a:t>
            </a:r>
            <a:r>
              <a:rPr lang="en-US" altLang="zh-CN" smtClean="0">
                <a:sym typeface="+mn-ea"/>
              </a:rPr>
              <a:t>ShiroConfig</a:t>
            </a:r>
            <a:br>
              <a:rPr lang="en-US" altLang="zh-CN" smtClean="0">
                <a:sym typeface="+mn-ea"/>
              </a:rPr>
            </a:br>
            <a:endParaRPr lang="zh-CN" altLang="en-US" smtClean="0"/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eaLnBrk="1" hangingPunct="1">
              <a:lnSpc>
                <a:spcPct val="120000"/>
              </a:lnSpc>
              <a:buNone/>
            </a:pPr>
            <a:r>
              <a:rPr lang="en-US" altLang="zh-CN" sz="1200" smtClean="0"/>
              <a:t> </a:t>
            </a:r>
            <a:r>
              <a:rPr lang="zh-CN" altLang="en-US" sz="1200" smtClean="0">
                <a:sym typeface="+mn-ea"/>
              </a:rPr>
              <a:t>@Configuration</a:t>
            </a:r>
            <a:endParaRPr lang="zh-CN" altLang="en-US" sz="1200" smtClean="0"/>
          </a:p>
          <a:p>
            <a:pPr algn="l" eaLnBrk="1" hangingPunct="1">
              <a:lnSpc>
                <a:spcPct val="120000"/>
              </a:lnSpc>
            </a:pPr>
            <a:r>
              <a:rPr lang="zh-CN" altLang="en-US" sz="1200" smtClean="0">
                <a:sym typeface="+mn-ea"/>
              </a:rPr>
              <a:t>public class ShiroConfig {</a:t>
            </a:r>
            <a:endParaRPr lang="zh-CN" altLang="en-US" sz="1200" smtClean="0">
              <a:sym typeface="+mn-ea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1200" smtClean="0">
                <a:sym typeface="+mn-ea"/>
              </a:rPr>
              <a:t>  @Bean</a:t>
            </a:r>
            <a:endParaRPr lang="zh-CN" altLang="en-US" sz="1200" smtClean="0">
              <a:sym typeface="+mn-ea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1200" smtClean="0">
                <a:sym typeface="+mn-ea"/>
              </a:rPr>
              <a:t>    public ShiroFilterFactoryBean getShiroFileFactoryBean(@Qualifier("securityManager") DefaultWebSecurityManager defaultWebSecurityManager){</a:t>
            </a:r>
            <a:endParaRPr lang="zh-CN" altLang="en-US" sz="1200" smtClean="0">
              <a:sym typeface="+mn-ea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1200" smtClean="0">
                <a:sym typeface="+mn-ea"/>
              </a:rPr>
              <a:t>        ShiroFilterFactoryBean bean=new ShiroFilterFactoryBean();</a:t>
            </a:r>
            <a:endParaRPr lang="zh-CN" altLang="en-US" sz="1200" smtClean="0">
              <a:sym typeface="+mn-ea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1200" smtClean="0">
                <a:sym typeface="+mn-ea"/>
              </a:rPr>
              <a:t>        //设置安全管理器</a:t>
            </a:r>
            <a:endParaRPr lang="zh-CN" altLang="en-US" sz="1200" smtClean="0">
              <a:sym typeface="+mn-ea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1200" smtClean="0">
                <a:sym typeface="+mn-ea"/>
              </a:rPr>
              <a:t>        bean.setSecurityManager(defaultWebSecurityManager);</a:t>
            </a:r>
            <a:endParaRPr lang="zh-CN" altLang="en-US" sz="1200" smtClean="0">
              <a:sym typeface="+mn-ea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1200" smtClean="0">
                <a:sym typeface="+mn-ea"/>
              </a:rPr>
              <a:t>        //添加shiro的内置过滤器</a:t>
            </a:r>
            <a:endParaRPr lang="zh-CN" altLang="en-US" sz="1200" smtClean="0">
              <a:sym typeface="+mn-ea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1200" smtClean="0">
                <a:sym typeface="+mn-ea"/>
              </a:rPr>
              <a:t>          /*</a:t>
            </a:r>
            <a:endParaRPr lang="zh-CN" altLang="en-US" sz="1200" smtClean="0">
              <a:sym typeface="+mn-ea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1200" smtClean="0">
                <a:sym typeface="+mn-ea"/>
              </a:rPr>
              <a:t>          *   anon:无需认证就可以访问</a:t>
            </a:r>
            <a:endParaRPr lang="zh-CN" altLang="en-US" sz="1200" smtClean="0">
              <a:sym typeface="+mn-ea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1200" smtClean="0">
                <a:sym typeface="+mn-ea"/>
              </a:rPr>
              <a:t>          *   authc；必须认证才能访问</a:t>
            </a:r>
            <a:endParaRPr lang="zh-CN" altLang="en-US" sz="1200" smtClean="0">
              <a:sym typeface="+mn-ea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1200" smtClean="0">
                <a:sym typeface="+mn-ea"/>
              </a:rPr>
              <a:t>          *   perms:拥有对某个资源的权限</a:t>
            </a:r>
            <a:endParaRPr lang="zh-CN" altLang="en-US" sz="1200" smtClean="0">
              <a:sym typeface="+mn-ea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1200" smtClean="0">
                <a:sym typeface="+mn-ea"/>
              </a:rPr>
              <a:t>                   * */</a:t>
            </a:r>
            <a:endParaRPr lang="zh-CN" altLang="en-US" sz="1200" smtClean="0">
              <a:sym typeface="+mn-ea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1200" smtClean="0">
                <a:sym typeface="+mn-ea"/>
              </a:rPr>
              <a:t>              //拦截</a:t>
            </a:r>
            <a:endParaRPr lang="zh-CN" altLang="en-US" sz="1200" smtClean="0">
              <a:sym typeface="+mn-ea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1200" smtClean="0">
                <a:sym typeface="+mn-ea"/>
              </a:rPr>
              <a:t>              Map&lt;String,String&gt; map=new LinkedHashMap&lt;String,String&gt;();</a:t>
            </a:r>
            <a:endParaRPr lang="zh-CN" altLang="en-US" sz="1200" smtClean="0">
              <a:sym typeface="+mn-ea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1200" smtClean="0">
                <a:sym typeface="+mn-ea"/>
              </a:rPr>
              <a:t>               map.put("/user/add","anon");//所有人都可以访问</a:t>
            </a:r>
            <a:endParaRPr lang="zh-CN" altLang="en-US" sz="1200" smtClean="0">
              <a:sym typeface="+mn-ea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1200" smtClean="0">
                <a:sym typeface="+mn-ea"/>
              </a:rPr>
              <a:t>               map.put("/user/update","authc");//只有认证才可以访问</a:t>
            </a:r>
            <a:endParaRPr lang="zh-CN" altLang="en-US" sz="1200" smtClean="0">
              <a:sym typeface="+mn-ea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1200" smtClean="0">
                <a:sym typeface="+mn-ea"/>
              </a:rPr>
              <a:t>               //授权，正常情况下，没有授权会跳转到未授权页面</a:t>
            </a:r>
            <a:endParaRPr lang="zh-CN" altLang="en-US" sz="1200" smtClean="0">
              <a:sym typeface="+mn-ea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1200" smtClean="0">
                <a:sym typeface="+mn-ea"/>
              </a:rPr>
              <a:t>               map.put("/user/add","perms[add]");//虽然认证了但是没有权限，user:add不能进入。要进入无权限页面，除非授权</a:t>
            </a:r>
            <a:endParaRPr lang="zh-CN" altLang="en-US" sz="1200" smtClean="0">
              <a:sym typeface="+mn-ea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1200" smtClean="0">
                <a:sym typeface="+mn-ea"/>
              </a:rPr>
              <a:t>               map.put("/user/update","perms[update]");</a:t>
            </a:r>
            <a:endParaRPr lang="zh-CN" altLang="en-US" sz="1200" smtClean="0">
              <a:sym typeface="+mn-ea"/>
            </a:endParaRPr>
          </a:p>
          <a:p>
            <a:pPr algn="l" eaLnBrk="1" hangingPunct="1">
              <a:lnSpc>
                <a:spcPct val="120000"/>
              </a:lnSpc>
            </a:pPr>
            <a:endParaRPr lang="zh-CN" altLang="en-US" sz="1200" smtClean="0">
              <a:sym typeface="+mn-ea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1200" smtClean="0">
                <a:sym typeface="+mn-ea"/>
              </a:rPr>
              <a:t>             bean.setFilterChainDefinitionMap(map);</a:t>
            </a:r>
            <a:endParaRPr lang="zh-CN" altLang="en-US" sz="1200" smtClean="0">
              <a:sym typeface="+mn-ea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1200" smtClean="0">
                <a:sym typeface="+mn-ea"/>
              </a:rPr>
              <a:t>             bean.setLoginUrl("/user/toLogin");//没有权限回到login</a:t>
            </a:r>
            <a:endParaRPr lang="zh-CN" altLang="en-US" sz="1200" smtClean="0">
              <a:sym typeface="+mn-ea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1200" smtClean="0">
                <a:sym typeface="+mn-ea"/>
              </a:rPr>
              <a:t>             //未授权的页面</a:t>
            </a:r>
            <a:endParaRPr lang="zh-CN" altLang="en-US" sz="1200" smtClean="0">
              <a:sym typeface="+mn-ea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1200" smtClean="0">
                <a:sym typeface="+mn-ea"/>
              </a:rPr>
              <a:t>            bean.setUnauthorizedUrl("/user/noauth");</a:t>
            </a:r>
            <a:endParaRPr lang="zh-CN" altLang="en-US" sz="1200" smtClean="0">
              <a:sym typeface="+mn-ea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1200" smtClean="0">
                <a:sym typeface="+mn-ea"/>
              </a:rPr>
              <a:t>        return bean;</a:t>
            </a:r>
            <a:endParaRPr lang="zh-CN" altLang="en-US" sz="1200" smtClean="0">
              <a:sym typeface="+mn-ea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1200" smtClean="0">
                <a:sym typeface="+mn-ea"/>
              </a:rPr>
              <a:t>    }   </a:t>
            </a:r>
            <a:r>
              <a:rPr lang="en-US" altLang="zh-CN" sz="1200" smtClean="0">
                <a:sym typeface="+mn-ea"/>
              </a:rPr>
              <a:t>}</a:t>
            </a:r>
            <a:endParaRPr lang="en-US" altLang="zh-CN" sz="1200" smtClean="0"/>
          </a:p>
          <a:p>
            <a:pPr algn="l" eaLnBrk="1" hangingPunct="1">
              <a:lnSpc>
                <a:spcPct val="120000"/>
              </a:lnSpc>
              <a:buFontTx/>
              <a:buNone/>
            </a:pPr>
            <a:endParaRPr lang="zh-CN" altLang="en-US" sz="120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创建</a:t>
            </a:r>
            <a:r>
              <a:rPr lang="en-US" altLang="zh-CN" smtClean="0">
                <a:sym typeface="+mn-ea"/>
              </a:rPr>
              <a:t>Controller</a:t>
            </a:r>
            <a:br>
              <a:rPr lang="en-US" altLang="zh-CN" smtClean="0">
                <a:sym typeface="+mn-ea"/>
              </a:rPr>
            </a:br>
            <a:endParaRPr lang="zh-CN" altLang="en-US" smtClean="0"/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eaLnBrk="1" hangingPunct="1">
              <a:lnSpc>
                <a:spcPct val="120000"/>
              </a:lnSpc>
              <a:buNone/>
            </a:pPr>
            <a:r>
              <a:rPr lang="en-US" altLang="zh-CN" sz="1200" smtClean="0"/>
              <a:t> </a:t>
            </a:r>
            <a:r>
              <a:rPr lang="zh-CN" altLang="en-US" sz="1200" smtClean="0">
                <a:sym typeface="+mn-ea"/>
              </a:rPr>
              <a:t>@RequestMapping(value="/login")</a:t>
            </a:r>
            <a:endParaRPr lang="zh-CN" altLang="en-US" sz="1200" smtClean="0">
              <a:sym typeface="+mn-ea"/>
            </a:endParaRPr>
          </a:p>
          <a:p>
            <a:pPr marL="0" indent="0" algn="l" eaLnBrk="1" hangingPunct="1">
              <a:lnSpc>
                <a:spcPct val="120000"/>
              </a:lnSpc>
              <a:buNone/>
            </a:pPr>
            <a:r>
              <a:rPr lang="zh-CN" altLang="en-US" sz="1200" smtClean="0">
                <a:sym typeface="+mn-ea"/>
              </a:rPr>
              <a:t>    public String login(ModelMap map,String uname,String upwd){</a:t>
            </a:r>
            <a:endParaRPr lang="zh-CN" altLang="en-US" sz="1200" smtClean="0">
              <a:sym typeface="+mn-ea"/>
            </a:endParaRPr>
          </a:p>
          <a:p>
            <a:pPr marL="0" indent="0" algn="l" eaLnBrk="1" hangingPunct="1">
              <a:lnSpc>
                <a:spcPct val="120000"/>
              </a:lnSpc>
              <a:buNone/>
            </a:pPr>
            <a:r>
              <a:rPr lang="zh-CN" altLang="en-US" sz="1200" smtClean="0">
                <a:sym typeface="+mn-ea"/>
              </a:rPr>
              <a:t>          //获取当前用户</a:t>
            </a:r>
            <a:endParaRPr lang="zh-CN" altLang="en-US" sz="1200" smtClean="0">
              <a:sym typeface="+mn-ea"/>
            </a:endParaRPr>
          </a:p>
          <a:p>
            <a:pPr marL="0" indent="0" algn="l" eaLnBrk="1" hangingPunct="1">
              <a:lnSpc>
                <a:spcPct val="120000"/>
              </a:lnSpc>
              <a:buNone/>
            </a:pPr>
            <a:r>
              <a:rPr lang="zh-CN" altLang="en-US" sz="1200" smtClean="0">
                <a:sym typeface="+mn-ea"/>
              </a:rPr>
              <a:t>       Subject su=SecurityUtils.getSubject();</a:t>
            </a:r>
            <a:endParaRPr lang="zh-CN" altLang="en-US" sz="1200" smtClean="0">
              <a:sym typeface="+mn-ea"/>
            </a:endParaRPr>
          </a:p>
          <a:p>
            <a:pPr marL="0" indent="0" algn="l" eaLnBrk="1" hangingPunct="1">
              <a:lnSpc>
                <a:spcPct val="120000"/>
              </a:lnSpc>
              <a:buNone/>
            </a:pPr>
            <a:r>
              <a:rPr lang="zh-CN" altLang="en-US" sz="1200" smtClean="0">
                <a:sym typeface="+mn-ea"/>
              </a:rPr>
              <a:t>       //封装用户的登录数据</a:t>
            </a:r>
            <a:endParaRPr lang="zh-CN" altLang="en-US" sz="1200" smtClean="0">
              <a:sym typeface="+mn-ea"/>
            </a:endParaRPr>
          </a:p>
          <a:p>
            <a:pPr marL="0" indent="0" algn="l" eaLnBrk="1" hangingPunct="1">
              <a:lnSpc>
                <a:spcPct val="120000"/>
              </a:lnSpc>
              <a:buNone/>
            </a:pPr>
            <a:r>
              <a:rPr lang="zh-CN" altLang="en-US" sz="1200" smtClean="0">
                <a:sym typeface="+mn-ea"/>
              </a:rPr>
              <a:t>        UsernamePasswordToken token=new UsernamePasswordToken(uname,upwd);</a:t>
            </a:r>
            <a:endParaRPr lang="zh-CN" altLang="en-US" sz="1200" smtClean="0">
              <a:sym typeface="+mn-ea"/>
            </a:endParaRPr>
          </a:p>
          <a:p>
            <a:pPr marL="0" indent="0" algn="l" eaLnBrk="1" hangingPunct="1">
              <a:lnSpc>
                <a:spcPct val="120000"/>
              </a:lnSpc>
              <a:buNone/>
            </a:pPr>
            <a:r>
              <a:rPr lang="zh-CN" altLang="en-US" sz="1200" smtClean="0">
                <a:sym typeface="+mn-ea"/>
              </a:rPr>
              <a:t>        //执行登录的方法</a:t>
            </a:r>
            <a:endParaRPr lang="zh-CN" altLang="en-US" sz="1200" smtClean="0">
              <a:sym typeface="+mn-ea"/>
            </a:endParaRPr>
          </a:p>
          <a:p>
            <a:pPr marL="0" indent="0" algn="l" eaLnBrk="1" hangingPunct="1">
              <a:lnSpc>
                <a:spcPct val="120000"/>
              </a:lnSpc>
              <a:buNone/>
            </a:pPr>
            <a:r>
              <a:rPr lang="zh-CN" altLang="en-US" sz="1200" smtClean="0">
                <a:sym typeface="+mn-ea"/>
              </a:rPr>
              <a:t>        try{</a:t>
            </a:r>
            <a:endParaRPr lang="zh-CN" altLang="en-US" sz="1200" smtClean="0">
              <a:sym typeface="+mn-ea"/>
            </a:endParaRPr>
          </a:p>
          <a:p>
            <a:pPr marL="0" indent="0" algn="l" eaLnBrk="1" hangingPunct="1">
              <a:lnSpc>
                <a:spcPct val="120000"/>
              </a:lnSpc>
              <a:buNone/>
            </a:pPr>
            <a:r>
              <a:rPr lang="zh-CN" altLang="en-US" sz="1200" smtClean="0">
                <a:sym typeface="+mn-ea"/>
              </a:rPr>
              <a:t>             su.login(token);</a:t>
            </a:r>
            <a:endParaRPr lang="zh-CN" altLang="en-US" sz="1200" smtClean="0">
              <a:sym typeface="+mn-ea"/>
            </a:endParaRPr>
          </a:p>
          <a:p>
            <a:pPr marL="0" indent="0" algn="l" eaLnBrk="1" hangingPunct="1">
              <a:lnSpc>
                <a:spcPct val="120000"/>
              </a:lnSpc>
              <a:buNone/>
            </a:pPr>
            <a:r>
              <a:rPr lang="zh-CN" altLang="en-US" sz="1200" smtClean="0">
                <a:sym typeface="+mn-ea"/>
              </a:rPr>
              <a:t>             return "index";</a:t>
            </a:r>
            <a:endParaRPr lang="zh-CN" altLang="en-US" sz="1200" smtClean="0">
              <a:sym typeface="+mn-ea"/>
            </a:endParaRPr>
          </a:p>
          <a:p>
            <a:pPr marL="0" indent="0" algn="l" eaLnBrk="1" hangingPunct="1">
              <a:lnSpc>
                <a:spcPct val="120000"/>
              </a:lnSpc>
              <a:buNone/>
            </a:pPr>
            <a:r>
              <a:rPr lang="zh-CN" altLang="en-US" sz="1200" smtClean="0">
                <a:sym typeface="+mn-ea"/>
              </a:rPr>
              <a:t>        }catch(UnknownAccountException e){</a:t>
            </a:r>
            <a:endParaRPr lang="zh-CN" altLang="en-US" sz="1200" smtClean="0">
              <a:sym typeface="+mn-ea"/>
            </a:endParaRPr>
          </a:p>
          <a:p>
            <a:pPr marL="0" indent="0" algn="l" eaLnBrk="1" hangingPunct="1">
              <a:lnSpc>
                <a:spcPct val="120000"/>
              </a:lnSpc>
              <a:buNone/>
            </a:pPr>
            <a:r>
              <a:rPr lang="zh-CN" altLang="en-US" sz="1200" smtClean="0">
                <a:sym typeface="+mn-ea"/>
              </a:rPr>
              <a:t>            map.put("msg","用户名错误");</a:t>
            </a:r>
            <a:endParaRPr lang="zh-CN" altLang="en-US" sz="1200" smtClean="0">
              <a:sym typeface="+mn-ea"/>
            </a:endParaRPr>
          </a:p>
          <a:p>
            <a:pPr marL="0" indent="0" algn="l" eaLnBrk="1" hangingPunct="1">
              <a:lnSpc>
                <a:spcPct val="120000"/>
              </a:lnSpc>
              <a:buNone/>
            </a:pPr>
            <a:r>
              <a:rPr lang="zh-CN" altLang="en-US" sz="1200" smtClean="0">
                <a:sym typeface="+mn-ea"/>
              </a:rPr>
              <a:t>            return "login";</a:t>
            </a:r>
            <a:endParaRPr lang="zh-CN" altLang="en-US" sz="1200" smtClean="0">
              <a:sym typeface="+mn-ea"/>
            </a:endParaRPr>
          </a:p>
          <a:p>
            <a:pPr marL="0" indent="0" algn="l" eaLnBrk="1" hangingPunct="1">
              <a:lnSpc>
                <a:spcPct val="120000"/>
              </a:lnSpc>
              <a:buNone/>
            </a:pPr>
            <a:r>
              <a:rPr lang="zh-CN" altLang="en-US" sz="1200" smtClean="0">
                <a:sym typeface="+mn-ea"/>
              </a:rPr>
              <a:t>        }catch(IncorrectCredentialsException e){</a:t>
            </a:r>
            <a:endParaRPr lang="zh-CN" altLang="en-US" sz="1200" smtClean="0">
              <a:sym typeface="+mn-ea"/>
            </a:endParaRPr>
          </a:p>
          <a:p>
            <a:pPr marL="0" indent="0" algn="l" eaLnBrk="1" hangingPunct="1">
              <a:lnSpc>
                <a:spcPct val="120000"/>
              </a:lnSpc>
              <a:buNone/>
            </a:pPr>
            <a:r>
              <a:rPr lang="zh-CN" altLang="en-US" sz="1200" smtClean="0">
                <a:sym typeface="+mn-ea"/>
              </a:rPr>
              <a:t>            map.put("msg","密码错误");</a:t>
            </a:r>
            <a:endParaRPr lang="zh-CN" altLang="en-US" sz="1200" smtClean="0">
              <a:sym typeface="+mn-ea"/>
            </a:endParaRPr>
          </a:p>
          <a:p>
            <a:pPr marL="0" indent="0" algn="l" eaLnBrk="1" hangingPunct="1">
              <a:lnSpc>
                <a:spcPct val="120000"/>
              </a:lnSpc>
              <a:buNone/>
            </a:pPr>
            <a:r>
              <a:rPr lang="zh-CN" altLang="en-US" sz="1200" smtClean="0">
                <a:sym typeface="+mn-ea"/>
              </a:rPr>
              <a:t>            return "login";</a:t>
            </a:r>
            <a:endParaRPr lang="zh-CN" altLang="en-US" sz="1200" smtClean="0">
              <a:sym typeface="+mn-ea"/>
            </a:endParaRPr>
          </a:p>
          <a:p>
            <a:pPr marL="0" indent="0" algn="l" eaLnBrk="1" hangingPunct="1">
              <a:lnSpc>
                <a:spcPct val="120000"/>
              </a:lnSpc>
              <a:buNone/>
            </a:pPr>
            <a:r>
              <a:rPr lang="zh-CN" altLang="en-US" sz="1200" smtClean="0">
                <a:sym typeface="+mn-ea"/>
              </a:rPr>
              <a:t>        }             //未授权的页面</a:t>
            </a:r>
            <a:endParaRPr lang="zh-CN" altLang="en-US" sz="1200" smtClean="0">
              <a:sym typeface="+mn-ea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1200" smtClean="0">
                <a:sym typeface="+mn-ea"/>
              </a:rPr>
              <a:t>            bean.setUnauthorizedUrl("/user/noauth");</a:t>
            </a:r>
            <a:endParaRPr lang="zh-CN" altLang="en-US" sz="1200" smtClean="0">
              <a:sym typeface="+mn-ea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1200" smtClean="0">
                <a:sym typeface="+mn-ea"/>
              </a:rPr>
              <a:t>        return bean;</a:t>
            </a:r>
            <a:endParaRPr lang="zh-CN" altLang="en-US" sz="1200" smtClean="0">
              <a:sym typeface="+mn-ea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1200" smtClean="0">
                <a:sym typeface="+mn-ea"/>
              </a:rPr>
              <a:t>    }   </a:t>
            </a:r>
            <a:r>
              <a:rPr lang="en-US" altLang="zh-CN" sz="1200" smtClean="0">
                <a:sym typeface="+mn-ea"/>
              </a:rPr>
              <a:t>}</a:t>
            </a:r>
            <a:endParaRPr lang="en-US" altLang="zh-CN" sz="1200" smtClean="0"/>
          </a:p>
          <a:p>
            <a:pPr algn="l" eaLnBrk="1" hangingPunct="1">
              <a:lnSpc>
                <a:spcPct val="120000"/>
              </a:lnSpc>
              <a:buFontTx/>
              <a:buNone/>
            </a:pPr>
            <a:endParaRPr lang="zh-CN" altLang="en-US" sz="120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  <a:endParaRPr lang="zh-CN" altLang="en-US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00063" y="1285875"/>
          <a:ext cx="7786742" cy="1962150"/>
        </p:xfrm>
        <a:graphic>
          <a:graphicData uri="http://schemas.openxmlformats.org/drawingml/2006/table">
            <a:tbl>
              <a:tblPr/>
              <a:tblGrid>
                <a:gridCol w="2948940"/>
                <a:gridCol w="2948940"/>
                <a:gridCol w="963706"/>
                <a:gridCol w="925156"/>
              </a:tblGrid>
              <a:tr h="35284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chemeClr val="bg1"/>
                          </a:solidFill>
                          <a:latin typeface="微软雅黑" panose="020B0503020204020204" charset="-122"/>
                        </a:rPr>
                        <a:t>节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+mn-ea"/>
                          <a:cs typeface="+mn-cs"/>
                        </a:rPr>
                        <a:t>知识点</a:t>
                      </a:r>
                      <a:endParaRPr lang="zh-CN" altLang="en-US" sz="1600" b="1" i="0" u="none" strike="noStrike" kern="12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+mn-ea"/>
                          <a:cs typeface="+mn-cs"/>
                        </a:rPr>
                        <a:t>掌握程度</a:t>
                      </a:r>
                      <a:endParaRPr lang="zh-CN" altLang="en-US" sz="1600" b="1" i="0" u="none" strike="noStrike" kern="12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+mn-ea"/>
                          <a:cs typeface="+mn-cs"/>
                        </a:rPr>
                        <a:t>难易程度</a:t>
                      </a:r>
                      <a:endParaRPr lang="zh-CN" altLang="en-US" sz="1600" b="1" i="0" u="none" strike="noStrike" kern="12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268164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宋体" panose="02010600030101010101" pitchFamily="2" charset="-122"/>
                        </a:rPr>
                        <a:t>shiro</a:t>
                      </a:r>
                      <a:r>
                        <a:rPr lang="zh-CN" altLang="en-US" sz="1000" b="0" i="0" u="none" strike="noStrike">
                          <a:latin typeface="宋体" panose="02010600030101010101" pitchFamily="2" charset="-122"/>
                        </a:rPr>
                        <a:t>概述</a:t>
                      </a:r>
                      <a:endParaRPr lang="zh-CN" altLang="en-US" sz="1000" b="0" i="0" u="none" strike="noStrike">
                        <a:latin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宋体" panose="02010600030101010101" pitchFamily="2" charset="-122"/>
                        </a:rPr>
                        <a:t>什么是</a:t>
                      </a:r>
                      <a:r>
                        <a:rPr lang="en-US" altLang="zh-CN" sz="1000" b="0" i="0" u="none" strike="noStrike">
                          <a:latin typeface="宋体" panose="02010600030101010101" pitchFamily="2" charset="-122"/>
                        </a:rPr>
                        <a:t>shro</a:t>
                      </a:r>
                      <a:endParaRPr lang="en-US" altLang="zh-CN" sz="1000" b="0" i="0" u="none" strike="noStrike">
                        <a:latin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 panose="02020603050405020304"/>
                        </a:rPr>
                        <a:t>了解</a:t>
                      </a:r>
                      <a:endParaRPr lang="zh-CN" altLang="en-US" sz="1000" b="0" i="0" u="none" strike="noStrike">
                        <a:latin typeface="Times New Roman" panose="02020603050405020304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 panose="02020603050405020304"/>
                        </a:rPr>
                        <a:t>普通</a:t>
                      </a:r>
                      <a:endParaRPr lang="zh-CN" altLang="en-US" sz="1000" b="0" i="0" u="none" strike="noStrike">
                        <a:latin typeface="Times New Roman" panose="02020603050405020304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4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宋体" panose="02010600030101010101" pitchFamily="2" charset="-122"/>
                        </a:rPr>
                        <a:t>shiro</a:t>
                      </a:r>
                      <a:r>
                        <a:rPr lang="zh-CN" altLang="en-US" sz="1000" b="0" i="0" u="none" strike="noStrike">
                          <a:latin typeface="宋体" panose="02010600030101010101" pitchFamily="2" charset="-122"/>
                        </a:rPr>
                        <a:t>在</a:t>
                      </a:r>
                      <a:r>
                        <a:rPr lang="en-US" sz="1000" b="0" i="0" u="none" strike="noStrike">
                          <a:latin typeface="宋体" panose="02010600030101010101" pitchFamily="2" charset="-122"/>
                        </a:rPr>
                        <a:t>B/S</a:t>
                      </a:r>
                      <a:r>
                        <a:rPr lang="zh-CN" altLang="en-US" sz="1000" b="0" i="0" u="none" strike="noStrike">
                          <a:latin typeface="宋体" panose="02010600030101010101" pitchFamily="2" charset="-122"/>
                        </a:rPr>
                        <a:t>系统下的应用</a:t>
                      </a:r>
                      <a:endParaRPr lang="zh-CN" altLang="en-US" sz="1000" b="0" i="0" u="none" strike="noStrike">
                        <a:latin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 panose="02020603050405020304"/>
                        </a:rPr>
                        <a:t>了解</a:t>
                      </a:r>
                      <a:endParaRPr lang="zh-CN" altLang="en-US" sz="1000" b="0" i="0" u="none" strike="noStrike">
                        <a:latin typeface="Times New Roman" panose="02020603050405020304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 panose="02020603050405020304"/>
                        </a:rPr>
                        <a:t>普通</a:t>
                      </a:r>
                      <a:endParaRPr lang="zh-CN" altLang="en-US" sz="1000" b="0" i="0" u="none" strike="noStrike">
                        <a:latin typeface="Times New Roman" panose="02020603050405020304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4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latin typeface="宋体" panose="02010600030101010101" pitchFamily="2" charset="-122"/>
                        </a:rPr>
                        <a:t>shiro</a:t>
                      </a:r>
                      <a:r>
                        <a:rPr lang="zh-CN" altLang="en-US" sz="1000" b="0" i="0" u="none" strike="noStrike">
                          <a:latin typeface="宋体" panose="02010600030101010101" pitchFamily="2" charset="-122"/>
                        </a:rPr>
                        <a:t>框架</a:t>
                      </a:r>
                      <a:endParaRPr lang="zh-CN" altLang="en-US" sz="1000" b="0" i="0" u="none" strike="noStrike">
                        <a:latin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 panose="02020603050405020304"/>
                        </a:rPr>
                        <a:t>理解</a:t>
                      </a:r>
                      <a:endParaRPr lang="zh-CN" altLang="en-US" sz="1000" b="0" i="0" u="none" strike="noStrike">
                        <a:latin typeface="Times New Roman" panose="02020603050405020304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 panose="02020603050405020304"/>
                        </a:rPr>
                        <a:t>难</a:t>
                      </a:r>
                      <a:endParaRPr lang="zh-CN" altLang="en-US" sz="1000" b="0" i="0" u="none" strike="noStrike">
                        <a:latin typeface="Times New Roman" panose="02020603050405020304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4">
                <a:tc vMerge="1"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latin typeface="宋体" panose="02010600030101010101" pitchFamily="2" charset="-122"/>
                        </a:rPr>
                        <a:t>shiro</a:t>
                      </a:r>
                      <a:r>
                        <a:rPr lang="zh-CN" altLang="en-US" sz="1000" b="0" i="0" u="none" strike="noStrike">
                          <a:latin typeface="宋体" panose="02010600030101010101" pitchFamily="2" charset="-122"/>
                        </a:rPr>
                        <a:t>组件</a:t>
                      </a:r>
                      <a:endParaRPr lang="zh-CN" altLang="en-US" sz="1000" b="0" i="0" u="none" strike="noStrike">
                        <a:latin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 panose="02020603050405020304"/>
                        </a:rPr>
                        <a:t>掌握</a:t>
                      </a:r>
                      <a:endParaRPr lang="zh-CN" altLang="en-US" sz="1000" b="0" i="0" u="none" strike="noStrike">
                        <a:latin typeface="Times New Roman" panose="02020603050405020304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 panose="02020603050405020304"/>
                        </a:rPr>
                        <a:t>普通</a:t>
                      </a:r>
                      <a:endParaRPr lang="zh-CN" altLang="en-US" sz="1000" b="0" i="0" u="none" strike="noStrike">
                        <a:latin typeface="Times New Roman" panose="02020603050405020304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4"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宋体" panose="02010600030101010101" pitchFamily="2" charset="-122"/>
                        </a:rPr>
                        <a:t>入门程序</a:t>
                      </a:r>
                      <a:endParaRPr lang="zh-CN" altLang="en-US" sz="1000" b="0" i="0" u="none" strike="noStrike">
                        <a:latin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宋体" panose="02010600030101010101" pitchFamily="2" charset="-122"/>
                        </a:rPr>
                        <a:t>环境搭建</a:t>
                      </a:r>
                      <a:endParaRPr lang="zh-CN" altLang="en-US" sz="1000" b="0" i="0" u="none" strike="noStrike">
                        <a:latin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 panose="02020603050405020304"/>
                        </a:rPr>
                        <a:t>掌握</a:t>
                      </a:r>
                      <a:endParaRPr lang="zh-CN" altLang="en-US" sz="1000" b="0" i="0" u="none" strike="noStrike">
                        <a:latin typeface="Times New Roman" panose="02020603050405020304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 panose="02020603050405020304"/>
                        </a:rPr>
                        <a:t>普通</a:t>
                      </a:r>
                      <a:endParaRPr lang="zh-CN" altLang="en-US" sz="1000" b="0" i="0" u="none" strike="noStrike">
                        <a:latin typeface="Times New Roman" panose="02020603050405020304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4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latin typeface="宋体" panose="02010600030101010101" pitchFamily="2" charset="-122"/>
                        </a:rPr>
                        <a:t>开发步骤</a:t>
                      </a:r>
                      <a:endParaRPr lang="zh-CN" altLang="en-US" sz="1000" b="0" i="0" u="none" strike="noStrike">
                        <a:latin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imes New Roman" panose="02020603050405020304"/>
                        </a:rPr>
                        <a:t>掌握</a:t>
                      </a:r>
                      <a:endParaRPr lang="zh-CN" altLang="en-US" sz="1000" b="0" i="0" u="none" strike="noStrike">
                        <a:latin typeface="Times New Roman" panose="02020603050405020304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latin typeface="Times New Roman" panose="02020603050405020304"/>
                        </a:rPr>
                        <a:t>普通</a:t>
                      </a:r>
                      <a:endParaRPr lang="zh-CN" altLang="en-US" sz="1000" b="0" i="0" u="none" strike="noStrike" dirty="0">
                        <a:latin typeface="Times New Roman" panose="02020603050405020304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Shiro</a:t>
            </a:r>
            <a:r>
              <a:rPr lang="zh-CN" altLang="en-US" smtClean="0">
                <a:solidFill>
                  <a:schemeClr val="tx1"/>
                </a:solidFill>
              </a:rPr>
              <a:t>概述</a:t>
            </a:r>
            <a:endParaRPr lang="zh-CN" altLang="en-US" smtClean="0"/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什么是</a:t>
            </a:r>
            <a:r>
              <a:rPr lang="en-US" altLang="zh-CN" smtClean="0"/>
              <a:t>Shiro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smtClean="0"/>
              <a:t>Apache Shiro是一个强大且易用的Java安全框架,执行身份验证、授权、密码和会话管理。使用Shiro的易于理解的API,您可以快速、轻松地获得任何应用程序,从最小的移动应用程序到最大的网络和企业应用程序。</a:t>
            </a:r>
            <a:endParaRPr smtClean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Shiro</a:t>
            </a:r>
            <a:r>
              <a:rPr lang="zh-CN" altLang="en-US" smtClean="0"/>
              <a:t>主要功能</a:t>
            </a:r>
            <a:endParaRPr lang="zh-CN" altLang="en-US" smtClean="0"/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mtClean="0"/>
              <a:t>Shiro</a:t>
            </a:r>
            <a:r>
              <a:rPr lang="zh-CN" altLang="en-US" smtClean="0"/>
              <a:t>三大组件</a:t>
            </a:r>
            <a:endParaRPr lang="en-US" altLang="zh-CN" smtClean="0"/>
          </a:p>
          <a:p>
            <a:pPr lvl="1" eaLnBrk="1" hangingPunct="1">
              <a:lnSpc>
                <a:spcPct val="120000"/>
              </a:lnSpc>
            </a:pPr>
            <a:r>
              <a:rPr lang="en-US" altLang="zh-CN" smtClean="0"/>
              <a:t>三个核心组件：Subject, SecurityManager 和 Realms.</a:t>
            </a:r>
            <a:endParaRPr lang="en-US" altLang="zh-CN" smtClean="0"/>
          </a:p>
          <a:p>
            <a:pPr lvl="1" eaLnBrk="1" hangingPunct="1">
              <a:lnSpc>
                <a:spcPct val="120000"/>
              </a:lnSpc>
            </a:pPr>
            <a:r>
              <a:rPr lang="en-US" altLang="zh-CN" smtClean="0"/>
              <a:t> </a:t>
            </a:r>
            <a:endParaRPr lang="zh-CN" altLang="en-US" smtClean="0"/>
          </a:p>
          <a:p>
            <a:pPr lvl="2"/>
            <a:r>
              <a:rPr lang="zh-CN" altLang="en-US" smtClean="0">
                <a:cs typeface="+mn-ea"/>
              </a:rPr>
              <a:t>Subject：即“当前操作用户”。但是，在Shiro中，Subject这一概念并不仅仅指人，也可以是第三方进程、后台帐户（Daemon Account）或其他类似事物。它仅仅意味着“当前跟软件交互的东西”。</a:t>
            </a:r>
            <a:endParaRPr lang="zh-CN" altLang="en-US" smtClean="0">
              <a:cs typeface="+mn-ea"/>
            </a:endParaRPr>
          </a:p>
          <a:p>
            <a:pPr lvl="2"/>
            <a:r>
              <a:rPr lang="zh-CN" altLang="en-US" smtClean="0">
                <a:cs typeface="+mn-ea"/>
              </a:rPr>
              <a:t>　　Subject代表了当前用户的安全操作，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Shiro</a:t>
            </a:r>
            <a:r>
              <a:rPr lang="zh-CN" altLang="en-US" smtClean="0">
                <a:sym typeface="+mn-ea"/>
              </a:rPr>
              <a:t>主要功能</a:t>
            </a:r>
            <a:endParaRPr lang="zh-CN" altLang="en-US" smtClean="0"/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US" altLang="zh-CN" sz="2800" smtClean="0">
                <a:sym typeface="+mn-ea"/>
              </a:rPr>
              <a:t> Shiro</a:t>
            </a:r>
            <a:r>
              <a:rPr lang="zh-CN" altLang="en-US" sz="2800" smtClean="0">
                <a:sym typeface="+mn-ea"/>
              </a:rPr>
              <a:t>三大组件</a:t>
            </a:r>
            <a:endParaRPr lang="en-US" altLang="zh-CN" sz="2800" smtClean="0"/>
          </a:p>
          <a:p>
            <a:pPr lvl="2"/>
            <a:r>
              <a:rPr lang="zh-CN" altLang="en-US" smtClean="0">
                <a:cs typeface="+mn-ea"/>
                <a:sym typeface="+mn-ea"/>
              </a:rPr>
              <a:t>SecurityManager则管理所有用户的安全操作。</a:t>
            </a:r>
            <a:endParaRPr lang="zh-CN" altLang="en-US" smtClean="0">
              <a:cs typeface="+mn-ea"/>
            </a:endParaRPr>
          </a:p>
          <a:p>
            <a:pPr lvl="2"/>
            <a:r>
              <a:rPr lang="zh-CN" altLang="en-US" smtClean="0">
                <a:sym typeface="+mn-ea"/>
              </a:rPr>
              <a:t>SecurityManager：它是Shiro框架的核心，，Shiro通过SecurityManager来管理内部组件实例，并通过它来提供安全管理的各种服务。</a:t>
            </a:r>
            <a:endParaRPr lang="zh-CN" altLang="en-US" smtClean="0"/>
          </a:p>
          <a:p>
            <a:pPr lvl="2"/>
            <a:r>
              <a:rPr lang="zh-CN" altLang="en-US" smtClean="0">
                <a:sym typeface="+mn-ea"/>
              </a:rPr>
              <a:t>　Realm： Realm充当了Shiro与应用安全数据间的“桥梁”或者“连接器”。也就是说，当对用户执行认证（登录）和授权（访问控制）验证时，Shiro会从应用配置的Realm中查找用户及其权限信息。</a:t>
            </a:r>
            <a:endParaRPr lang="zh-CN" altLang="en-US" smtClean="0">
              <a:sym typeface="+mn-ea"/>
            </a:endParaRPr>
          </a:p>
          <a:p>
            <a:pPr lvl="2"/>
            <a:r>
              <a:rPr lang="zh-CN" altLang="en-US" smtClean="0"/>
              <a:t>　Shiro内置了可以连接大量安全数据源（又名目录）的Realm，如LDAP、关系数据库（JDBC）、类似INI的文本配置资源以及属性文件等。如果缺省的Realm不能满足需求，你还可以插入代表自定义数据源的自己的Realm实现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Shiro</a:t>
            </a:r>
            <a:r>
              <a:rPr lang="zh-CN" altLang="en-US" smtClean="0"/>
              <a:t>应用</a:t>
            </a:r>
            <a:r>
              <a:rPr lang="en-US" altLang="zh-CN" smtClean="0"/>
              <a:t>:</a:t>
            </a:r>
            <a:endParaRPr lang="en-US" altLang="zh-CN" smtClean="0"/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59055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mtClean="0">
                <a:solidFill>
                  <a:schemeClr val="tx1"/>
                </a:solidFill>
              </a:rPr>
              <a:t>创建</a:t>
            </a:r>
            <a:r>
              <a:rPr lang="en-US" altLang="zh-CN" smtClean="0">
                <a:solidFill>
                  <a:schemeClr val="tx1"/>
                </a:solidFill>
              </a:rPr>
              <a:t>UserRealm</a:t>
            </a:r>
            <a:r>
              <a:rPr lang="zh-CN" altLang="en-US" smtClean="0">
                <a:solidFill>
                  <a:schemeClr val="tx1"/>
                </a:solidFill>
              </a:rPr>
              <a:t>对象：</a:t>
            </a:r>
            <a:endParaRPr lang="zh-CN" altLang="en-US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1800" smtClean="0">
                <a:solidFill>
                  <a:schemeClr val="tx1"/>
                </a:solidFill>
              </a:rPr>
              <a:t>public class UserRealm extends AuthorizingRealm {</a:t>
            </a:r>
            <a:endParaRPr lang="zh-CN" altLang="en-US" sz="1800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1800" smtClean="0">
                <a:solidFill>
                  <a:schemeClr val="tx1"/>
                </a:solidFill>
              </a:rPr>
              <a:t>     protected AuthorizationInfo doGetAuthorizationInfo(PrincipalCollection principalCollection) {</a:t>
            </a:r>
            <a:endParaRPr lang="zh-CN" altLang="en-US" sz="1800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2000" smtClean="0">
                <a:solidFill>
                  <a:schemeClr val="tx1"/>
                </a:solidFill>
              </a:rPr>
              <a:t> </a:t>
            </a:r>
            <a:r>
              <a:rPr lang="zh-CN" altLang="en-US" sz="1200" smtClean="0">
                <a:solidFill>
                  <a:schemeClr val="tx1"/>
                </a:solidFill>
              </a:rPr>
              <a:t>System.out.println("执行了授权doGetAuthorizationInfo");</a:t>
            </a:r>
            <a:endParaRPr lang="zh-CN" altLang="en-US" sz="1200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1200" smtClean="0">
                <a:solidFill>
                  <a:schemeClr val="tx1"/>
                </a:solidFill>
              </a:rPr>
              <a:t>        //授权</a:t>
            </a:r>
            <a:endParaRPr lang="zh-CN" altLang="en-US" sz="1200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1200" smtClean="0">
                <a:solidFill>
                  <a:schemeClr val="tx1"/>
                </a:solidFill>
              </a:rPr>
              <a:t>        SimpleAuthorizationInfo info=new  SimpleAuthorizationInfo();</a:t>
            </a:r>
            <a:endParaRPr lang="zh-CN" altLang="en-US" sz="1200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1200" smtClean="0">
                <a:solidFill>
                  <a:schemeClr val="tx1"/>
                </a:solidFill>
              </a:rPr>
              <a:t>        //给user:add授权</a:t>
            </a:r>
            <a:endParaRPr lang="zh-CN" altLang="en-US" sz="1200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1200" smtClean="0">
                <a:solidFill>
                  <a:schemeClr val="tx1"/>
                </a:solidFill>
              </a:rPr>
              <a:t>            /*info.addStringPermission("add");</a:t>
            </a:r>
            <a:endParaRPr lang="zh-CN" altLang="en-US" sz="1200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1200" smtClean="0">
                <a:solidFill>
                  <a:schemeClr val="tx1"/>
                </a:solidFill>
              </a:rPr>
              <a:t>            info.addStringPermission("update");*/</a:t>
            </a:r>
            <a:endParaRPr lang="zh-CN" altLang="en-US" sz="1200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endParaRPr lang="zh-CN" altLang="en-US" sz="1200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1200" smtClean="0">
                <a:solidFill>
                  <a:schemeClr val="tx1"/>
                </a:solidFill>
              </a:rPr>
              <a:t>        //拿到当前的登录对象</a:t>
            </a:r>
            <a:endParaRPr lang="zh-CN" altLang="en-US" sz="1200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1200" smtClean="0">
                <a:solidFill>
                  <a:schemeClr val="tx1"/>
                </a:solidFill>
              </a:rPr>
              <a:t>        Subject su=SecurityUtils.getSubject();</a:t>
            </a:r>
            <a:endParaRPr lang="zh-CN" altLang="en-US" sz="1200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1200" smtClean="0">
                <a:solidFill>
                  <a:schemeClr val="tx1"/>
                </a:solidFill>
              </a:rPr>
              <a:t>        User currentUser=(User)su.getPrincipal();</a:t>
            </a:r>
            <a:endParaRPr lang="zh-CN" altLang="en-US" sz="1200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1200" smtClean="0">
                <a:solidFill>
                  <a:schemeClr val="tx1"/>
                </a:solidFill>
              </a:rPr>
              <a:t>        //设置当前用户权限</a:t>
            </a:r>
            <a:endParaRPr lang="zh-CN" altLang="en-US" sz="1200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1200" smtClean="0">
                <a:solidFill>
                  <a:schemeClr val="tx1"/>
                </a:solidFill>
              </a:rPr>
              <a:t>        info.addStringPermission(currentUser.getPerms());</a:t>
            </a:r>
            <a:endParaRPr lang="zh-CN" altLang="en-US" sz="1200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1200" smtClean="0">
                <a:solidFill>
                  <a:schemeClr val="tx1"/>
                </a:solidFill>
              </a:rPr>
              <a:t>        return info;        </a:t>
            </a:r>
            <a:r>
              <a:rPr lang="zh-CN" altLang="en-US" sz="2000" smtClean="0">
                <a:solidFill>
                  <a:schemeClr val="tx1"/>
                </a:solidFill>
              </a:rPr>
              <a:t>        </a:t>
            </a:r>
            <a:endParaRPr lang="zh-CN" altLang="en-US" sz="2000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2000" smtClean="0">
                <a:solidFill>
                  <a:schemeClr val="tx1"/>
                </a:solidFill>
              </a:rPr>
              <a:t>}</a:t>
            </a:r>
            <a:endParaRPr lang="zh-CN" altLang="en-US" sz="2000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endParaRPr lang="zh-CN" altLang="en-US" sz="2000" smtClean="0">
              <a:solidFill>
                <a:schemeClr val="tx1"/>
              </a:solidFill>
            </a:endParaRPr>
          </a:p>
        </p:txBody>
      </p:sp>
      <p:sp>
        <p:nvSpPr>
          <p:cNvPr id="27651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 fontAlgn="ctr">
              <a:buSzPct val="65000"/>
            </a:pP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Shiro</a:t>
            </a:r>
            <a:r>
              <a:rPr lang="zh-CN" altLang="en-US" smtClean="0">
                <a:sym typeface="+mn-ea"/>
              </a:rPr>
              <a:t>应用</a:t>
            </a:r>
            <a:r>
              <a:rPr lang="en-US" altLang="zh-CN" smtClean="0">
                <a:sym typeface="+mn-ea"/>
              </a:rPr>
              <a:t>:</a:t>
            </a:r>
            <a:endParaRPr lang="zh-CN" altLang="en-US" smtClean="0"/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1200" smtClean="0">
                <a:sym typeface="+mn-ea"/>
              </a:rPr>
              <a:t>创建</a:t>
            </a:r>
            <a:r>
              <a:rPr lang="en-US" altLang="zh-CN" sz="1200" smtClean="0">
                <a:sym typeface="+mn-ea"/>
              </a:rPr>
              <a:t>UserRealm</a:t>
            </a:r>
            <a:r>
              <a:rPr lang="zh-CN" altLang="en-US" sz="1200" smtClean="0">
                <a:sym typeface="+mn-ea"/>
              </a:rPr>
              <a:t>对象：</a:t>
            </a:r>
            <a:endParaRPr lang="zh-CN" altLang="en-US" sz="1200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1200" smtClean="0">
                <a:sym typeface="+mn-ea"/>
              </a:rPr>
              <a:t>public class UserRealm extends AuthorizingRealm {</a:t>
            </a:r>
            <a:endParaRPr lang="zh-CN" altLang="en-US" sz="1200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1200" smtClean="0">
                <a:sym typeface="+mn-ea"/>
              </a:rPr>
              <a:t>      @Override</a:t>
            </a:r>
            <a:endParaRPr lang="zh-CN" altLang="en-US" sz="1200" smtClean="0">
              <a:sym typeface="+mn-ea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1200" smtClean="0">
                <a:sym typeface="+mn-ea"/>
              </a:rPr>
              <a:t>    protected AuthenticationInfo doGetAuthenticationInfo(AuthenticationToken token) throws AuthenticationException {</a:t>
            </a:r>
            <a:endParaRPr lang="zh-CN" altLang="en-US" sz="1200" smtClean="0">
              <a:sym typeface="+mn-ea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1200" smtClean="0">
                <a:sym typeface="+mn-ea"/>
              </a:rPr>
              <a:t>        System.out.println("执行了认证doGetAuthorizationInfo");</a:t>
            </a:r>
            <a:endParaRPr lang="zh-CN" altLang="en-US" sz="1200" smtClean="0">
              <a:sym typeface="+mn-ea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endParaRPr lang="zh-CN" altLang="en-US" sz="1200" smtClean="0">
              <a:sym typeface="+mn-ea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1200" smtClean="0">
                <a:sym typeface="+mn-ea"/>
              </a:rPr>
              <a:t>    /*    String name="admin";</a:t>
            </a:r>
            <a:endParaRPr lang="zh-CN" altLang="en-US" sz="1200" smtClean="0">
              <a:sym typeface="+mn-ea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1200" smtClean="0">
                <a:sym typeface="+mn-ea"/>
              </a:rPr>
              <a:t>        String password="123";*/</a:t>
            </a:r>
            <a:endParaRPr lang="zh-CN" altLang="en-US" sz="1200" smtClean="0">
              <a:sym typeface="+mn-ea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endParaRPr lang="zh-CN" altLang="en-US" sz="1200" smtClean="0">
              <a:sym typeface="+mn-ea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1200" smtClean="0">
                <a:sym typeface="+mn-ea"/>
              </a:rPr>
              <a:t>        UsernamePasswordToken userToken=(UsernamePasswordToken) token;</a:t>
            </a:r>
            <a:endParaRPr lang="zh-CN" altLang="en-US" sz="1200" smtClean="0">
              <a:sym typeface="+mn-ea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1200" smtClean="0">
                <a:sym typeface="+mn-ea"/>
              </a:rPr>
              <a:t>       /* if(!userToken.getUsername().equals(name)){</a:t>
            </a:r>
            <a:endParaRPr lang="zh-CN" altLang="en-US" sz="1200" smtClean="0">
              <a:sym typeface="+mn-ea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1200" smtClean="0">
                <a:sym typeface="+mn-ea"/>
              </a:rPr>
              <a:t>            return null;//抛出异常：用户名不存在</a:t>
            </a:r>
            <a:endParaRPr lang="zh-CN" altLang="en-US" sz="1200" smtClean="0">
              <a:sym typeface="+mn-ea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1200" smtClean="0">
                <a:sym typeface="+mn-ea"/>
              </a:rPr>
              <a:t>        }*/</a:t>
            </a:r>
            <a:endParaRPr lang="zh-CN" altLang="en-US" sz="1200" smtClean="0">
              <a:sym typeface="+mn-ea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endParaRPr lang="zh-CN" altLang="en-US" sz="1200" smtClean="0">
              <a:sym typeface="+mn-ea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1200" smtClean="0">
                <a:sym typeface="+mn-ea"/>
              </a:rPr>
              <a:t>       User u=userBiz.login(userToken.getUsername());</a:t>
            </a:r>
            <a:endParaRPr lang="zh-CN" altLang="en-US" sz="1200" smtClean="0">
              <a:sym typeface="+mn-ea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1200" smtClean="0">
                <a:sym typeface="+mn-ea"/>
              </a:rPr>
              <a:t>       if(u==null){</a:t>
            </a:r>
            <a:endParaRPr lang="zh-CN" altLang="en-US" sz="1200" smtClean="0">
              <a:sym typeface="+mn-ea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1200" smtClean="0">
                <a:sym typeface="+mn-ea"/>
              </a:rPr>
              <a:t>           return null;//没有这个人UnknownAccountException</a:t>
            </a:r>
            <a:endParaRPr lang="zh-CN" altLang="en-US" sz="1200" smtClean="0">
              <a:sym typeface="+mn-ea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1200" smtClean="0">
                <a:sym typeface="+mn-ea"/>
              </a:rPr>
              <a:t>       }</a:t>
            </a:r>
            <a:endParaRPr lang="zh-CN" altLang="en-US" sz="1200" smtClean="0">
              <a:sym typeface="+mn-ea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1200" smtClean="0">
                <a:sym typeface="+mn-ea"/>
              </a:rPr>
              <a:t>         //密码认证shiro自己去做，防止密码泄露;没用数据库时</a:t>
            </a:r>
            <a:endParaRPr lang="zh-CN" altLang="en-US" sz="1200" smtClean="0">
              <a:sym typeface="+mn-ea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1200" smtClean="0">
                <a:sym typeface="+mn-ea"/>
              </a:rPr>
              <a:t>        //return new SimpleAuthenticationInfo("",password,"");</a:t>
            </a:r>
            <a:endParaRPr lang="zh-CN" altLang="en-US" sz="1200" smtClean="0">
              <a:sym typeface="+mn-ea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1200" smtClean="0">
                <a:sym typeface="+mn-ea"/>
              </a:rPr>
              <a:t>        //使用数据库</a:t>
            </a:r>
            <a:endParaRPr lang="zh-CN" altLang="en-US" sz="1200" smtClean="0">
              <a:sym typeface="+mn-ea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1200" smtClean="0">
                <a:sym typeface="+mn-ea"/>
              </a:rPr>
              <a:t>        return new SimpleAuthenticationInfo(u,u.getUpwd(),"");//第一个参数是u对象，上面授权可以获取该对象 }</a:t>
            </a:r>
            <a:r>
              <a:rPr lang="en-US" altLang="zh-CN" sz="1200" smtClean="0">
                <a:sym typeface="+mn-ea"/>
              </a:rPr>
              <a:t>}</a:t>
            </a:r>
            <a:endParaRPr lang="zh-CN" altLang="en-US" sz="120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120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</a:t>
            </a:r>
            <a:r>
              <a:rPr lang="en-US" altLang="zh-CN" smtClean="0"/>
              <a:t>ShiroConfig</a:t>
            </a:r>
            <a:endParaRPr lang="en-US" altLang="zh-CN" smtClean="0"/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1200" smtClean="0"/>
              <a:t>@Configuration</a:t>
            </a:r>
            <a:endParaRPr lang="zh-CN" altLang="en-US" sz="1200" smtClean="0"/>
          </a:p>
          <a:p>
            <a:pPr eaLnBrk="1" hangingPunct="1">
              <a:lnSpc>
                <a:spcPct val="120000"/>
              </a:lnSpc>
            </a:pPr>
            <a:r>
              <a:rPr lang="zh-CN" altLang="en-US" sz="1200" smtClean="0"/>
              <a:t>public class ShiroConfig {</a:t>
            </a:r>
            <a:endParaRPr lang="zh-CN" altLang="en-US" sz="1200" smtClean="0"/>
          </a:p>
          <a:p>
            <a:pPr eaLnBrk="1" hangingPunct="1">
              <a:lnSpc>
                <a:spcPct val="120000"/>
              </a:lnSpc>
            </a:pPr>
            <a:r>
              <a:rPr lang="zh-CN" altLang="en-US" sz="1200" smtClean="0"/>
              <a:t> //创建realm对象,需要自定义</a:t>
            </a:r>
            <a:endParaRPr lang="zh-CN" altLang="en-US" sz="1200" smtClean="0"/>
          </a:p>
          <a:p>
            <a:pPr eaLnBrk="1" hangingPunct="1">
              <a:lnSpc>
                <a:spcPct val="120000"/>
              </a:lnSpc>
            </a:pPr>
            <a:r>
              <a:rPr lang="zh-CN" altLang="en-US" sz="1200" smtClean="0"/>
              <a:t>    @Bean</a:t>
            </a:r>
            <a:r>
              <a:rPr lang="en-US" altLang="zh-CN" sz="1200" smtClean="0"/>
              <a:t>(name=”userRealm”)</a:t>
            </a:r>
            <a:endParaRPr lang="zh-CN" altLang="en-US" sz="1200" smtClean="0"/>
          </a:p>
          <a:p>
            <a:pPr eaLnBrk="1" hangingPunct="1">
              <a:lnSpc>
                <a:spcPct val="120000"/>
              </a:lnSpc>
            </a:pPr>
            <a:r>
              <a:rPr lang="zh-CN" altLang="en-US" sz="1200" smtClean="0"/>
              <a:t>    public UserRealm userRealm(){</a:t>
            </a:r>
            <a:endParaRPr lang="zh-CN" altLang="en-US" sz="1200" smtClean="0"/>
          </a:p>
          <a:p>
            <a:pPr eaLnBrk="1" hangingPunct="1">
              <a:lnSpc>
                <a:spcPct val="120000"/>
              </a:lnSpc>
            </a:pPr>
            <a:r>
              <a:rPr lang="zh-CN" altLang="en-US" sz="1200" smtClean="0"/>
              <a:t>        return new UserRealm();</a:t>
            </a:r>
            <a:endParaRPr lang="zh-CN" altLang="en-US" sz="1200" smtClean="0"/>
          </a:p>
          <a:p>
            <a:pPr eaLnBrk="1" hangingPunct="1">
              <a:lnSpc>
                <a:spcPct val="120000"/>
              </a:lnSpc>
            </a:pPr>
            <a:r>
              <a:rPr lang="zh-CN" altLang="en-US" sz="1200" smtClean="0"/>
              <a:t>    }</a:t>
            </a:r>
            <a:endParaRPr lang="zh-CN" altLang="en-US" sz="1200" smtClean="0"/>
          </a:p>
          <a:p>
            <a:pPr eaLnBrk="1" hangingPunct="1">
              <a:lnSpc>
                <a:spcPct val="120000"/>
              </a:lnSpc>
            </a:pPr>
            <a:r>
              <a:rPr lang="en-US" altLang="zh-CN" sz="1200" smtClean="0"/>
              <a:t>}</a:t>
            </a:r>
            <a:endParaRPr lang="en-US" altLang="zh-CN" sz="120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创建</a:t>
            </a:r>
            <a:r>
              <a:rPr lang="en-US" altLang="zh-CN" smtClean="0">
                <a:sym typeface="+mn-ea"/>
              </a:rPr>
              <a:t>ShiroConfig</a:t>
            </a:r>
            <a:endParaRPr lang="zh-CN" altLang="en-US" smtClean="0"/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1200" smtClean="0">
                <a:sym typeface="+mn-ea"/>
              </a:rPr>
              <a:t>@Configuration</a:t>
            </a:r>
            <a:endParaRPr lang="zh-CN" altLang="en-US" sz="1200" smtClean="0"/>
          </a:p>
          <a:p>
            <a:pPr eaLnBrk="1" hangingPunct="1">
              <a:lnSpc>
                <a:spcPct val="120000"/>
              </a:lnSpc>
            </a:pPr>
            <a:r>
              <a:rPr lang="zh-CN" altLang="en-US" sz="1200" smtClean="0">
                <a:sym typeface="+mn-ea"/>
              </a:rPr>
              <a:t>public class ShiroConfig {</a:t>
            </a:r>
            <a:endParaRPr lang="zh-CN" altLang="en-US" sz="1200" smtClean="0">
              <a:sym typeface="+mn-ea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200" smtClean="0">
                <a:sym typeface="+mn-ea"/>
              </a:rPr>
              <a:t>  //defaultWebSecurityManage安全对象</a:t>
            </a:r>
            <a:endParaRPr lang="zh-CN" altLang="en-US" sz="1200" smtClean="0">
              <a:sym typeface="+mn-ea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200" smtClean="0"/>
              <a:t>    @Bean(name="securityManager")</a:t>
            </a:r>
            <a:endParaRPr lang="zh-CN" altLang="en-US" sz="1200" smtClean="0"/>
          </a:p>
          <a:p>
            <a:pPr eaLnBrk="1" hangingPunct="1">
              <a:lnSpc>
                <a:spcPct val="120000"/>
              </a:lnSpc>
            </a:pPr>
            <a:r>
              <a:rPr lang="zh-CN" altLang="en-US" sz="1200" smtClean="0"/>
              <a:t>      public DefaultWebSecurityManager geDefaultWebSecurityManager(@Qualifier("userRealm") UserRealm userRealm){//绑定userRealm()</a:t>
            </a:r>
            <a:endParaRPr lang="zh-CN" altLang="en-US" sz="1200" smtClean="0"/>
          </a:p>
          <a:p>
            <a:pPr eaLnBrk="1" hangingPunct="1">
              <a:lnSpc>
                <a:spcPct val="120000"/>
              </a:lnSpc>
            </a:pPr>
            <a:r>
              <a:rPr lang="zh-CN" altLang="en-US" sz="1200" smtClean="0"/>
              <a:t>          DefaultWebSecurityManager securityManager=  new DefaultWebSecurityManager();</a:t>
            </a:r>
            <a:endParaRPr lang="zh-CN" altLang="en-US" sz="1200" smtClean="0"/>
          </a:p>
          <a:p>
            <a:pPr eaLnBrk="1" hangingPunct="1">
              <a:lnSpc>
                <a:spcPct val="120000"/>
              </a:lnSpc>
            </a:pPr>
            <a:r>
              <a:rPr lang="zh-CN" altLang="en-US" sz="1200" smtClean="0"/>
              <a:t>          //关联 UserRealm</a:t>
            </a:r>
            <a:endParaRPr lang="zh-CN" altLang="en-US" sz="1200" smtClean="0"/>
          </a:p>
          <a:p>
            <a:pPr eaLnBrk="1" hangingPunct="1">
              <a:lnSpc>
                <a:spcPct val="120000"/>
              </a:lnSpc>
            </a:pPr>
            <a:r>
              <a:rPr lang="zh-CN" altLang="en-US" sz="1200" smtClean="0"/>
              <a:t>          securityManager.setRealm(userRealm);</a:t>
            </a:r>
            <a:endParaRPr lang="zh-CN" altLang="en-US" sz="1200" smtClean="0"/>
          </a:p>
          <a:p>
            <a:pPr eaLnBrk="1" hangingPunct="1">
              <a:lnSpc>
                <a:spcPct val="120000"/>
              </a:lnSpc>
            </a:pPr>
            <a:r>
              <a:rPr lang="zh-CN" altLang="en-US" sz="1200" smtClean="0"/>
              <a:t>          return securityManager;</a:t>
            </a:r>
            <a:endParaRPr lang="zh-CN" altLang="en-US" sz="1200" smtClean="0"/>
          </a:p>
          <a:p>
            <a:pPr eaLnBrk="1" hangingPunct="1">
              <a:lnSpc>
                <a:spcPct val="120000"/>
              </a:lnSpc>
            </a:pPr>
            <a:r>
              <a:rPr lang="zh-CN" altLang="en-US" sz="1200" smtClean="0"/>
              <a:t>      }</a:t>
            </a:r>
            <a:endParaRPr lang="zh-CN" altLang="en-US" sz="1200" smtClean="0"/>
          </a:p>
          <a:p>
            <a:pPr eaLnBrk="1" hangingPunct="1">
              <a:lnSpc>
                <a:spcPct val="120000"/>
              </a:lnSpc>
            </a:pPr>
            <a:r>
              <a:rPr lang="zh-CN" altLang="en-US" sz="1200" smtClean="0">
                <a:sym typeface="+mn-ea"/>
              </a:rPr>
              <a:t>   </a:t>
            </a:r>
            <a:r>
              <a:rPr lang="en-US" altLang="zh-CN" sz="1200" smtClean="0">
                <a:sym typeface="+mn-ea"/>
              </a:rPr>
              <a:t>}</a:t>
            </a:r>
            <a:endParaRPr lang="en-US" altLang="zh-CN" sz="1200" smtClean="0"/>
          </a:p>
          <a:p>
            <a:pPr eaLnBrk="1" hangingPunct="1">
              <a:lnSpc>
                <a:spcPct val="120000"/>
              </a:lnSpc>
            </a:pPr>
            <a:endParaRPr lang="zh-CN" altLang="en-US" sz="120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f790fd8e-3ea1-42b1-bd4d-395610d68345}"/>
</p:tagLst>
</file>

<file path=ppt/theme/theme1.xml><?xml version="1.0" encoding="utf-8"?>
<a:theme xmlns:a="http://schemas.openxmlformats.org/drawingml/2006/main" name="4_默认设计模板">
  <a:themeElements>
    <a:clrScheme name="4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4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/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/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0</TotalTime>
  <Words>4632</Words>
  <Application>WPS 演示</Application>
  <PresentationFormat>On-screen Show (4:3)</PresentationFormat>
  <Paragraphs>213</Paragraphs>
  <Slides>11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黑体</vt:lpstr>
      <vt:lpstr>微软雅黑</vt:lpstr>
      <vt:lpstr>Times New Roman</vt:lpstr>
      <vt:lpstr>Arial Unicode MS</vt:lpstr>
      <vt:lpstr>4_默认设计模板</vt:lpstr>
      <vt:lpstr>PowerPoint 演示文稿</vt:lpstr>
      <vt:lpstr>本章内容</vt:lpstr>
      <vt:lpstr>Shiro概述</vt:lpstr>
      <vt:lpstr>Shiro主要功能</vt:lpstr>
      <vt:lpstr>Shiro主要功能</vt:lpstr>
      <vt:lpstr>Shiro应用:</vt:lpstr>
      <vt:lpstr>Shiro应用:</vt:lpstr>
      <vt:lpstr>创建ShiroConfig</vt:lpstr>
      <vt:lpstr>创建ShiroConfig</vt:lpstr>
      <vt:lpstr>创建ShiroConfig </vt:lpstr>
      <vt:lpstr>创建Controller </vt:lpstr>
    </vt:vector>
  </TitlesOfParts>
  <Company>LERY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wangwei</cp:lastModifiedBy>
  <cp:revision>1337</cp:revision>
  <dcterms:created xsi:type="dcterms:W3CDTF">2004-04-25T08:53:00Z</dcterms:created>
  <dcterms:modified xsi:type="dcterms:W3CDTF">2021-08-16T06:30:54Z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484198735E734D12A4BC55F14A921FA6</vt:lpwstr>
  </property>
</Properties>
</file>