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  <p:sldMasterId id="2147483690" r:id="rId5"/>
    <p:sldMasterId id="2147483704" r:id="rId6"/>
    <p:sldMasterId id="2147483718" r:id="rId7"/>
    <p:sldMasterId id="2147483732" r:id="rId8"/>
  </p:sldMasterIdLst>
  <p:notesMasterIdLst>
    <p:notesMasterId r:id="rId13"/>
  </p:notesMasterIdLst>
  <p:handoutMasterIdLst>
    <p:handoutMasterId r:id="rId35"/>
  </p:handoutMasterIdLst>
  <p:sldIdLst>
    <p:sldId id="609" r:id="rId9"/>
    <p:sldId id="741" r:id="rId10"/>
    <p:sldId id="831" r:id="rId11"/>
    <p:sldId id="743" r:id="rId12"/>
    <p:sldId id="921" r:id="rId14"/>
    <p:sldId id="841" r:id="rId15"/>
    <p:sldId id="843" r:id="rId16"/>
    <p:sldId id="922" r:id="rId17"/>
    <p:sldId id="844" r:id="rId18"/>
    <p:sldId id="847" r:id="rId19"/>
    <p:sldId id="924" r:id="rId20"/>
    <p:sldId id="920" r:id="rId21"/>
    <p:sldId id="923" r:id="rId22"/>
    <p:sldId id="919" r:id="rId23"/>
    <p:sldId id="917" r:id="rId24"/>
    <p:sldId id="926" r:id="rId25"/>
    <p:sldId id="918" r:id="rId26"/>
    <p:sldId id="928" r:id="rId27"/>
    <p:sldId id="927" r:id="rId28"/>
    <p:sldId id="929" r:id="rId29"/>
    <p:sldId id="930" r:id="rId30"/>
    <p:sldId id="931" r:id="rId31"/>
    <p:sldId id="933" r:id="rId32"/>
    <p:sldId id="932" r:id="rId33"/>
    <p:sldId id="934" r:id="rId34"/>
  </p:sldIdLst>
  <p:sldSz cx="9144000" cy="6858000" type="screen4x3"/>
  <p:notesSz cx="7102475" cy="1023112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33"/>
    <a:srgbClr val="CC99FF"/>
    <a:srgbClr val="FF9966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/>
    <p:restoredTop sz="54576" autoAdjust="0"/>
  </p:normalViewPr>
  <p:slideViewPr>
    <p:cSldViewPr>
      <p:cViewPr>
        <p:scale>
          <a:sx n="75" d="100"/>
          <a:sy n="75" d="100"/>
        </p:scale>
        <p:origin x="-1032" y="522"/>
      </p:cViewPr>
      <p:guideLst>
        <p:guide orient="horz" pos="2140"/>
        <p:guide pos="28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425CA65-8143-4B3C-AED2-40BA97C7A9B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80" name="Rectangle 4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E01EB6-C74F-4C85-BCFD-BA6077A810D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javase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javase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zh-CN" altLang="en-US" smtClean="0"/>
              <a:t>首先</a:t>
            </a:r>
            <a:r>
              <a:rPr lang="en-US" altLang="zh-CN" smtClean="0"/>
              <a:t>JavaSE</a:t>
            </a:r>
            <a:r>
              <a:rPr lang="zh-CN" altLang="en-US" smtClean="0"/>
              <a:t>、</a:t>
            </a:r>
            <a:r>
              <a:rPr lang="en-US" altLang="zh-CN" smtClean="0"/>
              <a:t>JavaEE</a:t>
            </a:r>
            <a:r>
              <a:rPr lang="zh-CN" altLang="en-US" smtClean="0"/>
              <a:t>都是</a:t>
            </a:r>
            <a:r>
              <a:rPr lang="en-US" altLang="zh-CN" smtClean="0"/>
              <a:t>SUN</a:t>
            </a:r>
            <a:r>
              <a:rPr lang="zh-CN" altLang="en-US" smtClean="0"/>
              <a:t>公司自己定义的官方标准，</a:t>
            </a:r>
            <a:r>
              <a:rPr lang="en-US" altLang="zh-CN" smtClean="0"/>
              <a:t>Servlet/JSP</a:t>
            </a:r>
            <a:r>
              <a:rPr lang="zh-CN" altLang="en-US" smtClean="0"/>
              <a:t>是有自己的版本的，每次版本的升级都会带啦重大的更新，而</a:t>
            </a:r>
            <a:r>
              <a:rPr lang="en-US" altLang="zh-CN" smtClean="0"/>
              <a:t>Tomcat</a:t>
            </a:r>
            <a:r>
              <a:rPr lang="zh-CN" altLang="en-US" smtClean="0"/>
              <a:t>则是第三方的实现，由于它自身就是使用</a:t>
            </a:r>
            <a:r>
              <a:rPr lang="en-US" altLang="zh-CN" b="1" smtClean="0">
                <a:hlinkClick r:id="rId3" tooltip="Java SE知识库"/>
              </a:rPr>
              <a:t>Java</a:t>
            </a:r>
            <a:r>
              <a:rPr lang="zh-CN" altLang="en-US" smtClean="0"/>
              <a:t>开发的，所以它的版本也和前面三个标准有密切的关系，而且具有一定的对应关系，详见下图。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Apache Tomcat 9.0.0.M1 </a:t>
            </a:r>
            <a:r>
              <a:rPr lang="zh-CN" altLang="en-US" smtClean="0"/>
              <a:t>是 </a:t>
            </a:r>
            <a:r>
              <a:rPr lang="en-US" altLang="zh-CN" smtClean="0"/>
              <a:t>9.0.x </a:t>
            </a:r>
            <a:r>
              <a:rPr lang="zh-CN" altLang="en-US" smtClean="0"/>
              <a:t>的第一个里程碑版本，提供 </a:t>
            </a:r>
            <a:r>
              <a:rPr lang="en-US" altLang="zh-CN" smtClean="0"/>
              <a:t>9.0.x </a:t>
            </a:r>
            <a:r>
              <a:rPr lang="zh-CN" altLang="en-US" smtClean="0"/>
              <a:t>的新特性早期预览，希望能得到用户的反馈。</a:t>
            </a:r>
            <a:endParaRPr lang="zh-CN" altLang="en-US" smtClean="0"/>
          </a:p>
          <a:p>
            <a:pPr>
              <a:defRPr/>
            </a:pPr>
            <a:r>
              <a:rPr lang="zh-CN" altLang="en-US" b="1" smtClean="0"/>
              <a:t>值得关注的改进：</a:t>
            </a:r>
            <a:endParaRPr lang="zh-CN" altLang="en-US" smtClean="0"/>
          </a:p>
          <a:p>
            <a:pPr>
              <a:defRPr/>
            </a:pPr>
            <a:r>
              <a:rPr lang="en-US" altLang="zh-CN" smtClean="0"/>
              <a:t>-   </a:t>
            </a:r>
            <a:r>
              <a:rPr lang="zh-CN" altLang="en-US" smtClean="0"/>
              <a:t>新增 </a:t>
            </a:r>
            <a:r>
              <a:rPr lang="en-US" altLang="zh-CN" smtClean="0"/>
              <a:t>HTTP/2 </a:t>
            </a:r>
            <a:r>
              <a:rPr lang="zh-CN" altLang="en-US" smtClean="0"/>
              <a:t>支持和 </a:t>
            </a:r>
            <a:r>
              <a:rPr lang="en-US" altLang="zh-CN" smtClean="0"/>
              <a:t>TLS </a:t>
            </a:r>
            <a:r>
              <a:rPr lang="zh-CN" altLang="en-US" smtClean="0"/>
              <a:t>虚拟主机</a:t>
            </a:r>
            <a:endParaRPr lang="zh-CN" altLang="en-US" smtClean="0"/>
          </a:p>
          <a:p>
            <a:pPr>
              <a:defRPr/>
            </a:pPr>
            <a:r>
              <a:rPr lang="en-US" altLang="zh-CN" smtClean="0"/>
              <a:t>-   </a:t>
            </a:r>
            <a:r>
              <a:rPr lang="zh-CN" altLang="en-US" smtClean="0"/>
              <a:t>实现当前 </a:t>
            </a:r>
            <a:r>
              <a:rPr lang="en-US" altLang="zh-CN" smtClean="0"/>
              <a:t>Servlet 4.0 </a:t>
            </a:r>
            <a:r>
              <a:rPr lang="zh-CN" altLang="en-US" smtClean="0"/>
              <a:t>规范草案</a:t>
            </a:r>
            <a:endParaRPr lang="zh-CN" altLang="en-US" smtClean="0"/>
          </a:p>
          <a:p>
            <a:pPr>
              <a:defRPr/>
            </a:pPr>
            <a:r>
              <a:rPr lang="en-US" altLang="zh-CN" smtClean="0"/>
              <a:t>-   BIO connectors </a:t>
            </a:r>
            <a:r>
              <a:rPr lang="zh-CN" altLang="en-US" smtClean="0"/>
              <a:t>不再支持 </a:t>
            </a:r>
            <a:r>
              <a:rPr lang="en-US" altLang="zh-CN" smtClean="0"/>
              <a:t>Windows Itanium </a:t>
            </a:r>
            <a:r>
              <a:rPr lang="zh-CN" altLang="en-US" smtClean="0"/>
              <a:t>和 </a:t>
            </a:r>
            <a:r>
              <a:rPr lang="en-US" altLang="zh-CN" smtClean="0"/>
              <a:t>Comet</a:t>
            </a:r>
            <a:endParaRPr lang="en-US" altLang="zh-CN" smtClean="0"/>
          </a:p>
          <a:p>
            <a:pPr>
              <a:defRPr/>
            </a:pPr>
            <a:r>
              <a:rPr lang="en-US" altLang="zh-CN" b="1" smtClean="0"/>
              <a:t>Servlet2.5</a:t>
            </a:r>
            <a:endParaRPr lang="en-US" altLang="zh-CN" b="1" smtClean="0"/>
          </a:p>
          <a:p>
            <a:pPr>
              <a:defRPr/>
            </a:pPr>
            <a:r>
              <a:rPr lang="en-US" altLang="zh-CN" smtClean="0"/>
              <a:t>2005 </a:t>
            </a:r>
            <a:r>
              <a:rPr lang="zh-CN" altLang="en-US" smtClean="0"/>
              <a:t>年 </a:t>
            </a:r>
            <a:r>
              <a:rPr lang="en-US" altLang="zh-CN" smtClean="0"/>
              <a:t>9 </a:t>
            </a:r>
            <a:r>
              <a:rPr lang="zh-CN" altLang="en-US" smtClean="0"/>
              <a:t>月发布 </a:t>
            </a:r>
            <a:r>
              <a:rPr lang="en-US" altLang="zh-CN" smtClean="0"/>
              <a:t>Servlet 2.5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Servlet 2.5 </a:t>
            </a:r>
            <a:r>
              <a:rPr lang="zh-CN" altLang="en-US" smtClean="0"/>
              <a:t>一些变化的介绍</a:t>
            </a:r>
            <a:r>
              <a:rPr lang="en-US" altLang="zh-CN" smtClean="0"/>
              <a:t>: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1) </a:t>
            </a:r>
            <a:r>
              <a:rPr lang="zh-CN" altLang="en-US" smtClean="0"/>
              <a:t>基于最新的 </a:t>
            </a:r>
            <a:r>
              <a:rPr lang="en-US" altLang="zh-CN" smtClean="0"/>
              <a:t>J2SE 5.0 </a:t>
            </a:r>
            <a:r>
              <a:rPr lang="zh-CN" altLang="en-US" smtClean="0"/>
              <a:t>开发的。</a:t>
            </a:r>
            <a:endParaRPr lang="zh-CN" altLang="en-US" smtClean="0"/>
          </a:p>
          <a:p>
            <a:pPr>
              <a:defRPr/>
            </a:pPr>
            <a:r>
              <a:rPr lang="en-US" altLang="zh-CN" smtClean="0"/>
              <a:t>2) </a:t>
            </a:r>
            <a:r>
              <a:rPr lang="zh-CN" altLang="en-US" smtClean="0"/>
              <a:t>支持 </a:t>
            </a:r>
            <a:r>
              <a:rPr lang="en-US" altLang="zh-CN" smtClean="0"/>
              <a:t>annotations </a:t>
            </a:r>
            <a:r>
              <a:rPr lang="zh-CN" altLang="en-US" smtClean="0"/>
              <a:t>。</a:t>
            </a:r>
            <a:endParaRPr lang="zh-CN" altLang="en-US" smtClean="0"/>
          </a:p>
          <a:p>
            <a:pPr>
              <a:defRPr/>
            </a:pPr>
            <a:r>
              <a:rPr lang="en-US" altLang="zh-CN" smtClean="0"/>
              <a:t>3) web.xml </a:t>
            </a:r>
            <a:r>
              <a:rPr lang="zh-CN" altLang="en-US" smtClean="0"/>
              <a:t>中的几处配置更加方便。</a:t>
            </a:r>
            <a:endParaRPr lang="zh-CN" altLang="en-US" smtClean="0"/>
          </a:p>
          <a:p>
            <a:pPr>
              <a:defRPr/>
            </a:pPr>
            <a:r>
              <a:rPr lang="en-US" altLang="zh-CN" smtClean="0"/>
              <a:t>4) </a:t>
            </a:r>
            <a:r>
              <a:rPr lang="zh-CN" altLang="en-US" smtClean="0"/>
              <a:t>去除了少数的限制。</a:t>
            </a:r>
            <a:endParaRPr lang="zh-CN" altLang="en-US" smtClean="0"/>
          </a:p>
          <a:p>
            <a:pPr>
              <a:defRPr/>
            </a:pPr>
            <a:r>
              <a:rPr lang="en-US" altLang="zh-CN" smtClean="0"/>
              <a:t>5) </a:t>
            </a:r>
            <a:r>
              <a:rPr lang="zh-CN" altLang="en-US" smtClean="0"/>
              <a:t>优化了一些实例</a:t>
            </a:r>
            <a:endParaRPr lang="zh-CN" altLang="en-US" smtClean="0"/>
          </a:p>
          <a:p>
            <a:pPr>
              <a:defRPr/>
            </a:pPr>
            <a:r>
              <a:rPr lang="en-US" altLang="zh-CN" smtClean="0"/>
              <a:t>Servlet </a:t>
            </a:r>
            <a:r>
              <a:rPr lang="zh-CN" altLang="en-US" smtClean="0"/>
              <a:t>的各个版本对监听器的变化有</a:t>
            </a:r>
            <a:r>
              <a:rPr lang="en-US" altLang="zh-CN" smtClean="0"/>
              <a:t>: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(1) Servlet 2.2 </a:t>
            </a:r>
            <a:r>
              <a:rPr lang="zh-CN" altLang="en-US" smtClean="0"/>
              <a:t>和 </a:t>
            </a:r>
            <a:r>
              <a:rPr lang="en-US" altLang="zh-CN" smtClean="0"/>
              <a:t>jsp1.1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新增</a:t>
            </a:r>
            <a:r>
              <a:rPr lang="en-US" altLang="zh-CN" smtClean="0"/>
              <a:t>Listener:HttpSessionBindingListener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新增</a:t>
            </a:r>
            <a:r>
              <a:rPr lang="en-US" altLang="zh-CN" smtClean="0"/>
              <a:t>Event: HttpSessionBindingEvent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(2) Servlet 2.3 </a:t>
            </a:r>
            <a:r>
              <a:rPr lang="zh-CN" altLang="en-US" smtClean="0"/>
              <a:t>和 </a:t>
            </a:r>
            <a:r>
              <a:rPr lang="en-US" altLang="zh-CN" smtClean="0"/>
              <a:t>jsp1.2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新增</a:t>
            </a:r>
            <a:r>
              <a:rPr lang="en-US" altLang="zh-CN" smtClean="0"/>
              <a:t>Listener:ServletContextListener,ServletContextAttributeListener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,HttpSessionListener,HttpSessionActivationListener,HttpSessionAttributeListener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新增</a:t>
            </a:r>
            <a:r>
              <a:rPr lang="en-US" altLang="zh-CN" smtClean="0"/>
              <a:t>Event: ServletContextEvent,ServletContextAttributeEvent,HttpSessionEvent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(3) Servlet 2.4 </a:t>
            </a:r>
            <a:r>
              <a:rPr lang="zh-CN" altLang="en-US" smtClean="0"/>
              <a:t>和 </a:t>
            </a:r>
            <a:r>
              <a:rPr lang="en-US" altLang="zh-CN" smtClean="0"/>
              <a:t>jsp2.0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新增</a:t>
            </a:r>
            <a:r>
              <a:rPr lang="en-US" altLang="zh-CN" smtClean="0"/>
              <a:t>Listener:ServletRequestListener,ServletRequestAttribureListener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新增</a:t>
            </a:r>
            <a:r>
              <a:rPr lang="en-US" altLang="zh-CN" smtClean="0"/>
              <a:t>Event: ServletRequestEvent,ServletRequestAttributeEvent</a:t>
            </a:r>
            <a:endParaRPr lang="en-US" altLang="zh-CN" smtClean="0"/>
          </a:p>
          <a:p>
            <a:pPr>
              <a:defRPr/>
            </a:pPr>
            <a:r>
              <a:rPr lang="en-US" altLang="zh-CN" b="1" smtClean="0"/>
              <a:t>Servlet3.0</a:t>
            </a:r>
            <a:endParaRPr lang="en-US" altLang="zh-CN" b="1" smtClean="0"/>
          </a:p>
          <a:p>
            <a:pPr>
              <a:defRPr/>
            </a:pPr>
            <a:r>
              <a:rPr lang="en-US" altLang="zh-CN" smtClean="0"/>
              <a:t>Servlet 3.0 </a:t>
            </a:r>
            <a:r>
              <a:rPr lang="zh-CN" altLang="en-US" smtClean="0"/>
              <a:t>作为 </a:t>
            </a:r>
            <a:r>
              <a:rPr lang="en-US" altLang="zh-CN" smtClean="0"/>
              <a:t>Java EE 6 </a:t>
            </a:r>
            <a:r>
              <a:rPr lang="zh-CN" altLang="en-US" smtClean="0"/>
              <a:t>规范体系中一员，随着 </a:t>
            </a:r>
            <a:r>
              <a:rPr lang="en-US" altLang="zh-CN" smtClean="0"/>
              <a:t>Java EE 6 </a:t>
            </a:r>
            <a:r>
              <a:rPr lang="zh-CN" altLang="en-US" smtClean="0"/>
              <a:t>规范一起发布。该版本在前一版本</a:t>
            </a:r>
            <a:r>
              <a:rPr lang="en-US" altLang="zh-CN" smtClean="0"/>
              <a:t>(Servlet 2.5)</a:t>
            </a:r>
            <a:r>
              <a:rPr lang="zh-CN" altLang="en-US" smtClean="0"/>
              <a:t>的基础上提供了若干新特性用于简化 </a:t>
            </a:r>
            <a:r>
              <a:rPr lang="en-US" altLang="zh-CN" smtClean="0"/>
              <a:t>Web </a:t>
            </a:r>
            <a:r>
              <a:rPr lang="zh-CN" altLang="en-US" smtClean="0"/>
              <a:t>应用的开发和部署。其中有几项特性的引入让开发者感到非常兴奋，同时也获得了 </a:t>
            </a:r>
            <a:r>
              <a:rPr lang="en-US" altLang="zh-CN" smtClean="0"/>
              <a:t>Java </a:t>
            </a:r>
            <a:r>
              <a:rPr lang="zh-CN" altLang="en-US" smtClean="0"/>
              <a:t>社区的一片赞誉之声</a:t>
            </a:r>
            <a:r>
              <a:rPr lang="en-US" altLang="zh-CN" smtClean="0"/>
              <a:t>:</a:t>
            </a:r>
            <a:endParaRPr lang="en-US" altLang="zh-CN" smtClean="0"/>
          </a:p>
          <a:p>
            <a:pPr>
              <a:defRPr/>
            </a:pPr>
            <a:r>
              <a:rPr lang="en-US" altLang="zh-CN" b="1" smtClean="0"/>
              <a:t>Servlet4.0</a:t>
            </a:r>
            <a:r>
              <a:rPr lang="zh-CN" altLang="en-US" b="1" smtClean="0"/>
              <a:t>草案</a:t>
            </a:r>
            <a:endParaRPr lang="zh-CN" altLang="en-US" b="1" smtClean="0"/>
          </a:p>
          <a:p>
            <a:pPr>
              <a:defRPr/>
            </a:pPr>
            <a:r>
              <a:rPr lang="zh-CN" altLang="en-US" smtClean="0"/>
              <a:t>从</a:t>
            </a:r>
            <a:r>
              <a:rPr lang="en-US" altLang="zh-CN" smtClean="0"/>
              <a:t>3.1</a:t>
            </a:r>
            <a:r>
              <a:rPr lang="zh-CN" altLang="en-US" smtClean="0"/>
              <a:t>到</a:t>
            </a:r>
            <a:r>
              <a:rPr lang="en-US" altLang="zh-CN" smtClean="0"/>
              <a:t>4.0</a:t>
            </a:r>
            <a:r>
              <a:rPr lang="zh-CN" altLang="en-US" smtClean="0"/>
              <a:t>将是对</a:t>
            </a:r>
            <a:r>
              <a:rPr lang="en-US" altLang="zh-CN" smtClean="0"/>
              <a:t>Servlet </a:t>
            </a:r>
            <a:r>
              <a:rPr lang="zh-CN" altLang="en-US" smtClean="0"/>
              <a:t>协议的一次大改动，而改动的关键之处在于对</a:t>
            </a:r>
            <a:r>
              <a:rPr lang="en-US" altLang="zh-CN" smtClean="0"/>
              <a:t>HTTP/2</a:t>
            </a:r>
            <a:r>
              <a:rPr lang="zh-CN" altLang="en-US" smtClean="0"/>
              <a:t>的支持。</a:t>
            </a:r>
            <a:r>
              <a:rPr lang="en-US" altLang="zh-CN" smtClean="0"/>
              <a:t>HTTP2</a:t>
            </a:r>
            <a:r>
              <a:rPr lang="zh-CN" altLang="en-US" smtClean="0"/>
              <a:t>将是是继上世纪末</a:t>
            </a:r>
            <a:r>
              <a:rPr lang="en-US" altLang="zh-CN" smtClean="0"/>
              <a:t>HTTP1.1</a:t>
            </a:r>
            <a:r>
              <a:rPr lang="zh-CN" altLang="en-US" smtClean="0"/>
              <a:t>协议规范化以来首个</a:t>
            </a:r>
            <a:r>
              <a:rPr lang="en-US" altLang="zh-CN" smtClean="0"/>
              <a:t>HTTP</a:t>
            </a:r>
            <a:r>
              <a:rPr lang="zh-CN" altLang="en-US" smtClean="0"/>
              <a:t>协议新版本，相对于</a:t>
            </a:r>
            <a:r>
              <a:rPr lang="en-US" altLang="zh-CN" smtClean="0"/>
              <a:t>HTTP1.1</a:t>
            </a:r>
            <a:r>
              <a:rPr lang="zh-CN" altLang="en-US" smtClean="0"/>
              <a:t>，</a:t>
            </a:r>
            <a:r>
              <a:rPr lang="en-US" altLang="zh-CN" smtClean="0"/>
              <a:t>HTTP2</a:t>
            </a:r>
            <a:r>
              <a:rPr lang="zh-CN" altLang="en-US" smtClean="0"/>
              <a:t>将带来许多的增强。在草案提议中，</a:t>
            </a:r>
            <a:r>
              <a:rPr lang="en-US" altLang="zh-CN" smtClean="0"/>
              <a:t>Shing Wai</a:t>
            </a:r>
            <a:r>
              <a:rPr lang="zh-CN" altLang="en-US" smtClean="0"/>
              <a:t>列举出了一些</a:t>
            </a:r>
            <a:r>
              <a:rPr lang="en-US" altLang="zh-CN" smtClean="0"/>
              <a:t>HTTP2</a:t>
            </a:r>
            <a:r>
              <a:rPr lang="zh-CN" altLang="en-US" smtClean="0"/>
              <a:t>的新特性，而这些特性也正是他希望在</a:t>
            </a:r>
            <a:r>
              <a:rPr lang="en-US" altLang="zh-CN" smtClean="0"/>
              <a:t>Servlet 4.0 API</a:t>
            </a:r>
            <a:r>
              <a:rPr lang="zh-CN" altLang="en-US" smtClean="0"/>
              <a:t>中实现并暴露给用户的新功能，这些新特性如下</a:t>
            </a:r>
            <a:r>
              <a:rPr lang="en-US" altLang="zh-CN" smtClean="0"/>
              <a:t>: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1.</a:t>
            </a:r>
            <a:r>
              <a:rPr lang="zh-CN" altLang="en-US" smtClean="0"/>
              <a:t>请求</a:t>
            </a:r>
            <a:r>
              <a:rPr lang="en-US" altLang="zh-CN" smtClean="0"/>
              <a:t>/</a:t>
            </a:r>
            <a:r>
              <a:rPr lang="zh-CN" altLang="en-US" smtClean="0"/>
              <a:t>响应复用</a:t>
            </a:r>
            <a:r>
              <a:rPr lang="en-US" altLang="zh-CN" smtClean="0"/>
              <a:t>(Request/Response multiplexing)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2.</a:t>
            </a:r>
            <a:r>
              <a:rPr lang="zh-CN" altLang="en-US" smtClean="0"/>
              <a:t>流的优先级</a:t>
            </a:r>
            <a:r>
              <a:rPr lang="en-US" altLang="zh-CN" smtClean="0"/>
              <a:t>(Stream Prioritization)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3.</a:t>
            </a:r>
            <a:r>
              <a:rPr lang="zh-CN" altLang="en-US" smtClean="0"/>
              <a:t>服务器推送</a:t>
            </a:r>
            <a:r>
              <a:rPr lang="en-US" altLang="zh-CN" smtClean="0"/>
              <a:t>(Server Push)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4.HTTP1.1</a:t>
            </a:r>
            <a:r>
              <a:rPr lang="zh-CN" altLang="en-US" smtClean="0"/>
              <a:t>升级</a:t>
            </a:r>
            <a:r>
              <a:rPr lang="en-US" altLang="zh-CN" smtClean="0"/>
              <a:t>(Upgrade from HTTP 1.1)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 id="app"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i="1" smtClean="0">
                <a:latin typeface="Arial" panose="020B0604020202020204" pitchFamily="34" charset="0"/>
                <a:ea typeface="宋体" panose="02010600030101010101" pitchFamily="2" charset="-122"/>
              </a:rPr>
              <a:t>&lt;!--&lt;div v-on:click="show()"&gt;</a:t>
            </a:r>
            <a:r>
              <a:rPr lang="zh-CN" altLang="en-US" i="1" smtClean="0">
                <a:latin typeface="Arial" panose="020B0604020202020204" pitchFamily="34" charset="0"/>
                <a:ea typeface="宋体" panose="02010600030101010101" pitchFamily="2" charset="-122"/>
              </a:rPr>
              <a:t>显示</a:t>
            </a:r>
            <a:r>
              <a:rPr lang="en-US" altLang="zh-CN" i="1" smtClean="0">
                <a:latin typeface="Arial" panose="020B0604020202020204" pitchFamily="34" charset="0"/>
                <a:ea typeface="宋体" panose="02010600030101010101" pitchFamily="2" charset="-122"/>
              </a:rPr>
              <a:t>&lt;/div&gt;--&gt;</a:t>
            </a:r>
            <a:br>
              <a:rPr lang="en-US" altLang="zh-CN" i="1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i="1" smtClean="0">
                <a:latin typeface="Arial" panose="020B0604020202020204" pitchFamily="34" charset="0"/>
                <a:ea typeface="宋体" panose="02010600030101010101" pitchFamily="2" charset="-122"/>
              </a:rPr>
              <a:t>    &lt;!--&lt;div v-on:click="hidden()"&gt;</a:t>
            </a:r>
            <a:r>
              <a:rPr lang="zh-CN" altLang="en-US" i="1" smtClean="0">
                <a:latin typeface="Arial" panose="020B0604020202020204" pitchFamily="34" charset="0"/>
                <a:ea typeface="宋体" panose="02010600030101010101" pitchFamily="2" charset="-122"/>
              </a:rPr>
              <a:t>隐藏</a:t>
            </a:r>
            <a:r>
              <a:rPr lang="en-US" altLang="zh-CN" i="1" smtClean="0">
                <a:latin typeface="Arial" panose="020B0604020202020204" pitchFamily="34" charset="0"/>
                <a:ea typeface="宋体" panose="02010600030101010101" pitchFamily="2" charset="-122"/>
              </a:rPr>
              <a:t>&lt;/div&gt;--&gt;</a:t>
            </a:r>
            <a:br>
              <a:rPr lang="en-US" altLang="zh-CN" i="1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i="1" smtClean="0">
                <a:latin typeface="Arial" panose="020B0604020202020204" pitchFamily="34" charset="0"/>
                <a:ea typeface="宋体" panose="02010600030101010101" pitchFamily="2" charset="-122"/>
              </a:rPr>
              <a:t>    &lt;!--&lt;div v-on:click="toggle()"&gt;</a:t>
            </a:r>
            <a:r>
              <a:rPr lang="zh-CN" altLang="en-US" i="1" smtClean="0">
                <a:latin typeface="Arial" panose="020B0604020202020204" pitchFamily="34" charset="0"/>
                <a:ea typeface="宋体" panose="02010600030101010101" pitchFamily="2" charset="-122"/>
              </a:rPr>
              <a:t>切换</a:t>
            </a:r>
            <a:r>
              <a:rPr lang="en-US" altLang="zh-CN" i="1" smtClean="0">
                <a:latin typeface="Arial" panose="020B0604020202020204" pitchFamily="34" charset="0"/>
                <a:ea typeface="宋体" panose="02010600030101010101" pitchFamily="2" charset="-122"/>
              </a:rPr>
              <a:t>&lt;/div&gt;--&gt;</a:t>
            </a:r>
            <a:br>
              <a:rPr lang="en-US" altLang="zh-CN" i="1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i="1" smtClean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 @click="show"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显示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 @click="hidden"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隐藏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 @click="toggle"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切换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 v-if="msg"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script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var </a:t>
            </a:r>
            <a:r>
              <a:rPr lang="en-US" altLang="zh-CN" b="1" i="1" smtClean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new </a:t>
            </a:r>
            <a:r>
              <a:rPr lang="en-US" altLang="zh-CN" i="1" smtClean="0">
                <a:latin typeface="Arial" panose="020B0604020202020204" pitchFamily="34" charset="0"/>
                <a:ea typeface="宋体" panose="02010600030101010101" pitchFamily="2" charset="-122"/>
              </a:rPr>
              <a:t>Vue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({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el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'#app'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msg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},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methods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show: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function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(){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this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msg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},hidden: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function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(){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this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msg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},toggle: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function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(){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this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msg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=!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this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msg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}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}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});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script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800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 id="app"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 v-if="type==='A'"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&gt;A&lt;/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 v-else-if="type==='B'"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&gt;B&lt;/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 v-else-if="type==='C'"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&gt;C&lt;/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 v-else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&gt;D&lt;/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script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var </a:t>
            </a:r>
            <a:r>
              <a:rPr lang="en-US" altLang="zh-CN" b="1" i="1" smtClean="0">
                <a:latin typeface="Arial" panose="020B0604020202020204" pitchFamily="34" charset="0"/>
                <a:ea typeface="宋体" panose="02010600030101010101" pitchFamily="2" charset="-122"/>
              </a:rPr>
              <a:t>app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new </a:t>
            </a:r>
            <a:r>
              <a:rPr lang="en-US" altLang="zh-CN" i="1" smtClean="0">
                <a:latin typeface="Arial" panose="020B0604020202020204" pitchFamily="34" charset="0"/>
                <a:ea typeface="宋体" panose="02010600030101010101" pitchFamily="2" charset="-122"/>
              </a:rPr>
              <a:t>Vue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({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el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'#app'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type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'B'</a:t>
            </a:r>
            <a:b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});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script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 id="app"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button @click="change"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按钮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button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img v-bind:src="src"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script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var </a:t>
            </a:r>
            <a:r>
              <a:rPr lang="en-US" altLang="zh-CN" b="1" i="1" smtClean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new </a:t>
            </a:r>
            <a:r>
              <a:rPr lang="en-US" altLang="zh-CN" i="1" smtClean="0">
                <a:latin typeface="Arial" panose="020B0604020202020204" pitchFamily="34" charset="0"/>
                <a:ea typeface="宋体" panose="02010600030101010101" pitchFamily="2" charset="-122"/>
              </a:rPr>
              <a:t>Vue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({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el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'#app'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src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'imgs/goods_1.jpg'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},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methods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change: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function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(){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this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src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"imgs/hetao.jpg"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}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}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});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script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414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style type="text/css"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width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 0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px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height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 0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px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background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lime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transition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all 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.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one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width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 200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px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height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 200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px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background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red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style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 id="app"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button @click="add"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添加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button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button @click="remove"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删除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button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button @click="toggle"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切换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button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 v-bind:class="{one:show}"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script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var </a:t>
            </a:r>
            <a:r>
              <a:rPr lang="en-US" altLang="zh-CN" b="1" i="1" smtClean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new </a:t>
            </a:r>
            <a:r>
              <a:rPr lang="en-US" altLang="zh-CN" i="1" smtClean="0">
                <a:latin typeface="Arial" panose="020B0604020202020204" pitchFamily="34" charset="0"/>
                <a:ea typeface="宋体" panose="02010600030101010101" pitchFamily="2" charset="-122"/>
              </a:rPr>
              <a:t>Vue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({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el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'#app'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show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},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methods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add: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function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(){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this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show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},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remove: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function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(){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this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show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},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toggle: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function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(){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this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show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=!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this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show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}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}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});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script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smtClean="0">
                <a:latin typeface="Arial" panose="020B0604020202020204" pitchFamily="34" charset="0"/>
                <a:ea typeface="宋体" panose="02010600030101010101" pitchFamily="2" charset="-122"/>
              </a:rPr>
              <a:t>&lt;div id="app"&gt;</a:t>
            </a:r>
            <a:endParaRPr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smtClean="0">
                <a:latin typeface="Arial" panose="020B0604020202020204" pitchFamily="34" charset="0"/>
                <a:ea typeface="宋体" panose="02010600030101010101" pitchFamily="2" charset="-122"/>
              </a:rPr>
              <a:t>    &lt;table&gt;</a:t>
            </a:r>
            <a:endParaRPr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smtClean="0">
                <a:latin typeface="Arial" panose="020B0604020202020204" pitchFamily="34" charset="0"/>
                <a:ea typeface="宋体" panose="02010600030101010101" pitchFamily="2" charset="-122"/>
              </a:rPr>
              <a:t>        &lt;tr&gt;</a:t>
            </a:r>
            <a:endParaRPr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smtClean="0">
                <a:latin typeface="Arial" panose="020B0604020202020204" pitchFamily="34" charset="0"/>
                <a:ea typeface="宋体" panose="02010600030101010101" pitchFamily="2" charset="-122"/>
              </a:rPr>
              <a:t>            &lt;td&gt;编号&lt;/td&gt;</a:t>
            </a:r>
            <a:endParaRPr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smtClean="0">
                <a:latin typeface="Arial" panose="020B0604020202020204" pitchFamily="34" charset="0"/>
                <a:ea typeface="宋体" panose="02010600030101010101" pitchFamily="2" charset="-122"/>
              </a:rPr>
              <a:t>            &lt;td&gt;姓名&lt;/td&gt;</a:t>
            </a:r>
            <a:endParaRPr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smtClean="0">
                <a:latin typeface="Arial" panose="020B0604020202020204" pitchFamily="34" charset="0"/>
                <a:ea typeface="宋体" panose="02010600030101010101" pitchFamily="2" charset="-122"/>
              </a:rPr>
              <a:t>            &lt;td&gt;地址&lt;/td&gt;</a:t>
            </a:r>
            <a:endParaRPr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smtClean="0">
                <a:latin typeface="Arial" panose="020B0604020202020204" pitchFamily="34" charset="0"/>
                <a:ea typeface="宋体" panose="02010600030101010101" pitchFamily="2" charset="-122"/>
              </a:rPr>
              <a:t>        &lt;/tr&gt;</a:t>
            </a:r>
            <a:endParaRPr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smtClean="0">
                <a:latin typeface="Arial" panose="020B0604020202020204" pitchFamily="34" charset="0"/>
                <a:ea typeface="宋体" panose="02010600030101010101" pitchFamily="2" charset="-122"/>
              </a:rPr>
              <a:t>       &lt;tr v-for="v in json.list"&gt;</a:t>
            </a:r>
            <a:endParaRPr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smtClean="0">
                <a:latin typeface="Arial" panose="020B0604020202020204" pitchFamily="34" charset="0"/>
                <a:ea typeface="宋体" panose="02010600030101010101" pitchFamily="2" charset="-122"/>
              </a:rPr>
              <a:t>            &lt;td&gt;{{v.id}}&lt;/td&gt;</a:t>
            </a:r>
            <a:endParaRPr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smtClean="0">
                <a:latin typeface="Arial" panose="020B0604020202020204" pitchFamily="34" charset="0"/>
                <a:ea typeface="宋体" panose="02010600030101010101" pitchFamily="2" charset="-122"/>
              </a:rPr>
              <a:t>            &lt;td&gt;{{v.name}}&lt;/td&gt;</a:t>
            </a:r>
            <a:endParaRPr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smtClean="0">
                <a:latin typeface="Arial" panose="020B0604020202020204" pitchFamily="34" charset="0"/>
                <a:ea typeface="宋体" panose="02010600030101010101" pitchFamily="2" charset="-122"/>
              </a:rPr>
              <a:t>            &lt;td&gt;{{v.adress}}&lt;/td&gt;</a:t>
            </a:r>
            <a:endParaRPr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smtClean="0">
                <a:latin typeface="Arial" panose="020B0604020202020204" pitchFamily="34" charset="0"/>
                <a:ea typeface="宋体" panose="02010600030101010101" pitchFamily="2" charset="-122"/>
              </a:rPr>
              <a:t>        &lt;/tr&gt;   </a:t>
            </a:r>
            <a:endParaRPr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smtClean="0">
                <a:latin typeface="Arial" panose="020B0604020202020204" pitchFamily="34" charset="0"/>
                <a:ea typeface="宋体" panose="02010600030101010101" pitchFamily="2" charset="-122"/>
              </a:rPr>
              <a:t> &lt;/table&gt;</a:t>
            </a:r>
            <a:endParaRPr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smtClean="0">
                <a:latin typeface="Arial" panose="020B0604020202020204" pitchFamily="34" charset="0"/>
                <a:ea typeface="宋体" panose="02010600030101010101" pitchFamily="2" charset="-122"/>
              </a:rPr>
              <a:t>&lt;/div&gt;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style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margin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 0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px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padding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 0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px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list-style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none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}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li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border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 1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px solid #000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width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 200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px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left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margin-right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 20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px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}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ul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background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pink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overflow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hidden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}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#app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margin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 0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auto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width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 800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px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}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style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head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body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 id="app"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ul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li v-for="v in json.list"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img v-bind:src="v.src"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h1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&gt;{{v.price}}&lt;/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h1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&gt;{{v.desc}}&lt;/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li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ul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script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var </a:t>
            </a:r>
            <a:r>
              <a:rPr lang="en-US" altLang="zh-CN" b="1" i="1" smtClean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new </a:t>
            </a:r>
            <a:r>
              <a:rPr lang="en-US" altLang="zh-CN" i="1" smtClean="0">
                <a:latin typeface="Arial" panose="020B0604020202020204" pitchFamily="34" charset="0"/>
                <a:ea typeface="宋体" panose="02010600030101010101" pitchFamily="2" charset="-122"/>
              </a:rPr>
              <a:t>Vue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({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el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'#app'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json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list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:[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{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src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'imgs/pic01.png'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desc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'[</a:t>
            </a:r>
            <a:r>
              <a:rPr lang="zh-CN" altLang="en-US" b="1" smtClean="0">
                <a:latin typeface="Arial" panose="020B0604020202020204" pitchFamily="34" charset="0"/>
                <a:ea typeface="宋体" panose="02010600030101010101" pitchFamily="2" charset="-122"/>
              </a:rPr>
              <a:t>希夏邦马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lang="zh-CN" altLang="en-US" b="1" smtClean="0">
                <a:latin typeface="Arial" panose="020B0604020202020204" pitchFamily="34" charset="0"/>
                <a:ea typeface="宋体" panose="02010600030101010101" pitchFamily="2" charset="-122"/>
              </a:rPr>
              <a:t>潮酷型人系列手提双肩背包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price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:169,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},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src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'imgs/pic02.png'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desc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'[</a:t>
            </a:r>
            <a:r>
              <a:rPr lang="zh-CN" altLang="en-US" b="1" smtClean="0">
                <a:latin typeface="Arial" panose="020B0604020202020204" pitchFamily="34" charset="0"/>
                <a:ea typeface="宋体" panose="02010600030101010101" pitchFamily="2" charset="-122"/>
              </a:rPr>
              <a:t>希夏邦马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lang="zh-CN" altLang="en-US" b="1" smtClean="0">
                <a:latin typeface="Arial" panose="020B0604020202020204" pitchFamily="34" charset="0"/>
                <a:ea typeface="宋体" panose="02010600030101010101" pitchFamily="2" charset="-122"/>
              </a:rPr>
              <a:t>潮酷型人系列手提双肩背包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price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:190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},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src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'imgs/pic03.png'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desc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'[</a:t>
            </a:r>
            <a:r>
              <a:rPr lang="zh-CN" altLang="en-US" b="1" smtClean="0">
                <a:latin typeface="Arial" panose="020B0604020202020204" pitchFamily="34" charset="0"/>
                <a:ea typeface="宋体" panose="02010600030101010101" pitchFamily="2" charset="-122"/>
              </a:rPr>
              <a:t>希夏邦马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lang="zh-CN" altLang="en-US" b="1" smtClean="0">
                <a:latin typeface="Arial" panose="020B0604020202020204" pitchFamily="34" charset="0"/>
                <a:ea typeface="宋体" panose="02010600030101010101" pitchFamily="2" charset="-122"/>
              </a:rPr>
              <a:t>潮酷型人系列手提双肩背包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price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:200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},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src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'imgs/pic04.png'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desc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'[</a:t>
            </a:r>
            <a:r>
              <a:rPr lang="zh-CN" altLang="en-US" b="1" smtClean="0">
                <a:latin typeface="Arial" panose="020B0604020202020204" pitchFamily="34" charset="0"/>
                <a:ea typeface="宋体" panose="02010600030101010101" pitchFamily="2" charset="-122"/>
              </a:rPr>
              <a:t>希夏邦马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lang="zh-CN" altLang="en-US" b="1" smtClean="0">
                <a:latin typeface="Arial" panose="020B0604020202020204" pitchFamily="34" charset="0"/>
                <a:ea typeface="宋体" panose="02010600030101010101" pitchFamily="2" charset="-122"/>
              </a:rPr>
              <a:t>潮酷型人系列手提双肩背包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price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:210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},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src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'imgs/pic05.png'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desc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'[</a:t>
            </a:r>
            <a:r>
              <a:rPr lang="zh-CN" altLang="en-US" b="1" smtClean="0">
                <a:latin typeface="Arial" panose="020B0604020202020204" pitchFamily="34" charset="0"/>
                <a:ea typeface="宋体" panose="02010600030101010101" pitchFamily="2" charset="-122"/>
              </a:rPr>
              <a:t>希夏邦马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lang="zh-CN" altLang="en-US" b="1" smtClean="0">
                <a:latin typeface="Arial" panose="020B0604020202020204" pitchFamily="34" charset="0"/>
                <a:ea typeface="宋体" panose="02010600030101010101" pitchFamily="2" charset="-122"/>
              </a:rPr>
              <a:t>潮酷型人系列手提双肩背包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price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:220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}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]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}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}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});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script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 id="app"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form action="html.html" method="get"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input type="text" name="uname" v-model="uname"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input type="submit" value="</a:t>
            </a:r>
            <a:r>
              <a:rPr lang="zh-CN" altLang="en-US" b="1" smtClean="0">
                <a:latin typeface="Arial" panose="020B0604020202020204" pitchFamily="34" charset="0"/>
                <a:ea typeface="宋体" panose="02010600030101010101" pitchFamily="2" charset="-122"/>
              </a:rPr>
              <a:t>提交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form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&gt;{{uname}}&lt;/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script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var </a:t>
            </a:r>
            <a:r>
              <a:rPr lang="en-US" altLang="zh-CN" b="1" i="1" smtClean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new </a:t>
            </a:r>
            <a:r>
              <a:rPr lang="en-US" altLang="zh-CN" i="1" smtClean="0">
                <a:latin typeface="Arial" panose="020B0604020202020204" pitchFamily="34" charset="0"/>
                <a:ea typeface="宋体" panose="02010600030101010101" pitchFamily="2" charset="-122"/>
              </a:rPr>
              <a:t>Vue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({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el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'#app'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uname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}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});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script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643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84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zh-CN" altLang="en-US" smtClean="0"/>
              <a:t>首先</a:t>
            </a:r>
            <a:r>
              <a:rPr lang="en-US" altLang="zh-CN" smtClean="0"/>
              <a:t>JavaSE</a:t>
            </a:r>
            <a:r>
              <a:rPr lang="zh-CN" altLang="en-US" smtClean="0"/>
              <a:t>、</a:t>
            </a:r>
            <a:r>
              <a:rPr lang="en-US" altLang="zh-CN" smtClean="0"/>
              <a:t>JavaEE</a:t>
            </a:r>
            <a:r>
              <a:rPr lang="zh-CN" altLang="en-US" smtClean="0"/>
              <a:t>都是</a:t>
            </a:r>
            <a:r>
              <a:rPr lang="en-US" altLang="zh-CN" smtClean="0"/>
              <a:t>SUN</a:t>
            </a:r>
            <a:r>
              <a:rPr lang="zh-CN" altLang="en-US" smtClean="0"/>
              <a:t>公司自己定义的官方标准，</a:t>
            </a:r>
            <a:r>
              <a:rPr lang="en-US" altLang="zh-CN" smtClean="0"/>
              <a:t>Servlet/JSP</a:t>
            </a:r>
            <a:r>
              <a:rPr lang="zh-CN" altLang="en-US" smtClean="0"/>
              <a:t>是有自己的版本的，每次版本的升级都会带啦重大的更新，而</a:t>
            </a:r>
            <a:r>
              <a:rPr lang="en-US" altLang="zh-CN" smtClean="0"/>
              <a:t>Tomcat</a:t>
            </a:r>
            <a:r>
              <a:rPr lang="zh-CN" altLang="en-US" smtClean="0"/>
              <a:t>则是第三方的实现，由于它自身就是使用</a:t>
            </a:r>
            <a:r>
              <a:rPr lang="en-US" altLang="zh-CN" b="1" smtClean="0">
                <a:hlinkClick r:id="rId3" tooltip="Java SE知识库"/>
              </a:rPr>
              <a:t>Java</a:t>
            </a:r>
            <a:r>
              <a:rPr lang="zh-CN" altLang="en-US" smtClean="0"/>
              <a:t>开发的，所以它的版本也和前面三个标准有密切的关系，而且具有一定的对应关系，详见下图。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Apache Tomcat 9.0.0.M1 </a:t>
            </a:r>
            <a:r>
              <a:rPr lang="zh-CN" altLang="en-US" smtClean="0"/>
              <a:t>是 </a:t>
            </a:r>
            <a:r>
              <a:rPr lang="en-US" altLang="zh-CN" smtClean="0"/>
              <a:t>9.0.x </a:t>
            </a:r>
            <a:r>
              <a:rPr lang="zh-CN" altLang="en-US" smtClean="0"/>
              <a:t>的第一个里程碑版本，提供 </a:t>
            </a:r>
            <a:r>
              <a:rPr lang="en-US" altLang="zh-CN" smtClean="0"/>
              <a:t>9.0.x </a:t>
            </a:r>
            <a:r>
              <a:rPr lang="zh-CN" altLang="en-US" smtClean="0"/>
              <a:t>的新特性早期预览，希望能得到用户的反馈。</a:t>
            </a:r>
            <a:endParaRPr lang="zh-CN" altLang="en-US" smtClean="0"/>
          </a:p>
          <a:p>
            <a:pPr>
              <a:defRPr/>
            </a:pPr>
            <a:r>
              <a:rPr lang="zh-CN" altLang="en-US" b="1" smtClean="0"/>
              <a:t>值得关注的改进：</a:t>
            </a:r>
            <a:endParaRPr lang="zh-CN" altLang="en-US" smtClean="0"/>
          </a:p>
          <a:p>
            <a:pPr>
              <a:defRPr/>
            </a:pPr>
            <a:r>
              <a:rPr lang="en-US" altLang="zh-CN" smtClean="0"/>
              <a:t>-   </a:t>
            </a:r>
            <a:r>
              <a:rPr lang="zh-CN" altLang="en-US" smtClean="0"/>
              <a:t>新增 </a:t>
            </a:r>
            <a:r>
              <a:rPr lang="en-US" altLang="zh-CN" smtClean="0"/>
              <a:t>HTTP/2 </a:t>
            </a:r>
            <a:r>
              <a:rPr lang="zh-CN" altLang="en-US" smtClean="0"/>
              <a:t>支持和 </a:t>
            </a:r>
            <a:r>
              <a:rPr lang="en-US" altLang="zh-CN" smtClean="0"/>
              <a:t>TLS </a:t>
            </a:r>
            <a:r>
              <a:rPr lang="zh-CN" altLang="en-US" smtClean="0"/>
              <a:t>虚拟主机</a:t>
            </a:r>
            <a:endParaRPr lang="zh-CN" altLang="en-US" smtClean="0"/>
          </a:p>
          <a:p>
            <a:pPr>
              <a:defRPr/>
            </a:pPr>
            <a:r>
              <a:rPr lang="en-US" altLang="zh-CN" smtClean="0"/>
              <a:t>-   </a:t>
            </a:r>
            <a:r>
              <a:rPr lang="zh-CN" altLang="en-US" smtClean="0"/>
              <a:t>实现当前 </a:t>
            </a:r>
            <a:r>
              <a:rPr lang="en-US" altLang="zh-CN" smtClean="0"/>
              <a:t>Servlet 4.0 </a:t>
            </a:r>
            <a:r>
              <a:rPr lang="zh-CN" altLang="en-US" smtClean="0"/>
              <a:t>规范草案</a:t>
            </a:r>
            <a:endParaRPr lang="zh-CN" altLang="en-US" smtClean="0"/>
          </a:p>
          <a:p>
            <a:pPr>
              <a:defRPr/>
            </a:pPr>
            <a:r>
              <a:rPr lang="en-US" altLang="zh-CN" smtClean="0"/>
              <a:t>-   BIO connectors </a:t>
            </a:r>
            <a:r>
              <a:rPr lang="zh-CN" altLang="en-US" smtClean="0"/>
              <a:t>不再支持 </a:t>
            </a:r>
            <a:r>
              <a:rPr lang="en-US" altLang="zh-CN" smtClean="0"/>
              <a:t>Windows Itanium </a:t>
            </a:r>
            <a:r>
              <a:rPr lang="zh-CN" altLang="en-US" smtClean="0"/>
              <a:t>和 </a:t>
            </a:r>
            <a:r>
              <a:rPr lang="en-US" altLang="zh-CN" smtClean="0"/>
              <a:t>Comet</a:t>
            </a:r>
            <a:endParaRPr lang="en-US" altLang="zh-CN" smtClean="0"/>
          </a:p>
          <a:p>
            <a:pPr>
              <a:defRPr/>
            </a:pPr>
            <a:r>
              <a:rPr lang="en-US" altLang="zh-CN" b="1" smtClean="0"/>
              <a:t>Servlet2.5</a:t>
            </a:r>
            <a:endParaRPr lang="en-US" altLang="zh-CN" b="1" smtClean="0"/>
          </a:p>
          <a:p>
            <a:pPr>
              <a:defRPr/>
            </a:pPr>
            <a:r>
              <a:rPr lang="en-US" altLang="zh-CN" smtClean="0"/>
              <a:t>2005 </a:t>
            </a:r>
            <a:r>
              <a:rPr lang="zh-CN" altLang="en-US" smtClean="0"/>
              <a:t>年 </a:t>
            </a:r>
            <a:r>
              <a:rPr lang="en-US" altLang="zh-CN" smtClean="0"/>
              <a:t>9 </a:t>
            </a:r>
            <a:r>
              <a:rPr lang="zh-CN" altLang="en-US" smtClean="0"/>
              <a:t>月发布 </a:t>
            </a:r>
            <a:r>
              <a:rPr lang="en-US" altLang="zh-CN" smtClean="0"/>
              <a:t>Servlet 2.5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Servlet 2.5 </a:t>
            </a:r>
            <a:r>
              <a:rPr lang="zh-CN" altLang="en-US" smtClean="0"/>
              <a:t>一些变化的介绍</a:t>
            </a:r>
            <a:r>
              <a:rPr lang="en-US" altLang="zh-CN" smtClean="0"/>
              <a:t>: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1) </a:t>
            </a:r>
            <a:r>
              <a:rPr lang="zh-CN" altLang="en-US" smtClean="0"/>
              <a:t>基于最新的 </a:t>
            </a:r>
            <a:r>
              <a:rPr lang="en-US" altLang="zh-CN" smtClean="0"/>
              <a:t>J2SE 5.0 </a:t>
            </a:r>
            <a:r>
              <a:rPr lang="zh-CN" altLang="en-US" smtClean="0"/>
              <a:t>开发的。</a:t>
            </a:r>
            <a:endParaRPr lang="zh-CN" altLang="en-US" smtClean="0"/>
          </a:p>
          <a:p>
            <a:pPr>
              <a:defRPr/>
            </a:pPr>
            <a:r>
              <a:rPr lang="en-US" altLang="zh-CN" smtClean="0"/>
              <a:t>2) </a:t>
            </a:r>
            <a:r>
              <a:rPr lang="zh-CN" altLang="en-US" smtClean="0"/>
              <a:t>支持 </a:t>
            </a:r>
            <a:r>
              <a:rPr lang="en-US" altLang="zh-CN" smtClean="0"/>
              <a:t>annotations </a:t>
            </a:r>
            <a:r>
              <a:rPr lang="zh-CN" altLang="en-US" smtClean="0"/>
              <a:t>。</a:t>
            </a:r>
            <a:endParaRPr lang="zh-CN" altLang="en-US" smtClean="0"/>
          </a:p>
          <a:p>
            <a:pPr>
              <a:defRPr/>
            </a:pPr>
            <a:r>
              <a:rPr lang="en-US" altLang="zh-CN" smtClean="0"/>
              <a:t>3) web.xml </a:t>
            </a:r>
            <a:r>
              <a:rPr lang="zh-CN" altLang="en-US" smtClean="0"/>
              <a:t>中的几处配置更加方便。</a:t>
            </a:r>
            <a:endParaRPr lang="zh-CN" altLang="en-US" smtClean="0"/>
          </a:p>
          <a:p>
            <a:pPr>
              <a:defRPr/>
            </a:pPr>
            <a:r>
              <a:rPr lang="en-US" altLang="zh-CN" smtClean="0"/>
              <a:t>4) </a:t>
            </a:r>
            <a:r>
              <a:rPr lang="zh-CN" altLang="en-US" smtClean="0"/>
              <a:t>去除了少数的限制。</a:t>
            </a:r>
            <a:endParaRPr lang="zh-CN" altLang="en-US" smtClean="0"/>
          </a:p>
          <a:p>
            <a:pPr>
              <a:defRPr/>
            </a:pPr>
            <a:r>
              <a:rPr lang="en-US" altLang="zh-CN" smtClean="0"/>
              <a:t>5) </a:t>
            </a:r>
            <a:r>
              <a:rPr lang="zh-CN" altLang="en-US" smtClean="0"/>
              <a:t>优化了一些实例</a:t>
            </a:r>
            <a:endParaRPr lang="zh-CN" altLang="en-US" smtClean="0"/>
          </a:p>
          <a:p>
            <a:pPr>
              <a:defRPr/>
            </a:pPr>
            <a:r>
              <a:rPr lang="en-US" altLang="zh-CN" smtClean="0"/>
              <a:t>Servlet </a:t>
            </a:r>
            <a:r>
              <a:rPr lang="zh-CN" altLang="en-US" smtClean="0"/>
              <a:t>的各个版本对监听器的变化有</a:t>
            </a:r>
            <a:r>
              <a:rPr lang="en-US" altLang="zh-CN" smtClean="0"/>
              <a:t>: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(1) Servlet 2.2 </a:t>
            </a:r>
            <a:r>
              <a:rPr lang="zh-CN" altLang="en-US" smtClean="0"/>
              <a:t>和 </a:t>
            </a:r>
            <a:r>
              <a:rPr lang="en-US" altLang="zh-CN" smtClean="0"/>
              <a:t>jsp1.1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新增</a:t>
            </a:r>
            <a:r>
              <a:rPr lang="en-US" altLang="zh-CN" smtClean="0"/>
              <a:t>Listener:HttpSessionBindingListener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新增</a:t>
            </a:r>
            <a:r>
              <a:rPr lang="en-US" altLang="zh-CN" smtClean="0"/>
              <a:t>Event: HttpSessionBindingEvent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(2) Servlet 2.3 </a:t>
            </a:r>
            <a:r>
              <a:rPr lang="zh-CN" altLang="en-US" smtClean="0"/>
              <a:t>和 </a:t>
            </a:r>
            <a:r>
              <a:rPr lang="en-US" altLang="zh-CN" smtClean="0"/>
              <a:t>jsp1.2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新增</a:t>
            </a:r>
            <a:r>
              <a:rPr lang="en-US" altLang="zh-CN" smtClean="0"/>
              <a:t>Listener:ServletContextListener,ServletContextAttributeListener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,HttpSessionListener,HttpSessionActivationListener,HttpSessionAttributeListener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新增</a:t>
            </a:r>
            <a:r>
              <a:rPr lang="en-US" altLang="zh-CN" smtClean="0"/>
              <a:t>Event: ServletContextEvent,ServletContextAttributeEvent,HttpSessionEvent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(3) Servlet 2.4 </a:t>
            </a:r>
            <a:r>
              <a:rPr lang="zh-CN" altLang="en-US" smtClean="0"/>
              <a:t>和 </a:t>
            </a:r>
            <a:r>
              <a:rPr lang="en-US" altLang="zh-CN" smtClean="0"/>
              <a:t>jsp2.0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新增</a:t>
            </a:r>
            <a:r>
              <a:rPr lang="en-US" altLang="zh-CN" smtClean="0"/>
              <a:t>Listener:ServletRequestListener,ServletRequestAttribureListener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新增</a:t>
            </a:r>
            <a:r>
              <a:rPr lang="en-US" altLang="zh-CN" smtClean="0"/>
              <a:t>Event: ServletRequestEvent,ServletRequestAttributeEvent</a:t>
            </a:r>
            <a:endParaRPr lang="en-US" altLang="zh-CN" smtClean="0"/>
          </a:p>
          <a:p>
            <a:pPr>
              <a:defRPr/>
            </a:pPr>
            <a:r>
              <a:rPr lang="en-US" altLang="zh-CN" b="1" smtClean="0"/>
              <a:t>Servlet3.0</a:t>
            </a:r>
            <a:endParaRPr lang="en-US" altLang="zh-CN" b="1" smtClean="0"/>
          </a:p>
          <a:p>
            <a:pPr>
              <a:defRPr/>
            </a:pPr>
            <a:r>
              <a:rPr lang="en-US" altLang="zh-CN" smtClean="0"/>
              <a:t>Servlet 3.0 </a:t>
            </a:r>
            <a:r>
              <a:rPr lang="zh-CN" altLang="en-US" smtClean="0"/>
              <a:t>作为 </a:t>
            </a:r>
            <a:r>
              <a:rPr lang="en-US" altLang="zh-CN" smtClean="0"/>
              <a:t>Java EE 6 </a:t>
            </a:r>
            <a:r>
              <a:rPr lang="zh-CN" altLang="en-US" smtClean="0"/>
              <a:t>规范体系中一员，随着 </a:t>
            </a:r>
            <a:r>
              <a:rPr lang="en-US" altLang="zh-CN" smtClean="0"/>
              <a:t>Java EE 6 </a:t>
            </a:r>
            <a:r>
              <a:rPr lang="zh-CN" altLang="en-US" smtClean="0"/>
              <a:t>规范一起发布。该版本在前一版本</a:t>
            </a:r>
            <a:r>
              <a:rPr lang="en-US" altLang="zh-CN" smtClean="0"/>
              <a:t>(Servlet 2.5)</a:t>
            </a:r>
            <a:r>
              <a:rPr lang="zh-CN" altLang="en-US" smtClean="0"/>
              <a:t>的基础上提供了若干新特性用于简化 </a:t>
            </a:r>
            <a:r>
              <a:rPr lang="en-US" altLang="zh-CN" smtClean="0"/>
              <a:t>Web </a:t>
            </a:r>
            <a:r>
              <a:rPr lang="zh-CN" altLang="en-US" smtClean="0"/>
              <a:t>应用的开发和部署。其中有几项特性的引入让开发者感到非常兴奋，同时也获得了 </a:t>
            </a:r>
            <a:r>
              <a:rPr lang="en-US" altLang="zh-CN" smtClean="0"/>
              <a:t>Java </a:t>
            </a:r>
            <a:r>
              <a:rPr lang="zh-CN" altLang="en-US" smtClean="0"/>
              <a:t>社区的一片赞誉之声</a:t>
            </a:r>
            <a:r>
              <a:rPr lang="en-US" altLang="zh-CN" smtClean="0"/>
              <a:t>:</a:t>
            </a:r>
            <a:endParaRPr lang="en-US" altLang="zh-CN" smtClean="0"/>
          </a:p>
          <a:p>
            <a:pPr>
              <a:defRPr/>
            </a:pPr>
            <a:r>
              <a:rPr lang="en-US" altLang="zh-CN" b="1" smtClean="0"/>
              <a:t>Servlet4.0</a:t>
            </a:r>
            <a:r>
              <a:rPr lang="zh-CN" altLang="en-US" b="1" smtClean="0"/>
              <a:t>草案</a:t>
            </a:r>
            <a:endParaRPr lang="zh-CN" altLang="en-US" b="1" smtClean="0"/>
          </a:p>
          <a:p>
            <a:pPr>
              <a:defRPr/>
            </a:pPr>
            <a:r>
              <a:rPr lang="zh-CN" altLang="en-US" smtClean="0"/>
              <a:t>从</a:t>
            </a:r>
            <a:r>
              <a:rPr lang="en-US" altLang="zh-CN" smtClean="0"/>
              <a:t>3.1</a:t>
            </a:r>
            <a:r>
              <a:rPr lang="zh-CN" altLang="en-US" smtClean="0"/>
              <a:t>到</a:t>
            </a:r>
            <a:r>
              <a:rPr lang="en-US" altLang="zh-CN" smtClean="0"/>
              <a:t>4.0</a:t>
            </a:r>
            <a:r>
              <a:rPr lang="zh-CN" altLang="en-US" smtClean="0"/>
              <a:t>将是对</a:t>
            </a:r>
            <a:r>
              <a:rPr lang="en-US" altLang="zh-CN" smtClean="0"/>
              <a:t>Servlet </a:t>
            </a:r>
            <a:r>
              <a:rPr lang="zh-CN" altLang="en-US" smtClean="0"/>
              <a:t>协议的一次大改动，而改动的关键之处在于对</a:t>
            </a:r>
            <a:r>
              <a:rPr lang="en-US" altLang="zh-CN" smtClean="0"/>
              <a:t>HTTP/2</a:t>
            </a:r>
            <a:r>
              <a:rPr lang="zh-CN" altLang="en-US" smtClean="0"/>
              <a:t>的支持。</a:t>
            </a:r>
            <a:r>
              <a:rPr lang="en-US" altLang="zh-CN" smtClean="0"/>
              <a:t>HTTP2</a:t>
            </a:r>
            <a:r>
              <a:rPr lang="zh-CN" altLang="en-US" smtClean="0"/>
              <a:t>将是是继上世纪末</a:t>
            </a:r>
            <a:r>
              <a:rPr lang="en-US" altLang="zh-CN" smtClean="0"/>
              <a:t>HTTP1.1</a:t>
            </a:r>
            <a:r>
              <a:rPr lang="zh-CN" altLang="en-US" smtClean="0"/>
              <a:t>协议规范化以来首个</a:t>
            </a:r>
            <a:r>
              <a:rPr lang="en-US" altLang="zh-CN" smtClean="0"/>
              <a:t>HTTP</a:t>
            </a:r>
            <a:r>
              <a:rPr lang="zh-CN" altLang="en-US" smtClean="0"/>
              <a:t>协议新版本，相对于</a:t>
            </a:r>
            <a:r>
              <a:rPr lang="en-US" altLang="zh-CN" smtClean="0"/>
              <a:t>HTTP1.1</a:t>
            </a:r>
            <a:r>
              <a:rPr lang="zh-CN" altLang="en-US" smtClean="0"/>
              <a:t>，</a:t>
            </a:r>
            <a:r>
              <a:rPr lang="en-US" altLang="zh-CN" smtClean="0"/>
              <a:t>HTTP2</a:t>
            </a:r>
            <a:r>
              <a:rPr lang="zh-CN" altLang="en-US" smtClean="0"/>
              <a:t>将带来许多的增强。在草案提议中，</a:t>
            </a:r>
            <a:r>
              <a:rPr lang="en-US" altLang="zh-CN" smtClean="0"/>
              <a:t>Shing Wai</a:t>
            </a:r>
            <a:r>
              <a:rPr lang="zh-CN" altLang="en-US" smtClean="0"/>
              <a:t>列举出了一些</a:t>
            </a:r>
            <a:r>
              <a:rPr lang="en-US" altLang="zh-CN" smtClean="0"/>
              <a:t>HTTP2</a:t>
            </a:r>
            <a:r>
              <a:rPr lang="zh-CN" altLang="en-US" smtClean="0"/>
              <a:t>的新特性，而这些特性也正是他希望在</a:t>
            </a:r>
            <a:r>
              <a:rPr lang="en-US" altLang="zh-CN" smtClean="0"/>
              <a:t>Servlet 4.0 API</a:t>
            </a:r>
            <a:r>
              <a:rPr lang="zh-CN" altLang="en-US" smtClean="0"/>
              <a:t>中实现并暴露给用户的新功能，这些新特性如下</a:t>
            </a:r>
            <a:r>
              <a:rPr lang="en-US" altLang="zh-CN" smtClean="0"/>
              <a:t>: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1.</a:t>
            </a:r>
            <a:r>
              <a:rPr lang="zh-CN" altLang="en-US" smtClean="0"/>
              <a:t>请求</a:t>
            </a:r>
            <a:r>
              <a:rPr lang="en-US" altLang="zh-CN" smtClean="0"/>
              <a:t>/</a:t>
            </a:r>
            <a:r>
              <a:rPr lang="zh-CN" altLang="en-US" smtClean="0"/>
              <a:t>响应复用</a:t>
            </a:r>
            <a:r>
              <a:rPr lang="en-US" altLang="zh-CN" smtClean="0"/>
              <a:t>(Request/Response multiplexing)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2.</a:t>
            </a:r>
            <a:r>
              <a:rPr lang="zh-CN" altLang="en-US" smtClean="0"/>
              <a:t>流的优先级</a:t>
            </a:r>
            <a:r>
              <a:rPr lang="en-US" altLang="zh-CN" smtClean="0"/>
              <a:t>(Stream Prioritization)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3.</a:t>
            </a:r>
            <a:r>
              <a:rPr lang="zh-CN" altLang="en-US" smtClean="0"/>
              <a:t>服务器推送</a:t>
            </a:r>
            <a:r>
              <a:rPr lang="en-US" altLang="zh-CN" smtClean="0"/>
              <a:t>(Server Push)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4.HTTP1.1</a:t>
            </a:r>
            <a:r>
              <a:rPr lang="zh-CN" altLang="en-US" smtClean="0"/>
              <a:t>升级</a:t>
            </a:r>
            <a:r>
              <a:rPr lang="en-US" altLang="zh-CN" smtClean="0"/>
              <a:t>(Upgrade from HTTP 1.1)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05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257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462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 id="app"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button v-on:click="fn()"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按钮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1&lt;/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button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button v-on:mouseover="fn1()"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按钮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2&lt;/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button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script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var 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v=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new </a:t>
            </a:r>
            <a:r>
              <a:rPr lang="en-US" altLang="zh-CN" i="1" smtClean="0">
                <a:latin typeface="Arial" panose="020B0604020202020204" pitchFamily="34" charset="0"/>
                <a:ea typeface="宋体" panose="02010600030101010101" pitchFamily="2" charset="-122"/>
              </a:rPr>
              <a:t>Vue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({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el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'#app'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:{},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methods:{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  fn:function(){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alert(1);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},fn1:function(){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alert(2)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}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}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});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script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5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 id="app"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 v-if="Math.random() &gt; 0.5"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  Now you see me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 v-else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Now you don't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&lt;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script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var </a:t>
            </a:r>
            <a:r>
              <a:rPr lang="en-US" altLang="zh-CN" b="1" i="1" smtClean="0">
                <a:latin typeface="Arial" panose="020B0604020202020204" pitchFamily="34" charset="0"/>
                <a:ea typeface="宋体" panose="02010600030101010101" pitchFamily="2" charset="-122"/>
              </a:rPr>
              <a:t>app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new </a:t>
            </a:r>
            <a:r>
              <a:rPr lang="en-US" altLang="zh-CN" i="1" smtClean="0">
                <a:latin typeface="Arial" panose="020B0604020202020204" pitchFamily="34" charset="0"/>
                <a:ea typeface="宋体" panose="02010600030101010101" pitchFamily="2" charset="-122"/>
              </a:rPr>
              <a:t>Vue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({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el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'#app'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    });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 &lt;/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script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MH_Others_1"/>
          <p:cNvCxnSpPr/>
          <p:nvPr>
            <p:custDataLst>
              <p:tags r:id="rId3"/>
            </p:custDataLst>
          </p:nvPr>
        </p:nvCxnSpPr>
        <p:spPr>
          <a:xfrm>
            <a:off x="2189163" y="793750"/>
            <a:ext cx="0" cy="53641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Others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2475" y="687388"/>
            <a:ext cx="1054100" cy="1187450"/>
          </a:xfrm>
          <a:prstGeom prst="rect">
            <a:avLst/>
          </a:prstGeom>
          <a:noFill/>
          <a:ln>
            <a:noFill/>
          </a:ln>
        </p:spPr>
        <p:txBody>
          <a:bodyPr vert="eaVert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kumimoji="0" lang="en-US" altLang="zh-CN" sz="8800">
                <a:solidFill>
                  <a:schemeClr val="accent5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kumimoji="0" lang="zh-CN" altLang="en-US" sz="4400">
              <a:solidFill>
                <a:schemeClr val="accent5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MH_Others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42975" y="3384550"/>
            <a:ext cx="693738" cy="1498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</a:t>
            </a:r>
            <a:endParaRPr kumimoji="0" lang="en-US" altLang="zh-CN" sz="4800" b="1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录</a:t>
            </a:r>
            <a:endParaRPr kumimoji="0" lang="zh-CN" altLang="en-US" sz="4800" b="1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MH_Others_4"/>
          <p:cNvSpPr/>
          <p:nvPr>
            <p:custDataLst>
              <p:tags r:id="rId6"/>
            </p:custDataLst>
          </p:nvPr>
        </p:nvSpPr>
        <p:spPr>
          <a:xfrm>
            <a:off x="981075" y="1438275"/>
            <a:ext cx="615950" cy="2062163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en-US" altLang="zh-CN" sz="2800" spc="500"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spc="500">
              <a:solidFill>
                <a:srgbClr val="C0C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buFontTx/>
              <a:buBlip>
                <a:blip r:embed="rId3"/>
              </a:buBlip>
              <a:defRPr sz="1600"/>
            </a:lvl2pPr>
            <a:lvl3pPr>
              <a:buFontTx/>
              <a:buBlip>
                <a:blip r:embed="rId4"/>
              </a:buBlip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50006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1F8DEB7-7AC3-4534-995F-7AB0EFF19E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0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41549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400" b="1" i="0" kern="1200" dirty="0" smtClean="0">
                <a:solidFill>
                  <a:schemeClr val="tx1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C33F5F3-70EB-417F-8376-788918315A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847139"/>
            <a:ext cx="6357956" cy="507831"/>
          </a:xfrm>
          <a:prstGeom prst="rect">
            <a:avLst/>
          </a:prstGeo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4" y="4762501"/>
            <a:ext cx="428625" cy="666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endParaRPr lang="zh-CN" altLang="en-US" noProof="0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18D96DD-C2D5-469F-A870-9BE59D2363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MH_Others_1"/>
          <p:cNvCxnSpPr/>
          <p:nvPr>
            <p:custDataLst>
              <p:tags r:id="rId3"/>
            </p:custDataLst>
          </p:nvPr>
        </p:nvCxnSpPr>
        <p:spPr>
          <a:xfrm>
            <a:off x="2189163" y="793750"/>
            <a:ext cx="0" cy="53641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Others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2475" y="687388"/>
            <a:ext cx="1054100" cy="1187450"/>
          </a:xfrm>
          <a:prstGeom prst="rect">
            <a:avLst/>
          </a:prstGeom>
          <a:noFill/>
          <a:ln>
            <a:noFill/>
          </a:ln>
        </p:spPr>
        <p:txBody>
          <a:bodyPr vert="eaVert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kumimoji="0" lang="en-US" altLang="zh-CN" sz="8800">
                <a:solidFill>
                  <a:schemeClr val="accent5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kumimoji="0" lang="zh-CN" altLang="en-US" sz="4400">
              <a:solidFill>
                <a:schemeClr val="accent5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MH_Others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42975" y="3384550"/>
            <a:ext cx="693738" cy="1498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</a:t>
            </a:r>
            <a:endParaRPr kumimoji="0" lang="en-US" altLang="zh-CN" sz="4800" b="1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录</a:t>
            </a:r>
            <a:endParaRPr kumimoji="0" lang="zh-CN" altLang="en-US" sz="4800" b="1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MH_Others_4"/>
          <p:cNvSpPr/>
          <p:nvPr>
            <p:custDataLst>
              <p:tags r:id="rId6"/>
            </p:custDataLst>
          </p:nvPr>
        </p:nvSpPr>
        <p:spPr>
          <a:xfrm>
            <a:off x="981075" y="1438275"/>
            <a:ext cx="615950" cy="2062163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en-US" altLang="zh-CN" sz="2800" spc="500"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spc="500">
              <a:solidFill>
                <a:srgbClr val="C0C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030B1A1-D61D-45A0-9E77-E7D1F194570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7"/>
          <p:cNvSpPr txBox="1"/>
          <p:nvPr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V1.1</a:t>
            </a:r>
            <a:endParaRPr lang="zh-CN" altLang="en-US" sz="12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8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9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668CAC-C78C-4A1C-B7BC-0D6C1B31E04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首页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08050"/>
            <a:ext cx="9144000" cy="598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D:\07 公司资料\PPT+Word模版\logo蓝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7"/>
          <p:cNvSpPr/>
          <p:nvPr/>
        </p:nvSpPr>
        <p:spPr>
          <a:xfrm>
            <a:off x="0" y="3573463"/>
            <a:ext cx="9144000" cy="3284537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6783388" y="6308725"/>
            <a:ext cx="2036762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928E946-D2DF-488D-A49E-7E42535A01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217488"/>
            <a:ext cx="9139237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D:\07 公司资料\PPT+Word模版\logo蓝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50825" y="217488"/>
            <a:ext cx="1803400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73EC5E-2985-4C93-9224-55DD4A40D3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buFontTx/>
              <a:buBlip>
                <a:blip r:embed="rId3"/>
              </a:buBlip>
              <a:defRPr sz="1600"/>
            </a:lvl2pPr>
            <a:lvl3pPr>
              <a:buFontTx/>
              <a:buBlip>
                <a:blip r:embed="rId4"/>
              </a:buBlip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50006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CCB67E-D2BB-4101-ABF0-9904E6977B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0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41549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400" b="1" i="0" kern="1200" dirty="0" smtClean="0">
                <a:solidFill>
                  <a:schemeClr val="tx1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6214630-54D4-4C83-9E6B-073F6A1A58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847139"/>
            <a:ext cx="6357956" cy="507831"/>
          </a:xfrm>
          <a:prstGeom prst="rect">
            <a:avLst/>
          </a:prstGeo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4" y="4762501"/>
            <a:ext cx="428625" cy="666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endParaRPr lang="zh-CN" altLang="en-US" noProof="0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896B384-CFEC-4BFE-A832-8DF5F759B0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MH_Others_1"/>
          <p:cNvCxnSpPr/>
          <p:nvPr>
            <p:custDataLst>
              <p:tags r:id="rId3"/>
            </p:custDataLst>
          </p:nvPr>
        </p:nvCxnSpPr>
        <p:spPr>
          <a:xfrm>
            <a:off x="2189163" y="793750"/>
            <a:ext cx="0" cy="53641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Others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2475" y="687388"/>
            <a:ext cx="1054100" cy="1187450"/>
          </a:xfrm>
          <a:prstGeom prst="rect">
            <a:avLst/>
          </a:prstGeom>
          <a:noFill/>
          <a:ln>
            <a:noFill/>
          </a:ln>
        </p:spPr>
        <p:txBody>
          <a:bodyPr vert="eaVert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kumimoji="0" lang="en-US" altLang="zh-CN" sz="8800">
                <a:solidFill>
                  <a:schemeClr val="accent5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kumimoji="0" lang="zh-CN" altLang="en-US" sz="4400">
              <a:solidFill>
                <a:schemeClr val="accent5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MH_Others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42975" y="3384550"/>
            <a:ext cx="693738" cy="1498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</a:t>
            </a:r>
            <a:endParaRPr kumimoji="0" lang="en-US" altLang="zh-CN" sz="4800" b="1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录</a:t>
            </a:r>
            <a:endParaRPr kumimoji="0" lang="zh-CN" altLang="en-US" sz="4800" b="1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MH_Others_4"/>
          <p:cNvSpPr/>
          <p:nvPr>
            <p:custDataLst>
              <p:tags r:id="rId6"/>
            </p:custDataLst>
          </p:nvPr>
        </p:nvSpPr>
        <p:spPr>
          <a:xfrm>
            <a:off x="981075" y="1438275"/>
            <a:ext cx="615950" cy="2062163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en-US" altLang="zh-CN" sz="2800" spc="500"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spc="500">
              <a:solidFill>
                <a:srgbClr val="C0C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5BA3086-E156-4478-90A8-783C4DAFEB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C4CAFE1-5EFD-480A-A38D-8DDB05A6BFF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7"/>
          <p:cNvSpPr txBox="1"/>
          <p:nvPr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V1.1</a:t>
            </a:r>
            <a:endParaRPr lang="zh-CN" altLang="en-US" sz="12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8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9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C42749E-1953-402B-A84B-329741E1F7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首页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08050"/>
            <a:ext cx="9144000" cy="598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D:\07 公司资料\PPT+Word模版\logo蓝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7"/>
          <p:cNvSpPr/>
          <p:nvPr/>
        </p:nvSpPr>
        <p:spPr>
          <a:xfrm>
            <a:off x="0" y="3573463"/>
            <a:ext cx="9144000" cy="3284537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6783388" y="6308725"/>
            <a:ext cx="2036762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DF1E73E-468C-44BE-94A7-406870FF5AD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217488"/>
            <a:ext cx="9139237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D:\07 公司资料\PPT+Word模版\logo蓝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50825" y="217488"/>
            <a:ext cx="1803400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8D4A519-9E50-416E-B630-00A14C8E75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buFontTx/>
              <a:buBlip>
                <a:blip r:embed="rId3"/>
              </a:buBlip>
              <a:defRPr sz="1600"/>
            </a:lvl2pPr>
            <a:lvl3pPr>
              <a:buFontTx/>
              <a:buBlip>
                <a:blip r:embed="rId4"/>
              </a:buBlip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50006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6130CBA-F316-4379-A8EC-F562C995613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0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41549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400" b="1" i="0" kern="1200" dirty="0" smtClean="0">
                <a:solidFill>
                  <a:schemeClr val="tx1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650433D2-BBEB-49A0-8F68-410AE7D161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847139"/>
            <a:ext cx="6357956" cy="507831"/>
          </a:xfrm>
          <a:prstGeom prst="rect">
            <a:avLst/>
          </a:prstGeo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4" y="4762501"/>
            <a:ext cx="428625" cy="666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endParaRPr lang="zh-CN" altLang="en-US" noProof="0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0F62D5A-5E09-457C-8A51-8E4EBB20CD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7"/>
          <p:cNvSpPr txBox="1"/>
          <p:nvPr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V1.1</a:t>
            </a:r>
            <a:endParaRPr lang="zh-CN" altLang="en-US" sz="12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MH_Others_1"/>
          <p:cNvCxnSpPr/>
          <p:nvPr>
            <p:custDataLst>
              <p:tags r:id="rId3"/>
            </p:custDataLst>
          </p:nvPr>
        </p:nvCxnSpPr>
        <p:spPr>
          <a:xfrm>
            <a:off x="2189163" y="793750"/>
            <a:ext cx="0" cy="53641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Others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2475" y="687388"/>
            <a:ext cx="1054100" cy="1187450"/>
          </a:xfrm>
          <a:prstGeom prst="rect">
            <a:avLst/>
          </a:prstGeom>
          <a:noFill/>
          <a:ln>
            <a:noFill/>
          </a:ln>
        </p:spPr>
        <p:txBody>
          <a:bodyPr vert="eaVert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kumimoji="0" lang="en-US" altLang="zh-CN" sz="8800">
                <a:solidFill>
                  <a:schemeClr val="accent5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kumimoji="0" lang="zh-CN" altLang="en-US" sz="4400">
              <a:solidFill>
                <a:schemeClr val="accent5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MH_Others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42975" y="3384550"/>
            <a:ext cx="693738" cy="1498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</a:t>
            </a:r>
            <a:endParaRPr kumimoji="0" lang="en-US" altLang="zh-CN" sz="4800" b="1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录</a:t>
            </a:r>
            <a:endParaRPr kumimoji="0" lang="zh-CN" altLang="en-US" sz="4800" b="1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MH_Others_4"/>
          <p:cNvSpPr/>
          <p:nvPr>
            <p:custDataLst>
              <p:tags r:id="rId6"/>
            </p:custDataLst>
          </p:nvPr>
        </p:nvSpPr>
        <p:spPr>
          <a:xfrm>
            <a:off x="981075" y="1438275"/>
            <a:ext cx="615950" cy="2062163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en-US" altLang="zh-CN" sz="2800" spc="500"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spc="500">
              <a:solidFill>
                <a:srgbClr val="C0C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242AA51-C040-4F45-80E5-450EEA7521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7"/>
          <p:cNvSpPr txBox="1"/>
          <p:nvPr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V1.1</a:t>
            </a:r>
            <a:endParaRPr lang="zh-CN" altLang="en-US" sz="12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8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9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C15DE4-1743-4E1A-834A-59588E6685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首页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08050"/>
            <a:ext cx="9144000" cy="598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D:\07 公司资料\PPT+Word模版\logo蓝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7"/>
          <p:cNvSpPr/>
          <p:nvPr/>
        </p:nvSpPr>
        <p:spPr>
          <a:xfrm>
            <a:off x="0" y="3573463"/>
            <a:ext cx="9144000" cy="3284537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6783388" y="6308725"/>
            <a:ext cx="2036762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26144F-4585-4BC5-9152-1411ECC2C1F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217488"/>
            <a:ext cx="9139237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D:\07 公司资料\PPT+Word模版\logo蓝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50825" y="217488"/>
            <a:ext cx="1803400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CE2C891-B7E0-41A0-B302-B3DC0D174B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buFontTx/>
              <a:buBlip>
                <a:blip r:embed="rId3"/>
              </a:buBlip>
              <a:defRPr sz="1600"/>
            </a:lvl2pPr>
            <a:lvl3pPr>
              <a:buFontTx/>
              <a:buBlip>
                <a:blip r:embed="rId4"/>
              </a:buBlip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8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9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8D509-52D9-48E3-A09F-903CB651AD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50006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DA743B33-A530-4A7D-A676-B3B176568A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0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41549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400" b="1" i="0" kern="1200" dirty="0" smtClean="0">
                <a:solidFill>
                  <a:schemeClr val="tx1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6F37A01A-6FEB-4D89-957A-32587FFAF8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847139"/>
            <a:ext cx="6357956" cy="507831"/>
          </a:xfrm>
          <a:prstGeom prst="rect">
            <a:avLst/>
          </a:prstGeo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4" y="4762501"/>
            <a:ext cx="428625" cy="666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endParaRPr lang="zh-CN" altLang="en-US" noProof="0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96294A30-445C-448C-801F-CC4CE59F85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MH_Others_1"/>
          <p:cNvCxnSpPr/>
          <p:nvPr>
            <p:custDataLst>
              <p:tags r:id="rId3"/>
            </p:custDataLst>
          </p:nvPr>
        </p:nvCxnSpPr>
        <p:spPr>
          <a:xfrm>
            <a:off x="2189163" y="793750"/>
            <a:ext cx="0" cy="53641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Others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2475" y="687388"/>
            <a:ext cx="1054100" cy="1187450"/>
          </a:xfrm>
          <a:prstGeom prst="rect">
            <a:avLst/>
          </a:prstGeom>
          <a:noFill/>
          <a:ln>
            <a:noFill/>
          </a:ln>
        </p:spPr>
        <p:txBody>
          <a:bodyPr vert="eaVert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kumimoji="0" lang="en-US" altLang="zh-CN" sz="8800">
                <a:solidFill>
                  <a:schemeClr val="accent5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kumimoji="0" lang="zh-CN" altLang="en-US" sz="4400">
              <a:solidFill>
                <a:schemeClr val="accent5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MH_Others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42975" y="3384550"/>
            <a:ext cx="693738" cy="1498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</a:t>
            </a:r>
            <a:endParaRPr kumimoji="0" lang="en-US" altLang="zh-CN" sz="4800" b="1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录</a:t>
            </a:r>
            <a:endParaRPr kumimoji="0" lang="zh-CN" altLang="en-US" sz="4800" b="1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MH_Others_4"/>
          <p:cNvSpPr/>
          <p:nvPr>
            <p:custDataLst>
              <p:tags r:id="rId6"/>
            </p:custDataLst>
          </p:nvPr>
        </p:nvSpPr>
        <p:spPr>
          <a:xfrm>
            <a:off x="981075" y="1438275"/>
            <a:ext cx="615950" cy="2062163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en-US" altLang="zh-CN" sz="2800" spc="500"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spc="500">
              <a:solidFill>
                <a:srgbClr val="C0C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E23A1E-003C-4D08-BCCC-49907E11BB0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7"/>
          <p:cNvSpPr txBox="1"/>
          <p:nvPr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V1.1</a:t>
            </a:r>
            <a:endParaRPr lang="zh-CN" altLang="en-US" sz="12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8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9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926E715-9B07-43B0-BD95-F41DD9004C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首页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08050"/>
            <a:ext cx="9144000" cy="598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D:\07 公司资料\PPT+Word模版\logo蓝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7"/>
          <p:cNvSpPr/>
          <p:nvPr/>
        </p:nvSpPr>
        <p:spPr>
          <a:xfrm>
            <a:off x="0" y="3573463"/>
            <a:ext cx="9144000" cy="3284537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6783388" y="6308725"/>
            <a:ext cx="2036762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0695A85-01C2-4774-9924-8CF788BAD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217488"/>
            <a:ext cx="9139237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D:\07 公司资料\PPT+Word模版\logo蓝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50825" y="217488"/>
            <a:ext cx="1803400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首页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08050"/>
            <a:ext cx="9144000" cy="598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D:\07 公司资料\PPT+Word模版\logo蓝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7"/>
          <p:cNvSpPr/>
          <p:nvPr/>
        </p:nvSpPr>
        <p:spPr>
          <a:xfrm>
            <a:off x="0" y="3573463"/>
            <a:ext cx="9144000" cy="3284537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6783388" y="6308725"/>
            <a:ext cx="2036762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36255D-965C-4DA1-88DE-619E295D5F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68E04B8-8EE1-4F26-B1AF-DA4F611D3F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buFontTx/>
              <a:buBlip>
                <a:blip r:embed="rId3"/>
              </a:buBlip>
              <a:defRPr sz="1600"/>
            </a:lvl2pPr>
            <a:lvl3pPr>
              <a:buFontTx/>
              <a:buBlip>
                <a:blip r:embed="rId4"/>
              </a:buBlip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50006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E484A48E-9BDC-4048-86D4-AE4847ED47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0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41549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400" b="1" i="0" kern="1200" dirty="0" smtClean="0">
                <a:solidFill>
                  <a:schemeClr val="tx1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AAE8B6A-3A86-42E4-ABCA-A378C9A58D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847139"/>
            <a:ext cx="6357956" cy="507831"/>
          </a:xfrm>
          <a:prstGeom prst="rect">
            <a:avLst/>
          </a:prstGeo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4" y="4762501"/>
            <a:ext cx="428625" cy="666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endParaRPr lang="zh-CN" altLang="en-US" noProof="0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1EBA2A-43F3-49F1-BDA8-66283DA21C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MH_Others_1"/>
          <p:cNvCxnSpPr/>
          <p:nvPr>
            <p:custDataLst>
              <p:tags r:id="rId3"/>
            </p:custDataLst>
          </p:nvPr>
        </p:nvCxnSpPr>
        <p:spPr>
          <a:xfrm>
            <a:off x="2189163" y="793750"/>
            <a:ext cx="0" cy="53641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Others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2475" y="687388"/>
            <a:ext cx="1054100" cy="1187450"/>
          </a:xfrm>
          <a:prstGeom prst="rect">
            <a:avLst/>
          </a:prstGeom>
          <a:noFill/>
          <a:ln>
            <a:noFill/>
          </a:ln>
        </p:spPr>
        <p:txBody>
          <a:bodyPr vert="eaVert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kumimoji="0" lang="en-US" altLang="zh-CN" sz="8800">
                <a:solidFill>
                  <a:schemeClr val="accent5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kumimoji="0" lang="zh-CN" altLang="en-US" sz="4400">
              <a:solidFill>
                <a:schemeClr val="accent5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MH_Others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42975" y="3384550"/>
            <a:ext cx="693738" cy="1498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</a:t>
            </a:r>
            <a:endParaRPr kumimoji="0" lang="en-US" altLang="zh-CN" sz="4800" b="1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录</a:t>
            </a:r>
            <a:endParaRPr kumimoji="0" lang="zh-CN" altLang="en-US" sz="4800" b="1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MH_Others_4"/>
          <p:cNvSpPr/>
          <p:nvPr>
            <p:custDataLst>
              <p:tags r:id="rId6"/>
            </p:custDataLst>
          </p:nvPr>
        </p:nvSpPr>
        <p:spPr>
          <a:xfrm>
            <a:off x="981075" y="1438275"/>
            <a:ext cx="615950" cy="2062163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en-US" altLang="zh-CN" sz="2800" spc="500"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spc="500">
              <a:solidFill>
                <a:srgbClr val="C0C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6D79B9C-A427-487C-908F-850AA39CC3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7"/>
          <p:cNvSpPr txBox="1"/>
          <p:nvPr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V1.1</a:t>
            </a:r>
            <a:endParaRPr lang="zh-CN" altLang="en-US" sz="12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217488"/>
            <a:ext cx="9139237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D:\07 公司资料\PPT+Word模版\logo蓝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50825" y="217488"/>
            <a:ext cx="1803400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8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9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0ABD236-F920-4E25-A230-A5B0C79B6A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首页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08050"/>
            <a:ext cx="9144000" cy="598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D:\07 公司资料\PPT+Word模版\logo蓝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7"/>
          <p:cNvSpPr/>
          <p:nvPr/>
        </p:nvSpPr>
        <p:spPr>
          <a:xfrm>
            <a:off x="0" y="3573463"/>
            <a:ext cx="9144000" cy="3284537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6783388" y="6308725"/>
            <a:ext cx="2036762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5AB27A9-D87D-4474-B108-6023786034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217488"/>
            <a:ext cx="9139237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D:\07 公司资料\PPT+Word模版\logo蓝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50825" y="217488"/>
            <a:ext cx="1803400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0FC88D6-1389-4118-BDEC-5D985E0D14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buFontTx/>
              <a:buBlip>
                <a:blip r:embed="rId3"/>
              </a:buBlip>
              <a:defRPr sz="1600"/>
            </a:lvl2pPr>
            <a:lvl3pPr>
              <a:buFontTx/>
              <a:buBlip>
                <a:blip r:embed="rId4"/>
              </a:buBlip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50006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25E78D67-9495-4559-8155-DD0198CDCC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0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41549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400" b="1" i="0" kern="1200" dirty="0" smtClean="0">
                <a:solidFill>
                  <a:schemeClr val="tx1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49594277-C027-4845-8726-9E3056F498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847139"/>
            <a:ext cx="6357956" cy="507831"/>
          </a:xfrm>
          <a:prstGeom prst="rect">
            <a:avLst/>
          </a:prstGeo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4" y="4762501"/>
            <a:ext cx="428625" cy="666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endParaRPr lang="zh-CN" altLang="en-US" noProof="0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441D795-0407-44E3-A8A0-ABCC31EE42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MH_Others_1"/>
          <p:cNvCxnSpPr/>
          <p:nvPr>
            <p:custDataLst>
              <p:tags r:id="rId3"/>
            </p:custDataLst>
          </p:nvPr>
        </p:nvCxnSpPr>
        <p:spPr>
          <a:xfrm>
            <a:off x="2189163" y="793750"/>
            <a:ext cx="0" cy="53641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Others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2475" y="687388"/>
            <a:ext cx="1054100" cy="1187450"/>
          </a:xfrm>
          <a:prstGeom prst="rect">
            <a:avLst/>
          </a:prstGeom>
          <a:noFill/>
          <a:ln>
            <a:noFill/>
          </a:ln>
        </p:spPr>
        <p:txBody>
          <a:bodyPr vert="eaVert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kumimoji="0" lang="en-US" altLang="zh-CN" sz="8800">
                <a:solidFill>
                  <a:schemeClr val="accent5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kumimoji="0" lang="zh-CN" altLang="en-US" sz="4400">
              <a:solidFill>
                <a:schemeClr val="accent5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MH_Others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42975" y="3384550"/>
            <a:ext cx="693738" cy="1498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</a:t>
            </a:r>
            <a:endParaRPr kumimoji="0" lang="en-US" altLang="zh-CN" sz="4800" b="1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录</a:t>
            </a:r>
            <a:endParaRPr kumimoji="0" lang="zh-CN" altLang="en-US" sz="4800" b="1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MH_Others_4"/>
          <p:cNvSpPr/>
          <p:nvPr>
            <p:custDataLst>
              <p:tags r:id="rId6"/>
            </p:custDataLst>
          </p:nvPr>
        </p:nvSpPr>
        <p:spPr>
          <a:xfrm>
            <a:off x="981075" y="1438275"/>
            <a:ext cx="615950" cy="2062163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en-US" altLang="zh-CN" sz="2800" spc="500"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spc="500">
              <a:solidFill>
                <a:srgbClr val="C0C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B11283C-C440-4BA0-9B91-3DB6E93AEB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5266C51-C99E-4450-9102-0FE804F67A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7"/>
          <p:cNvSpPr txBox="1"/>
          <p:nvPr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V1.1</a:t>
            </a:r>
            <a:endParaRPr lang="zh-CN" altLang="en-US" sz="12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8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9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C4290F-BA0B-4343-93CA-31266B8EE4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首页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08050"/>
            <a:ext cx="9144000" cy="598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D:\07 公司资料\PPT+Word模版\logo蓝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7"/>
          <p:cNvSpPr/>
          <p:nvPr/>
        </p:nvSpPr>
        <p:spPr>
          <a:xfrm>
            <a:off x="0" y="3573463"/>
            <a:ext cx="9144000" cy="3284537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6783388" y="6308725"/>
            <a:ext cx="2036762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334FC06-61F9-4727-8209-15A732D7D4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217488"/>
            <a:ext cx="9139237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D:\07 公司资料\PPT+Word模版\logo蓝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50825" y="217488"/>
            <a:ext cx="1803400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F2F2283-4D64-4E99-925C-B7018C386C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buFontTx/>
              <a:buBlip>
                <a:blip r:embed="rId3"/>
              </a:buBlip>
              <a:defRPr sz="1600"/>
            </a:lvl2pPr>
            <a:lvl3pPr>
              <a:buFontTx/>
              <a:buBlip>
                <a:blip r:embed="rId4"/>
              </a:buBlip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50006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02D32ED1-591E-42A4-9797-937D08BEFF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0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41549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400" b="1" i="0" kern="1200" dirty="0" smtClean="0">
                <a:solidFill>
                  <a:schemeClr val="tx1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EFF77E00-FD5B-4C4F-96C6-A8EF59A52A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847139"/>
            <a:ext cx="6357956" cy="507831"/>
          </a:xfrm>
          <a:prstGeom prst="rect">
            <a:avLst/>
          </a:prstGeo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4" y="4762501"/>
            <a:ext cx="428625" cy="666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endParaRPr lang="zh-CN" altLang="en-US" noProof="0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FF271C2-07B0-4C68-8D2D-19A0A719AE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9.png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5" Type="http://schemas.openxmlformats.org/officeDocument/2006/relationships/image" Target="../media/image9.png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5" Type="http://schemas.openxmlformats.org/officeDocument/2006/relationships/image" Target="../media/image9.png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6" Type="http://schemas.openxmlformats.org/officeDocument/2006/relationships/theme" Target="../theme/theme4.xml"/><Relationship Id="rId15" Type="http://schemas.openxmlformats.org/officeDocument/2006/relationships/image" Target="../media/image9.png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0.xml"/><Relationship Id="rId7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6" Type="http://schemas.openxmlformats.org/officeDocument/2006/relationships/theme" Target="../theme/theme5.xml"/><Relationship Id="rId15" Type="http://schemas.openxmlformats.org/officeDocument/2006/relationships/image" Target="../media/image9.png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5" Type="http://schemas.openxmlformats.org/officeDocument/2006/relationships/image" Target="../media/image9.png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6" Type="http://schemas.openxmlformats.org/officeDocument/2006/relationships/theme" Target="../theme/theme7.xml"/><Relationship Id="rId15" Type="http://schemas.openxmlformats.org/officeDocument/2006/relationships/image" Target="../media/image9.png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07 公司资料\PPT+Word模版\logo蓝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7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矩形 14"/>
          <p:cNvSpPr>
            <a:spLocks noChangeArrowheads="1"/>
          </p:cNvSpPr>
          <p:nvPr/>
        </p:nvSpPr>
        <p:spPr bwMode="auto">
          <a:xfrm>
            <a:off x="130175" y="6383338"/>
            <a:ext cx="203517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3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:\07 公司资料\PPT+Word模版\logo蓝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7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矩形 14"/>
          <p:cNvSpPr>
            <a:spLocks noChangeArrowheads="1"/>
          </p:cNvSpPr>
          <p:nvPr/>
        </p:nvSpPr>
        <p:spPr bwMode="auto">
          <a:xfrm>
            <a:off x="130175" y="6383338"/>
            <a:ext cx="203517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D:\07 公司资料\PPT+Word模版\logo蓝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7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矩形 14"/>
          <p:cNvSpPr>
            <a:spLocks noChangeArrowheads="1"/>
          </p:cNvSpPr>
          <p:nvPr/>
        </p:nvSpPr>
        <p:spPr bwMode="auto">
          <a:xfrm>
            <a:off x="130175" y="6383338"/>
            <a:ext cx="203517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1" name="Rectangle 3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D:\07 公司资料\PPT+Word模版\logo蓝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7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矩形 14"/>
          <p:cNvSpPr>
            <a:spLocks noChangeArrowheads="1"/>
          </p:cNvSpPr>
          <p:nvPr/>
        </p:nvSpPr>
        <p:spPr bwMode="auto">
          <a:xfrm>
            <a:off x="130175" y="6383338"/>
            <a:ext cx="203517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7" name="Rectangle 3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D:\07 公司资料\PPT+Word模版\logo蓝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7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矩形 14"/>
          <p:cNvSpPr>
            <a:spLocks noChangeArrowheads="1"/>
          </p:cNvSpPr>
          <p:nvPr/>
        </p:nvSpPr>
        <p:spPr bwMode="auto">
          <a:xfrm>
            <a:off x="130175" y="6383338"/>
            <a:ext cx="203517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73" name="Rectangle 3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D:\07 公司资料\PPT+Word模版\logo蓝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7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矩形 14"/>
          <p:cNvSpPr>
            <a:spLocks noChangeArrowheads="1"/>
          </p:cNvSpPr>
          <p:nvPr/>
        </p:nvSpPr>
        <p:spPr bwMode="auto">
          <a:xfrm>
            <a:off x="130175" y="6383338"/>
            <a:ext cx="203517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709" name="Rectangle 3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D:\07 公司资料\PPT+Word模版\logo蓝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3" name="Picture 7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矩形 14"/>
          <p:cNvSpPr>
            <a:spLocks noChangeArrowheads="1"/>
          </p:cNvSpPr>
          <p:nvPr/>
        </p:nvSpPr>
        <p:spPr bwMode="auto">
          <a:xfrm>
            <a:off x="130175" y="6383338"/>
            <a:ext cx="203517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5" name="Rectangle 3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8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ChangeArrowheads="1"/>
          </p:cNvSpPr>
          <p:nvPr/>
        </p:nvSpPr>
        <p:spPr bwMode="auto">
          <a:xfrm>
            <a:off x="304800" y="558800"/>
            <a:ext cx="243840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zh-CN" sz="1800" b="1">
                <a:latin typeface="Times New Roman" panose="02020603050405020304" pitchFamily="18" charset="0"/>
                <a:ea typeface="黑体" panose="02010609060101010101" pitchFamily="49" charset="-122"/>
              </a:rPr>
              <a:t>东软睿道内部公开</a:t>
            </a:r>
            <a:endParaRPr lang="zh-CN" altLang="en-US" sz="1400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r>
              <a:rPr lang="zh-CN" altLang="en-US" sz="1400">
                <a:latin typeface="Times New Roman" panose="02020603050405020304" pitchFamily="18" charset="0"/>
                <a:ea typeface="楷体_GB2312"/>
                <a:cs typeface="楷体_GB2312"/>
              </a:rPr>
              <a:t>文件编号：</a:t>
            </a:r>
            <a:r>
              <a:rPr lang="en-US" altLang="zh-CN" sz="1400">
                <a:latin typeface="Times New Roman" panose="02020603050405020304" pitchFamily="18" charset="0"/>
                <a:ea typeface="楷体_GB2312"/>
                <a:cs typeface="楷体_GB2312"/>
              </a:rPr>
              <a:t> D000-</a:t>
            </a:r>
            <a:endParaRPr lang="en-US" altLang="zh-CN" sz="1800"/>
          </a:p>
        </p:txBody>
      </p:sp>
      <p:sp>
        <p:nvSpPr>
          <p:cNvPr id="103426" name="Rectangle 3"/>
          <p:cNvSpPr>
            <a:spLocks noChangeArrowheads="1"/>
          </p:cNvSpPr>
          <p:nvPr/>
        </p:nvSpPr>
        <p:spPr bwMode="auto">
          <a:xfrm>
            <a:off x="900113" y="1592263"/>
            <a:ext cx="7010400" cy="984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</a:rPr>
              <a:t>Vue</a:t>
            </a:r>
            <a:r>
              <a:rPr lang="zh-CN" altLang="en-US" sz="4400">
                <a:latin typeface="黑体" panose="02010609060101010101" pitchFamily="49" charset="-122"/>
                <a:ea typeface="黑体" panose="02010609060101010101" pitchFamily="49" charset="-122"/>
              </a:rPr>
              <a:t>基础应用</a:t>
            </a:r>
            <a:endParaRPr lang="zh-CN" altLang="en-US" sz="4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版本：</a:t>
            </a:r>
            <a:endParaRPr lang="en-US" altLang="zh-CN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27" name="Rectangle 4"/>
          <p:cNvSpPr>
            <a:spLocks noChangeArrowheads="1"/>
          </p:cNvSpPr>
          <p:nvPr/>
        </p:nvSpPr>
        <p:spPr bwMode="auto">
          <a:xfrm>
            <a:off x="0" y="4953000"/>
            <a:ext cx="9144000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zh-CN" altLang="zh-CN" sz="1400">
                <a:latin typeface="楷体_GB2312"/>
                <a:ea typeface="楷体_GB2312"/>
                <a:cs typeface="楷体_GB2312"/>
              </a:rPr>
              <a:t>东软睿道教育信息技术有限公司</a:t>
            </a:r>
            <a:endParaRPr lang="zh-CN" altLang="zh-CN" sz="1400">
              <a:latin typeface="楷体_GB2312"/>
              <a:ea typeface="楷体_GB2312"/>
              <a:cs typeface="楷体_GB2312"/>
            </a:endParaRPr>
          </a:p>
          <a:p>
            <a:pPr algn="ctr"/>
            <a:r>
              <a:rPr lang="en-US" altLang="zh-CN" sz="1500" b="1"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lang="zh-CN" altLang="en-US" sz="1500" b="1">
                <a:latin typeface="Times New Roman" panose="02020603050405020304" pitchFamily="18" charset="0"/>
                <a:ea typeface="楷体_GB2312"/>
                <a:cs typeface="楷体_GB2312"/>
              </a:rPr>
              <a:t>版权所有，翻版必究</a:t>
            </a:r>
            <a:r>
              <a:rPr lang="en-US" altLang="zh-CN" sz="1500" b="1"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endParaRPr lang="en-US" altLang="zh-CN" sz="1100">
              <a:ea typeface="楷体_GB2312"/>
              <a:cs typeface="楷体_GB2312"/>
            </a:endParaRPr>
          </a:p>
          <a:p>
            <a:pPr algn="ctr"/>
            <a:r>
              <a:rPr lang="en-US" altLang="zh-CN" sz="1500" b="1">
                <a:latin typeface="Times New Roman" panose="02020603050405020304" pitchFamily="18" charset="0"/>
                <a:ea typeface="黑体" panose="02010609060101010101" pitchFamily="49" charset="-122"/>
              </a:rPr>
              <a:t>Copyright </a:t>
            </a:r>
            <a:r>
              <a:rPr lang="en-US" altLang="zh-CN" sz="1500" b="1">
                <a:ea typeface="黑体" panose="02010609060101010101" pitchFamily="49" charset="-122"/>
              </a:rPr>
              <a:t>©</a:t>
            </a:r>
            <a:r>
              <a:rPr lang="en-US" altLang="zh-CN" sz="1500" b="1">
                <a:latin typeface="Times New Roman" panose="02020603050405020304" pitchFamily="18" charset="0"/>
                <a:ea typeface="黑体" panose="02010609060101010101" pitchFamily="49" charset="-122"/>
              </a:rPr>
              <a:t> Neusoft Educational Information Technology Co., Ltd</a:t>
            </a:r>
            <a:endParaRPr lang="en-US" altLang="zh-CN" sz="1100">
              <a:cs typeface="Times New Roman" panose="02020603050405020304" pitchFamily="18" charset="0"/>
            </a:endParaRPr>
          </a:p>
          <a:p>
            <a:pPr algn="ctr"/>
            <a:r>
              <a:rPr lang="en-US" altLang="zh-CN" sz="1500" b="1">
                <a:latin typeface="Times New Roman" panose="02020603050405020304" pitchFamily="18" charset="0"/>
                <a:ea typeface="黑体" panose="02010609060101010101" pitchFamily="49" charset="-122"/>
              </a:rPr>
              <a:t>All Rights Reserved</a:t>
            </a:r>
            <a:endParaRPr lang="en-US" altLang="zh-CN" sz="18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Vue</a:t>
            </a:r>
            <a:r>
              <a:rPr lang="zh-CN" altLang="en-US" smtClean="0"/>
              <a:t>常用系统指令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98475" y="914400"/>
            <a:ext cx="8147050" cy="496887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v-on</a:t>
            </a:r>
            <a:r>
              <a:rPr lang="en-US" altLang="zh-CN" dirty="0">
                <a:solidFill>
                  <a:srgbClr val="FF0000"/>
                </a:solidFill>
              </a:rPr>
              <a:t>06</a:t>
            </a:r>
            <a:r>
              <a:rPr lang="zh-CN" altLang="en-US" dirty="0">
                <a:solidFill>
                  <a:srgbClr val="FF0000"/>
                </a:solidFill>
              </a:rPr>
              <a:t>事件</a:t>
            </a:r>
            <a:r>
              <a:rPr lang="en-US" altLang="zh-CN" dirty="0">
                <a:solidFill>
                  <a:srgbClr val="FF0000"/>
                </a:solidFill>
              </a:rPr>
              <a:t>v-on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作用：绑定</a:t>
            </a:r>
            <a:r>
              <a:rPr lang="zh-CN" altLang="en-US" dirty="0" smtClean="0"/>
              <a:t>事件</a:t>
            </a:r>
            <a:r>
              <a:rPr lang="en-US" altLang="zh-CN" dirty="0" smtClean="0"/>
              <a:t>,表达式可以是一个方法的名字或一个内联语句，如果没有修饰符也可以省略，用在普通的html元素上时，只能监听 原生 DOM 事件。用在自定义元素组件上时，也可以监听子组件触发的自定义事件。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正常</a:t>
            </a:r>
            <a:r>
              <a:rPr lang="zh-CN" altLang="en-US" dirty="0"/>
              <a:t>写法：</a:t>
            </a:r>
            <a:r>
              <a:rPr lang="en-US" altLang="zh-CN" dirty="0"/>
              <a:t>v-on:</a:t>
            </a:r>
            <a:r>
              <a:rPr lang="zh-CN" altLang="en-US" dirty="0"/>
              <a:t>事件名</a:t>
            </a:r>
            <a:r>
              <a:rPr lang="en-US" altLang="zh-CN" dirty="0"/>
              <a:t>.</a:t>
            </a:r>
            <a:r>
              <a:rPr lang="zh-CN" altLang="en-US" dirty="0"/>
              <a:t>修饰符</a:t>
            </a:r>
            <a:r>
              <a:rPr lang="en-US" altLang="zh-CN" dirty="0"/>
              <a:t>="methods</a:t>
            </a:r>
            <a:r>
              <a:rPr lang="zh-CN" altLang="en-US" dirty="0"/>
              <a:t>中定义的函数</a:t>
            </a:r>
            <a:r>
              <a:rPr lang="zh-CN" altLang="en-US" dirty="0" smtClean="0"/>
              <a:t>名</a:t>
            </a:r>
            <a:r>
              <a:rPr lang="en-US" altLang="zh-CN" dirty="0" smtClean="0"/>
              <a:t>“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简写：</a:t>
            </a:r>
            <a:r>
              <a:rPr lang="en-US" altLang="zh-CN" dirty="0"/>
              <a:t>@</a:t>
            </a:r>
            <a:r>
              <a:rPr lang="zh-CN" altLang="en-US" dirty="0"/>
              <a:t>事件名</a:t>
            </a:r>
            <a:r>
              <a:rPr lang="en-US" altLang="zh-CN" dirty="0"/>
              <a:t>.</a:t>
            </a:r>
            <a:r>
              <a:rPr lang="zh-CN" altLang="en-US" dirty="0"/>
              <a:t>修饰符</a:t>
            </a:r>
            <a:r>
              <a:rPr lang="en-US" altLang="zh-CN" dirty="0"/>
              <a:t>="methods</a:t>
            </a:r>
            <a:r>
              <a:rPr lang="zh-CN" altLang="en-US" dirty="0"/>
              <a:t>中定义的函数</a:t>
            </a:r>
            <a:r>
              <a:rPr lang="zh-CN" altLang="en-US" dirty="0" smtClean="0"/>
              <a:t>名</a:t>
            </a:r>
            <a:r>
              <a:rPr lang="en-US" altLang="zh-CN" dirty="0" smtClean="0"/>
              <a:t>“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修饰符</a:t>
            </a:r>
            <a:r>
              <a:rPr lang="en-US" altLang="zh-CN" dirty="0" smtClean="0">
                <a:solidFill>
                  <a:srgbClr val="FF0000"/>
                </a:solidFill>
              </a:rPr>
              <a:t>08</a:t>
            </a:r>
            <a:r>
              <a:rPr lang="zh-CN" altLang="en-US" dirty="0" smtClean="0">
                <a:solidFill>
                  <a:srgbClr val="FF0000"/>
                </a:solidFill>
              </a:rPr>
              <a:t>修饰符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阻止事件冒泡：</a:t>
            </a:r>
            <a:r>
              <a:rPr lang="en-US" altLang="zh-CN" dirty="0"/>
              <a:t>@</a:t>
            </a:r>
            <a:r>
              <a:rPr lang="en-US" altLang="zh-CN" dirty="0" err="1" smtClean="0"/>
              <a:t>click.stop</a:t>
            </a:r>
            <a:r>
              <a:rPr lang="en-US" altLang="zh-CN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07</a:t>
            </a:r>
            <a:r>
              <a:rPr lang="zh-CN" altLang="en-US" sz="1800" dirty="0" smtClean="0">
                <a:solidFill>
                  <a:srgbClr val="FF0000"/>
                </a:solidFill>
              </a:rPr>
              <a:t>事件冒泡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 smtClean="0"/>
              <a:t>阻止默认事件：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click.prevent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键盘</a:t>
            </a:r>
            <a:r>
              <a:rPr lang="zh-CN" altLang="en-US" dirty="0"/>
              <a:t>按键区分：</a:t>
            </a:r>
            <a:r>
              <a:rPr lang="en-US" altLang="zh-CN" dirty="0"/>
              <a:t>@</a:t>
            </a:r>
            <a:r>
              <a:rPr lang="en-US" altLang="zh-CN" dirty="0" err="1"/>
              <a:t>keydown</a:t>
            </a:r>
            <a:r>
              <a:rPr lang="en-US" altLang="zh-CN" dirty="0"/>
              <a:t>.(enter || tab || 65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r>
              <a:rPr lang="zh-CN" altLang="en-US" dirty="0" smtClean="0"/>
              <a:t>常用事件</a:t>
            </a:r>
            <a:endParaRPr lang="en-US" altLang="zh-CN" dirty="0" smtClean="0"/>
          </a:p>
          <a:p>
            <a:pPr marL="857250" lvl="2" indent="0">
              <a:buFontTx/>
              <a:buNone/>
              <a:defRPr/>
            </a:pPr>
            <a:r>
              <a:rPr lang="en-US" altLang="zh-CN" dirty="0" err="1" smtClean="0"/>
              <a:t>v-on:click</a:t>
            </a:r>
            <a:endParaRPr lang="en-US" altLang="zh-CN" dirty="0"/>
          </a:p>
          <a:p>
            <a:pPr marL="857250" lvl="2" indent="0">
              <a:buFontTx/>
              <a:buNone/>
              <a:defRPr/>
            </a:pPr>
            <a:r>
              <a:rPr lang="en-US" altLang="zh-CN" dirty="0" err="1"/>
              <a:t>v-on:keydown</a:t>
            </a:r>
            <a:endParaRPr lang="en-US" altLang="zh-CN" dirty="0"/>
          </a:p>
          <a:p>
            <a:pPr marL="857250" lvl="2" indent="0">
              <a:buFontTx/>
              <a:buNone/>
              <a:defRPr/>
            </a:pPr>
            <a:r>
              <a:rPr lang="en-US" altLang="zh-CN" dirty="0" err="1"/>
              <a:t>v-on:keyup</a:t>
            </a:r>
            <a:endParaRPr lang="en-US" altLang="zh-CN" dirty="0"/>
          </a:p>
          <a:p>
            <a:pPr marL="857250" lvl="2" indent="0">
              <a:buFontTx/>
              <a:buNone/>
              <a:defRPr/>
            </a:pPr>
            <a:r>
              <a:rPr lang="en-US" altLang="zh-CN" dirty="0" err="1"/>
              <a:t>v-on:mousedown</a:t>
            </a:r>
            <a:endParaRPr lang="en-US" altLang="zh-CN" dirty="0"/>
          </a:p>
          <a:p>
            <a:pPr marL="857250" lvl="2" indent="0">
              <a:buFontTx/>
              <a:buNone/>
              <a:defRPr/>
            </a:pPr>
            <a:r>
              <a:rPr lang="en-US" altLang="zh-CN" dirty="0" err="1"/>
              <a:t>v-on:mouseover</a:t>
            </a:r>
            <a:endParaRPr lang="en-US" altLang="zh-CN" dirty="0"/>
          </a:p>
          <a:p>
            <a:pPr marL="857250" lvl="2" indent="0">
              <a:buFontTx/>
              <a:buNone/>
              <a:defRPr/>
            </a:pPr>
            <a:r>
              <a:rPr lang="en-US" altLang="zh-CN" dirty="0" err="1"/>
              <a:t>v-on:submit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Vue</a:t>
            </a:r>
            <a:r>
              <a:rPr lang="zh-CN" altLang="en-US" smtClean="0"/>
              <a:t>常用系统指令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98475" y="914400"/>
            <a:ext cx="8147050" cy="49688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sz="2400" dirty="0" smtClean="0"/>
              <a:t>v-if</a:t>
            </a:r>
            <a:r>
              <a:rPr lang="zh-CN" altLang="en-US" dirty="0" smtClean="0">
                <a:solidFill>
                  <a:srgbClr val="FF0000"/>
                </a:solidFill>
              </a:rPr>
              <a:t>示例</a:t>
            </a:r>
            <a:r>
              <a:rPr lang="en-US" altLang="zh-CN" dirty="0" smtClean="0">
                <a:solidFill>
                  <a:srgbClr val="FF0000"/>
                </a:solidFill>
              </a:rPr>
              <a:t>09v-if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v-show</a:t>
            </a:r>
            <a:endParaRPr lang="en-US" altLang="zh-CN" dirty="0" smtClean="0"/>
          </a:p>
          <a:p>
            <a:pPr lvl="1">
              <a:defRPr/>
            </a:pPr>
            <a:r>
              <a:rPr dirty="0" err="1" smtClean="0"/>
              <a:t>作用：根据表达式的值的真假条件来决定是否渲染元素，如果条件为false不渲染（达到隐藏元素的目的</a:t>
            </a:r>
            <a:r>
              <a:rPr dirty="0" smtClean="0"/>
              <a:t>），</a:t>
            </a:r>
            <a:r>
              <a:rPr dirty="0" err="1" smtClean="0"/>
              <a:t>为true则渲染。在切换时元素及它的数据绑定被销毁并重建</a:t>
            </a:r>
            <a:endParaRPr lang="en-US" dirty="0" smtClean="0"/>
          </a:p>
          <a:p>
            <a:pPr>
              <a:defRPr/>
            </a:pPr>
            <a:r>
              <a:rPr lang="en-US" altLang="zh-CN" sz="2400" dirty="0" smtClean="0"/>
              <a:t>v-else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作用：</a:t>
            </a:r>
            <a:r>
              <a:rPr lang="zh-CN" altLang="en-US" dirty="0"/>
              <a:t>你可以使用 </a:t>
            </a:r>
            <a:r>
              <a:rPr lang="en-US" altLang="zh-CN" dirty="0"/>
              <a:t>v-else </a:t>
            </a:r>
            <a:r>
              <a:rPr lang="zh-CN" altLang="en-US" dirty="0"/>
              <a:t>指令来表示 </a:t>
            </a:r>
            <a:r>
              <a:rPr lang="en-US" altLang="zh-CN" dirty="0"/>
              <a:t>v-if </a:t>
            </a:r>
            <a:r>
              <a:rPr lang="zh-CN" altLang="en-US" dirty="0"/>
              <a:t>的“</a:t>
            </a:r>
            <a:r>
              <a:rPr lang="en-US" altLang="zh-CN" dirty="0"/>
              <a:t>else </a:t>
            </a:r>
            <a:r>
              <a:rPr lang="zh-CN" altLang="en-US" dirty="0"/>
              <a:t>块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用法：</a:t>
            </a:r>
            <a:endParaRPr lang="en-US" altLang="zh-CN" dirty="0" smtClean="0"/>
          </a:p>
          <a:p>
            <a:pPr marL="914400" lvl="2" indent="0">
              <a:buFontTx/>
              <a:buNone/>
              <a:defRPr/>
            </a:pPr>
            <a:endParaRPr lang="en-US" dirty="0" smtClean="0"/>
          </a:p>
          <a:p>
            <a:pPr marL="914400" lvl="2" indent="0">
              <a:buFontTx/>
              <a:buNone/>
              <a:defRPr/>
            </a:pPr>
            <a:endParaRPr lang="en-US" dirty="0"/>
          </a:p>
          <a:p>
            <a:pPr marL="914400" lvl="2" indent="0">
              <a:buFontTx/>
              <a:buNone/>
              <a:defRPr/>
            </a:pPr>
            <a:endParaRPr lang="en-US" dirty="0" smtClean="0"/>
          </a:p>
          <a:p>
            <a:pPr marL="914400" lvl="2" indent="0">
              <a:buFontTx/>
              <a:buNone/>
              <a:defRPr/>
            </a:pPr>
            <a:endParaRPr lang="en-US" dirty="0"/>
          </a:p>
          <a:p>
            <a:pPr marL="914400" lvl="2" indent="0">
              <a:buFontTx/>
              <a:buNone/>
              <a:defRPr/>
            </a:pPr>
            <a:endParaRPr lang="en-US" dirty="0" smtClean="0"/>
          </a:p>
          <a:p>
            <a:pPr marL="914400" lvl="2" indent="0">
              <a:buFontTx/>
              <a:buNone/>
              <a:defRPr/>
            </a:pPr>
            <a:endParaRPr lang="en-US" dirty="0"/>
          </a:p>
          <a:p>
            <a:pPr marL="914400" lvl="2" indent="0">
              <a:buFontTx/>
              <a:buNone/>
              <a:defRPr/>
            </a:pPr>
            <a:endParaRPr lang="en-US" dirty="0" smtClean="0"/>
          </a:p>
          <a:p>
            <a:pPr marL="914400" lvl="2" indent="0">
              <a:buFontTx/>
              <a:buNone/>
              <a:defRPr/>
            </a:pPr>
            <a:endParaRPr lang="en-US" dirty="0"/>
          </a:p>
          <a:p>
            <a:pPr marL="914400" lvl="2" indent="0">
              <a:buFontTx/>
              <a:buNone/>
              <a:defRPr/>
            </a:pPr>
            <a:endParaRPr lang="en-US" dirty="0" smtClean="0"/>
          </a:p>
          <a:p>
            <a:pPr marL="914400" lvl="2" indent="0">
              <a:buFontTx/>
              <a:buNone/>
              <a:defRPr/>
            </a:pPr>
            <a:endParaRPr lang="en-US" dirty="0"/>
          </a:p>
          <a:p>
            <a:pPr marL="914400" lvl="2" indent="0">
              <a:buFontTx/>
              <a:buNone/>
              <a:defRPr/>
            </a:pPr>
            <a:endParaRPr lang="en-US" dirty="0"/>
          </a:p>
          <a:p>
            <a:pPr marL="457200" lvl="1" indent="0">
              <a:buFontTx/>
              <a:buNone/>
              <a:defRPr/>
            </a:pPr>
            <a:r>
              <a:rPr lang="zh-CN" altLang="en-US" sz="1400" dirty="0" smtClean="0">
                <a:solidFill>
                  <a:srgbClr val="FF0000"/>
                </a:solidFill>
              </a:rPr>
              <a:t>注意</a:t>
            </a:r>
            <a:r>
              <a:rPr lang="zh-CN" altLang="en-US" sz="1400" dirty="0" smtClean="0"/>
              <a:t>：</a:t>
            </a:r>
            <a:r>
              <a:rPr lang="en-US" altLang="zh-CN" sz="1400" dirty="0"/>
              <a:t>v-else </a:t>
            </a:r>
            <a:r>
              <a:rPr lang="zh-CN" altLang="en-US" sz="1400" dirty="0"/>
              <a:t>元素必须紧跟在 </a:t>
            </a:r>
            <a:r>
              <a:rPr lang="en-US" altLang="zh-CN" sz="1400" dirty="0"/>
              <a:t>v-if </a:t>
            </a:r>
            <a:r>
              <a:rPr lang="zh-CN" altLang="en-US" sz="1400" dirty="0"/>
              <a:t>或者 </a:t>
            </a:r>
            <a:r>
              <a:rPr lang="en-US" altLang="zh-CN" sz="1400" dirty="0"/>
              <a:t>v-else-if </a:t>
            </a:r>
            <a:r>
              <a:rPr lang="zh-CN" altLang="en-US" sz="1400" dirty="0"/>
              <a:t>元素的后面</a:t>
            </a:r>
            <a:r>
              <a:rPr lang="en-US" altLang="zh-CN" sz="1400" dirty="0"/>
              <a:t>——</a:t>
            </a:r>
            <a:r>
              <a:rPr lang="zh-CN" altLang="en-US" sz="1400" dirty="0"/>
              <a:t>否则它将不会被识别</a:t>
            </a:r>
            <a:r>
              <a:rPr lang="zh-CN" altLang="en-US" sz="1400" dirty="0" smtClean="0"/>
              <a:t>。</a:t>
            </a:r>
            <a:endParaRPr lang="en-US" altLang="zh-CN" sz="1400" dirty="0"/>
          </a:p>
          <a:p>
            <a:pPr marL="457200" lvl="1" indent="0">
              <a:buFontTx/>
              <a:buNone/>
              <a:defRPr/>
            </a:pPr>
            <a:endParaRPr lang="en-US" altLang="zh-CN" sz="1400" dirty="0" smtClean="0"/>
          </a:p>
          <a:p>
            <a:pPr marL="914400" lvl="2" indent="0">
              <a:buFontTx/>
              <a:buNone/>
              <a:defRPr/>
            </a:pPr>
            <a:endParaRPr lang="zh-CN" altLang="en-US" dirty="0" smtClean="0"/>
          </a:p>
          <a:p>
            <a:pPr marL="914400" lvl="2" indent="0">
              <a:buFontTx/>
              <a:buNone/>
              <a:defRPr/>
            </a:pP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31913" y="3368675"/>
            <a:ext cx="5688012" cy="2016125"/>
          </a:xfrm>
          <a:prstGeom prst="rect">
            <a:avLst/>
          </a:prstGeom>
          <a:solidFill>
            <a:srgbClr val="99CCFF"/>
          </a:solidFill>
          <a:ln w="57150" algn="ctr">
            <a:solidFill>
              <a:srgbClr val="FF0000"/>
            </a:solidFill>
            <a:miter lim="800000"/>
          </a:ln>
        </p:spPr>
        <p:txBody>
          <a:bodyPr wrap="none" lIns="100215" tIns="52112" rIns="100215" bIns="52112" anchor="ctr"/>
          <a:lstStyle/>
          <a:p>
            <a:pPr lvl="2"/>
            <a:r>
              <a:rPr lang="en-US" altLang="zh-CN"/>
              <a:t>&lt;div v-if="Math.random() &gt; 0.5"&gt;</a:t>
            </a:r>
            <a:endParaRPr lang="en-US" altLang="zh-CN"/>
          </a:p>
          <a:p>
            <a:pPr lvl="2"/>
            <a:r>
              <a:rPr lang="en-US" altLang="zh-CN"/>
              <a:t>  Now you see me</a:t>
            </a:r>
            <a:endParaRPr lang="en-US" altLang="zh-CN"/>
          </a:p>
          <a:p>
            <a:pPr lvl="2"/>
            <a:r>
              <a:rPr lang="en-US" altLang="zh-CN"/>
              <a:t>&lt;/div&gt;</a:t>
            </a:r>
            <a:endParaRPr lang="en-US" altLang="zh-CN"/>
          </a:p>
          <a:p>
            <a:pPr lvl="2"/>
            <a:r>
              <a:rPr lang="en-US" altLang="zh-CN"/>
              <a:t>&lt;div v-else&gt;</a:t>
            </a:r>
            <a:endParaRPr lang="en-US" altLang="zh-CN"/>
          </a:p>
          <a:p>
            <a:pPr lvl="2"/>
            <a:r>
              <a:rPr lang="en-US" altLang="zh-CN"/>
              <a:t>  Now you don't</a:t>
            </a:r>
            <a:endParaRPr lang="en-US" altLang="zh-CN"/>
          </a:p>
          <a:p>
            <a:pPr lvl="2"/>
            <a:r>
              <a:rPr lang="en-US" altLang="zh-CN"/>
              <a:t>&lt;/div&gt;</a:t>
            </a:r>
            <a:endParaRPr lang="en-US" altLang="zh-CN"/>
          </a:p>
          <a:p>
            <a:endParaRPr lang="en-US" altLang="zh-CN" sz="1400" b="1">
              <a:ea typeface="华文黑体"/>
              <a:cs typeface="华文黑体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Vue</a:t>
            </a:r>
            <a:r>
              <a:rPr lang="zh-CN" altLang="en-US" smtClean="0"/>
              <a:t>常用系统指令</a:t>
            </a:r>
            <a:endParaRPr lang="en-US" altLang="zh-CN" smtClean="0"/>
          </a:p>
        </p:txBody>
      </p:sp>
      <p:sp>
        <p:nvSpPr>
          <p:cNvPr id="122882" name="内容占位符 2"/>
          <p:cNvSpPr>
            <a:spLocks noGrp="1"/>
          </p:cNvSpPr>
          <p:nvPr>
            <p:ph idx="1"/>
          </p:nvPr>
        </p:nvSpPr>
        <p:spPr bwMode="auto">
          <a:xfrm>
            <a:off x="498475" y="914400"/>
            <a:ext cx="8147050" cy="4968875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FontTx/>
              <a:buNone/>
            </a:pPr>
            <a:endParaRPr lang="en-US" altLang="zh-CN" smtClean="0"/>
          </a:p>
          <a:p>
            <a:pPr marL="0" indent="0"/>
            <a:r>
              <a:rPr lang="en-US" altLang="zh-CN" sz="2400" smtClean="0"/>
              <a:t>v-show</a:t>
            </a:r>
            <a:endParaRPr lang="en-US" altLang="zh-CN" sz="2400" smtClean="0"/>
          </a:p>
          <a:p>
            <a:pPr lvl="1"/>
            <a:r>
              <a:rPr lang="zh-CN" altLang="en-US" smtClean="0"/>
              <a:t>作用：根据表达式的真假值，切换元素的 </a:t>
            </a:r>
            <a:r>
              <a:rPr lang="en-US" altLang="zh-CN" smtClean="0"/>
              <a:t>display CSS </a:t>
            </a:r>
            <a:r>
              <a:rPr lang="zh-CN" altLang="en-US" smtClean="0"/>
              <a:t>属性，如果为</a:t>
            </a:r>
            <a:r>
              <a:rPr lang="en-US" altLang="zh-CN" smtClean="0"/>
              <a:t>false</a:t>
            </a:r>
            <a:r>
              <a:rPr lang="zh-CN" altLang="en-US" smtClean="0"/>
              <a:t>，则在元素上添加 </a:t>
            </a:r>
            <a:r>
              <a:rPr lang="en-US" altLang="zh-CN" smtClean="0"/>
              <a:t>display:none</a:t>
            </a:r>
            <a:r>
              <a:rPr lang="zh-CN" altLang="en-US" smtClean="0"/>
              <a:t>来隐藏元素，否则移除</a:t>
            </a:r>
            <a:r>
              <a:rPr lang="en-US" altLang="zh-CN" smtClean="0"/>
              <a:t>display:none</a:t>
            </a:r>
            <a:r>
              <a:rPr lang="zh-CN" altLang="en-US" smtClean="0"/>
              <a:t>实现显示元素</a:t>
            </a:r>
            <a:endParaRPr lang="zh-CN" altLang="en-US" smtClean="0"/>
          </a:p>
          <a:p>
            <a:pPr lvl="1"/>
            <a:r>
              <a:rPr lang="zh-CN" altLang="en-US" smtClean="0"/>
              <a:t>示例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1">
              <a:buFontTx/>
              <a:buNone/>
            </a:pPr>
            <a:r>
              <a:rPr lang="en-US" sz="1400" smtClean="0">
                <a:sym typeface="+mn-ea"/>
              </a:rPr>
              <a:t>	 </a:t>
            </a:r>
            <a:r>
              <a:rPr lang="en-US" altLang="zh-CN" sz="1400" smtClean="0">
                <a:sym typeface="+mn-ea"/>
              </a:rPr>
              <a:t>&lt;h1 id=“app” v-show="isShow"&gt;Yes&lt;/h1&gt;</a:t>
            </a:r>
            <a:endParaRPr lang="en-US" altLang="zh-CN" sz="1400" smtClean="0">
              <a:sym typeface="+mn-ea"/>
            </a:endParaRPr>
          </a:p>
          <a:p>
            <a:pPr lvl="1">
              <a:buFontTx/>
              <a:buNone/>
            </a:pPr>
            <a:endParaRPr lang="en-US" sz="1400" smtClean="0">
              <a:sym typeface="+mn-ea"/>
            </a:endParaRPr>
          </a:p>
          <a:p>
            <a:pPr lvl="1">
              <a:buFontTx/>
              <a:buNone/>
            </a:pPr>
            <a:r>
              <a:rPr lang="en-US" sz="1400" smtClean="0">
                <a:sym typeface="+mn-ea"/>
              </a:rPr>
              <a:t>     </a:t>
            </a:r>
            <a:r>
              <a:rPr lang="en-US" altLang="zh-CN" sz="1400" smtClean="0">
                <a:sym typeface="+mn-ea"/>
              </a:rPr>
              <a:t>new Vue({</a:t>
            </a:r>
            <a:endParaRPr lang="en-US" altLang="zh-CN" sz="1400" smtClean="0">
              <a:sym typeface="+mn-ea"/>
            </a:endParaRPr>
          </a:p>
          <a:p>
            <a:pPr lvl="1">
              <a:buFontTx/>
              <a:buNone/>
            </a:pPr>
            <a:r>
              <a:rPr lang="en-US" altLang="zh-CN" sz="1400" smtClean="0">
                <a:sym typeface="+mn-ea"/>
              </a:rPr>
              <a:t>              el:’app’,</a:t>
            </a:r>
            <a:endParaRPr lang="en-US" altLang="zh-CN" sz="1400" smtClean="0">
              <a:sym typeface="+mn-ea"/>
            </a:endParaRPr>
          </a:p>
          <a:p>
            <a:pPr lvl="1">
              <a:buFontTx/>
              <a:buNone/>
            </a:pPr>
            <a:r>
              <a:rPr lang="en-US" sz="1400" smtClean="0">
                <a:sym typeface="+mn-ea"/>
              </a:rPr>
              <a:t>            </a:t>
            </a:r>
            <a:r>
              <a:rPr lang="en-US" altLang="zh-CN" sz="1400" smtClean="0">
                <a:sym typeface="+mn-ea"/>
              </a:rPr>
              <a:t>data:{</a:t>
            </a:r>
            <a:endParaRPr lang="en-US" altLang="zh-CN" sz="1400" smtClean="0">
              <a:sym typeface="+mn-ea"/>
            </a:endParaRPr>
          </a:p>
          <a:p>
            <a:pPr lvl="1">
              <a:buFontTx/>
              <a:buNone/>
            </a:pPr>
            <a:r>
              <a:rPr lang="en-US" sz="1400" smtClean="0">
                <a:sym typeface="+mn-ea"/>
              </a:rPr>
              <a:t>               </a:t>
            </a:r>
            <a:r>
              <a:rPr lang="en-US" altLang="zh-CN" sz="1400" smtClean="0">
                <a:sym typeface="+mn-ea"/>
              </a:rPr>
              <a:t>isShow:true</a:t>
            </a:r>
            <a:endParaRPr lang="en-US" altLang="zh-CN" sz="1400" smtClean="0">
              <a:sym typeface="+mn-ea"/>
            </a:endParaRPr>
          </a:p>
          <a:p>
            <a:pPr lvl="1">
              <a:buFontTx/>
              <a:buNone/>
            </a:pPr>
            <a:r>
              <a:rPr lang="en-US" sz="1400" smtClean="0">
                <a:sym typeface="+mn-ea"/>
              </a:rPr>
              <a:t>                </a:t>
            </a:r>
            <a:r>
              <a:rPr lang="en-US" altLang="zh-CN" sz="1400" smtClean="0">
                <a:sym typeface="+mn-ea"/>
              </a:rPr>
              <a:t>}</a:t>
            </a:r>
            <a:endParaRPr lang="en-US" altLang="zh-CN" sz="1400" smtClean="0">
              <a:sym typeface="+mn-ea"/>
            </a:endParaRPr>
          </a:p>
          <a:p>
            <a:pPr lvl="1">
              <a:buFontTx/>
              <a:buNone/>
            </a:pPr>
            <a:r>
              <a:rPr lang="en-US" sz="1400" smtClean="0">
                <a:sym typeface="+mn-ea"/>
              </a:rPr>
              <a:t>        </a:t>
            </a:r>
            <a:r>
              <a:rPr lang="en-US" altLang="zh-CN" sz="1400" smtClean="0">
                <a:sym typeface="+mn-ea"/>
              </a:rPr>
              <a:t>});</a:t>
            </a:r>
            <a:endParaRPr lang="en-US" altLang="zh-CN" sz="1400" smtClean="0">
              <a:sym typeface="+mn-ea"/>
            </a:endParaRPr>
          </a:p>
          <a:p>
            <a:pPr marL="0" indent="0"/>
            <a:r>
              <a:rPr lang="en-US" altLang="zh-CN" sz="2400" smtClean="0">
                <a:sym typeface="+mn-ea"/>
              </a:rPr>
              <a:t>v-if和v-show的总结</a:t>
            </a:r>
            <a:endParaRPr lang="en-US" altLang="zh-CN" sz="2400" smtClean="0">
              <a:sym typeface="+mn-ea"/>
            </a:endParaRPr>
          </a:p>
          <a:p>
            <a:pPr lvl="1"/>
            <a:r>
              <a:rPr lang="en-US" altLang="zh-CN" smtClean="0">
                <a:sym typeface="+mn-ea"/>
              </a:rPr>
              <a:t>v-if</a:t>
            </a:r>
            <a:r>
              <a:rPr lang="zh-CN" altLang="en-US" smtClean="0">
                <a:sym typeface="+mn-ea"/>
              </a:rPr>
              <a:t>和</a:t>
            </a:r>
            <a:r>
              <a:rPr lang="en-US" altLang="zh-CN" smtClean="0">
                <a:sym typeface="+mn-ea"/>
              </a:rPr>
              <a:t>v-show </a:t>
            </a:r>
            <a:r>
              <a:rPr lang="zh-CN" altLang="en-US" smtClean="0">
                <a:sym typeface="+mn-ea"/>
              </a:rPr>
              <a:t>都能够实现对一个元素的隐藏和显示操作</a:t>
            </a:r>
            <a:r>
              <a:rPr lang="en-US" altLang="zh-CN" smtClean="0">
                <a:sym typeface="+mn-ea"/>
              </a:rPr>
              <a:t>,</a:t>
            </a:r>
            <a:r>
              <a:rPr lang="zh-CN" altLang="en-US" smtClean="0">
                <a:sym typeface="+mn-ea"/>
              </a:rPr>
              <a:t>但是</a:t>
            </a:r>
            <a:r>
              <a:rPr lang="en-US" altLang="zh-CN" smtClean="0">
                <a:sym typeface="+mn-ea"/>
              </a:rPr>
              <a:t>v-if</a:t>
            </a:r>
            <a:r>
              <a:rPr lang="zh-CN" altLang="en-US" smtClean="0">
                <a:sym typeface="+mn-ea"/>
              </a:rPr>
              <a:t>是将这个元素添加或者移除到</a:t>
            </a:r>
            <a:r>
              <a:rPr lang="en-US" altLang="zh-CN" smtClean="0">
                <a:sym typeface="+mn-ea"/>
              </a:rPr>
              <a:t>dom</a:t>
            </a:r>
            <a:r>
              <a:rPr lang="zh-CN" altLang="en-US" smtClean="0">
                <a:sym typeface="+mn-ea"/>
              </a:rPr>
              <a:t>中，而</a:t>
            </a:r>
            <a:r>
              <a:rPr lang="en-US" altLang="zh-CN" smtClean="0">
                <a:sym typeface="+mn-ea"/>
              </a:rPr>
              <a:t>v-show </a:t>
            </a:r>
            <a:r>
              <a:rPr lang="zh-CN" altLang="en-US" smtClean="0">
                <a:sym typeface="+mn-ea"/>
              </a:rPr>
              <a:t>是在这个元素上添加 </a:t>
            </a:r>
            <a:r>
              <a:rPr lang="en-US" altLang="zh-CN" smtClean="0">
                <a:sym typeface="+mn-ea"/>
              </a:rPr>
              <a:t>style="display:none"</a:t>
            </a:r>
            <a:r>
              <a:rPr lang="zh-CN" altLang="en-US" smtClean="0">
                <a:sym typeface="+mn-ea"/>
              </a:rPr>
              <a:t>和移除它来控制元素的显示和隐藏的</a:t>
            </a:r>
            <a:endParaRPr lang="zh-CN" altLang="en-US" smtClean="0">
              <a:sym typeface="+mn-ea"/>
            </a:endParaRPr>
          </a:p>
          <a:p>
            <a:pPr lvl="1">
              <a:buFontTx/>
              <a:buNone/>
            </a:pPr>
            <a:endParaRPr lang="en-US" altLang="zh-CN" smtClean="0">
              <a:sym typeface="+mn-ea"/>
            </a:endParaRPr>
          </a:p>
          <a:p>
            <a:pPr lvl="1">
              <a:buFontTx/>
              <a:buNone/>
            </a:pPr>
            <a:endParaRPr lang="en-US" altLang="zh-CN" smtClean="0">
              <a:sym typeface="+mn-ea"/>
            </a:endParaRPr>
          </a:p>
          <a:p>
            <a:pPr lvl="1">
              <a:buFontTx/>
              <a:buNone/>
            </a:pPr>
            <a:endParaRPr lang="en-US" altLang="zh-CN" smtClean="0">
              <a:sym typeface="+mn-ea"/>
            </a:endParaRPr>
          </a:p>
          <a:p>
            <a:pPr lvl="1">
              <a:buFontTx/>
              <a:buNone/>
            </a:pPr>
            <a:endParaRPr lang="en-US" altLang="zh-CN" smtClean="0">
              <a:sym typeface="+mn-ea"/>
            </a:endParaRPr>
          </a:p>
          <a:p>
            <a:pPr lvl="1">
              <a:buFontTx/>
              <a:buNone/>
            </a:pPr>
            <a:endParaRPr lang="zh-CN" altLang="en-US" smtClean="0"/>
          </a:p>
          <a:p>
            <a:pPr lvl="1">
              <a:buFontTx/>
              <a:buNone/>
            </a:pPr>
            <a:endParaRPr lang="en-US" altLang="zh-CN" smtClean="0">
              <a:sym typeface="+mn-ea"/>
            </a:endParaRPr>
          </a:p>
          <a:p>
            <a:pPr lvl="1">
              <a:buFontTx/>
              <a:buNone/>
            </a:pPr>
            <a:endParaRPr lang="en-US" altLang="zh-CN" smtClean="0">
              <a:sym typeface="+mn-ea"/>
            </a:endParaRPr>
          </a:p>
          <a:p>
            <a:pPr marL="914400" lvl="2" indent="0">
              <a:buFontTx/>
              <a:buNone/>
            </a:pPr>
            <a:endParaRPr lang="zh-CN" altLang="en-US" sz="1600" smtClean="0"/>
          </a:p>
          <a:p>
            <a:pPr marL="914400" lvl="2" indent="0">
              <a:buFontTx/>
              <a:buNone/>
            </a:pPr>
            <a:endParaRPr lang="en-US" altLang="zh-CN" sz="1600" smtClean="0"/>
          </a:p>
          <a:p>
            <a:pPr lvl="1">
              <a:buFontTx/>
              <a:buNone/>
            </a:pPr>
            <a:endParaRPr lang="en-US" altLang="zh-CN" smtClean="0"/>
          </a:p>
          <a:p>
            <a:pPr lvl="1">
              <a:buFontTx/>
              <a:buNone/>
            </a:pPr>
            <a:endParaRPr lang="en-US" altLang="zh-CN" smtClean="0"/>
          </a:p>
          <a:p>
            <a:pPr lvl="1"/>
            <a:endParaRPr lang="en-US" altLang="zh-CN" smtClean="0"/>
          </a:p>
          <a:p>
            <a:pPr lvl="1">
              <a:buFontTx/>
              <a:buNone/>
            </a:pPr>
            <a:endParaRPr lang="en-US" altLang="zh-CN" smtClean="0"/>
          </a:p>
          <a:p>
            <a:pPr lvl="1">
              <a:buFontTx/>
              <a:buNone/>
            </a:pPr>
            <a:endParaRPr lang="en-US" altLang="zh-CN" sz="1400" smtClean="0">
              <a:sym typeface="+mn-ea"/>
            </a:endParaRPr>
          </a:p>
          <a:p>
            <a:pPr lvl="1">
              <a:buFontTx/>
              <a:buNone/>
            </a:pPr>
            <a:endParaRPr lang="en-US" altLang="zh-CN" sz="1400" smtClean="0">
              <a:sym typeface="+mn-ea"/>
            </a:endParaRPr>
          </a:p>
          <a:p>
            <a:pPr lvl="1">
              <a:buFontTx/>
              <a:buNone/>
            </a:pPr>
            <a:endParaRPr lang="en-US" altLang="zh-CN" sz="1400" smtClean="0">
              <a:sym typeface="+mn-ea"/>
            </a:endParaRPr>
          </a:p>
          <a:p>
            <a:pPr lvl="1">
              <a:buFontTx/>
              <a:buNone/>
            </a:pPr>
            <a:endParaRPr lang="en-US" altLang="zh-CN" sz="1400" smtClean="0">
              <a:sym typeface="+mn-ea"/>
            </a:endParaRPr>
          </a:p>
          <a:p>
            <a:pPr lvl="1">
              <a:buFontTx/>
              <a:buNone/>
            </a:pPr>
            <a:endParaRPr lang="en-US" altLang="zh-CN" sz="1400" smtClean="0">
              <a:sym typeface="+mn-ea"/>
            </a:endParaRPr>
          </a:p>
          <a:p>
            <a:pPr lvl="1">
              <a:buFontTx/>
              <a:buNone/>
            </a:pPr>
            <a:endParaRPr lang="zh-CN" altLang="en-US" smtClean="0"/>
          </a:p>
          <a:p>
            <a:pPr lvl="1">
              <a:buFontTx/>
              <a:buNone/>
            </a:pPr>
            <a:endParaRPr lang="en-US" altLang="zh-CN" sz="1400" smtClean="0">
              <a:sym typeface="+mn-ea"/>
            </a:endParaRPr>
          </a:p>
          <a:p>
            <a:pPr lvl="1">
              <a:buFontTx/>
              <a:buNone/>
            </a:pPr>
            <a:endParaRPr lang="en-US" altLang="zh-CN" sz="1400" smtClean="0">
              <a:sym typeface="+mn-ea"/>
            </a:endParaRPr>
          </a:p>
          <a:p>
            <a:pPr marL="914400" lvl="2" indent="0">
              <a:buFontTx/>
              <a:buNone/>
            </a:pPr>
            <a:endParaRPr lang="zh-CN" altLang="en-US" smtClean="0"/>
          </a:p>
          <a:p>
            <a:pPr marL="914400" lvl="2" indent="0">
              <a:buFontTx/>
              <a:buNone/>
            </a:pPr>
            <a:endParaRPr lang="en-US" altLang="zh-CN" smtClean="0"/>
          </a:p>
          <a:p>
            <a:pPr lvl="1">
              <a:buFontTx/>
              <a:buNone/>
            </a:pPr>
            <a:endParaRPr lang="en-US" altLang="zh-CN" smtClean="0"/>
          </a:p>
          <a:p>
            <a:pPr lvl="1">
              <a:buFontTx/>
              <a:buNone/>
            </a:pPr>
            <a:endParaRPr lang="en-US" altLang="zh-CN" smtClean="0"/>
          </a:p>
          <a:p>
            <a:pPr lvl="1"/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课堂练习（</a:t>
            </a:r>
            <a:r>
              <a:rPr lang="en-US" altLang="zh-CN" smtClean="0">
                <a:solidFill>
                  <a:srgbClr val="FF0000"/>
                </a:solidFill>
              </a:rPr>
              <a:t>15</a:t>
            </a:r>
            <a:r>
              <a:rPr lang="zh-CN" altLang="en-US" smtClean="0">
                <a:solidFill>
                  <a:srgbClr val="FF0000"/>
                </a:solidFill>
              </a:rPr>
              <a:t>分钟）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98475" y="914400"/>
            <a:ext cx="8147050" cy="49688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 smtClean="0"/>
              <a:t>点击按钮，实现标签的显示、隐藏和切换</a:t>
            </a:r>
            <a:endParaRPr lang="en-US" altLang="zh-CN" dirty="0"/>
          </a:p>
          <a:p>
            <a:pPr marL="457200" lvl="1" indent="0">
              <a:buFontTx/>
              <a:buNone/>
              <a:defRPr/>
            </a:pPr>
            <a:endParaRPr lang="en-US" dirty="0">
              <a:sym typeface="+mn-ea"/>
            </a:endParaRPr>
          </a:p>
          <a:p>
            <a:pPr marL="457200" lvl="1" indent="0">
              <a:buFontTx/>
              <a:buNone/>
              <a:defRPr/>
            </a:pPr>
            <a:endParaRPr lang="en-US" dirty="0">
              <a:sym typeface="+mn-ea"/>
            </a:endParaRPr>
          </a:p>
          <a:p>
            <a:pPr marL="457200" lvl="1" indent="0">
              <a:buFontTx/>
              <a:buNone/>
              <a:defRPr/>
            </a:pPr>
            <a:endParaRPr lang="en-US" dirty="0">
              <a:sym typeface="+mn-ea"/>
            </a:endParaRPr>
          </a:p>
          <a:p>
            <a:pPr marL="457200" lvl="1" indent="0">
              <a:buFontTx/>
              <a:buNone/>
              <a:defRPr/>
            </a:pPr>
            <a:endParaRPr lang="en-US" dirty="0">
              <a:sym typeface="+mn-ea"/>
            </a:endParaRPr>
          </a:p>
          <a:p>
            <a:pPr marL="457200" lvl="1" indent="0">
              <a:buFontTx/>
              <a:buNone/>
              <a:defRPr/>
            </a:pPr>
            <a:endParaRPr dirty="0"/>
          </a:p>
          <a:p>
            <a:pPr marL="457200" lvl="1" indent="0">
              <a:buFontTx/>
              <a:buNone/>
              <a:defRPr/>
            </a:pPr>
            <a:endParaRPr lang="en-US" dirty="0" smtClean="0">
              <a:sym typeface="+mn-ea"/>
            </a:endParaRPr>
          </a:p>
          <a:p>
            <a:pPr marL="457200" lvl="1" indent="0">
              <a:buFontTx/>
              <a:buNone/>
              <a:defRPr/>
            </a:pPr>
            <a:endParaRPr lang="en-US" dirty="0">
              <a:sym typeface="+mn-ea"/>
            </a:endParaRPr>
          </a:p>
          <a:p>
            <a:pPr marL="457200" lvl="1" indent="0">
              <a:buFontTx/>
              <a:buNone/>
              <a:defRPr/>
            </a:pPr>
            <a:endParaRPr lang="en-US" dirty="0" smtClean="0">
              <a:sym typeface="+mn-ea"/>
            </a:endParaRPr>
          </a:p>
          <a:p>
            <a:pPr marL="457200" lvl="1" indent="0">
              <a:buFontTx/>
              <a:buNone/>
              <a:defRPr/>
            </a:pPr>
            <a:endParaRPr lang="en-US" dirty="0" smtClean="0">
              <a:sym typeface="+mn-ea"/>
            </a:endParaRPr>
          </a:p>
          <a:p>
            <a:pPr marL="457200" lvl="1" indent="0"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示例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显示隐藏</a:t>
            </a:r>
            <a:r>
              <a:rPr lang="en-US" altLang="zh-CN" dirty="0">
                <a:solidFill>
                  <a:srgbClr val="FF0000"/>
                </a:solidFill>
              </a:rPr>
              <a:t>div</a:t>
            </a:r>
            <a:endParaRPr lang="en-US" dirty="0" smtClean="0">
              <a:sym typeface="+mn-ea"/>
            </a:endParaRPr>
          </a:p>
          <a:p>
            <a:pPr marL="457200" lvl="1" indent="0">
              <a:buFontTx/>
              <a:buNone/>
              <a:defRPr/>
            </a:pPr>
            <a:endParaRPr lang="en-US" dirty="0">
              <a:sym typeface="+mn-ea"/>
            </a:endParaRPr>
          </a:p>
          <a:p>
            <a:pPr marL="914400" lvl="2" indent="0">
              <a:buFontTx/>
              <a:buNone/>
              <a:defRPr/>
            </a:pPr>
            <a:endParaRPr lang="zh-CN" altLang="en-US" sz="1600" dirty="0" smtClean="0"/>
          </a:p>
          <a:p>
            <a:pPr marL="914400" lvl="2" indent="0">
              <a:buFontTx/>
              <a:buNone/>
              <a:defRPr/>
            </a:pPr>
            <a:endParaRPr lang="en-US" altLang="zh-CN" sz="1600" dirty="0" smtClean="0"/>
          </a:p>
          <a:p>
            <a:pPr marL="457200" lvl="1" indent="0">
              <a:buFontTx/>
              <a:buNone/>
              <a:defRPr/>
            </a:pP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457200" lvl="1" indent="0">
              <a:buFontTx/>
              <a:buNone/>
              <a:defRPr/>
            </a:pP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endParaRPr lang="en-US" sz="1400" dirty="0">
              <a:sym typeface="+mn-ea"/>
            </a:endParaRPr>
          </a:p>
          <a:p>
            <a:pPr marL="457200" lvl="1" indent="0">
              <a:buFontTx/>
              <a:buNone/>
              <a:defRPr/>
            </a:pPr>
            <a:endParaRPr lang="en-US" sz="1400" dirty="0">
              <a:sym typeface="+mn-ea"/>
            </a:endParaRPr>
          </a:p>
          <a:p>
            <a:pPr marL="457200" lvl="1" indent="0">
              <a:buFontTx/>
              <a:buNone/>
              <a:defRPr/>
            </a:pPr>
            <a:endParaRPr lang="en-US" sz="1400" dirty="0">
              <a:sym typeface="+mn-ea"/>
            </a:endParaRPr>
          </a:p>
          <a:p>
            <a:pPr marL="457200" lvl="1" indent="0">
              <a:buFontTx/>
              <a:buNone/>
              <a:defRPr/>
            </a:pPr>
            <a:endParaRPr lang="en-US" sz="1400" dirty="0">
              <a:sym typeface="+mn-ea"/>
            </a:endParaRPr>
          </a:p>
          <a:p>
            <a:pPr marL="457200" lvl="1" indent="0">
              <a:buFontTx/>
              <a:buNone/>
              <a:defRPr/>
            </a:pPr>
            <a:endParaRPr lang="en-US" sz="1400" dirty="0">
              <a:sym typeface="+mn-ea"/>
            </a:endParaRPr>
          </a:p>
          <a:p>
            <a:pPr marL="457200" lvl="1" indent="0">
              <a:buFontTx/>
              <a:buNone/>
              <a:defRPr/>
            </a:pPr>
            <a:endParaRPr dirty="0"/>
          </a:p>
          <a:p>
            <a:pPr marL="457200" lvl="1" indent="0">
              <a:buFontTx/>
              <a:buNone/>
              <a:defRPr/>
            </a:pPr>
            <a:endParaRPr lang="en-US" sz="1400" dirty="0">
              <a:sym typeface="+mn-ea"/>
            </a:endParaRPr>
          </a:p>
          <a:p>
            <a:pPr marL="457200" lvl="1" indent="0">
              <a:buFontTx/>
              <a:buNone/>
              <a:defRPr/>
            </a:pPr>
            <a:endParaRPr lang="en-US" sz="1400" dirty="0">
              <a:sym typeface="+mn-ea"/>
            </a:endParaRPr>
          </a:p>
          <a:p>
            <a:pPr marL="914400" lvl="2" indent="0">
              <a:buFontTx/>
              <a:buNone/>
              <a:defRPr/>
            </a:pPr>
            <a:endParaRPr lang="zh-CN" altLang="en-US" dirty="0" smtClean="0"/>
          </a:p>
          <a:p>
            <a:pPr marL="914400" lvl="2" indent="0">
              <a:buFontTx/>
              <a:buNone/>
              <a:defRPr/>
            </a:pP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  <p:pic>
        <p:nvPicPr>
          <p:cNvPr id="124931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03350" y="1554163"/>
            <a:ext cx="15430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Vue</a:t>
            </a:r>
            <a:r>
              <a:rPr lang="zh-CN" altLang="en-US" smtClean="0"/>
              <a:t>常用系统指令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98475" y="914400"/>
            <a:ext cx="8147050" cy="49688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sz="2400" dirty="0"/>
              <a:t>v-else-if</a:t>
            </a:r>
            <a:r>
              <a:rPr lang="zh-CN" altLang="en-US" dirty="0" smtClean="0">
                <a:solidFill>
                  <a:srgbClr val="FF0000"/>
                </a:solidFill>
              </a:rPr>
              <a:t>示例</a:t>
            </a:r>
            <a:r>
              <a:rPr lang="en-US" altLang="zh-CN" dirty="0">
                <a:solidFill>
                  <a:srgbClr val="FF0000"/>
                </a:solidFill>
              </a:rPr>
              <a:t>11v-else-if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作用</a:t>
            </a:r>
            <a:r>
              <a:rPr lang="zh-CN" altLang="en-US" dirty="0" smtClean="0"/>
              <a:t>：</a:t>
            </a:r>
            <a:r>
              <a:rPr lang="zh-CN" altLang="en-US" dirty="0"/>
              <a:t>充当 </a:t>
            </a:r>
            <a:r>
              <a:rPr lang="en-US" altLang="zh-CN" dirty="0"/>
              <a:t>v-if </a:t>
            </a:r>
            <a:r>
              <a:rPr lang="zh-CN" altLang="en-US" dirty="0"/>
              <a:t>的“</a:t>
            </a:r>
            <a:r>
              <a:rPr lang="en-US" altLang="zh-CN" dirty="0"/>
              <a:t>else-if </a:t>
            </a:r>
            <a:r>
              <a:rPr lang="zh-CN" altLang="en-US" dirty="0"/>
              <a:t>块”。可以链式地使用</a:t>
            </a:r>
            <a:r>
              <a:rPr lang="zh-CN" altLang="en-US" dirty="0" smtClean="0"/>
              <a:t>多次。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endParaRPr lang="en-US" altLang="zh-CN" dirty="0"/>
          </a:p>
          <a:p>
            <a:pPr marL="457200" lvl="1" indent="0">
              <a:buFontTx/>
              <a:buNone/>
              <a:defRPr/>
            </a:pP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endParaRPr lang="en-US" altLang="zh-CN" dirty="0"/>
          </a:p>
          <a:p>
            <a:pPr marL="457200" lvl="1" indent="0">
              <a:buFontTx/>
              <a:buNone/>
              <a:defRPr/>
            </a:pP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endParaRPr lang="en-US" altLang="zh-CN" dirty="0"/>
          </a:p>
          <a:p>
            <a:pPr marL="457200" lvl="1" indent="0">
              <a:buFontTx/>
              <a:buNone/>
              <a:defRPr/>
            </a:pP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endParaRPr lang="en-US" altLang="zh-CN" dirty="0"/>
          </a:p>
          <a:p>
            <a:pPr marL="457200" lvl="1" indent="0">
              <a:buFontTx/>
              <a:buNone/>
              <a:defRPr/>
            </a:pP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endParaRPr lang="en-US" altLang="zh-CN" dirty="0"/>
          </a:p>
          <a:p>
            <a:pPr marL="457200" lvl="1" indent="0">
              <a:buFontTx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类似于 </a:t>
            </a:r>
            <a:r>
              <a:rPr lang="en-US" altLang="zh-CN" dirty="0"/>
              <a:t>v-else</a:t>
            </a:r>
            <a:r>
              <a:rPr lang="zh-CN" altLang="en-US" dirty="0"/>
              <a:t>，</a:t>
            </a:r>
            <a:r>
              <a:rPr lang="en-US" altLang="zh-CN" dirty="0"/>
              <a:t>v-else-if </a:t>
            </a:r>
            <a:r>
              <a:rPr lang="zh-CN" altLang="en-US" dirty="0"/>
              <a:t>必须紧跟在 </a:t>
            </a:r>
            <a:r>
              <a:rPr lang="en-US" altLang="zh-CN" dirty="0"/>
              <a:t>v-if </a:t>
            </a:r>
            <a:r>
              <a:rPr lang="zh-CN" altLang="en-US" dirty="0"/>
              <a:t>或者 </a:t>
            </a:r>
            <a:r>
              <a:rPr lang="en-US" altLang="zh-CN" dirty="0"/>
              <a:t>v-else-if </a:t>
            </a:r>
            <a:r>
              <a:rPr lang="zh-CN" altLang="en-US" dirty="0"/>
              <a:t>元素之后。</a:t>
            </a:r>
            <a:endParaRPr lang="en-US" altLang="zh-CN" dirty="0" smtClean="0"/>
          </a:p>
          <a:p>
            <a:pPr lvl="1">
              <a:defRPr/>
            </a:pPr>
            <a:endParaRPr lang="en-US" altLang="zh-CN" sz="1400" dirty="0" smtClean="0"/>
          </a:p>
          <a:p>
            <a:pPr marL="914400" lvl="2" indent="0">
              <a:buFontTx/>
              <a:buNone/>
              <a:defRPr/>
            </a:pPr>
            <a:endParaRPr lang="zh-CN" altLang="en-US" dirty="0" smtClean="0"/>
          </a:p>
          <a:p>
            <a:pPr marL="914400" lvl="2" indent="0">
              <a:buFontTx/>
              <a:buNone/>
              <a:defRPr/>
            </a:pP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31913" y="2133600"/>
            <a:ext cx="5688012" cy="3240088"/>
          </a:xfrm>
          <a:prstGeom prst="rect">
            <a:avLst/>
          </a:prstGeom>
          <a:solidFill>
            <a:srgbClr val="99CCFF"/>
          </a:solidFill>
          <a:ln w="57150" algn="ctr">
            <a:solidFill>
              <a:srgbClr val="FF0000"/>
            </a:solidFill>
            <a:miter lim="800000"/>
          </a:ln>
        </p:spPr>
        <p:txBody>
          <a:bodyPr wrap="none" lIns="100215" tIns="52112" rIns="100215" bIns="52112" anchor="ctr"/>
          <a:lstStyle/>
          <a:p>
            <a:pPr lvl="2"/>
            <a:r>
              <a:rPr lang="en-US" altLang="zh-CN"/>
              <a:t>&lt;div v-if="type === 'A'"&gt;</a:t>
            </a:r>
            <a:endParaRPr lang="en-US" altLang="zh-CN"/>
          </a:p>
          <a:p>
            <a:pPr lvl="2"/>
            <a:r>
              <a:rPr lang="en-US" altLang="zh-CN"/>
              <a:t>  A</a:t>
            </a:r>
            <a:endParaRPr lang="en-US" altLang="zh-CN"/>
          </a:p>
          <a:p>
            <a:pPr lvl="2"/>
            <a:r>
              <a:rPr lang="en-US" altLang="zh-CN"/>
              <a:t>&lt;/div&gt;</a:t>
            </a:r>
            <a:endParaRPr lang="en-US" altLang="zh-CN"/>
          </a:p>
          <a:p>
            <a:pPr lvl="2"/>
            <a:r>
              <a:rPr lang="en-US" altLang="zh-CN"/>
              <a:t>&lt;div v-else-if="type === 'B'"&gt;</a:t>
            </a:r>
            <a:endParaRPr lang="en-US" altLang="zh-CN"/>
          </a:p>
          <a:p>
            <a:pPr lvl="2"/>
            <a:r>
              <a:rPr lang="en-US" altLang="zh-CN"/>
              <a:t>  B</a:t>
            </a:r>
            <a:endParaRPr lang="en-US" altLang="zh-CN"/>
          </a:p>
          <a:p>
            <a:pPr lvl="2"/>
            <a:r>
              <a:rPr lang="en-US" altLang="zh-CN"/>
              <a:t>&lt;/div&gt;</a:t>
            </a:r>
            <a:endParaRPr lang="en-US" altLang="zh-CN"/>
          </a:p>
          <a:p>
            <a:pPr lvl="2"/>
            <a:r>
              <a:rPr lang="en-US" altLang="zh-CN"/>
              <a:t>&lt;div v-else-if="type === 'C'"&gt;</a:t>
            </a:r>
            <a:endParaRPr lang="en-US" altLang="zh-CN"/>
          </a:p>
          <a:p>
            <a:pPr lvl="2"/>
            <a:r>
              <a:rPr lang="en-US" altLang="zh-CN"/>
              <a:t>  C</a:t>
            </a:r>
            <a:endParaRPr lang="en-US" altLang="zh-CN"/>
          </a:p>
          <a:p>
            <a:pPr lvl="2"/>
            <a:r>
              <a:rPr lang="en-US" altLang="zh-CN"/>
              <a:t>&lt;/div&gt;</a:t>
            </a:r>
            <a:endParaRPr lang="en-US" altLang="zh-CN"/>
          </a:p>
          <a:p>
            <a:pPr lvl="2"/>
            <a:r>
              <a:rPr lang="en-US" altLang="zh-CN"/>
              <a:t>&lt;div v-else&gt;</a:t>
            </a:r>
            <a:endParaRPr lang="en-US" altLang="zh-CN"/>
          </a:p>
          <a:p>
            <a:pPr lvl="2"/>
            <a:r>
              <a:rPr lang="en-US" altLang="zh-CN"/>
              <a:t>  Not A/B/C</a:t>
            </a:r>
            <a:endParaRPr lang="en-US" altLang="zh-CN"/>
          </a:p>
          <a:p>
            <a:pPr lvl="2"/>
            <a:r>
              <a:rPr lang="en-US" altLang="zh-CN"/>
              <a:t>&lt;/div&gt;</a:t>
            </a:r>
            <a:endParaRPr lang="en-US" altLang="zh-CN"/>
          </a:p>
          <a:p>
            <a:endParaRPr lang="en-US" altLang="zh-CN" sz="1400" b="1">
              <a:ea typeface="华文黑体"/>
              <a:cs typeface="华文黑体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Vue</a:t>
            </a:r>
            <a:r>
              <a:rPr lang="zh-CN" altLang="en-US" smtClean="0"/>
              <a:t>常用系统指令</a:t>
            </a:r>
            <a:endParaRPr lang="zh-CN" altLang="en-US" smtClean="0"/>
          </a:p>
        </p:txBody>
      </p:sp>
      <p:sp>
        <p:nvSpPr>
          <p:cNvPr id="129026" name="内容占位符 2"/>
          <p:cNvSpPr>
            <a:spLocks noGrp="1"/>
          </p:cNvSpPr>
          <p:nvPr>
            <p:ph idx="1"/>
          </p:nvPr>
        </p:nvSpPr>
        <p:spPr bwMode="auto">
          <a:xfrm>
            <a:off x="498475" y="914400"/>
            <a:ext cx="8147050" cy="4968875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FontTx/>
              <a:buNone/>
            </a:pPr>
            <a:endParaRPr lang="en-US" altLang="zh-CN" smtClean="0"/>
          </a:p>
          <a:p>
            <a:pPr marL="0" indent="0"/>
            <a:r>
              <a:rPr lang="en-US" altLang="zh-CN" sz="2400" smtClean="0"/>
              <a:t>V-bind</a:t>
            </a:r>
            <a:r>
              <a:rPr lang="zh-CN" altLang="en-US" sz="2000" smtClean="0">
                <a:solidFill>
                  <a:srgbClr val="FF0000"/>
                </a:solidFill>
              </a:rPr>
              <a:t>示例</a:t>
            </a:r>
            <a:r>
              <a:rPr lang="en-US" altLang="zh-CN" sz="2000" smtClean="0">
                <a:solidFill>
                  <a:srgbClr val="FF0000"/>
                </a:solidFill>
              </a:rPr>
              <a:t>12v-bind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作用：动态设置属性值</a:t>
            </a:r>
            <a:r>
              <a:rPr lang="en-US" altLang="zh-CN" smtClean="0"/>
              <a:t>,</a:t>
            </a:r>
            <a:r>
              <a:rPr lang="en-US" smtClean="0"/>
              <a:t>可以给</a:t>
            </a:r>
            <a:r>
              <a:rPr lang="en-US" altLang="zh-CN" smtClean="0"/>
              <a:t>html</a:t>
            </a:r>
            <a:r>
              <a:rPr lang="en-US" smtClean="0"/>
              <a:t>元素或者组件动态地绑定一个或多个特性，例如动态绑定</a:t>
            </a:r>
            <a:r>
              <a:rPr lang="en-US" altLang="zh-CN" smtClean="0"/>
              <a:t>style</a:t>
            </a:r>
            <a:r>
              <a:rPr lang="en-US" smtClean="0"/>
              <a:t>和</a:t>
            </a:r>
            <a:r>
              <a:rPr lang="en-US" altLang="zh-CN" smtClean="0"/>
              <a:t>class</a:t>
            </a:r>
            <a:r>
              <a:rPr lang="zh-CN" altLang="en-US" smtClean="0"/>
              <a:t>。</a:t>
            </a:r>
            <a:endParaRPr lang="zh-CN" altLang="en-US" smtClean="0"/>
          </a:p>
          <a:p>
            <a:pPr lvl="1"/>
            <a:r>
              <a:rPr lang="zh-CN" altLang="en-US" smtClean="0"/>
              <a:t>语法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2"/>
            <a:r>
              <a:rPr lang="zh-CN" altLang="en-US" smtClean="0"/>
              <a:t>正常：</a:t>
            </a:r>
            <a:r>
              <a:rPr lang="en-US" altLang="zh-CN" smtClean="0"/>
              <a:t>v-bind:</a:t>
            </a:r>
            <a:r>
              <a:rPr lang="zh-CN" altLang="en-US" smtClean="0"/>
              <a:t>属性名</a:t>
            </a:r>
            <a:r>
              <a:rPr lang="en-US" altLang="zh-CN" smtClean="0"/>
              <a:t>="</a:t>
            </a:r>
            <a:r>
              <a:rPr lang="zh-CN" altLang="en-US" smtClean="0"/>
              <a:t>引用</a:t>
            </a:r>
            <a:r>
              <a:rPr lang="en-US" altLang="zh-CN" smtClean="0"/>
              <a:t>data</a:t>
            </a:r>
            <a:r>
              <a:rPr lang="zh-CN" altLang="en-US" smtClean="0"/>
              <a:t>中定义的变量</a:t>
            </a:r>
            <a:r>
              <a:rPr lang="en-US" altLang="zh-CN" smtClean="0"/>
              <a:t>"</a:t>
            </a:r>
            <a:endParaRPr lang="en-US" altLang="zh-CN" smtClean="0"/>
          </a:p>
          <a:p>
            <a:pPr lvl="2"/>
            <a:r>
              <a:rPr lang="zh-CN" altLang="en-US" smtClean="0"/>
              <a:t>简写：</a:t>
            </a:r>
            <a:r>
              <a:rPr lang="en-US" altLang="zh-CN" smtClean="0"/>
              <a:t>:</a:t>
            </a:r>
            <a:r>
              <a:rPr lang="zh-CN" altLang="en-US" smtClean="0"/>
              <a:t>属性名</a:t>
            </a:r>
            <a:r>
              <a:rPr lang="en-US" altLang="zh-CN" smtClean="0"/>
              <a:t>="</a:t>
            </a:r>
            <a:r>
              <a:rPr lang="zh-CN" altLang="en-US" smtClean="0"/>
              <a:t>引用</a:t>
            </a:r>
            <a:r>
              <a:rPr lang="en-US" altLang="zh-CN" smtClean="0"/>
              <a:t>data</a:t>
            </a:r>
            <a:r>
              <a:rPr lang="zh-CN" altLang="en-US" smtClean="0"/>
              <a:t>中定义的变量</a:t>
            </a:r>
            <a:r>
              <a:rPr lang="en-US" altLang="zh-CN" smtClean="0"/>
              <a:t>"</a:t>
            </a:r>
            <a:r>
              <a:rPr lang="zh-CN" altLang="en-US" smtClean="0"/>
              <a:t>修饰符</a:t>
            </a:r>
            <a:endParaRPr lang="zh-CN" altLang="en-US" smtClean="0"/>
          </a:p>
          <a:p>
            <a:pPr lvl="1"/>
            <a:r>
              <a:rPr lang="zh-CN" altLang="en-US" sz="1400" smtClean="0">
                <a:sym typeface="+mn-ea"/>
              </a:rPr>
              <a:t>举例</a:t>
            </a:r>
            <a:r>
              <a:rPr lang="en-US" altLang="zh-CN" sz="1400" smtClean="0">
                <a:sym typeface="+mn-ea"/>
              </a:rPr>
              <a:t>:</a:t>
            </a:r>
            <a:endParaRPr lang="en-US" altLang="zh-CN" sz="1400" smtClean="0">
              <a:sym typeface="+mn-ea"/>
            </a:endParaRPr>
          </a:p>
          <a:p>
            <a:pPr lvl="1"/>
            <a:endParaRPr lang="en-US" sz="1400" smtClean="0">
              <a:sym typeface="+mn-ea"/>
            </a:endParaRPr>
          </a:p>
          <a:p>
            <a:pPr lvl="1"/>
            <a:endParaRPr lang="en-US" sz="1400" smtClean="0">
              <a:sym typeface="+mn-ea"/>
            </a:endParaRPr>
          </a:p>
          <a:p>
            <a:pPr lvl="1">
              <a:buFontTx/>
              <a:buNone/>
            </a:pPr>
            <a:endParaRPr lang="en-US" sz="1400" smtClean="0">
              <a:sym typeface="+mn-ea"/>
            </a:endParaRPr>
          </a:p>
          <a:p>
            <a:pPr lvl="1">
              <a:buFontTx/>
              <a:buNone/>
            </a:pPr>
            <a:endParaRPr lang="en-US" sz="1400" smtClean="0">
              <a:sym typeface="+mn-ea"/>
            </a:endParaRPr>
          </a:p>
          <a:p>
            <a:pPr lvl="1">
              <a:buFontTx/>
              <a:buNone/>
            </a:pPr>
            <a:endParaRPr lang="en-US" sz="1400" smtClean="0">
              <a:sym typeface="+mn-ea"/>
            </a:endParaRPr>
          </a:p>
          <a:p>
            <a:pPr lvl="1">
              <a:buFontTx/>
              <a:buNone/>
            </a:pPr>
            <a:endParaRPr lang="en-US" sz="1400" smtClean="0">
              <a:sym typeface="+mn-ea"/>
            </a:endParaRPr>
          </a:p>
          <a:p>
            <a:pPr lvl="1">
              <a:buFontTx/>
              <a:buNone/>
            </a:pPr>
            <a:endParaRPr lang="en-US" sz="1400" smtClean="0">
              <a:sym typeface="+mn-ea"/>
            </a:endParaRPr>
          </a:p>
          <a:p>
            <a:pPr lvl="1">
              <a:buFontTx/>
              <a:buNone/>
            </a:pPr>
            <a:endParaRPr lang="en-US" sz="1400" smtClean="0">
              <a:sym typeface="+mn-ea"/>
            </a:endParaRPr>
          </a:p>
          <a:p>
            <a:pPr lvl="1">
              <a:buFontTx/>
              <a:buNone/>
            </a:pPr>
            <a:endParaRPr lang="en-US" sz="1400" smtClean="0">
              <a:sym typeface="+mn-ea"/>
            </a:endParaRPr>
          </a:p>
          <a:p>
            <a:pPr lvl="2">
              <a:buFontTx/>
              <a:buNone/>
            </a:pPr>
            <a:endParaRPr lang="en-US" altLang="zh-CN" smtClean="0"/>
          </a:p>
          <a:p>
            <a:pPr lvl="2">
              <a:buFontTx/>
              <a:buNone/>
            </a:pPr>
            <a:endParaRPr lang="zh-CN" altLang="en-US" smtClean="0"/>
          </a:p>
          <a:p>
            <a:pPr lvl="2">
              <a:buFontTx/>
              <a:buNone/>
            </a:pPr>
            <a:endParaRPr lang="en-US" altLang="zh-CN" smtClean="0"/>
          </a:p>
          <a:p>
            <a:pPr lvl="1">
              <a:buFontTx/>
              <a:buNone/>
            </a:pPr>
            <a:endParaRPr lang="en-US" altLang="zh-CN" smtClean="0"/>
          </a:p>
          <a:p>
            <a:pPr lvl="1">
              <a:buFontTx/>
              <a:buNone/>
            </a:pPr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31913" y="3213100"/>
            <a:ext cx="5688012" cy="2016125"/>
          </a:xfrm>
          <a:prstGeom prst="rect">
            <a:avLst/>
          </a:prstGeom>
          <a:solidFill>
            <a:srgbClr val="99CCFF"/>
          </a:solidFill>
          <a:ln w="57150" algn="ctr">
            <a:solidFill>
              <a:srgbClr val="FF0000"/>
            </a:solidFill>
            <a:miter lim="800000"/>
          </a:ln>
        </p:spPr>
        <p:txBody>
          <a:bodyPr wrap="none" lIns="100215" tIns="52112" rIns="100215" bIns="52112" anchor="ctr"/>
          <a:lstStyle/>
          <a:p>
            <a:pPr algn="l"/>
            <a:r>
              <a:rPr lang="en-US" altLang="zh-CN" sz="1400" smtClean="0">
                <a:sym typeface="+mn-ea"/>
              </a:rPr>
              <a:t>&lt;</a:t>
            </a:r>
            <a:r>
              <a:rPr lang="en-US" altLang="zh-CN" sz="1400" b="1" smtClean="0">
                <a:sym typeface="+mn-ea"/>
              </a:rPr>
              <a:t>div id="app"</a:t>
            </a:r>
            <a:r>
              <a:rPr lang="en-US" altLang="zh-CN" sz="1400" smtClean="0">
                <a:sym typeface="+mn-ea"/>
              </a:rPr>
              <a:t>&gt;</a:t>
            </a:r>
            <a:br>
              <a:rPr lang="en-US" altLang="zh-CN" sz="1400" smtClean="0">
                <a:sym typeface="+mn-ea"/>
              </a:rPr>
            </a:br>
            <a:r>
              <a:rPr lang="en-US" altLang="zh-CN" sz="1400" smtClean="0">
                <a:sym typeface="+mn-ea"/>
              </a:rPr>
              <a:t>    &lt;</a:t>
            </a:r>
            <a:r>
              <a:rPr lang="en-US" altLang="zh-CN" sz="1400" b="1" smtClean="0">
                <a:sym typeface="+mn-ea"/>
              </a:rPr>
              <a:t>button @click="change"</a:t>
            </a:r>
            <a:r>
              <a:rPr lang="en-US" altLang="zh-CN" sz="1400" smtClean="0">
                <a:sym typeface="+mn-ea"/>
              </a:rPr>
              <a:t>&gt;</a:t>
            </a:r>
            <a:r>
              <a:rPr lang="zh-CN" altLang="en-US" sz="1400" smtClean="0">
                <a:sym typeface="+mn-ea"/>
              </a:rPr>
              <a:t>按钮</a:t>
            </a:r>
            <a:r>
              <a:rPr lang="en-US" altLang="zh-CN" sz="1400" smtClean="0">
                <a:sym typeface="+mn-ea"/>
              </a:rPr>
              <a:t>&lt;/</a:t>
            </a:r>
            <a:r>
              <a:rPr lang="en-US" altLang="zh-CN" sz="1400" b="1" smtClean="0">
                <a:sym typeface="+mn-ea"/>
              </a:rPr>
              <a:t>button</a:t>
            </a:r>
            <a:r>
              <a:rPr lang="en-US" altLang="zh-CN" sz="1400" smtClean="0">
                <a:sym typeface="+mn-ea"/>
              </a:rPr>
              <a:t>&gt;</a:t>
            </a:r>
            <a:br>
              <a:rPr lang="en-US" altLang="zh-CN" sz="1400" smtClean="0">
                <a:sym typeface="+mn-ea"/>
              </a:rPr>
            </a:br>
            <a:r>
              <a:rPr lang="en-US" altLang="zh-CN" sz="1400" smtClean="0">
                <a:sym typeface="+mn-ea"/>
              </a:rPr>
              <a:t>    &lt;</a:t>
            </a:r>
            <a:r>
              <a:rPr lang="en-US" altLang="zh-CN" sz="1400" b="1" smtClean="0">
                <a:sym typeface="+mn-ea"/>
              </a:rPr>
              <a:t>img v-bind:src="src"</a:t>
            </a:r>
            <a:r>
              <a:rPr lang="en-US" altLang="zh-CN" sz="1400" smtClean="0">
                <a:sym typeface="+mn-ea"/>
              </a:rPr>
              <a:t>&gt;</a:t>
            </a:r>
            <a:br>
              <a:rPr lang="en-US" altLang="zh-CN" sz="1400" smtClean="0">
                <a:sym typeface="+mn-ea"/>
              </a:rPr>
            </a:br>
            <a:r>
              <a:rPr lang="en-US" altLang="zh-CN" sz="1400" smtClean="0">
                <a:sym typeface="+mn-ea"/>
              </a:rPr>
              <a:t>&lt;/</a:t>
            </a:r>
            <a:r>
              <a:rPr lang="en-US" altLang="zh-CN" sz="1400" b="1" smtClean="0">
                <a:sym typeface="+mn-ea"/>
              </a:rPr>
              <a:t>div</a:t>
            </a:r>
            <a:r>
              <a:rPr lang="en-US" altLang="zh-CN" sz="1400" smtClean="0">
                <a:sym typeface="+mn-ea"/>
              </a:rPr>
              <a:t>&gt;</a:t>
            </a:r>
            <a:endParaRPr lang="en-US" altLang="zh-CN" sz="1400" b="1">
              <a:ea typeface="华文黑体"/>
              <a:cs typeface="华文黑体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课堂练习（</a:t>
            </a:r>
            <a:r>
              <a:rPr lang="en-US" altLang="zh-CN" smtClean="0">
                <a:solidFill>
                  <a:srgbClr val="FF0000"/>
                </a:solidFill>
              </a:rPr>
              <a:t>15</a:t>
            </a:r>
            <a:r>
              <a:rPr lang="zh-CN" altLang="en-US" smtClean="0">
                <a:solidFill>
                  <a:srgbClr val="FF0000"/>
                </a:solidFill>
              </a:rPr>
              <a:t>分钟）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98475" y="914400"/>
            <a:ext cx="8147050" cy="49688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 smtClean="0"/>
              <a:t>点击</a:t>
            </a:r>
            <a:r>
              <a:rPr lang="zh-CN" altLang="en-US" dirty="0"/>
              <a:t>按钮，实现</a:t>
            </a:r>
            <a:r>
              <a:rPr lang="zh-CN" altLang="en-US" dirty="0" smtClean="0"/>
              <a:t>标签类的切换。（可以自定义动画，结合</a:t>
            </a:r>
            <a:r>
              <a:rPr lang="en-US" altLang="zh-CN" dirty="0" smtClean="0"/>
              <a:t>transition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914400" lvl="2" indent="0">
              <a:buFontTx/>
              <a:buNone/>
              <a:defRPr/>
            </a:pP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  <p:pic>
        <p:nvPicPr>
          <p:cNvPr id="133123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0113" y="1268413"/>
            <a:ext cx="21145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Vue</a:t>
            </a:r>
            <a:r>
              <a:rPr lang="zh-CN" altLang="en-US" smtClean="0"/>
              <a:t>常用系统指令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98475" y="914400"/>
            <a:ext cx="8147050" cy="49688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sz="2400" dirty="0" smtClean="0"/>
              <a:t>V-for</a:t>
            </a:r>
            <a:r>
              <a:rPr lang="zh-CN" altLang="en-US" sz="2000" dirty="0" smtClean="0">
                <a:solidFill>
                  <a:srgbClr val="FF0000"/>
                </a:solidFill>
              </a:rPr>
              <a:t>示例</a:t>
            </a:r>
            <a:r>
              <a:rPr lang="en-US" altLang="zh-CN" sz="2000" dirty="0" smtClean="0">
                <a:solidFill>
                  <a:srgbClr val="FF0000"/>
                </a:solidFill>
              </a:rPr>
              <a:t>16v-for</a:t>
            </a:r>
            <a:r>
              <a:rPr lang="zh-CN" altLang="en-US" sz="2000" dirty="0" smtClean="0">
                <a:solidFill>
                  <a:srgbClr val="FF0000"/>
                </a:solidFill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17v-for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dirty="0"/>
              <a:t>作用：遍历数组、对象或者指定遍历多少次</a:t>
            </a:r>
            <a:r>
              <a:rPr lang="en-US" dirty="0"/>
              <a:t>,</a:t>
            </a:r>
            <a:endParaRPr lang="en-US" dirty="0"/>
          </a:p>
          <a:p>
            <a:pPr lvl="1">
              <a:defRPr/>
            </a:pPr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2">
              <a:defRPr/>
            </a:pPr>
            <a:r>
              <a:rPr dirty="0"/>
              <a:t>遍历数组语法：v-for="(v, i) in list"</a:t>
            </a:r>
            <a:endParaRPr dirty="0"/>
          </a:p>
          <a:p>
            <a:pPr lvl="2">
              <a:defRPr/>
            </a:pPr>
            <a:r>
              <a:rPr dirty="0"/>
              <a:t>遍历对象语法：v-for="(v, k) in obj"</a:t>
            </a:r>
            <a:endParaRPr dirty="0"/>
          </a:p>
          <a:p>
            <a:pPr lvl="2">
              <a:defRPr/>
            </a:pPr>
            <a:r>
              <a:rPr dirty="0">
                <a:sym typeface="+mn-ea"/>
              </a:rPr>
              <a:t>遍历指定次数语法：v-for="n in 5"</a:t>
            </a:r>
            <a:endParaRPr dirty="0">
              <a:sym typeface="+mn-ea"/>
            </a:endParaRPr>
          </a:p>
          <a:p>
            <a:pPr marL="457200" lvl="1" indent="0">
              <a:buFontTx/>
              <a:buNone/>
              <a:defRPr/>
            </a:pPr>
            <a:endParaRPr sz="1400" dirty="0">
              <a:sym typeface="+mn-ea"/>
            </a:endParaRPr>
          </a:p>
          <a:p>
            <a:pPr marL="914400" lvl="2" indent="0">
              <a:buFontTx/>
              <a:buNone/>
              <a:defRPr/>
            </a:pPr>
            <a:endParaRPr lang="en-US" altLang="zh-CN" dirty="0" smtClean="0"/>
          </a:p>
          <a:p>
            <a:pPr marL="914400" lvl="2" indent="0">
              <a:buFontTx/>
              <a:buNone/>
              <a:defRPr/>
            </a:pPr>
            <a:r>
              <a:rPr lang="zh-CN" altLang="en-US" dirty="0" smtClean="0"/>
              <a:t>&lt;script&gt;</a:t>
            </a:r>
            <a:endParaRPr lang="zh-CN" altLang="en-US" dirty="0" smtClean="0"/>
          </a:p>
          <a:p>
            <a:pPr marL="914400" lvl="2" indent="0">
              <a:buFontTx/>
              <a:buNone/>
              <a:defRPr/>
            </a:pPr>
            <a:r>
              <a:rPr lang="zh-CN" altLang="en-US" dirty="0" smtClean="0"/>
              <a:t>       var v=new Vue({</a:t>
            </a:r>
            <a:endParaRPr lang="zh-CN" altLang="en-US" dirty="0" smtClean="0"/>
          </a:p>
          <a:p>
            <a:pPr marL="914400" lvl="2" indent="0">
              <a:buFontTx/>
              <a:buNone/>
              <a:defRPr/>
            </a:pPr>
            <a:r>
              <a:rPr lang="zh-CN" altLang="en-US" dirty="0" smtClean="0"/>
              <a:t>             el:'#box',</a:t>
            </a:r>
            <a:endParaRPr lang="zh-CN" altLang="en-US" dirty="0" smtClean="0"/>
          </a:p>
          <a:p>
            <a:pPr marL="914400" lvl="2" indent="0">
              <a:buFontTx/>
              <a:buNone/>
              <a:defRPr/>
            </a:pPr>
            <a:r>
              <a:rPr lang="zh-CN" altLang="en-US" dirty="0" smtClean="0"/>
              <a:t>             data:{</a:t>
            </a:r>
            <a:endParaRPr lang="zh-CN" altLang="en-US" dirty="0" smtClean="0"/>
          </a:p>
          <a:p>
            <a:pPr marL="914400" lvl="2" indent="0">
              <a:buFontTx/>
              <a:buNone/>
              <a:defRPr/>
            </a:pPr>
            <a:r>
              <a:rPr lang="zh-CN" altLang="en-US" dirty="0" smtClean="0"/>
              <a:t>                  json:{</a:t>
            </a:r>
            <a:endParaRPr lang="zh-CN" altLang="en-US" dirty="0" smtClean="0"/>
          </a:p>
          <a:p>
            <a:pPr marL="914400" lvl="2" indent="0">
              <a:buFontTx/>
              <a:buNone/>
              <a:defRPr/>
            </a:pPr>
            <a:r>
              <a:rPr lang="zh-CN" altLang="en-US" dirty="0" smtClean="0"/>
              <a:t>                      list:[</a:t>
            </a:r>
            <a:endParaRPr lang="zh-CN" altLang="en-US" dirty="0" smtClean="0"/>
          </a:p>
          <a:p>
            <a:pPr marL="914400" lvl="2" indent="0">
              <a:buFontTx/>
              <a:buNone/>
              <a:defRPr/>
            </a:pPr>
            <a:r>
              <a:rPr lang="zh-CN" altLang="en-US" dirty="0" smtClean="0"/>
              <a:t>                          {id:1,name:'张三',adress:'南京'},</a:t>
            </a:r>
            <a:endParaRPr lang="zh-CN" altLang="en-US" dirty="0" smtClean="0"/>
          </a:p>
          <a:p>
            <a:pPr marL="914400" lvl="2" indent="0">
              <a:buFontTx/>
              <a:buNone/>
              <a:defRPr/>
            </a:pPr>
            <a:r>
              <a:rPr lang="zh-CN" altLang="en-US" dirty="0" smtClean="0"/>
              <a:t>                          {id:2,name:'李四',adress:'北京'}</a:t>
            </a:r>
            <a:endParaRPr lang="zh-CN" altLang="en-US" dirty="0" smtClean="0"/>
          </a:p>
          <a:p>
            <a:pPr marL="914400" lvl="2" indent="0">
              <a:buFontTx/>
              <a:buNone/>
              <a:defRPr/>
            </a:pPr>
            <a:r>
              <a:rPr lang="zh-CN" altLang="en-US" dirty="0" smtClean="0"/>
              <a:t>                      ]</a:t>
            </a:r>
            <a:endParaRPr lang="zh-CN" altLang="en-US" dirty="0" smtClean="0"/>
          </a:p>
          <a:p>
            <a:pPr marL="914400" lvl="2" indent="0">
              <a:buFontTx/>
              <a:buNone/>
              <a:defRPr/>
            </a:pPr>
            <a:r>
              <a:rPr lang="zh-CN" altLang="en-US" dirty="0" smtClean="0"/>
              <a:t>                  }</a:t>
            </a:r>
            <a:endParaRPr lang="zh-CN" altLang="en-US" dirty="0" smtClean="0"/>
          </a:p>
          <a:p>
            <a:pPr marL="914400" lvl="2" indent="0">
              <a:buFontTx/>
              <a:buNone/>
              <a:defRPr/>
            </a:pPr>
            <a:r>
              <a:rPr lang="zh-CN" altLang="en-US" dirty="0" smtClean="0"/>
              <a:t>             }</a:t>
            </a:r>
            <a:endParaRPr lang="zh-CN" altLang="en-US" dirty="0" smtClean="0"/>
          </a:p>
          <a:p>
            <a:pPr marL="914400" lvl="2" indent="0">
              <a:buFontTx/>
              <a:buNone/>
              <a:defRPr/>
            </a:pPr>
            <a:r>
              <a:rPr lang="zh-CN" altLang="en-US" dirty="0" smtClean="0"/>
              <a:t>       });</a:t>
            </a:r>
            <a:endParaRPr lang="zh-CN" altLang="en-US" dirty="0" smtClean="0"/>
          </a:p>
          <a:p>
            <a:pPr marL="914400" lvl="2" indent="0">
              <a:buFontTx/>
              <a:buNone/>
              <a:defRPr/>
            </a:pPr>
            <a:r>
              <a:rPr lang="zh-CN" altLang="en-US" dirty="0" smtClean="0"/>
              <a:t>&lt;/script&gt;</a:t>
            </a:r>
            <a:endParaRPr lang="zh-CN" altLang="en-US" dirty="0" smtClean="0"/>
          </a:p>
          <a:p>
            <a:pPr marL="914400" lvl="2" indent="0">
              <a:buFontTx/>
              <a:buNone/>
              <a:defRPr/>
            </a:pP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课堂练习（</a:t>
            </a:r>
            <a:r>
              <a:rPr lang="en-US" altLang="zh-CN" smtClean="0">
                <a:solidFill>
                  <a:srgbClr val="FF0000"/>
                </a:solidFill>
              </a:rPr>
              <a:t>15</a:t>
            </a:r>
            <a:r>
              <a:rPr lang="zh-CN" altLang="en-US" smtClean="0">
                <a:solidFill>
                  <a:srgbClr val="FF0000"/>
                </a:solidFill>
              </a:rPr>
              <a:t>分钟）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98475" y="914400"/>
            <a:ext cx="8147050" cy="4968875"/>
          </a:xfrm>
        </p:spPr>
        <p:txBody>
          <a:bodyPr/>
          <a:lstStyle/>
          <a:p>
            <a:pPr marL="457200" lvl="1" indent="0">
              <a:buFontTx/>
              <a:buNone/>
              <a:defRPr/>
            </a:pPr>
            <a:r>
              <a:rPr lang="zh-CN" altLang="en-US" sz="1400" dirty="0" smtClean="0">
                <a:sym typeface="+mn-ea"/>
              </a:rPr>
              <a:t>给定以下数据渲染到页面上：</a:t>
            </a:r>
            <a:r>
              <a:rPr lang="en-US" altLang="zh-CN" sz="1400" dirty="0" smtClean="0">
                <a:solidFill>
                  <a:srgbClr val="FF0000"/>
                </a:solidFill>
                <a:sym typeface="+mn-ea"/>
              </a:rPr>
              <a:t>pro.txt</a:t>
            </a:r>
            <a:endParaRPr lang="en-US" altLang="zh-CN" sz="1400" dirty="0" smtClean="0">
              <a:solidFill>
                <a:srgbClr val="FF0000"/>
              </a:solidFill>
              <a:sym typeface="+mn-ea"/>
            </a:endParaRPr>
          </a:p>
          <a:p>
            <a:pPr marL="457200" lvl="1" indent="0">
              <a:buFontTx/>
              <a:buNone/>
              <a:defRPr/>
            </a:pPr>
            <a:r>
              <a:rPr lang="zh-CN" altLang="en-US" sz="1400" dirty="0" smtClean="0">
                <a:sym typeface="+mn-ea"/>
              </a:rPr>
              <a:t>效果如图所示 </a:t>
            </a:r>
            <a:r>
              <a:rPr lang="zh-CN" altLang="en-US" sz="1400" dirty="0" smtClean="0">
                <a:solidFill>
                  <a:srgbClr val="FF0000"/>
                </a:solidFill>
                <a:sym typeface="+mn-ea"/>
              </a:rPr>
              <a:t>示例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18</a:t>
            </a: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动态加载商品列表</a:t>
            </a:r>
            <a:endParaRPr lang="en-US" altLang="zh-CN" sz="1400" dirty="0" smtClean="0">
              <a:solidFill>
                <a:srgbClr val="FF0000"/>
              </a:solidFill>
              <a:sym typeface="+mn-ea"/>
            </a:endParaRPr>
          </a:p>
          <a:p>
            <a:pPr marL="457200" lvl="1" indent="0">
              <a:buFontTx/>
              <a:buNone/>
              <a:defRPr/>
            </a:pPr>
            <a:endParaRPr lang="en-US" altLang="zh-CN" sz="1400" dirty="0" smtClean="0">
              <a:sym typeface="+mn-ea"/>
            </a:endParaRPr>
          </a:p>
          <a:p>
            <a:pPr marL="457200" lvl="1" indent="0">
              <a:buFontTx/>
              <a:buNone/>
              <a:defRPr/>
            </a:pPr>
            <a:endParaRPr lang="en-US" altLang="zh-CN" sz="1400" dirty="0" smtClean="0">
              <a:sym typeface="+mn-ea"/>
            </a:endParaRPr>
          </a:p>
          <a:p>
            <a:pPr marL="457200" lvl="1" indent="0">
              <a:buFontTx/>
              <a:buNone/>
              <a:defRPr/>
            </a:pPr>
            <a:endParaRPr sz="1400" dirty="0">
              <a:sym typeface="+mn-ea"/>
            </a:endParaRPr>
          </a:p>
          <a:p>
            <a:pPr marL="914400" lvl="2" indent="0">
              <a:buFontTx/>
              <a:buNone/>
              <a:defRPr/>
            </a:pPr>
            <a:endParaRPr lang="en-US" altLang="zh-CN" dirty="0" smtClean="0"/>
          </a:p>
          <a:p>
            <a:pPr marL="914400" lvl="2" indent="0">
              <a:buFontTx/>
              <a:buNone/>
              <a:defRPr/>
            </a:pPr>
            <a:endParaRPr lang="zh-CN" altLang="en-US" dirty="0" smtClean="0"/>
          </a:p>
          <a:p>
            <a:pPr marL="914400" lvl="2" indent="0">
              <a:buFontTx/>
              <a:buNone/>
              <a:defRPr/>
            </a:pP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  <p:pic>
        <p:nvPicPr>
          <p:cNvPr id="139267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98475" y="1554163"/>
            <a:ext cx="8313738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Vue</a:t>
            </a:r>
            <a:r>
              <a:rPr lang="zh-CN" altLang="en-US" smtClean="0"/>
              <a:t>常用系统指令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98475" y="914400"/>
            <a:ext cx="8147050" cy="49688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sz="2400" dirty="0" smtClean="0"/>
              <a:t>v-model</a:t>
            </a:r>
            <a:r>
              <a:rPr lang="zh-CN" altLang="en-US" dirty="0" smtClean="0">
                <a:solidFill>
                  <a:srgbClr val="FF0000"/>
                </a:solidFill>
              </a:rPr>
              <a:t>示例</a:t>
            </a:r>
            <a:r>
              <a:rPr lang="en-US" altLang="zh-CN" dirty="0">
                <a:solidFill>
                  <a:srgbClr val="FF0000"/>
                </a:solidFill>
              </a:rPr>
              <a:t>20v-model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dirty="0" err="1"/>
              <a:t>作用：表单值的双向绑定</a:t>
            </a:r>
            <a:r>
              <a:rPr lang="en-US" dirty="0" err="1"/>
              <a:t>,</a:t>
            </a:r>
            <a:r>
              <a:rPr lang="en-US" dirty="0" err="1" smtClean="0"/>
              <a:t>就是视图中</a:t>
            </a:r>
            <a:r>
              <a:rPr lang="zh-CN" altLang="en-US" dirty="0" smtClean="0"/>
              <a:t>值</a:t>
            </a:r>
            <a:r>
              <a:rPr lang="en-US" dirty="0" err="1" smtClean="0"/>
              <a:t>发生变化</a:t>
            </a:r>
            <a:r>
              <a:rPr lang="en-US" dirty="0" err="1"/>
              <a:t>，model中也跟着变化，反之也一样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>
              <a:defRPr/>
            </a:pPr>
            <a:r>
              <a:rPr lang="zh-CN" altLang="en-US" dirty="0">
                <a:sym typeface="+mn-ea"/>
              </a:rPr>
              <a:t>v-model仅能在如下元素中使用：</a:t>
            </a:r>
            <a:endParaRPr lang="zh-CN" altLang="en-US" dirty="0">
              <a:sym typeface="+mn-ea"/>
            </a:endParaRPr>
          </a:p>
          <a:p>
            <a:pPr lvl="2">
              <a:defRPr/>
            </a:pPr>
            <a:r>
              <a:rPr lang="en-US" altLang="zh-CN" dirty="0">
                <a:latin typeface="+mj-ea"/>
                <a:ea typeface="+mj-ea"/>
                <a:sym typeface="+mn-ea"/>
              </a:rPr>
              <a:t>input</a:t>
            </a:r>
            <a:endParaRPr lang="en-US" altLang="zh-CN" dirty="0">
              <a:latin typeface="+mj-ea"/>
              <a:ea typeface="+mj-ea"/>
              <a:sym typeface="+mn-ea"/>
            </a:endParaRPr>
          </a:p>
          <a:p>
            <a:pPr lvl="2">
              <a:defRPr/>
            </a:pPr>
            <a:r>
              <a:rPr lang="en-US" altLang="zh-CN" dirty="0">
                <a:latin typeface="+mj-ea"/>
                <a:ea typeface="+mj-ea"/>
                <a:sym typeface="+mn-ea"/>
              </a:rPr>
              <a:t>select</a:t>
            </a:r>
            <a:endParaRPr lang="en-US" altLang="zh-CN" dirty="0">
              <a:latin typeface="+mj-ea"/>
              <a:ea typeface="+mj-ea"/>
              <a:sym typeface="+mn-ea"/>
            </a:endParaRPr>
          </a:p>
          <a:p>
            <a:pPr lvl="2">
              <a:defRPr/>
            </a:pPr>
            <a:r>
              <a:rPr lang="en-US" altLang="zh-CN" dirty="0">
                <a:latin typeface="+mj-ea"/>
                <a:ea typeface="+mj-ea"/>
                <a:sym typeface="+mn-ea"/>
              </a:rPr>
              <a:t>textarea</a:t>
            </a:r>
            <a:endParaRPr lang="en-US" altLang="zh-CN" dirty="0">
              <a:latin typeface="+mj-ea"/>
              <a:ea typeface="+mj-ea"/>
              <a:sym typeface="+mn-ea"/>
            </a:endParaRPr>
          </a:p>
          <a:p>
            <a:pPr lvl="2">
              <a:defRPr/>
            </a:pPr>
            <a:r>
              <a:rPr lang="en-US" altLang="zh-CN" dirty="0">
                <a:latin typeface="+mj-ea"/>
                <a:ea typeface="+mj-ea"/>
                <a:sym typeface="+mn-ea"/>
              </a:rPr>
              <a:t>components(Vue</a:t>
            </a:r>
            <a:r>
              <a:rPr lang="zh-CN" altLang="en-US" dirty="0">
                <a:latin typeface="+mj-ea"/>
                <a:ea typeface="+mj-ea"/>
                <a:sym typeface="+mn-ea"/>
              </a:rPr>
              <a:t>中的组件</a:t>
            </a:r>
            <a:r>
              <a:rPr lang="en-US" altLang="zh-CN" dirty="0">
                <a:latin typeface="+mj-ea"/>
                <a:ea typeface="+mj-ea"/>
                <a:sym typeface="+mn-ea"/>
              </a:rPr>
              <a:t>)</a:t>
            </a:r>
            <a:endParaRPr lang="zh-CN" altLang="en-US" dirty="0">
              <a:latin typeface="+mj-ea"/>
              <a:ea typeface="+mj-ea"/>
            </a:endParaRPr>
          </a:p>
          <a:p>
            <a:pPr lvl="1">
              <a:defRPr/>
            </a:pPr>
            <a:r>
              <a:rPr dirty="0" err="1" smtClean="0"/>
              <a:t>举例</a:t>
            </a:r>
            <a:r>
              <a:rPr dirty="0" smtClean="0"/>
              <a:t>：</a:t>
            </a: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marL="457200" lvl="1" indent="0">
              <a:buFontTx/>
              <a:buNone/>
              <a:defRPr/>
            </a:pPr>
            <a:endParaRPr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42988" y="3573463"/>
            <a:ext cx="7458075" cy="2309812"/>
          </a:xfrm>
          <a:prstGeom prst="rect">
            <a:avLst/>
          </a:prstGeom>
          <a:solidFill>
            <a:srgbClr val="99CCFF"/>
          </a:solidFill>
          <a:ln w="57150" algn="ctr">
            <a:solidFill>
              <a:srgbClr val="FF0000"/>
            </a:solidFill>
            <a:miter lim="800000"/>
          </a:ln>
        </p:spPr>
        <p:txBody>
          <a:bodyPr wrap="none" lIns="100215" tIns="52112" rIns="100215" bIns="52112" anchor="ctr"/>
          <a:lstStyle/>
          <a:p>
            <a:pPr lvl="1"/>
            <a:r>
              <a:rPr lang="en-US" altLang="zh-CN"/>
              <a:t> &lt;input type="text" v-model="uname" /&gt;</a:t>
            </a:r>
            <a:endParaRPr lang="en-US" altLang="zh-CN"/>
          </a:p>
          <a:p>
            <a:pPr lvl="2"/>
            <a:r>
              <a:rPr lang="en-US" altLang="zh-CN"/>
              <a:t>  new Vue({</a:t>
            </a:r>
            <a:endParaRPr lang="en-US" altLang="zh-CN"/>
          </a:p>
          <a:p>
            <a:pPr lvl="2"/>
            <a:r>
              <a:rPr lang="en-US" altLang="zh-CN"/>
              <a:t>           data:{</a:t>
            </a:r>
            <a:endParaRPr lang="en-US" altLang="zh-CN"/>
          </a:p>
          <a:p>
            <a:pPr lvl="2"/>
            <a:r>
              <a:rPr lang="en-US" altLang="zh-CN"/>
              <a:t>               uname:””</a:t>
            </a:r>
            <a:endParaRPr lang="en-US" altLang="zh-CN"/>
          </a:p>
          <a:p>
            <a:pPr lvl="2"/>
            <a:r>
              <a:rPr lang="en-US" altLang="zh-CN"/>
              <a:t> //</a:t>
            </a:r>
            <a:r>
              <a:rPr lang="en-US" altLang="zh-CN" sz="1200"/>
              <a:t>这个属性值和input元素的值相互一一对应，二者任何一个的改变都会联动的改变对方</a:t>
            </a:r>
            <a:endParaRPr lang="en-US" altLang="zh-CN" sz="1200"/>
          </a:p>
          <a:p>
            <a:pPr lvl="2"/>
            <a:r>
              <a:rPr lang="en-US" altLang="zh-CN"/>
              <a:t>             }</a:t>
            </a:r>
            <a:endParaRPr lang="en-US" altLang="zh-CN"/>
          </a:p>
          <a:p>
            <a:pPr lvl="2"/>
            <a:r>
              <a:rPr lang="en-US" altLang="zh-CN"/>
              <a:t>       })</a:t>
            </a:r>
            <a:endParaRPr lang="en-US" altLang="zh-CN"/>
          </a:p>
          <a:p>
            <a:endParaRPr lang="en-US" altLang="zh-CN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本章教学目标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能够</a:t>
            </a:r>
            <a:r>
              <a:rPr lang="zh-CN" altLang="en-US" dirty="0" smtClean="0"/>
              <a:t>记住Vue的3个编码</a:t>
            </a:r>
            <a:r>
              <a:rPr lang="zh-CN" altLang="en-US" dirty="0"/>
              <a:t>步骤</a:t>
            </a:r>
            <a:endParaRPr lang="zh-CN" altLang="en-US" dirty="0"/>
          </a:p>
          <a:p>
            <a:pPr>
              <a:defRPr/>
            </a:pPr>
            <a:r>
              <a:rPr lang="zh-CN" altLang="en-US" dirty="0" smtClean="0"/>
              <a:t>理解</a:t>
            </a:r>
            <a:r>
              <a:rPr lang="zh-CN" altLang="en-US" dirty="0"/>
              <a:t>并记住Vue对象中的 el,data,methods三个属性的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掌握</a:t>
            </a:r>
            <a:r>
              <a:rPr lang="en-US" altLang="zh-CN" dirty="0"/>
              <a:t>v-on</a:t>
            </a:r>
            <a:r>
              <a:rPr lang="zh-CN" altLang="en-US" dirty="0"/>
              <a:t>事件按键修饰符的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知道使用v-的相关的指令，例如v-text,v-html,v-model,v-for,v-on等</a:t>
            </a:r>
            <a:endParaRPr lang="zh-CN" altLang="en-US" dirty="0"/>
          </a:p>
          <a:p>
            <a:pPr marL="0" indent="0">
              <a:buFontTx/>
              <a:buNone/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Vue</a:t>
            </a:r>
            <a:r>
              <a:rPr lang="zh-CN" altLang="en-US" smtClean="0"/>
              <a:t>常用系统指令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98475" y="914400"/>
            <a:ext cx="8147050" cy="49688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sz="2400" dirty="0" smtClean="0"/>
              <a:t>v-model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dirty="0" smtClean="0"/>
              <a:t>修饰符（了解）：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/>
              <a:t>.lazy - 取代 input 监听 change 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42963" y="2349500"/>
            <a:ext cx="7458075" cy="1871663"/>
          </a:xfrm>
          <a:prstGeom prst="rect">
            <a:avLst/>
          </a:prstGeom>
          <a:solidFill>
            <a:srgbClr val="99CCFF"/>
          </a:solidFill>
          <a:ln w="57150" algn="ctr">
            <a:solidFill>
              <a:srgbClr val="FF0000"/>
            </a:solidFill>
            <a:miter lim="800000"/>
          </a:ln>
        </p:spPr>
        <p:txBody>
          <a:bodyPr wrap="none" lIns="100215" tIns="52112" rIns="100215" bIns="52112" anchor="ctr"/>
          <a:lstStyle/>
          <a:p>
            <a:pPr defTabSz="873125">
              <a:defRPr/>
            </a:pPr>
            <a:r>
              <a:rPr lang="en-US" altLang="zh-CN" dirty="0">
                <a:latin typeface="+mn-ea"/>
                <a:ea typeface="+mn-ea"/>
              </a:rPr>
              <a:t>v-</a:t>
            </a:r>
            <a:r>
              <a:rPr lang="en-US" altLang="zh-CN" dirty="0" err="1">
                <a:latin typeface="+mn-ea"/>
                <a:ea typeface="+mn-ea"/>
              </a:rPr>
              <a:t>model.lazy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只有在</a:t>
            </a:r>
            <a:r>
              <a:rPr lang="en-US" altLang="zh-CN" dirty="0">
                <a:latin typeface="+mn-ea"/>
                <a:ea typeface="+mn-ea"/>
              </a:rPr>
              <a:t>input</a:t>
            </a:r>
            <a:r>
              <a:rPr lang="zh-CN" altLang="en-US" dirty="0">
                <a:latin typeface="+mn-ea"/>
                <a:ea typeface="+mn-ea"/>
              </a:rPr>
              <a:t>输入框的值发生改变时才触发</a:t>
            </a:r>
            <a:endParaRPr lang="zh-CN" altLang="en-US" dirty="0">
              <a:latin typeface="+mn-ea"/>
              <a:ea typeface="+mn-ea"/>
            </a:endParaRPr>
          </a:p>
          <a:p>
            <a:pPr defTabSz="873125">
              <a:defRPr/>
            </a:pPr>
            <a:endParaRPr lang="zh-CN" altLang="en-US" dirty="0">
              <a:latin typeface="+mn-ea"/>
              <a:ea typeface="+mn-ea"/>
            </a:endParaRPr>
          </a:p>
          <a:p>
            <a:pPr defTabSz="873125">
              <a:defRPr/>
            </a:pPr>
            <a:r>
              <a:rPr lang="en-US" altLang="zh-CN" dirty="0">
                <a:latin typeface="+mn-ea"/>
                <a:ea typeface="+mn-ea"/>
              </a:rPr>
              <a:t>&lt;input type="text" v-</a:t>
            </a:r>
            <a:r>
              <a:rPr lang="en-US" altLang="zh-CN" dirty="0" err="1">
                <a:latin typeface="+mn-ea"/>
                <a:ea typeface="+mn-ea"/>
              </a:rPr>
              <a:t>model.lazy</a:t>
            </a:r>
            <a:r>
              <a:rPr lang="en-US" altLang="zh-CN" dirty="0">
                <a:latin typeface="+mn-ea"/>
                <a:ea typeface="+mn-ea"/>
              </a:rPr>
              <a:t>="name"&gt;&lt;</a:t>
            </a:r>
            <a:r>
              <a:rPr lang="en-US" altLang="zh-CN" dirty="0" err="1">
                <a:latin typeface="+mn-ea"/>
                <a:ea typeface="+mn-ea"/>
              </a:rPr>
              <a:t>br</a:t>
            </a:r>
            <a:r>
              <a:rPr lang="en-US" altLang="zh-CN" dirty="0">
                <a:latin typeface="+mn-ea"/>
                <a:ea typeface="+mn-ea"/>
              </a:rPr>
              <a:t> /&gt;</a:t>
            </a:r>
            <a:endParaRPr lang="en-US" altLang="zh-CN" dirty="0">
              <a:latin typeface="+mn-ea"/>
              <a:ea typeface="+mn-ea"/>
            </a:endParaRPr>
          </a:p>
          <a:p>
            <a:pPr defTabSz="873125">
              <a:defRPr/>
            </a:pPr>
            <a:r>
              <a:rPr lang="en-US" altLang="zh-CN" dirty="0">
                <a:latin typeface="+mn-ea"/>
                <a:ea typeface="+mn-ea"/>
              </a:rPr>
              <a:t>&lt;span&gt; {{ name }} &lt;/span&gt;</a:t>
            </a:r>
            <a:endParaRPr lang="en-US" altLang="zh-CN" dirty="0">
              <a:latin typeface="+mn-ea"/>
              <a:ea typeface="+mn-ea"/>
            </a:endParaRPr>
          </a:p>
          <a:p>
            <a:pPr defTabSz="873125">
              <a:defRPr/>
            </a:pPr>
            <a:endParaRPr lang="en-US" altLang="zh-CN" sz="1400" b="1" dirty="0">
              <a:latin typeface="+mn-ea"/>
              <a:ea typeface="+mn-ea"/>
            </a:endParaRPr>
          </a:p>
          <a:p>
            <a:pPr defTabSz="873125">
              <a:defRPr/>
            </a:pPr>
            <a:endParaRPr lang="en-US" altLang="zh-CN" sz="14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Vue</a:t>
            </a:r>
            <a:r>
              <a:rPr lang="zh-CN" altLang="en-US" smtClean="0"/>
              <a:t>常用系统指令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98475" y="914400"/>
            <a:ext cx="8147050" cy="49688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sz="2400" dirty="0" smtClean="0"/>
              <a:t>v-model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dirty="0" smtClean="0"/>
              <a:t>修饰符（了解）：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 smtClean="0"/>
              <a:t>.</a:t>
            </a:r>
            <a:r>
              <a:rPr lang="zh-CN" altLang="en-US" dirty="0"/>
              <a:t>trim - 自动将输入的内容首尾空格去掉</a:t>
            </a:r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42963" y="2205038"/>
            <a:ext cx="8050212" cy="3678237"/>
          </a:xfrm>
          <a:prstGeom prst="rect">
            <a:avLst/>
          </a:prstGeom>
          <a:solidFill>
            <a:srgbClr val="99CCFF"/>
          </a:solidFill>
          <a:ln w="57150" algn="ctr">
            <a:solidFill>
              <a:srgbClr val="FF0000"/>
            </a:solidFill>
            <a:miter lim="800000"/>
          </a:ln>
        </p:spPr>
        <p:txBody>
          <a:bodyPr wrap="none" lIns="100215" tIns="52112" rIns="100215" bIns="52112" anchor="ctr"/>
          <a:lstStyle/>
          <a:p>
            <a:pPr defTabSz="873125">
              <a:defRPr/>
            </a:pPr>
            <a:r>
              <a:rPr lang="en-US" altLang="zh-CN" sz="1400" dirty="0">
                <a:latin typeface="+mn-ea"/>
                <a:ea typeface="+mn-ea"/>
              </a:rPr>
              <a:t>v-</a:t>
            </a:r>
            <a:r>
              <a:rPr lang="en-US" altLang="zh-CN" sz="1400" dirty="0" err="1">
                <a:latin typeface="+mn-ea"/>
                <a:ea typeface="+mn-ea"/>
              </a:rPr>
              <a:t>model.trim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zh-CN" altLang="en-US" sz="1400" dirty="0">
                <a:latin typeface="+mn-ea"/>
                <a:ea typeface="+mn-ea"/>
              </a:rPr>
              <a:t>将用户输入的前后的空格去掉</a:t>
            </a:r>
            <a:r>
              <a:rPr lang="en-US" altLang="zh-CN" sz="1400" dirty="0">
                <a:latin typeface="+mn-ea"/>
                <a:ea typeface="+mn-ea"/>
              </a:rPr>
              <a:t>,</a:t>
            </a:r>
            <a:r>
              <a:rPr lang="zh-CN" altLang="en-US" sz="1400" dirty="0">
                <a:latin typeface="+mn-ea"/>
                <a:ea typeface="+mn-ea"/>
              </a:rPr>
              <a:t>我们在输入框中输入很多空格后再输入内容，</a:t>
            </a:r>
            <a:endParaRPr lang="zh-CN" altLang="en-US" sz="1400" dirty="0">
              <a:latin typeface="+mn-ea"/>
              <a:ea typeface="+mn-ea"/>
            </a:endParaRPr>
          </a:p>
          <a:p>
            <a:pPr defTabSz="873125">
              <a:defRPr/>
            </a:pPr>
            <a:r>
              <a:rPr lang="zh-CN" altLang="en-US" sz="1400" dirty="0">
                <a:latin typeface="+mn-ea"/>
                <a:ea typeface="+mn-ea"/>
              </a:rPr>
              <a:t>下面的</a:t>
            </a:r>
            <a:r>
              <a:rPr lang="en-US" altLang="zh-CN" sz="1400" dirty="0">
                <a:latin typeface="+mn-ea"/>
                <a:ea typeface="+mn-ea"/>
              </a:rPr>
              <a:t>span</a:t>
            </a:r>
            <a:r>
              <a:rPr lang="zh-CN" altLang="en-US" sz="1400" dirty="0">
                <a:latin typeface="+mn-ea"/>
                <a:ea typeface="+mn-ea"/>
              </a:rPr>
              <a:t>还是原来那样的，不会多出空格，原因是</a:t>
            </a:r>
            <a:r>
              <a:rPr lang="en-US" altLang="zh-CN" sz="1400" dirty="0">
                <a:latin typeface="+mn-ea"/>
                <a:ea typeface="+mn-ea"/>
              </a:rPr>
              <a:t>HTML</a:t>
            </a:r>
            <a:r>
              <a:rPr lang="zh-CN" altLang="en-US" sz="1400" dirty="0">
                <a:latin typeface="+mn-ea"/>
                <a:ea typeface="+mn-ea"/>
              </a:rPr>
              <a:t>只显示一个空格，但是</a:t>
            </a:r>
            <a:r>
              <a:rPr lang="en-US" altLang="zh-CN" sz="1400" dirty="0">
                <a:latin typeface="+mn-ea"/>
                <a:ea typeface="+mn-ea"/>
              </a:rPr>
              <a:t>name</a:t>
            </a:r>
            <a:r>
              <a:rPr lang="zh-CN" altLang="en-US" sz="1400" dirty="0">
                <a:latin typeface="+mn-ea"/>
                <a:ea typeface="+mn-ea"/>
              </a:rPr>
              <a:t>的值就不一样了，</a:t>
            </a:r>
            <a:endParaRPr lang="zh-CN" altLang="en-US" sz="1400" dirty="0">
              <a:latin typeface="+mn-ea"/>
              <a:ea typeface="+mn-ea"/>
            </a:endParaRPr>
          </a:p>
          <a:p>
            <a:pPr defTabSz="873125">
              <a:defRPr/>
            </a:pPr>
            <a:r>
              <a:rPr lang="zh-CN" altLang="en-US" sz="1400" dirty="0">
                <a:latin typeface="+mn-ea"/>
                <a:ea typeface="+mn-ea"/>
              </a:rPr>
              <a:t>它会将这些空格算上，我们可以在</a:t>
            </a:r>
            <a:r>
              <a:rPr lang="en-US" altLang="zh-CN" sz="1400" dirty="0">
                <a:latin typeface="+mn-ea"/>
                <a:ea typeface="+mn-ea"/>
              </a:rPr>
              <a:t>span</a:t>
            </a:r>
            <a:r>
              <a:rPr lang="zh-CN" altLang="en-US" sz="1400" dirty="0">
                <a:latin typeface="+mn-ea"/>
                <a:ea typeface="+mn-ea"/>
              </a:rPr>
              <a:t>上加一个</a:t>
            </a:r>
            <a:r>
              <a:rPr lang="en-US" altLang="zh-CN" sz="1400" dirty="0">
                <a:latin typeface="+mn-ea"/>
                <a:ea typeface="+mn-ea"/>
              </a:rPr>
              <a:t>pre</a:t>
            </a:r>
            <a:r>
              <a:rPr lang="zh-CN" altLang="en-US" sz="1400" dirty="0">
                <a:latin typeface="+mn-ea"/>
                <a:ea typeface="+mn-ea"/>
              </a:rPr>
              <a:t>标签，这时这些空格就会显示出来</a:t>
            </a:r>
            <a:endParaRPr lang="zh-CN" altLang="en-US" sz="1400" dirty="0">
              <a:latin typeface="+mn-ea"/>
              <a:ea typeface="+mn-ea"/>
            </a:endParaRPr>
          </a:p>
          <a:p>
            <a:pPr defTabSz="873125">
              <a:defRPr/>
            </a:pPr>
            <a:endParaRPr lang="zh-CN" altLang="en-US" sz="1400" dirty="0">
              <a:latin typeface="+mn-ea"/>
              <a:ea typeface="+mn-ea"/>
            </a:endParaRPr>
          </a:p>
          <a:p>
            <a:pPr defTabSz="873125">
              <a:defRPr/>
            </a:pPr>
            <a:r>
              <a:rPr lang="en-US" altLang="zh-CN" sz="1400" dirty="0">
                <a:latin typeface="+mn-ea"/>
                <a:ea typeface="+mn-ea"/>
              </a:rPr>
              <a:t>&lt;input type="text" v-model="name"&gt;&lt;</a:t>
            </a:r>
            <a:r>
              <a:rPr lang="en-US" altLang="zh-CN" sz="1400" dirty="0" err="1">
                <a:latin typeface="+mn-ea"/>
                <a:ea typeface="+mn-ea"/>
              </a:rPr>
              <a:t>br</a:t>
            </a:r>
            <a:r>
              <a:rPr lang="en-US" altLang="zh-CN" sz="1400" dirty="0">
                <a:latin typeface="+mn-ea"/>
                <a:ea typeface="+mn-ea"/>
              </a:rPr>
              <a:t> /&gt;</a:t>
            </a:r>
            <a:endParaRPr lang="en-US" altLang="zh-CN" sz="1400" dirty="0">
              <a:latin typeface="+mn-ea"/>
              <a:ea typeface="+mn-ea"/>
            </a:endParaRPr>
          </a:p>
          <a:p>
            <a:pPr defTabSz="873125">
              <a:defRPr/>
            </a:pPr>
            <a:r>
              <a:rPr lang="en-US" altLang="zh-CN" sz="1400" dirty="0">
                <a:latin typeface="+mn-ea"/>
                <a:ea typeface="+mn-ea"/>
              </a:rPr>
              <a:t>&lt;pre&gt;&lt;span&gt; {{ name }} &lt;/span&gt;&lt;/pre&gt;</a:t>
            </a:r>
            <a:endParaRPr lang="en-US" altLang="zh-CN" sz="1400" dirty="0">
              <a:latin typeface="+mn-ea"/>
              <a:ea typeface="+mn-ea"/>
            </a:endParaRPr>
          </a:p>
          <a:p>
            <a:pPr defTabSz="873125">
              <a:defRPr/>
            </a:pPr>
            <a:r>
              <a:rPr lang="en-US" altLang="zh-CN" sz="1400" dirty="0">
                <a:latin typeface="+mn-ea"/>
                <a:ea typeface="+mn-ea"/>
              </a:rPr>
              <a:t>v-</a:t>
            </a:r>
            <a:r>
              <a:rPr lang="en-US" altLang="zh-CN" sz="1400" dirty="0" err="1">
                <a:latin typeface="+mn-ea"/>
                <a:ea typeface="+mn-ea"/>
              </a:rPr>
              <a:t>model.trim</a:t>
            </a:r>
            <a:r>
              <a:rPr lang="zh-CN" altLang="en-US" sz="1400" dirty="0">
                <a:latin typeface="+mn-ea"/>
                <a:ea typeface="+mn-ea"/>
              </a:rPr>
              <a:t>就是用来清除这些多余的空格的，当然如果是密码等输入框，请不要加此修饰，</a:t>
            </a:r>
            <a:endParaRPr lang="zh-CN" altLang="en-US" sz="1400" dirty="0">
              <a:latin typeface="+mn-ea"/>
              <a:ea typeface="+mn-ea"/>
            </a:endParaRPr>
          </a:p>
          <a:p>
            <a:pPr defTabSz="873125">
              <a:defRPr/>
            </a:pPr>
            <a:r>
              <a:rPr lang="zh-CN" altLang="en-US" sz="1400" dirty="0">
                <a:latin typeface="+mn-ea"/>
                <a:ea typeface="+mn-ea"/>
              </a:rPr>
              <a:t>有些用户会用空格做密码。</a:t>
            </a:r>
            <a:endParaRPr lang="zh-CN" altLang="en-US" sz="1400" dirty="0">
              <a:latin typeface="+mn-ea"/>
              <a:ea typeface="+mn-ea"/>
            </a:endParaRPr>
          </a:p>
          <a:p>
            <a:pPr defTabSz="873125">
              <a:defRPr/>
            </a:pPr>
            <a:endParaRPr lang="zh-CN" altLang="en-US" sz="1400" dirty="0">
              <a:latin typeface="+mn-ea"/>
              <a:ea typeface="+mn-ea"/>
            </a:endParaRPr>
          </a:p>
          <a:p>
            <a:pPr defTabSz="873125">
              <a:defRPr/>
            </a:pPr>
            <a:r>
              <a:rPr lang="en-US" altLang="zh-CN" sz="1400" dirty="0">
                <a:latin typeface="+mn-ea"/>
                <a:ea typeface="+mn-ea"/>
              </a:rPr>
              <a:t>&lt;input type="text" v-</a:t>
            </a:r>
            <a:r>
              <a:rPr lang="en-US" altLang="zh-CN" sz="1400" dirty="0" err="1">
                <a:latin typeface="+mn-ea"/>
                <a:ea typeface="+mn-ea"/>
              </a:rPr>
              <a:t>model.trim</a:t>
            </a:r>
            <a:r>
              <a:rPr lang="en-US" altLang="zh-CN" sz="1400" dirty="0">
                <a:latin typeface="+mn-ea"/>
                <a:ea typeface="+mn-ea"/>
              </a:rPr>
              <a:t>="name"&gt;&lt;</a:t>
            </a:r>
            <a:r>
              <a:rPr lang="en-US" altLang="zh-CN" sz="1400" dirty="0" err="1">
                <a:latin typeface="+mn-ea"/>
                <a:ea typeface="+mn-ea"/>
              </a:rPr>
              <a:t>br</a:t>
            </a:r>
            <a:r>
              <a:rPr lang="en-US" altLang="zh-CN" sz="1400" dirty="0">
                <a:latin typeface="+mn-ea"/>
                <a:ea typeface="+mn-ea"/>
              </a:rPr>
              <a:t> /&gt;</a:t>
            </a:r>
            <a:endParaRPr lang="en-US" altLang="zh-CN" sz="1400" dirty="0">
              <a:latin typeface="+mn-ea"/>
              <a:ea typeface="+mn-ea"/>
            </a:endParaRPr>
          </a:p>
          <a:p>
            <a:pPr defTabSz="873125">
              <a:defRPr/>
            </a:pPr>
            <a:r>
              <a:rPr lang="en-US" altLang="zh-CN" sz="1400" dirty="0">
                <a:latin typeface="+mn-ea"/>
                <a:ea typeface="+mn-ea"/>
              </a:rPr>
              <a:t>&lt;pre&gt;&lt;span&gt; {{ name }} &lt;/span&gt;&lt;/pre&gt;</a:t>
            </a:r>
            <a:endParaRPr lang="en-US" altLang="zh-CN" sz="1400" dirty="0">
              <a:latin typeface="+mn-ea"/>
              <a:ea typeface="+mn-ea"/>
            </a:endParaRPr>
          </a:p>
          <a:p>
            <a:pPr defTabSz="873125">
              <a:defRPr/>
            </a:pPr>
            <a:r>
              <a:rPr lang="zh-CN" altLang="en-US" sz="1400" dirty="0">
                <a:latin typeface="+mn-ea"/>
                <a:ea typeface="+mn-ea"/>
              </a:rPr>
              <a:t>这时你无论给它前后加多少空格都会被清除掉。</a:t>
            </a:r>
            <a:endParaRPr lang="en-US" altLang="zh-CN" sz="1400" dirty="0">
              <a:latin typeface="+mn-ea"/>
              <a:ea typeface="+mn-ea"/>
            </a:endParaRPr>
          </a:p>
          <a:p>
            <a:pPr defTabSz="873125">
              <a:defRPr/>
            </a:pPr>
            <a:endParaRPr lang="en-US" altLang="zh-CN" sz="14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Vue</a:t>
            </a:r>
            <a:r>
              <a:rPr lang="zh-CN" altLang="en-US" smtClean="0"/>
              <a:t>常用系统指令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98475" y="914400"/>
            <a:ext cx="8147050" cy="49688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sz="2400" dirty="0" smtClean="0"/>
              <a:t>v-model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dirty="0" smtClean="0"/>
              <a:t>修饰符（了解）：</a:t>
            </a:r>
            <a:endParaRPr lang="zh-CN" altLang="en-US" dirty="0" smtClean="0"/>
          </a:p>
          <a:p>
            <a:pPr lvl="2">
              <a:defRPr/>
            </a:pPr>
            <a:r>
              <a:rPr lang="en-US" altLang="zh-CN" dirty="0"/>
              <a:t>.number - </a:t>
            </a:r>
            <a:r>
              <a:rPr lang="zh-CN" altLang="en-US" dirty="0"/>
              <a:t>自动将输入的字符串转为数字</a:t>
            </a:r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088" y="2205038"/>
            <a:ext cx="8050212" cy="3246437"/>
          </a:xfrm>
          <a:prstGeom prst="rect">
            <a:avLst/>
          </a:prstGeom>
          <a:solidFill>
            <a:srgbClr val="99CCFF"/>
          </a:solidFill>
          <a:ln w="57150" algn="ctr">
            <a:solidFill>
              <a:srgbClr val="FF0000"/>
            </a:solidFill>
            <a:miter lim="800000"/>
          </a:ln>
        </p:spPr>
        <p:txBody>
          <a:bodyPr wrap="none" lIns="100215" tIns="52112" rIns="100215" bIns="52112" anchor="ctr"/>
          <a:lstStyle/>
          <a:p>
            <a:pPr defTabSz="873125">
              <a:defRPr/>
            </a:pPr>
            <a:endParaRPr lang="en-US" altLang="zh-CN" sz="1400" dirty="0">
              <a:latin typeface="+mn-ea"/>
              <a:ea typeface="+mn-ea"/>
            </a:endParaRPr>
          </a:p>
          <a:p>
            <a:pPr defTabSz="873125">
              <a:defRPr/>
            </a:pPr>
            <a:r>
              <a:rPr lang="en-US" altLang="zh-CN" sz="1400" dirty="0">
                <a:latin typeface="+mn-ea"/>
                <a:ea typeface="+mn-ea"/>
              </a:rPr>
              <a:t>&lt;input type="text" v-model="age"&gt;&lt;</a:t>
            </a:r>
            <a:r>
              <a:rPr lang="en-US" altLang="zh-CN" sz="1400" dirty="0" err="1">
                <a:latin typeface="+mn-ea"/>
                <a:ea typeface="+mn-ea"/>
              </a:rPr>
              <a:t>br</a:t>
            </a:r>
            <a:r>
              <a:rPr lang="en-US" altLang="zh-CN" sz="1400" dirty="0">
                <a:latin typeface="+mn-ea"/>
                <a:ea typeface="+mn-ea"/>
              </a:rPr>
              <a:t> /&gt;</a:t>
            </a:r>
            <a:endParaRPr lang="en-US" altLang="zh-CN" sz="1400" dirty="0">
              <a:latin typeface="+mn-ea"/>
              <a:ea typeface="+mn-ea"/>
            </a:endParaRPr>
          </a:p>
          <a:p>
            <a:pPr defTabSz="873125">
              <a:defRPr/>
            </a:pPr>
            <a:r>
              <a:rPr lang="en-US" altLang="zh-CN" sz="1400" dirty="0">
                <a:latin typeface="+mn-ea"/>
                <a:ea typeface="+mn-ea"/>
              </a:rPr>
              <a:t>&lt;span&gt; {{ age }} &lt;/span&gt;</a:t>
            </a:r>
            <a:endParaRPr lang="en-US" altLang="zh-CN" sz="1400" dirty="0">
              <a:latin typeface="+mn-ea"/>
              <a:ea typeface="+mn-ea"/>
            </a:endParaRPr>
          </a:p>
          <a:p>
            <a:pPr defTabSz="873125">
              <a:defRPr/>
            </a:pPr>
            <a:r>
              <a:rPr lang="zh-CN" altLang="en-US" sz="1400" dirty="0">
                <a:latin typeface="+mn-ea"/>
                <a:ea typeface="+mn-ea"/>
              </a:rPr>
              <a:t>这种情况下，你输入的数字会被自动转换成字符串，可以在</a:t>
            </a:r>
            <a:r>
              <a:rPr lang="en-US" altLang="zh-CN" sz="1400" dirty="0">
                <a:latin typeface="+mn-ea"/>
                <a:ea typeface="+mn-ea"/>
              </a:rPr>
              <a:t>console</a:t>
            </a:r>
            <a:r>
              <a:rPr lang="zh-CN" altLang="en-US" sz="1400" dirty="0">
                <a:latin typeface="+mn-ea"/>
                <a:ea typeface="+mn-ea"/>
              </a:rPr>
              <a:t>中</a:t>
            </a:r>
            <a:r>
              <a:rPr lang="en-US" altLang="zh-CN" sz="1400" dirty="0" err="1">
                <a:latin typeface="+mn-ea"/>
                <a:ea typeface="+mn-ea"/>
              </a:rPr>
              <a:t>app.age</a:t>
            </a:r>
            <a:r>
              <a:rPr lang="zh-CN" altLang="en-US" sz="1400" dirty="0">
                <a:latin typeface="+mn-ea"/>
                <a:ea typeface="+mn-ea"/>
              </a:rPr>
              <a:t>来查看，</a:t>
            </a:r>
            <a:endParaRPr lang="en-US" altLang="zh-CN" sz="1400" dirty="0">
              <a:latin typeface="+mn-ea"/>
              <a:ea typeface="+mn-ea"/>
            </a:endParaRPr>
          </a:p>
          <a:p>
            <a:pPr defTabSz="873125">
              <a:defRPr/>
            </a:pPr>
            <a:r>
              <a:rPr lang="zh-CN" altLang="en-US" sz="1400" dirty="0">
                <a:latin typeface="+mn-ea"/>
                <a:ea typeface="+mn-ea"/>
              </a:rPr>
              <a:t>如果加上</a:t>
            </a:r>
            <a:r>
              <a:rPr lang="en-US" altLang="zh-CN" sz="1400" dirty="0">
                <a:latin typeface="+mn-ea"/>
                <a:ea typeface="+mn-ea"/>
              </a:rPr>
              <a:t>.number</a:t>
            </a:r>
            <a:endParaRPr lang="en-US" altLang="zh-CN" sz="1400" dirty="0">
              <a:latin typeface="+mn-ea"/>
              <a:ea typeface="+mn-ea"/>
            </a:endParaRPr>
          </a:p>
          <a:p>
            <a:pPr defTabSz="873125">
              <a:defRPr/>
            </a:pPr>
            <a:endParaRPr lang="en-US" altLang="zh-CN" sz="1400" dirty="0">
              <a:latin typeface="+mn-ea"/>
              <a:ea typeface="+mn-ea"/>
            </a:endParaRPr>
          </a:p>
          <a:p>
            <a:pPr defTabSz="873125">
              <a:defRPr/>
            </a:pPr>
            <a:r>
              <a:rPr lang="en-US" altLang="zh-CN" sz="1400" dirty="0">
                <a:latin typeface="+mn-ea"/>
                <a:ea typeface="+mn-ea"/>
              </a:rPr>
              <a:t>&lt;input type="text" v-</a:t>
            </a:r>
            <a:r>
              <a:rPr lang="en-US" altLang="zh-CN" sz="1400" dirty="0" err="1">
                <a:latin typeface="+mn-ea"/>
                <a:ea typeface="+mn-ea"/>
              </a:rPr>
              <a:t>model.number</a:t>
            </a:r>
            <a:r>
              <a:rPr lang="en-US" altLang="zh-CN" sz="1400" dirty="0">
                <a:latin typeface="+mn-ea"/>
                <a:ea typeface="+mn-ea"/>
              </a:rPr>
              <a:t>="age"&gt;&lt;</a:t>
            </a:r>
            <a:r>
              <a:rPr lang="en-US" altLang="zh-CN" sz="1400" dirty="0" err="1">
                <a:latin typeface="+mn-ea"/>
                <a:ea typeface="+mn-ea"/>
              </a:rPr>
              <a:t>br</a:t>
            </a:r>
            <a:r>
              <a:rPr lang="en-US" altLang="zh-CN" sz="1400" dirty="0">
                <a:latin typeface="+mn-ea"/>
                <a:ea typeface="+mn-ea"/>
              </a:rPr>
              <a:t> /&gt;</a:t>
            </a:r>
            <a:endParaRPr lang="en-US" altLang="zh-CN" sz="1400" dirty="0">
              <a:latin typeface="+mn-ea"/>
              <a:ea typeface="+mn-ea"/>
            </a:endParaRPr>
          </a:p>
          <a:p>
            <a:pPr defTabSz="873125">
              <a:defRPr/>
            </a:pPr>
            <a:r>
              <a:rPr lang="en-US" altLang="zh-CN" sz="1400" dirty="0">
                <a:latin typeface="+mn-ea"/>
                <a:ea typeface="+mn-ea"/>
              </a:rPr>
              <a:t>&lt;span&gt; {{ age }} &lt;/span&gt;</a:t>
            </a:r>
            <a:endParaRPr lang="en-US" altLang="zh-CN" sz="1400" dirty="0">
              <a:latin typeface="+mn-ea"/>
              <a:ea typeface="+mn-ea"/>
            </a:endParaRPr>
          </a:p>
          <a:p>
            <a:pPr defTabSz="873125">
              <a:defRPr/>
            </a:pPr>
            <a:r>
              <a:rPr lang="zh-CN" altLang="en-US" sz="1400" dirty="0">
                <a:latin typeface="+mn-ea"/>
                <a:ea typeface="+mn-ea"/>
              </a:rPr>
              <a:t>这样就会把你输入的数字转换成</a:t>
            </a:r>
            <a:r>
              <a:rPr lang="en-US" altLang="zh-CN" sz="1400" dirty="0">
                <a:latin typeface="+mn-ea"/>
                <a:ea typeface="+mn-ea"/>
              </a:rPr>
              <a:t>number</a:t>
            </a:r>
            <a:r>
              <a:rPr lang="zh-CN" altLang="en-US" sz="1400" dirty="0">
                <a:latin typeface="+mn-ea"/>
                <a:ea typeface="+mn-ea"/>
              </a:rPr>
              <a:t>，在</a:t>
            </a:r>
            <a:r>
              <a:rPr lang="en-US" altLang="zh-CN" sz="1400" dirty="0">
                <a:latin typeface="+mn-ea"/>
                <a:ea typeface="+mn-ea"/>
              </a:rPr>
              <a:t>console</a:t>
            </a:r>
            <a:r>
              <a:rPr lang="zh-CN" altLang="en-US" sz="1400" dirty="0">
                <a:latin typeface="+mn-ea"/>
                <a:ea typeface="+mn-ea"/>
              </a:rPr>
              <a:t>中</a:t>
            </a:r>
            <a:r>
              <a:rPr lang="en-US" altLang="zh-CN" sz="1400" dirty="0" err="1">
                <a:latin typeface="+mn-ea"/>
                <a:ea typeface="+mn-ea"/>
              </a:rPr>
              <a:t>app.age</a:t>
            </a:r>
            <a:r>
              <a:rPr lang="zh-CN" altLang="en-US" sz="1400" dirty="0">
                <a:latin typeface="+mn-ea"/>
                <a:ea typeface="+mn-ea"/>
              </a:rPr>
              <a:t>查看是</a:t>
            </a:r>
            <a:r>
              <a:rPr lang="en-US" altLang="zh-CN" sz="1400" dirty="0">
                <a:latin typeface="+mn-ea"/>
                <a:ea typeface="+mn-ea"/>
              </a:rPr>
              <a:t>number</a:t>
            </a:r>
            <a:r>
              <a:rPr lang="zh-CN" altLang="en-US" sz="1400" dirty="0">
                <a:latin typeface="+mn-ea"/>
                <a:ea typeface="+mn-ea"/>
              </a:rPr>
              <a:t>类型了。</a:t>
            </a:r>
            <a:endParaRPr lang="en-US" altLang="zh-CN" sz="1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课堂练习（</a:t>
            </a:r>
            <a:r>
              <a:rPr lang="en-US" altLang="zh-CN" smtClean="0">
                <a:solidFill>
                  <a:srgbClr val="FF0000"/>
                </a:solidFill>
              </a:rPr>
              <a:t>15</a:t>
            </a:r>
            <a:r>
              <a:rPr lang="zh-CN" altLang="en-US" smtClean="0">
                <a:solidFill>
                  <a:srgbClr val="FF0000"/>
                </a:solidFill>
              </a:rPr>
              <a:t>分钟）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98475" y="914400"/>
            <a:ext cx="8147050" cy="49688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sz="1400" dirty="0" smtClean="0"/>
              <a:t>实现微博发布功能：</a:t>
            </a:r>
            <a:r>
              <a:rPr lang="zh-CN" altLang="en-US" sz="1400" dirty="0" smtClean="0">
                <a:solidFill>
                  <a:srgbClr val="FF0000"/>
                </a:solidFill>
              </a:rPr>
              <a:t>示例</a:t>
            </a:r>
            <a:r>
              <a:rPr lang="en-US" altLang="zh-CN" sz="1400" dirty="0">
                <a:solidFill>
                  <a:srgbClr val="FF0000"/>
                </a:solidFill>
              </a:rPr>
              <a:t>21</a:t>
            </a:r>
            <a:r>
              <a:rPr lang="zh-CN" altLang="en-US" sz="1400" dirty="0">
                <a:solidFill>
                  <a:srgbClr val="FF0000"/>
                </a:solidFill>
              </a:rPr>
              <a:t>发布微博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1400" dirty="0"/>
              <a:t> </a:t>
            </a:r>
            <a:r>
              <a:rPr lang="zh-CN" altLang="en-US" sz="1400" dirty="0" smtClean="0"/>
              <a:t>点击“按钮”，把文本框内容渲染到页面下方。</a:t>
            </a:r>
            <a:endParaRPr lang="en-US" altLang="zh-CN" sz="1400" dirty="0" smtClean="0"/>
          </a:p>
          <a:p>
            <a:pPr>
              <a:defRPr/>
            </a:pPr>
            <a:r>
              <a:rPr lang="en-US" altLang="zh-CN" sz="1400" dirty="0"/>
              <a:t> </a:t>
            </a:r>
            <a:r>
              <a:rPr lang="zh-CN" altLang="en-US" sz="1400" dirty="0" smtClean="0"/>
              <a:t>点击红色“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”，删除当前条内容。</a:t>
            </a:r>
            <a:endParaRPr lang="en-US" altLang="zh-CN" sz="1400" dirty="0" smtClean="0"/>
          </a:p>
          <a:p>
            <a:pPr>
              <a:defRPr/>
            </a:pPr>
            <a:r>
              <a:rPr lang="en-US" altLang="zh-CN" sz="1400" dirty="0"/>
              <a:t> </a:t>
            </a:r>
            <a:r>
              <a:rPr lang="zh-CN" altLang="en-US" sz="1400" dirty="0" smtClean="0"/>
              <a:t>页面样式可以自定义</a:t>
            </a:r>
            <a:endParaRPr lang="en-US" altLang="zh-CN" sz="1400" dirty="0" smtClean="0"/>
          </a:p>
          <a:p>
            <a:pPr>
              <a:defRPr/>
            </a:pPr>
            <a:endParaRPr lang="en-US" altLang="zh-CN" sz="1400" dirty="0" smtClean="0"/>
          </a:p>
        </p:txBody>
      </p:sp>
      <p:pic>
        <p:nvPicPr>
          <p:cNvPr id="149507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7088" y="2708275"/>
            <a:ext cx="6481762" cy="321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课后作业</a:t>
            </a:r>
            <a:endParaRPr lang="zh-CN" altLang="en-US" smtClean="0"/>
          </a:p>
        </p:txBody>
      </p:sp>
      <p:sp>
        <p:nvSpPr>
          <p:cNvPr id="151554" name="内容占位符 2"/>
          <p:cNvSpPr>
            <a:spLocks noGrp="1"/>
          </p:cNvSpPr>
          <p:nvPr>
            <p:ph idx="1"/>
          </p:nvPr>
        </p:nvSpPr>
        <p:spPr bwMode="auto">
          <a:xfrm>
            <a:off x="498475" y="914400"/>
            <a:ext cx="8147050" cy="4968875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FontTx/>
              <a:buNone/>
            </a:pPr>
            <a:r>
              <a:rPr lang="zh-CN" altLang="en-US" smtClean="0"/>
              <a:t>作业</a:t>
            </a:r>
            <a:r>
              <a:rPr lang="en-US" altLang="zh-CN" smtClean="0"/>
              <a:t>1</a:t>
            </a:r>
            <a:r>
              <a:rPr lang="zh-CN" altLang="en-US" smtClean="0"/>
              <a:t>：复习所有</a:t>
            </a:r>
            <a:r>
              <a:rPr lang="en-US" altLang="zh-CN" smtClean="0"/>
              <a:t>vue</a:t>
            </a:r>
            <a:r>
              <a:rPr lang="zh-CN" altLang="en-US" smtClean="0"/>
              <a:t>指令书写。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en-US" smtClean="0"/>
              <a:t>作业</a:t>
            </a:r>
            <a:r>
              <a:rPr lang="en-US" altLang="zh-CN" smtClean="0"/>
              <a:t>2</a:t>
            </a:r>
            <a:r>
              <a:rPr lang="zh-CN" altLang="en-US" smtClean="0"/>
              <a:t>：实现</a:t>
            </a:r>
            <a:r>
              <a:rPr lang="en-US" altLang="zh-CN" smtClean="0"/>
              <a:t>tab</a:t>
            </a:r>
            <a:r>
              <a:rPr lang="zh-CN" altLang="en-US" smtClean="0"/>
              <a:t>栏</a:t>
            </a: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</p:txBody>
      </p:sp>
      <p:pic>
        <p:nvPicPr>
          <p:cNvPr id="151555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98475" y="2060575"/>
            <a:ext cx="6804025" cy="220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课后作业</a:t>
            </a:r>
            <a:endParaRPr lang="zh-CN" altLang="en-US" smtClean="0"/>
          </a:p>
        </p:txBody>
      </p:sp>
      <p:sp>
        <p:nvSpPr>
          <p:cNvPr id="153602" name="内容占位符 2"/>
          <p:cNvSpPr>
            <a:spLocks noGrp="1"/>
          </p:cNvSpPr>
          <p:nvPr>
            <p:ph idx="1"/>
          </p:nvPr>
        </p:nvSpPr>
        <p:spPr bwMode="auto">
          <a:xfrm>
            <a:off x="498475" y="914400"/>
            <a:ext cx="8147050" cy="4968875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en-US" smtClean="0"/>
              <a:t>作业</a:t>
            </a:r>
            <a:r>
              <a:rPr lang="en-US" altLang="zh-CN" smtClean="0"/>
              <a:t>3</a:t>
            </a:r>
            <a:r>
              <a:rPr lang="zh-CN" altLang="en-US" smtClean="0"/>
              <a:t>：实现商品增加删除功能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点击“增加商品”，把商品详情增加到下列表格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点击“删除”，可以删除该条信息</a:t>
            </a: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</p:txBody>
      </p:sp>
      <p:pic>
        <p:nvPicPr>
          <p:cNvPr id="153603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98475" y="2436813"/>
            <a:ext cx="7602538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本章教学内容</a:t>
            </a:r>
            <a:endParaRPr lang="zh-CN" altLang="en-US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7838" y="1673225"/>
          <a:ext cx="8001723" cy="3636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1699"/>
                <a:gridCol w="2890229"/>
                <a:gridCol w="955501"/>
                <a:gridCol w="964294"/>
              </a:tblGrid>
              <a:tr h="2797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基本步骤</a:t>
                      </a:r>
                      <a:endParaRPr 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vue</a:t>
                      </a:r>
                      <a:r>
                        <a:rPr lang="zh-CN" altLang="en-US" sz="1200" dirty="0" smtClean="0"/>
                        <a:t>的基本书写步骤</a:t>
                      </a:r>
                      <a:endParaRPr lang="en-US" altLang="zh-CN" sz="12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97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dirty="0" smtClean="0"/>
                        <a:t>基本模型</a:t>
                      </a:r>
                      <a:endParaRPr 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vue</a:t>
                      </a:r>
                      <a:r>
                        <a:rPr lang="zh-CN" altLang="en-US" sz="1200" dirty="0" smtClean="0"/>
                        <a:t>的基本使用模型</a:t>
                      </a:r>
                      <a:endParaRPr lang="en-US" altLang="zh-CN" sz="12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</a:t>
                      </a:r>
                      <a:endParaRPr lang="zh-CN" altLang="en-US" sz="12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9708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插值表达式</a:t>
                      </a:r>
                      <a:endParaRPr lang="en-US" altLang="zh-CN" sz="12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9708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err="1" smtClean="0"/>
                        <a:t>Vue</a:t>
                      </a:r>
                      <a:r>
                        <a:rPr lang="zh-CN" altLang="en-US" sz="1200" dirty="0" smtClean="0"/>
                        <a:t>常用系统指令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v-text&amp;v-html&amp;v-cloak</a:t>
                      </a:r>
                      <a:endParaRPr lang="zh-CN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970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/>
                        <a:t>v-on</a:t>
                      </a:r>
                      <a:endParaRPr lang="en-US" altLang="zh-CN" sz="12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9708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v-if</a:t>
                      </a:r>
                      <a:endParaRPr lang="zh-CN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970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/>
                        <a:t>v-else</a:t>
                      </a:r>
                      <a:endParaRPr lang="en-US" altLang="zh-CN" sz="12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9708">
                <a:tc vMerge="1"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v-show</a:t>
                      </a:r>
                      <a:endParaRPr lang="zh-CN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970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/>
                        <a:t>v-else-if</a:t>
                      </a:r>
                      <a:endParaRPr lang="en-US" altLang="zh-CN" sz="12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9708">
                <a:tc vMerge="1"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v-bind</a:t>
                      </a:r>
                      <a:endParaRPr lang="zh-CN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970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/>
                        <a:t>v-once</a:t>
                      </a:r>
                      <a:r>
                        <a:rPr lang="zh-CN" altLang="en-US" sz="1200" dirty="0" smtClean="0"/>
                        <a:t>和</a:t>
                      </a:r>
                      <a:r>
                        <a:rPr lang="en-US" altLang="zh-CN" sz="1200" dirty="0" smtClean="0"/>
                        <a:t>v-pre</a:t>
                      </a:r>
                      <a:endParaRPr lang="en-US" altLang="zh-CN" sz="12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endParaRPr lang="zh-CN" altLang="en-US" sz="1200" b="0" i="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970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/>
                        <a:t>v-for</a:t>
                      </a:r>
                      <a:endParaRPr lang="en-US" altLang="zh-CN" sz="12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9708">
                <a:tc vMerge="1"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v-model</a:t>
                      </a:r>
                      <a:endParaRPr lang="zh-CN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7838" y="1268413"/>
          <a:ext cx="8001722" cy="358873"/>
        </p:xfrm>
        <a:graphic>
          <a:graphicData uri="http://schemas.openxmlformats.org/drawingml/2006/table">
            <a:tbl>
              <a:tblPr/>
              <a:tblGrid>
                <a:gridCol w="3151723"/>
                <a:gridCol w="2908988"/>
                <a:gridCol w="990313"/>
                <a:gridCol w="950698"/>
              </a:tblGrid>
              <a:tr h="3588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65" marR="11065" marT="100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i="0" u="none" strike="noStrike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知识点</a:t>
                      </a:r>
                      <a:endParaRPr lang="zh-CN" altLang="en-US" sz="1800" b="1" i="0" u="none" strike="noStrike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5" marR="11065" marT="100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i="0" u="none" strike="noStrike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掌握程度</a:t>
                      </a:r>
                      <a:endParaRPr lang="zh-CN" altLang="en-US" sz="1800" b="1" i="0" u="none" strike="noStrike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5" marR="11065" marT="100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i="0" u="none" strike="noStrike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难易程度</a:t>
                      </a:r>
                      <a:endParaRPr lang="zh-CN" altLang="en-US" sz="1800" b="1" i="0" u="none" strike="noStrike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5" marR="11065" marT="100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书写步骤</a:t>
            </a:r>
            <a:endParaRPr lang="en-US" altLang="zh-CN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68313" y="836613"/>
            <a:ext cx="8147050" cy="5184775"/>
          </a:xfrm>
        </p:spPr>
        <p:txBody>
          <a:bodyPr/>
          <a:lstStyle/>
          <a:p>
            <a:pPr>
              <a:defRPr/>
            </a:pPr>
            <a:r>
              <a:rPr lang="en-US" altLang="zh-CN" sz="2400" dirty="0" err="1" smtClean="0"/>
              <a:t>Vue</a:t>
            </a:r>
            <a:r>
              <a:rPr lang="zh-CN" altLang="en-US" sz="2400" dirty="0" smtClean="0"/>
              <a:t>的书写步骤</a:t>
            </a:r>
            <a:endParaRPr lang="en-US" altLang="zh-CN" sz="2400" dirty="0" smtClean="0"/>
          </a:p>
          <a:p>
            <a:pPr lvl="2">
              <a:defRPr/>
            </a:pPr>
            <a:r>
              <a:rPr lang="zh-CN" altLang="en-US" sz="1500" dirty="0"/>
              <a:t>第一</a:t>
            </a:r>
            <a:r>
              <a:rPr lang="zh-CN" altLang="en-US" sz="1500" dirty="0" smtClean="0"/>
              <a:t>步：引入</a:t>
            </a:r>
            <a:r>
              <a:rPr lang="en-US" altLang="zh-CN" sz="1500" dirty="0" smtClean="0"/>
              <a:t>vue.js</a:t>
            </a:r>
            <a:endParaRPr lang="en-US" altLang="zh-CN" sz="1500" dirty="0" smtClean="0"/>
          </a:p>
          <a:p>
            <a:pPr lvl="2">
              <a:defRPr/>
            </a:pPr>
            <a:r>
              <a:rPr lang="zh-CN" altLang="en-US" sz="1500" dirty="0" smtClean="0"/>
              <a:t>第二步：确定范围，确认所要解析的标签。</a:t>
            </a:r>
            <a:endParaRPr lang="en-US" altLang="zh-CN" sz="1500" dirty="0" smtClean="0"/>
          </a:p>
          <a:p>
            <a:pPr lvl="2">
              <a:defRPr/>
            </a:pPr>
            <a:r>
              <a:rPr lang="zh-CN" altLang="en-US" sz="1500" dirty="0"/>
              <a:t>第三</a:t>
            </a:r>
            <a:r>
              <a:rPr lang="zh-CN" altLang="en-US" sz="1500" dirty="0" smtClean="0"/>
              <a:t>步：</a:t>
            </a:r>
            <a:r>
              <a:rPr lang="zh-CN" altLang="en-US" sz="1500" b="1" dirty="0">
                <a:ea typeface="华文黑体" charset="-122"/>
              </a:rPr>
              <a:t>实例化一个</a:t>
            </a:r>
            <a:r>
              <a:rPr lang="en-US" altLang="zh-CN" sz="1500" b="1" dirty="0" err="1">
                <a:ea typeface="华文黑体" charset="-122"/>
              </a:rPr>
              <a:t>vue</a:t>
            </a:r>
            <a:r>
              <a:rPr lang="zh-CN" altLang="en-US" sz="1500" b="1" dirty="0">
                <a:ea typeface="华文黑体" charset="-122"/>
              </a:rPr>
              <a:t>对象，用该对象来</a:t>
            </a:r>
            <a:r>
              <a:rPr lang="zh-CN" altLang="en-US" sz="1500" b="1" dirty="0" smtClean="0">
                <a:ea typeface="华文黑体" charset="-122"/>
              </a:rPr>
              <a:t>解析标签的</a:t>
            </a:r>
            <a:r>
              <a:rPr lang="zh-CN" altLang="en-US" sz="1500" b="1" dirty="0">
                <a:ea typeface="华文黑体" charset="-122"/>
              </a:rPr>
              <a:t>所有</a:t>
            </a:r>
            <a:r>
              <a:rPr lang="zh-CN" altLang="en-US" sz="1500" b="1" dirty="0" smtClean="0">
                <a:ea typeface="华文黑体" charset="-122"/>
              </a:rPr>
              <a:t>指令。</a:t>
            </a:r>
            <a:endParaRPr lang="en-US" altLang="zh-CN" sz="1500" b="1" dirty="0" smtClean="0">
              <a:ea typeface="华文黑体" charset="-122"/>
            </a:endParaRPr>
          </a:p>
          <a:p>
            <a:pPr marL="914400" lvl="2" indent="0">
              <a:buFontTx/>
              <a:buNone/>
              <a:defRPr/>
            </a:pPr>
            <a:r>
              <a:rPr lang="zh-CN" altLang="en-US" sz="1800" dirty="0" smtClean="0">
                <a:solidFill>
                  <a:srgbClr val="FF0000"/>
                </a:solidFill>
              </a:rPr>
              <a:t>示例 </a:t>
            </a:r>
            <a:r>
              <a:rPr lang="en-US" altLang="zh-CN" sz="1800" dirty="0" smtClean="0">
                <a:solidFill>
                  <a:srgbClr val="FF0000"/>
                </a:solidFill>
              </a:rPr>
              <a:t>01</a:t>
            </a:r>
            <a:r>
              <a:rPr lang="zh-CN" altLang="en-US" sz="1800" dirty="0" smtClean="0">
                <a:solidFill>
                  <a:srgbClr val="FF0000"/>
                </a:solidFill>
              </a:rPr>
              <a:t>体验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vue</a:t>
            </a:r>
            <a:endParaRPr lang="en-US" altLang="zh-CN" sz="1800" dirty="0">
              <a:cs typeface="+mn-cs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5333" y="2276158"/>
            <a:ext cx="7199312" cy="4522787"/>
          </a:xfrm>
          <a:prstGeom prst="rect">
            <a:avLst/>
          </a:prstGeom>
          <a:solidFill>
            <a:srgbClr val="99CCFF"/>
          </a:solidFill>
          <a:ln w="57150" algn="ctr">
            <a:solidFill>
              <a:srgbClr val="FF0000"/>
            </a:solidFill>
            <a:miter lim="800000"/>
          </a:ln>
        </p:spPr>
        <p:txBody>
          <a:bodyPr wrap="none" lIns="100215" tIns="52112" rIns="100215" bIns="52112" anchor="ctr"/>
          <a:lstStyle/>
          <a:p>
            <a:pPr defTabSz="873125"/>
            <a:r>
              <a:rPr lang="en-US" altLang="zh-CN" b="1">
                <a:ea typeface="华文黑体"/>
                <a:cs typeface="华文黑体"/>
              </a:rPr>
              <a:t>	</a:t>
            </a:r>
            <a:r>
              <a:rPr lang="en-US" altLang="zh-CN" sz="1200" b="1">
                <a:ea typeface="华文黑体"/>
                <a:cs typeface="华文黑体"/>
              </a:rPr>
              <a:t>&lt;script src="js/vue.js"&gt;&lt;/script&gt;</a:t>
            </a:r>
            <a:endParaRPr lang="en-US" altLang="zh-CN" sz="1200" b="1">
              <a:ea typeface="华文黑体"/>
              <a:cs typeface="华文黑体"/>
            </a:endParaRPr>
          </a:p>
          <a:p>
            <a:pPr defTabSz="873125"/>
            <a:r>
              <a:rPr lang="en-US" altLang="zh-CN" sz="1200" b="1">
                <a:ea typeface="华文黑体"/>
                <a:cs typeface="华文黑体"/>
              </a:rPr>
              <a:t>	&lt;!-- </a:t>
            </a:r>
            <a:r>
              <a:rPr lang="zh-CN" altLang="en-US" sz="1200" b="1">
                <a:ea typeface="华文黑体"/>
                <a:cs typeface="华文黑体"/>
              </a:rPr>
              <a:t>第一步：引入</a:t>
            </a:r>
            <a:r>
              <a:rPr lang="en-US" altLang="zh-CN" sz="1200" b="1">
                <a:ea typeface="华文黑体"/>
                <a:cs typeface="华文黑体"/>
              </a:rPr>
              <a:t>vue.js --&gt;</a:t>
            </a:r>
            <a:endParaRPr lang="en-US" altLang="zh-CN" sz="1200" b="1">
              <a:ea typeface="华文黑体"/>
              <a:cs typeface="华文黑体"/>
            </a:endParaRPr>
          </a:p>
          <a:p>
            <a:pPr defTabSz="873125"/>
            <a:r>
              <a:rPr lang="en-US" altLang="zh-CN" sz="1200" b="1">
                <a:ea typeface="华文黑体"/>
                <a:cs typeface="华文黑体"/>
              </a:rPr>
              <a:t>&lt;/head&gt;</a:t>
            </a:r>
            <a:endParaRPr lang="en-US" altLang="zh-CN" sz="1200" b="1">
              <a:ea typeface="华文黑体"/>
              <a:cs typeface="华文黑体"/>
            </a:endParaRPr>
          </a:p>
          <a:p>
            <a:pPr defTabSz="873125"/>
            <a:r>
              <a:rPr lang="en-US" altLang="zh-CN" sz="1200" b="1">
                <a:ea typeface="华文黑体"/>
                <a:cs typeface="华文黑体"/>
              </a:rPr>
              <a:t>&lt;body&gt;</a:t>
            </a:r>
            <a:endParaRPr lang="en-US" altLang="zh-CN" sz="1200" b="1">
              <a:ea typeface="华文黑体"/>
              <a:cs typeface="华文黑体"/>
            </a:endParaRPr>
          </a:p>
          <a:p>
            <a:pPr defTabSz="873125"/>
            <a:r>
              <a:rPr lang="en-US" altLang="zh-CN" sz="1200" b="1">
                <a:ea typeface="华文黑体"/>
                <a:cs typeface="华文黑体"/>
              </a:rPr>
              <a:t>&lt;!-- </a:t>
            </a:r>
            <a:r>
              <a:rPr lang="zh-CN" altLang="en-US" sz="1200" b="1">
                <a:ea typeface="华文黑体"/>
                <a:cs typeface="华文黑体"/>
              </a:rPr>
              <a:t>第二步确定范围：表示该范围内的元素可以被</a:t>
            </a:r>
            <a:r>
              <a:rPr lang="en-US" altLang="zh-CN" sz="1200" b="1">
                <a:ea typeface="华文黑体"/>
                <a:cs typeface="华文黑体"/>
              </a:rPr>
              <a:t>vue</a:t>
            </a:r>
            <a:r>
              <a:rPr lang="zh-CN" altLang="en-US" sz="1200" b="1">
                <a:ea typeface="华文黑体"/>
                <a:cs typeface="华文黑体"/>
              </a:rPr>
              <a:t>解析 </a:t>
            </a:r>
            <a:r>
              <a:rPr lang="en-US" altLang="zh-CN" sz="1200" b="1">
                <a:ea typeface="华文黑体"/>
                <a:cs typeface="华文黑体"/>
              </a:rPr>
              <a:t>--&gt;</a:t>
            </a:r>
            <a:endParaRPr lang="en-US" altLang="zh-CN" sz="1200" b="1">
              <a:ea typeface="华文黑体"/>
              <a:cs typeface="华文黑体"/>
            </a:endParaRPr>
          </a:p>
          <a:p>
            <a:pPr defTabSz="873125"/>
            <a:r>
              <a:rPr lang="en-US" altLang="zh-CN" sz="1200" b="1">
                <a:ea typeface="华文黑体"/>
                <a:cs typeface="华文黑体"/>
              </a:rPr>
              <a:t>&lt;div id="box"&gt;</a:t>
            </a:r>
            <a:endParaRPr lang="en-US" altLang="zh-CN" sz="1200" b="1">
              <a:ea typeface="华文黑体"/>
              <a:cs typeface="华文黑体"/>
            </a:endParaRPr>
          </a:p>
          <a:p>
            <a:pPr defTabSz="873125"/>
            <a:r>
              <a:rPr lang="en-US" altLang="zh-CN" sz="1200" b="1">
                <a:ea typeface="华文黑体"/>
                <a:cs typeface="华文黑体"/>
              </a:rPr>
              <a:t>	{{msg}}</a:t>
            </a:r>
            <a:endParaRPr lang="en-US" altLang="zh-CN" sz="1200" b="1">
              <a:ea typeface="华文黑体"/>
              <a:cs typeface="华文黑体"/>
            </a:endParaRPr>
          </a:p>
          <a:p>
            <a:pPr defTabSz="873125"/>
            <a:r>
              <a:rPr lang="en-US" altLang="zh-CN" sz="1200" b="1">
                <a:ea typeface="华文黑体"/>
                <a:cs typeface="华文黑体"/>
              </a:rPr>
              <a:t>	&lt;!-- </a:t>
            </a:r>
            <a:r>
              <a:rPr lang="zh-CN" altLang="en-US" sz="1200" b="1">
                <a:ea typeface="华文黑体"/>
                <a:cs typeface="华文黑体"/>
              </a:rPr>
              <a:t>插值表达式：展示数据 </a:t>
            </a:r>
            <a:r>
              <a:rPr lang="en-US" altLang="zh-CN" sz="1200" b="1">
                <a:ea typeface="华文黑体"/>
                <a:cs typeface="华文黑体"/>
              </a:rPr>
              <a:t>--&gt;</a:t>
            </a:r>
            <a:endParaRPr lang="en-US" altLang="zh-CN" sz="1200" b="1">
              <a:ea typeface="华文黑体"/>
              <a:cs typeface="华文黑体"/>
            </a:endParaRPr>
          </a:p>
          <a:p>
            <a:pPr defTabSz="873125"/>
            <a:r>
              <a:rPr lang="en-US" altLang="zh-CN" sz="1200" b="1">
                <a:ea typeface="华文黑体"/>
                <a:cs typeface="华文黑体"/>
              </a:rPr>
              <a:t>&lt;/div&gt;</a:t>
            </a:r>
            <a:endParaRPr lang="en-US" altLang="zh-CN" sz="1200" b="1">
              <a:ea typeface="华文黑体"/>
              <a:cs typeface="华文黑体"/>
            </a:endParaRPr>
          </a:p>
          <a:p>
            <a:pPr defTabSz="873125"/>
            <a:r>
              <a:rPr lang="en-US" altLang="zh-CN" sz="1200" b="1">
                <a:ea typeface="华文黑体"/>
                <a:cs typeface="华文黑体"/>
              </a:rPr>
              <a:t>&lt;script&gt;</a:t>
            </a:r>
            <a:endParaRPr lang="en-US" altLang="zh-CN" sz="1200" b="1">
              <a:ea typeface="华文黑体"/>
              <a:cs typeface="华文黑体"/>
            </a:endParaRPr>
          </a:p>
          <a:p>
            <a:pPr defTabSz="873125"/>
            <a:r>
              <a:rPr lang="en-US" altLang="zh-CN" sz="1200" b="1">
                <a:ea typeface="华文黑体"/>
                <a:cs typeface="华文黑体"/>
              </a:rPr>
              <a:t>	// </a:t>
            </a:r>
            <a:r>
              <a:rPr lang="zh-CN" altLang="en-US" sz="1200" b="1">
                <a:ea typeface="华文黑体"/>
                <a:cs typeface="华文黑体"/>
              </a:rPr>
              <a:t>第三步：实例化一个</a:t>
            </a:r>
            <a:r>
              <a:rPr lang="en-US" altLang="zh-CN" sz="1200" b="1">
                <a:ea typeface="华文黑体"/>
                <a:cs typeface="华文黑体"/>
              </a:rPr>
              <a:t>vue</a:t>
            </a:r>
            <a:r>
              <a:rPr lang="zh-CN" altLang="en-US" sz="1200" b="1">
                <a:ea typeface="华文黑体"/>
                <a:cs typeface="华文黑体"/>
              </a:rPr>
              <a:t>对象，用该对象来解析</a:t>
            </a:r>
            <a:r>
              <a:rPr lang="en-US" altLang="zh-CN" sz="1200" b="1">
                <a:ea typeface="华文黑体"/>
                <a:cs typeface="华文黑体"/>
              </a:rPr>
              <a:t>id=box</a:t>
            </a:r>
            <a:r>
              <a:rPr lang="zh-CN" altLang="en-US" sz="1200" b="1">
                <a:ea typeface="华文黑体"/>
                <a:cs typeface="华文黑体"/>
              </a:rPr>
              <a:t>的所有指令</a:t>
            </a:r>
            <a:endParaRPr lang="zh-CN" altLang="en-US" sz="1200" b="1">
              <a:ea typeface="华文黑体"/>
              <a:cs typeface="华文黑体"/>
            </a:endParaRPr>
          </a:p>
          <a:p>
            <a:pPr defTabSz="873125"/>
            <a:r>
              <a:rPr lang="zh-CN" altLang="en-US" sz="1200" b="1">
                <a:ea typeface="华文黑体"/>
                <a:cs typeface="华文黑体"/>
              </a:rPr>
              <a:t>	</a:t>
            </a:r>
            <a:r>
              <a:rPr lang="en-US" altLang="zh-CN" sz="1200" b="1">
                <a:ea typeface="华文黑体"/>
                <a:cs typeface="华文黑体"/>
              </a:rPr>
              <a:t>// vm</a:t>
            </a:r>
            <a:r>
              <a:rPr lang="zh-CN" altLang="en-US" sz="1200" b="1">
                <a:ea typeface="华文黑体"/>
                <a:cs typeface="华文黑体"/>
              </a:rPr>
              <a:t>相当于</a:t>
            </a:r>
            <a:r>
              <a:rPr lang="en-US" altLang="zh-CN" sz="1200" b="1">
                <a:ea typeface="华文黑体"/>
                <a:cs typeface="华文黑体"/>
              </a:rPr>
              <a:t>MVVM</a:t>
            </a:r>
            <a:r>
              <a:rPr lang="zh-CN" altLang="en-US" sz="1200" b="1">
                <a:ea typeface="华文黑体"/>
                <a:cs typeface="华文黑体"/>
              </a:rPr>
              <a:t>中的</a:t>
            </a:r>
            <a:r>
              <a:rPr lang="en-US" altLang="zh-CN" sz="1200" b="1">
                <a:ea typeface="华文黑体"/>
                <a:cs typeface="华文黑体"/>
              </a:rPr>
              <a:t>vm</a:t>
            </a:r>
            <a:r>
              <a:rPr lang="zh-CN" altLang="en-US" sz="1200" b="1">
                <a:ea typeface="华文黑体"/>
                <a:cs typeface="华文黑体"/>
              </a:rPr>
              <a:t>。</a:t>
            </a:r>
            <a:endParaRPr lang="zh-CN" altLang="en-US" sz="1200" b="1">
              <a:ea typeface="华文黑体"/>
              <a:cs typeface="华文黑体"/>
            </a:endParaRPr>
          </a:p>
          <a:p>
            <a:pPr defTabSz="873125"/>
            <a:r>
              <a:rPr lang="zh-CN" altLang="en-US" sz="1200" b="1">
                <a:ea typeface="华文黑体"/>
                <a:cs typeface="华文黑体"/>
              </a:rPr>
              <a:t>	</a:t>
            </a:r>
            <a:r>
              <a:rPr lang="en-US" altLang="zh-CN" sz="1200" b="1">
                <a:ea typeface="华文黑体"/>
                <a:cs typeface="华文黑体"/>
              </a:rPr>
              <a:t>var vm=new Vue({</a:t>
            </a:r>
            <a:endParaRPr lang="en-US" altLang="zh-CN" sz="1200" b="1">
              <a:ea typeface="华文黑体"/>
              <a:cs typeface="华文黑体"/>
            </a:endParaRPr>
          </a:p>
          <a:p>
            <a:pPr defTabSz="873125"/>
            <a:r>
              <a:rPr lang="en-US" altLang="zh-CN" sz="1200" b="1">
                <a:ea typeface="华文黑体"/>
                <a:cs typeface="华文黑体"/>
              </a:rPr>
              <a:t>		// </a:t>
            </a:r>
            <a:r>
              <a:rPr lang="zh-CN" altLang="en-US" sz="1200" b="1">
                <a:ea typeface="华文黑体"/>
                <a:cs typeface="华文黑体"/>
              </a:rPr>
              <a:t>表示</a:t>
            </a:r>
            <a:r>
              <a:rPr lang="en-US" altLang="zh-CN" sz="1200" b="1">
                <a:ea typeface="华文黑体"/>
                <a:cs typeface="华文黑体"/>
              </a:rPr>
              <a:t>vm</a:t>
            </a:r>
            <a:r>
              <a:rPr lang="zh-CN" altLang="en-US" sz="1200" b="1">
                <a:ea typeface="华文黑体"/>
                <a:cs typeface="华文黑体"/>
              </a:rPr>
              <a:t>将来要操作的</a:t>
            </a:r>
            <a:r>
              <a:rPr lang="en-US" altLang="zh-CN" sz="1200" b="1">
                <a:ea typeface="华文黑体"/>
                <a:cs typeface="华文黑体"/>
              </a:rPr>
              <a:t>view</a:t>
            </a:r>
            <a:r>
              <a:rPr lang="zh-CN" altLang="en-US" sz="1200" b="1">
                <a:ea typeface="华文黑体"/>
                <a:cs typeface="华文黑体"/>
              </a:rPr>
              <a:t>区域是</a:t>
            </a:r>
            <a:r>
              <a:rPr lang="en-US" altLang="zh-CN" sz="1200" b="1">
                <a:ea typeface="华文黑体"/>
                <a:cs typeface="华文黑体"/>
              </a:rPr>
              <a:t>:id</a:t>
            </a:r>
            <a:r>
              <a:rPr lang="zh-CN" altLang="en-US" sz="1200" b="1">
                <a:ea typeface="华文黑体"/>
                <a:cs typeface="华文黑体"/>
              </a:rPr>
              <a:t>为</a:t>
            </a:r>
            <a:r>
              <a:rPr lang="en-US" altLang="zh-CN" sz="1200" b="1">
                <a:ea typeface="华文黑体"/>
                <a:cs typeface="华文黑体"/>
              </a:rPr>
              <a:t>box</a:t>
            </a:r>
            <a:r>
              <a:rPr lang="zh-CN" altLang="en-US" sz="1200" b="1">
                <a:ea typeface="华文黑体"/>
                <a:cs typeface="华文黑体"/>
              </a:rPr>
              <a:t>的</a:t>
            </a:r>
            <a:r>
              <a:rPr lang="en-US" altLang="zh-CN" sz="1200" b="1">
                <a:ea typeface="华文黑体"/>
                <a:cs typeface="华文黑体"/>
              </a:rPr>
              <a:t>div</a:t>
            </a:r>
            <a:r>
              <a:rPr lang="zh-CN" altLang="en-US" sz="1200" b="1">
                <a:ea typeface="华文黑体"/>
                <a:cs typeface="华文黑体"/>
              </a:rPr>
              <a:t>的区域的指令。</a:t>
            </a:r>
            <a:endParaRPr lang="zh-CN" altLang="en-US" sz="1200" b="1">
              <a:ea typeface="华文黑体"/>
              <a:cs typeface="华文黑体"/>
            </a:endParaRPr>
          </a:p>
          <a:p>
            <a:pPr defTabSz="873125"/>
            <a:r>
              <a:rPr lang="zh-CN" altLang="en-US" sz="1200" b="1">
                <a:ea typeface="华文黑体"/>
                <a:cs typeface="华文黑体"/>
              </a:rPr>
              <a:t>		</a:t>
            </a:r>
            <a:r>
              <a:rPr lang="en-US" altLang="zh-CN" sz="1200" b="1">
                <a:ea typeface="华文黑体"/>
                <a:cs typeface="华文黑体"/>
              </a:rPr>
              <a:t>el:'#box',</a:t>
            </a:r>
            <a:endParaRPr lang="en-US" altLang="zh-CN" sz="1200" b="1">
              <a:ea typeface="华文黑体"/>
              <a:cs typeface="华文黑体"/>
            </a:endParaRPr>
          </a:p>
          <a:p>
            <a:pPr defTabSz="873125"/>
            <a:r>
              <a:rPr lang="en-US" altLang="zh-CN" sz="1200" b="1">
                <a:ea typeface="华文黑体"/>
                <a:cs typeface="华文黑体"/>
              </a:rPr>
              <a:t>		data:{</a:t>
            </a:r>
            <a:endParaRPr lang="en-US" altLang="zh-CN" sz="1200" b="1">
              <a:ea typeface="华文黑体"/>
              <a:cs typeface="华文黑体"/>
            </a:endParaRPr>
          </a:p>
          <a:p>
            <a:pPr defTabSz="873125"/>
            <a:r>
              <a:rPr lang="en-US" altLang="zh-CN" sz="1200" b="1">
                <a:ea typeface="华文黑体"/>
                <a:cs typeface="华文黑体"/>
              </a:rPr>
              <a:t>			msg:'hello world!'</a:t>
            </a:r>
            <a:endParaRPr lang="en-US" altLang="zh-CN" sz="1200" b="1">
              <a:ea typeface="华文黑体"/>
              <a:cs typeface="华文黑体"/>
            </a:endParaRPr>
          </a:p>
          <a:p>
            <a:pPr defTabSz="873125"/>
            <a:r>
              <a:rPr lang="en-US" altLang="zh-CN" sz="1200" b="1">
                <a:ea typeface="华文黑体"/>
                <a:cs typeface="华文黑体"/>
              </a:rPr>
              <a:t>			// </a:t>
            </a:r>
            <a:r>
              <a:rPr lang="zh-CN" altLang="en-US" sz="1200" b="1">
                <a:ea typeface="华文黑体"/>
                <a:cs typeface="华文黑体"/>
              </a:rPr>
              <a:t>为</a:t>
            </a:r>
            <a:r>
              <a:rPr lang="en-US" altLang="zh-CN" sz="1200" b="1">
                <a:ea typeface="华文黑体"/>
                <a:cs typeface="华文黑体"/>
              </a:rPr>
              <a:t>MVVM</a:t>
            </a:r>
            <a:r>
              <a:rPr lang="zh-CN" altLang="en-US" sz="1200" b="1">
                <a:ea typeface="华文黑体"/>
                <a:cs typeface="华文黑体"/>
              </a:rPr>
              <a:t>中的</a:t>
            </a:r>
            <a:r>
              <a:rPr lang="en-US" altLang="zh-CN" sz="1200" b="1">
                <a:ea typeface="华文黑体"/>
                <a:cs typeface="华文黑体"/>
              </a:rPr>
              <a:t>Model</a:t>
            </a:r>
            <a:endParaRPr lang="en-US" altLang="zh-CN" sz="1200" b="1">
              <a:ea typeface="华文黑体"/>
              <a:cs typeface="华文黑体"/>
            </a:endParaRPr>
          </a:p>
          <a:p>
            <a:pPr defTabSz="873125"/>
            <a:r>
              <a:rPr lang="en-US" altLang="zh-CN" sz="1200" b="1">
                <a:ea typeface="华文黑体"/>
                <a:cs typeface="华文黑体"/>
              </a:rPr>
              <a:t>		}</a:t>
            </a:r>
            <a:endParaRPr lang="en-US" altLang="zh-CN" sz="1200" b="1">
              <a:ea typeface="华文黑体"/>
              <a:cs typeface="华文黑体"/>
            </a:endParaRPr>
          </a:p>
          <a:p>
            <a:pPr defTabSz="873125"/>
            <a:r>
              <a:rPr lang="en-US" altLang="zh-CN" sz="1200" b="1">
                <a:ea typeface="华文黑体"/>
                <a:cs typeface="华文黑体"/>
              </a:rPr>
              <a:t>	})</a:t>
            </a:r>
            <a:endParaRPr lang="en-US" altLang="zh-CN" sz="1200" b="1">
              <a:ea typeface="华文黑体"/>
              <a:cs typeface="华文黑体"/>
            </a:endParaRPr>
          </a:p>
          <a:p>
            <a:pPr defTabSz="873125"/>
            <a:r>
              <a:rPr lang="en-US" altLang="zh-CN" sz="1200" b="1">
                <a:ea typeface="华文黑体"/>
                <a:cs typeface="华文黑体"/>
              </a:rPr>
              <a:t>&lt;/script&gt;</a:t>
            </a:r>
            <a:endParaRPr lang="en-US" altLang="zh-CN" sz="1200" b="1">
              <a:ea typeface="华文黑体"/>
              <a:cs typeface="华文黑体"/>
            </a:endParaRPr>
          </a:p>
          <a:p>
            <a:pPr defTabSz="873125"/>
            <a:r>
              <a:rPr lang="en-US" altLang="zh-CN" sz="1200" b="1">
                <a:ea typeface="华文黑体"/>
                <a:cs typeface="华文黑体"/>
              </a:rPr>
              <a:t>&lt;/body&gt;</a:t>
            </a:r>
            <a:endParaRPr lang="zh-CN" altLang="en-US" sz="1200" b="1">
              <a:ea typeface="华文黑体"/>
              <a:cs typeface="华文黑体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基本模型</a:t>
            </a:r>
            <a:endParaRPr lang="en-US" altLang="zh-CN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err="1"/>
              <a:t>Vue</a:t>
            </a:r>
            <a:r>
              <a:rPr lang="zh-CN" altLang="en-US" sz="2400" dirty="0"/>
              <a:t>的基本使用</a:t>
            </a:r>
            <a:r>
              <a:rPr lang="zh-CN" altLang="en-US" sz="2400" dirty="0" smtClean="0"/>
              <a:t>模型</a:t>
            </a:r>
            <a:endParaRPr lang="en-US" altLang="zh-CN" sz="2400" dirty="0" smtClean="0"/>
          </a:p>
          <a:p>
            <a:pPr marL="0" indent="0"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sz="1600" dirty="0" smtClean="0"/>
              <a:t>第一步：一般</a:t>
            </a:r>
            <a:r>
              <a:rPr lang="zh-CN" altLang="en-US" sz="1600" dirty="0"/>
              <a:t>会在页面中定义个根元素作为</a:t>
            </a:r>
            <a:r>
              <a:rPr lang="en-US" altLang="zh-CN" sz="1600" dirty="0" err="1"/>
              <a:t>Vue</a:t>
            </a:r>
            <a:r>
              <a:rPr lang="zh-CN" altLang="en-US" sz="1600" dirty="0" smtClean="0"/>
              <a:t>视图</a:t>
            </a:r>
            <a:endParaRPr lang="en-US" altLang="zh-CN" sz="1600" dirty="0" smtClean="0"/>
          </a:p>
          <a:p>
            <a:pPr marL="0" indent="0">
              <a:buFontTx/>
              <a:buNone/>
              <a:defRPr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第二步：</a:t>
            </a:r>
            <a:r>
              <a:rPr lang="zh-CN" altLang="en-US" sz="1600" dirty="0"/>
              <a:t>然后会定义一个数据对象，作为</a:t>
            </a:r>
            <a:r>
              <a:rPr lang="en-US" altLang="zh-CN" sz="1600" dirty="0" err="1"/>
              <a:t>Vue</a:t>
            </a:r>
            <a:r>
              <a:rPr lang="zh-CN" altLang="en-US" sz="1600" dirty="0" smtClean="0"/>
              <a:t>数据模型</a:t>
            </a:r>
            <a:endParaRPr lang="en-US" altLang="zh-CN" sz="1600" dirty="0" smtClean="0"/>
          </a:p>
          <a:p>
            <a:pPr marL="0" indent="0">
              <a:buFontTx/>
              <a:buNone/>
              <a:defRPr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第三步：</a:t>
            </a:r>
            <a:r>
              <a:rPr lang="zh-CN" altLang="en-US" sz="1600" dirty="0"/>
              <a:t>最后会定义一个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实例，把视图与数据关联起来，就是</a:t>
            </a:r>
            <a:r>
              <a:rPr lang="en-US" altLang="zh-CN" sz="1600" dirty="0" err="1" smtClean="0"/>
              <a:t>ViewModel</a:t>
            </a:r>
            <a:endParaRPr lang="en-US" altLang="zh-CN" sz="1600" dirty="0" smtClean="0"/>
          </a:p>
          <a:p>
            <a:pPr marL="0" indent="0">
              <a:buFontTx/>
              <a:buNone/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示例</a:t>
            </a:r>
            <a:r>
              <a:rPr lang="en-US" altLang="zh-CN" sz="1600" dirty="0">
                <a:solidFill>
                  <a:srgbClr val="FF0000"/>
                </a:solidFill>
              </a:rPr>
              <a:t>  02</a:t>
            </a:r>
            <a:r>
              <a:rPr lang="zh-CN" altLang="en-US" sz="1600" dirty="0">
                <a:solidFill>
                  <a:srgbClr val="FF0000"/>
                </a:solidFill>
              </a:rPr>
              <a:t>基本模型</a:t>
            </a:r>
            <a:endParaRPr lang="en-US" altLang="zh-CN" sz="1600" dirty="0"/>
          </a:p>
          <a:p>
            <a:pPr marL="0" indent="0">
              <a:buFontTx/>
              <a:buNone/>
              <a:defRPr/>
            </a:pPr>
            <a:endParaRPr lang="en-US" altLang="zh-CN" sz="1600" dirty="0"/>
          </a:p>
          <a:p>
            <a:pPr>
              <a:defRPr/>
            </a:pPr>
            <a:r>
              <a:rPr lang="zh-CN" altLang="en-US" sz="2400" dirty="0"/>
              <a:t>插值</a:t>
            </a:r>
            <a:r>
              <a:rPr lang="zh-CN" altLang="en-US" sz="2400" dirty="0" smtClean="0"/>
              <a:t>表达式</a:t>
            </a:r>
            <a:endParaRPr lang="en-US" altLang="zh-CN" sz="2400" dirty="0" smtClean="0"/>
          </a:p>
          <a:p>
            <a:pPr marL="0" indent="0">
              <a:buFontTx/>
              <a:buNone/>
              <a:defRPr/>
            </a:pPr>
            <a:r>
              <a:rPr lang="en-US" altLang="zh-CN" sz="2400" dirty="0"/>
              <a:t>	</a:t>
            </a:r>
            <a:r>
              <a:rPr lang="zh-CN" altLang="en-US" sz="1600" dirty="0"/>
              <a:t>语法：使用一对大括号</a:t>
            </a:r>
            <a:r>
              <a:rPr lang="en-US" altLang="zh-CN" sz="1600" dirty="0"/>
              <a:t>{{  </a:t>
            </a:r>
            <a:r>
              <a:rPr lang="zh-CN" altLang="en-US" sz="1600" dirty="0"/>
              <a:t>变量、表达式、函数调用  </a:t>
            </a:r>
            <a:r>
              <a:rPr lang="en-US" altLang="zh-CN" sz="1600" dirty="0"/>
              <a:t>}} </a:t>
            </a:r>
            <a:endParaRPr lang="en-US" altLang="zh-CN" sz="1600" dirty="0" smtClean="0"/>
          </a:p>
          <a:p>
            <a:pPr marL="0" indent="0">
              <a:buFontTx/>
              <a:buNone/>
              <a:defRPr/>
            </a:pPr>
            <a:r>
              <a:rPr lang="en-US" altLang="zh-CN" sz="1600" dirty="0"/>
              <a:t>	</a:t>
            </a:r>
            <a:r>
              <a:rPr lang="zh-CN" altLang="en-US" sz="1600" dirty="0"/>
              <a:t>特点：可以通过 </a:t>
            </a:r>
            <a:r>
              <a:rPr lang="en-US" altLang="zh-CN" sz="1600" dirty="0"/>
              <a:t>| </a:t>
            </a:r>
            <a:r>
              <a:rPr lang="zh-CN" altLang="en-US" sz="1600" dirty="0"/>
              <a:t>管道符调用</a:t>
            </a:r>
            <a:r>
              <a:rPr lang="zh-CN" altLang="en-US" sz="1600" dirty="0" smtClean="0"/>
              <a:t>过滤器</a:t>
            </a:r>
            <a:endParaRPr lang="en-US" altLang="zh-CN" sz="1600" dirty="0" smtClean="0"/>
          </a:p>
          <a:p>
            <a:pPr marL="0" indent="0">
              <a:buFontTx/>
              <a:buNone/>
              <a:defRPr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缺点</a:t>
            </a:r>
            <a:r>
              <a:rPr lang="zh-CN" altLang="en-US" sz="1600" dirty="0"/>
              <a:t>：在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渲染页面前源代码会显示</a:t>
            </a:r>
            <a:r>
              <a:rPr lang="zh-CN" altLang="en-US" sz="1600" dirty="0" smtClean="0"/>
              <a:t>出来</a:t>
            </a:r>
            <a:endParaRPr lang="en-US" altLang="zh-CN" sz="1600" dirty="0" smtClean="0"/>
          </a:p>
          <a:p>
            <a:pPr marL="0" indent="0"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示例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03</a:t>
            </a:r>
            <a:r>
              <a:rPr lang="zh-CN" altLang="en-US" dirty="0" smtClean="0">
                <a:solidFill>
                  <a:srgbClr val="FF0000"/>
                </a:solidFill>
              </a:rPr>
              <a:t>插值表达式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基本模型</a:t>
            </a:r>
            <a:endParaRPr lang="en-US" altLang="zh-CN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7513" y="1028700"/>
            <a:ext cx="8247062" cy="5227638"/>
          </a:xfrm>
          <a:prstGeom prst="rect">
            <a:avLst/>
          </a:prstGeom>
          <a:solidFill>
            <a:srgbClr val="99CCFF"/>
          </a:solidFill>
          <a:ln w="57150" algn="ctr">
            <a:solidFill>
              <a:srgbClr val="FF0000"/>
            </a:solidFill>
            <a:miter lim="800000"/>
          </a:ln>
        </p:spPr>
        <p:txBody>
          <a:bodyPr wrap="none" lIns="100215" tIns="52112" rIns="100215" bIns="52112" anchor="ctr"/>
          <a:lstStyle/>
          <a:p>
            <a:pPr defTabSz="873125"/>
            <a:r>
              <a:rPr lang="en-US" altLang="zh-CN" b="1">
                <a:ea typeface="华文黑体"/>
                <a:cs typeface="华文黑体"/>
              </a:rPr>
              <a:t>&lt;!-- </a:t>
            </a:r>
            <a:r>
              <a:rPr lang="zh-CN" altLang="en-US" b="1">
                <a:ea typeface="华文黑体"/>
                <a:cs typeface="华文黑体"/>
              </a:rPr>
              <a:t>代表</a:t>
            </a:r>
            <a:r>
              <a:rPr lang="en-US" altLang="zh-CN" b="1">
                <a:ea typeface="华文黑体"/>
                <a:cs typeface="华文黑体"/>
              </a:rPr>
              <a:t>MVVM</a:t>
            </a:r>
            <a:r>
              <a:rPr lang="zh-CN" altLang="en-US" b="1">
                <a:ea typeface="华文黑体"/>
                <a:cs typeface="华文黑体"/>
              </a:rPr>
              <a:t>中的</a:t>
            </a:r>
            <a:r>
              <a:rPr lang="en-US" altLang="zh-CN" b="1">
                <a:ea typeface="华文黑体"/>
                <a:cs typeface="华文黑体"/>
              </a:rPr>
              <a:t>V</a:t>
            </a:r>
            <a:r>
              <a:rPr lang="zh-CN" altLang="en-US" b="1">
                <a:ea typeface="华文黑体"/>
                <a:cs typeface="华文黑体"/>
              </a:rPr>
              <a:t>：在页面中创建一个根元素。作为</a:t>
            </a:r>
            <a:r>
              <a:rPr lang="en-US" altLang="zh-CN" b="1">
                <a:ea typeface="华文黑体"/>
                <a:cs typeface="华文黑体"/>
              </a:rPr>
              <a:t>view</a:t>
            </a:r>
            <a:r>
              <a:rPr lang="zh-CN" altLang="en-US" b="1">
                <a:ea typeface="华文黑体"/>
                <a:cs typeface="华文黑体"/>
              </a:rPr>
              <a:t>视图。 </a:t>
            </a:r>
            <a:r>
              <a:rPr lang="en-US" altLang="zh-CN" b="1">
                <a:ea typeface="华文黑体"/>
                <a:cs typeface="华文黑体"/>
              </a:rPr>
              <a:t>--&gt;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		&lt;div id="box"&gt;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			{{msg}}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			&lt;!-- </a:t>
            </a:r>
            <a:r>
              <a:rPr lang="zh-CN" altLang="en-US" b="1">
                <a:ea typeface="华文黑体"/>
                <a:cs typeface="华文黑体"/>
              </a:rPr>
              <a:t>插值表达式。 </a:t>
            </a:r>
            <a:r>
              <a:rPr lang="en-US" altLang="zh-CN" b="1">
                <a:ea typeface="华文黑体"/>
                <a:cs typeface="华文黑体"/>
              </a:rPr>
              <a:t>{{}}--&gt;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			&lt;h1&gt;{{aa}}&lt;/h1&gt;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			&lt;p&gt;{{arr}}&lt;/p&gt;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		&lt;/div&gt;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		&lt;!-- {{msg}} </a:t>
            </a:r>
            <a:r>
              <a:rPr lang="zh-CN" altLang="en-US" b="1">
                <a:ea typeface="华文黑体"/>
                <a:cs typeface="华文黑体"/>
              </a:rPr>
              <a:t>根元素之外，不能使用实例的数据</a:t>
            </a:r>
            <a:r>
              <a:rPr lang="en-US" altLang="zh-CN" b="1">
                <a:ea typeface="华文黑体"/>
                <a:cs typeface="华文黑体"/>
              </a:rPr>
              <a:t>--&gt;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	&lt;!-- Model  View   VM --&gt;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		&lt;script&gt;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		// </a:t>
            </a:r>
            <a:r>
              <a:rPr lang="zh-CN" altLang="en-US" b="1">
                <a:ea typeface="华文黑体"/>
                <a:cs typeface="华文黑体"/>
              </a:rPr>
              <a:t>实例代表</a:t>
            </a:r>
            <a:r>
              <a:rPr lang="en-US" altLang="zh-CN" b="1">
                <a:ea typeface="华文黑体"/>
                <a:cs typeface="华文黑体"/>
              </a:rPr>
              <a:t>VM</a:t>
            </a:r>
            <a:r>
              <a:rPr lang="zh-CN" altLang="en-US" b="1">
                <a:ea typeface="华文黑体"/>
                <a:cs typeface="华文黑体"/>
              </a:rPr>
              <a:t>。把数据和视图联系起来</a:t>
            </a:r>
            <a:endParaRPr lang="zh-CN" altLang="en-US" b="1">
              <a:ea typeface="华文黑体"/>
              <a:cs typeface="华文黑体"/>
            </a:endParaRPr>
          </a:p>
          <a:p>
            <a:pPr defTabSz="873125"/>
            <a:r>
              <a:rPr lang="zh-CN" altLang="en-US" b="1">
                <a:ea typeface="华文黑体"/>
                <a:cs typeface="华文黑体"/>
              </a:rPr>
              <a:t>			</a:t>
            </a:r>
            <a:r>
              <a:rPr lang="en-US" altLang="zh-CN" b="1">
                <a:ea typeface="华文黑体"/>
                <a:cs typeface="华文黑体"/>
              </a:rPr>
              <a:t>var vm=new Vue({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				el:'#box',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				// </a:t>
            </a:r>
            <a:r>
              <a:rPr lang="zh-CN" altLang="en-US" b="1">
                <a:ea typeface="华文黑体"/>
                <a:cs typeface="华文黑体"/>
              </a:rPr>
              <a:t>代表</a:t>
            </a:r>
            <a:r>
              <a:rPr lang="en-US" altLang="zh-CN" b="1">
                <a:ea typeface="华文黑体"/>
                <a:cs typeface="华文黑体"/>
              </a:rPr>
              <a:t>Model</a:t>
            </a:r>
            <a:r>
              <a:rPr lang="zh-CN" altLang="en-US" b="1">
                <a:ea typeface="华文黑体"/>
                <a:cs typeface="华文黑体"/>
              </a:rPr>
              <a:t>。数据模型</a:t>
            </a:r>
            <a:endParaRPr lang="zh-CN" altLang="en-US" b="1">
              <a:ea typeface="华文黑体"/>
              <a:cs typeface="华文黑体"/>
            </a:endParaRPr>
          </a:p>
          <a:p>
            <a:pPr defTabSz="873125"/>
            <a:r>
              <a:rPr lang="zh-CN" altLang="en-US" b="1">
                <a:ea typeface="华文黑体"/>
                <a:cs typeface="华文黑体"/>
              </a:rPr>
              <a:t>				</a:t>
            </a:r>
            <a:r>
              <a:rPr lang="en-US" altLang="zh-CN" b="1">
                <a:ea typeface="华文黑体"/>
                <a:cs typeface="华文黑体"/>
              </a:rPr>
              <a:t>data:{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					msg:'hello',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					aa:'world',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					arr:['</a:t>
            </a:r>
            <a:r>
              <a:rPr lang="zh-CN" altLang="en-US" b="1">
                <a:ea typeface="华文黑体"/>
                <a:cs typeface="华文黑体"/>
              </a:rPr>
              <a:t>鹿晗</a:t>
            </a:r>
            <a:r>
              <a:rPr lang="en-US" altLang="zh-CN" b="1">
                <a:ea typeface="华文黑体"/>
                <a:cs typeface="华文黑体"/>
              </a:rPr>
              <a:t>','</a:t>
            </a:r>
            <a:r>
              <a:rPr lang="zh-CN" altLang="en-US" b="1">
                <a:ea typeface="华文黑体"/>
                <a:cs typeface="华文黑体"/>
              </a:rPr>
              <a:t>关晓彤</a:t>
            </a:r>
            <a:r>
              <a:rPr lang="en-US" altLang="zh-CN" b="1">
                <a:ea typeface="华文黑体"/>
                <a:cs typeface="华文黑体"/>
              </a:rPr>
              <a:t>','</a:t>
            </a:r>
            <a:r>
              <a:rPr lang="zh-CN" altLang="en-US" b="1">
                <a:ea typeface="华文黑体"/>
                <a:cs typeface="华文黑体"/>
              </a:rPr>
              <a:t>迪丽热巴</a:t>
            </a:r>
            <a:r>
              <a:rPr lang="en-US" altLang="zh-CN" b="1">
                <a:ea typeface="华文黑体"/>
                <a:cs typeface="华文黑体"/>
              </a:rPr>
              <a:t>']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				}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			})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		&lt;/script&gt;</a:t>
            </a:r>
            <a:endParaRPr lang="zh-CN" altLang="en-US" b="1">
              <a:ea typeface="华文黑体"/>
              <a:cs typeface="华文黑体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Vue</a:t>
            </a:r>
            <a:r>
              <a:rPr lang="zh-CN" altLang="en-US" smtClean="0"/>
              <a:t>常用系统指令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err="1" smtClean="0"/>
              <a:t>v-text&amp;v-html&amp;v-cloak</a:t>
            </a:r>
            <a:endParaRPr lang="en-US" altLang="zh-CN" sz="2400" dirty="0" smtClean="0"/>
          </a:p>
          <a:p>
            <a:pPr marL="0" indent="0"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sz="1600" dirty="0"/>
              <a:t>v-text</a:t>
            </a:r>
            <a:r>
              <a:rPr lang="zh-CN" altLang="en-US" sz="1600" dirty="0"/>
              <a:t>：作用单纯，就是用来渲染文本</a:t>
            </a:r>
            <a:r>
              <a:rPr lang="zh-CN" altLang="en-US" sz="1600" dirty="0" smtClean="0"/>
              <a:t>的</a:t>
            </a:r>
            <a:endParaRPr lang="en-US" altLang="zh-CN" sz="1600" dirty="0" smtClean="0"/>
          </a:p>
          <a:p>
            <a:pPr marL="0" indent="0">
              <a:buFontTx/>
              <a:buNone/>
              <a:defRPr/>
            </a:pPr>
            <a:r>
              <a:rPr lang="en-US" altLang="zh-CN" sz="1600" dirty="0" smtClean="0"/>
              <a:t>	</a:t>
            </a:r>
            <a:r>
              <a:rPr lang="en-US" altLang="zh-CN" sz="1600" dirty="0"/>
              <a:t>v-html</a:t>
            </a:r>
            <a:r>
              <a:rPr lang="zh-CN" altLang="en-US" sz="1600" dirty="0"/>
              <a:t>：在渲染文本</a:t>
            </a:r>
            <a:r>
              <a:rPr lang="zh-CN" altLang="en-US" sz="1600" dirty="0" smtClean="0"/>
              <a:t>的时候，</a:t>
            </a:r>
            <a:r>
              <a:rPr lang="zh-CN" altLang="en-US" sz="1600" dirty="0"/>
              <a:t>如果含有标签会解析成</a:t>
            </a:r>
            <a:r>
              <a:rPr lang="en-US" altLang="zh-CN" sz="1600" dirty="0" err="1"/>
              <a:t>dom</a:t>
            </a:r>
            <a:r>
              <a:rPr lang="zh-CN" altLang="en-US" sz="1600" dirty="0" smtClean="0"/>
              <a:t>元素</a:t>
            </a:r>
            <a:endParaRPr lang="en-US" altLang="zh-CN" sz="1600" dirty="0" smtClean="0"/>
          </a:p>
          <a:p>
            <a:pPr marL="0" indent="0">
              <a:buFontTx/>
              <a:buNone/>
              <a:defRPr/>
            </a:pPr>
            <a:r>
              <a:rPr lang="en-US" altLang="zh-CN" sz="1600" dirty="0" smtClean="0"/>
              <a:t>	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Vue</a:t>
            </a:r>
            <a:r>
              <a:rPr lang="zh-CN" altLang="en-US" smtClean="0"/>
              <a:t>常用系统指令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v-text</a:t>
            </a:r>
            <a:r>
              <a:rPr lang="zh-CN" altLang="en-US" sz="2400" dirty="0" smtClean="0"/>
              <a:t>示例</a:t>
            </a:r>
            <a:endParaRPr lang="en-US" altLang="zh-CN" sz="2400" dirty="0" smtClean="0"/>
          </a:p>
          <a:p>
            <a:pPr marL="0" indent="0">
              <a:buFontTx/>
              <a:buNone/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示例</a:t>
            </a:r>
            <a:r>
              <a:rPr lang="en-US" altLang="zh-CN" sz="1600" dirty="0">
                <a:solidFill>
                  <a:srgbClr val="FF0000"/>
                </a:solidFill>
              </a:rPr>
              <a:t>  04v-text</a:t>
            </a:r>
            <a:r>
              <a:rPr lang="zh-CN" altLang="en-US" sz="1600" dirty="0">
                <a:solidFill>
                  <a:srgbClr val="FF0000"/>
                </a:solidFill>
              </a:rPr>
              <a:t>和</a:t>
            </a:r>
            <a:r>
              <a:rPr lang="en-US" altLang="zh-CN" sz="1600" dirty="0">
                <a:solidFill>
                  <a:srgbClr val="FF0000"/>
                </a:solidFill>
              </a:rPr>
              <a:t>v-html</a:t>
            </a:r>
            <a:endParaRPr lang="en-US" altLang="zh-CN" sz="1600" dirty="0"/>
          </a:p>
          <a:p>
            <a:pPr marL="0" indent="0">
              <a:buFontTx/>
              <a:buNone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7350" y="1919288"/>
            <a:ext cx="8229600" cy="3235325"/>
          </a:xfrm>
          <a:prstGeom prst="rect">
            <a:avLst/>
          </a:prstGeom>
          <a:solidFill>
            <a:srgbClr val="99CCFF"/>
          </a:solidFill>
          <a:ln w="57150" algn="ctr">
            <a:solidFill>
              <a:srgbClr val="FF0000"/>
            </a:solidFill>
            <a:miter lim="800000"/>
          </a:ln>
        </p:spPr>
        <p:txBody>
          <a:bodyPr wrap="none" lIns="100215" tIns="52112" rIns="100215" bIns="52112" anchor="ctr"/>
          <a:lstStyle/>
          <a:p>
            <a:pPr defTabSz="873125"/>
            <a:r>
              <a:rPr lang="en-US" altLang="zh-CN" b="1">
                <a:ea typeface="华文黑体"/>
                <a:cs typeface="华文黑体"/>
              </a:rPr>
              <a:t>v-text</a:t>
            </a:r>
            <a:r>
              <a:rPr lang="zh-CN" altLang="en-US" b="1">
                <a:ea typeface="华文黑体"/>
                <a:cs typeface="华文黑体"/>
              </a:rPr>
              <a:t>可以将一个变量的值渲染到指定的元素中</a:t>
            </a:r>
            <a:r>
              <a:rPr lang="en-US" altLang="zh-CN" b="1">
                <a:ea typeface="华文黑体"/>
                <a:cs typeface="华文黑体"/>
              </a:rPr>
              <a:t>,</a:t>
            </a:r>
            <a:r>
              <a:rPr lang="zh-CN" altLang="en-US" b="1">
                <a:ea typeface="华文黑体"/>
                <a:cs typeface="华文黑体"/>
              </a:rPr>
              <a:t>例如：</a:t>
            </a:r>
            <a:endParaRPr lang="zh-CN" altLang="en-US" b="1">
              <a:ea typeface="华文黑体"/>
              <a:cs typeface="华文黑体"/>
            </a:endParaRPr>
          </a:p>
          <a:p>
            <a:pPr defTabSz="873125"/>
            <a:r>
              <a:rPr lang="zh-CN" altLang="en-US" b="1">
                <a:ea typeface="华文黑体"/>
                <a:cs typeface="华文黑体"/>
              </a:rPr>
              <a:t>      </a:t>
            </a:r>
            <a:r>
              <a:rPr lang="en-US" altLang="zh-CN" b="1">
                <a:ea typeface="华文黑体"/>
                <a:cs typeface="华文黑体"/>
              </a:rPr>
              <a:t>&lt;div id=“box” v-text="msg"&gt;&lt;/div&gt;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      new Vue({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         el:’#box’,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          data:{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              msg:'hello world'                                            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             }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      });</a:t>
            </a:r>
            <a:endParaRPr lang="en-US" altLang="zh-CN" b="1">
              <a:ea typeface="华文黑体"/>
              <a:cs typeface="华文黑体"/>
            </a:endParaRPr>
          </a:p>
          <a:p>
            <a:pPr defTabSz="873125"/>
            <a:endParaRPr lang="en-US" altLang="zh-CN" b="1">
              <a:ea typeface="华文黑体"/>
              <a:cs typeface="华文黑体"/>
            </a:endParaRPr>
          </a:p>
          <a:p>
            <a:pPr defTabSz="873125"/>
            <a:r>
              <a:rPr lang="en-US" altLang="zh-CN" b="1">
                <a:ea typeface="华文黑体"/>
                <a:cs typeface="华文黑体"/>
              </a:rPr>
              <a:t>      </a:t>
            </a:r>
            <a:r>
              <a:rPr lang="zh-CN" altLang="en-US" b="1">
                <a:ea typeface="华文黑体"/>
                <a:cs typeface="华文黑体"/>
              </a:rPr>
              <a:t>输出结果：</a:t>
            </a:r>
            <a:endParaRPr lang="zh-CN" altLang="en-US" b="1">
              <a:ea typeface="华文黑体"/>
              <a:cs typeface="华文黑体"/>
            </a:endParaRPr>
          </a:p>
          <a:p>
            <a:pPr defTabSz="873125"/>
            <a:r>
              <a:rPr lang="zh-CN" altLang="en-US" b="1">
                <a:ea typeface="华文黑体"/>
                <a:cs typeface="华文黑体"/>
              </a:rPr>
              <a:t>      </a:t>
            </a:r>
            <a:r>
              <a:rPr lang="en-US" altLang="zh-CN" b="1">
                <a:ea typeface="华文黑体"/>
                <a:cs typeface="华文黑体"/>
              </a:rPr>
              <a:t>&lt;div&gt;hello world&lt;/div&gt;</a:t>
            </a:r>
            <a:endParaRPr lang="en-US" altLang="zh-CN" b="1">
              <a:ea typeface="华文黑体"/>
              <a:cs typeface="华文黑体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Vue</a:t>
            </a:r>
            <a:r>
              <a:rPr lang="zh-CN" altLang="en-US" smtClean="0"/>
              <a:t>常用系统指令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sz="2400" dirty="0" smtClean="0"/>
              <a:t>v-html</a:t>
            </a:r>
            <a:r>
              <a:rPr lang="zh-CN" altLang="en-US" sz="2400" dirty="0" smtClean="0"/>
              <a:t>示例</a:t>
            </a:r>
            <a:endParaRPr lang="en-US" altLang="zh-CN" sz="2400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74663" y="1844675"/>
            <a:ext cx="8229600" cy="4027488"/>
          </a:xfrm>
          <a:prstGeom prst="rect">
            <a:avLst/>
          </a:prstGeom>
          <a:solidFill>
            <a:srgbClr val="99CCFF"/>
          </a:solidFill>
          <a:ln w="57150" algn="ctr">
            <a:solidFill>
              <a:srgbClr val="FF0000"/>
            </a:solidFill>
            <a:miter lim="800000"/>
          </a:ln>
        </p:spPr>
        <p:txBody>
          <a:bodyPr wrap="none" lIns="100215" tIns="52112" rIns="100215" bIns="52112" anchor="ctr"/>
          <a:lstStyle/>
          <a:p>
            <a:pPr defTabSz="873125"/>
            <a:r>
              <a:rPr lang="zh-CN" altLang="en-US" sz="1400" b="1">
                <a:ea typeface="华文黑体"/>
                <a:cs typeface="华文黑体"/>
              </a:rPr>
              <a:t>双大括号和</a:t>
            </a:r>
            <a:r>
              <a:rPr lang="en-US" altLang="zh-CN" sz="1400" b="1">
                <a:ea typeface="华文黑体"/>
                <a:cs typeface="华文黑体"/>
              </a:rPr>
              <a:t>v-text</a:t>
            </a:r>
            <a:r>
              <a:rPr lang="zh-CN" altLang="en-US" sz="1400" b="1">
                <a:ea typeface="华文黑体"/>
                <a:cs typeface="华文黑体"/>
              </a:rPr>
              <a:t>会将数据解释为纯文本，而非 </a:t>
            </a:r>
            <a:r>
              <a:rPr lang="en-US" altLang="zh-CN" sz="1400" b="1">
                <a:ea typeface="华文黑体"/>
                <a:cs typeface="华文黑体"/>
              </a:rPr>
              <a:t>HTML </a:t>
            </a:r>
            <a:r>
              <a:rPr lang="zh-CN" altLang="en-US" sz="1400" b="1">
                <a:ea typeface="华文黑体"/>
                <a:cs typeface="华文黑体"/>
              </a:rPr>
              <a:t>。</a:t>
            </a:r>
            <a:endParaRPr lang="zh-CN" altLang="en-US" sz="1400" b="1">
              <a:ea typeface="华文黑体"/>
              <a:cs typeface="华文黑体"/>
            </a:endParaRPr>
          </a:p>
          <a:p>
            <a:pPr defTabSz="873125"/>
            <a:r>
              <a:rPr lang="zh-CN" altLang="en-US" sz="1400" b="1">
                <a:ea typeface="华文黑体"/>
                <a:cs typeface="华文黑体"/>
              </a:rPr>
              <a:t>   为了输出真正的 </a:t>
            </a:r>
            <a:r>
              <a:rPr lang="en-US" altLang="zh-CN" sz="1400" b="1">
                <a:ea typeface="华文黑体"/>
                <a:cs typeface="华文黑体"/>
              </a:rPr>
              <a:t>HTML </a:t>
            </a:r>
            <a:r>
              <a:rPr lang="zh-CN" altLang="en-US" sz="1400" b="1">
                <a:ea typeface="华文黑体"/>
                <a:cs typeface="华文黑体"/>
              </a:rPr>
              <a:t>，你需要使用 </a:t>
            </a:r>
            <a:r>
              <a:rPr lang="en-US" altLang="zh-CN" sz="1400" b="1">
                <a:ea typeface="华文黑体"/>
                <a:cs typeface="华文黑体"/>
              </a:rPr>
              <a:t>v-html </a:t>
            </a:r>
            <a:r>
              <a:rPr lang="zh-CN" altLang="en-US" sz="1400" b="1">
                <a:ea typeface="华文黑体"/>
                <a:cs typeface="华文黑体"/>
              </a:rPr>
              <a:t>指令：</a:t>
            </a:r>
            <a:endParaRPr lang="zh-CN" altLang="en-US" sz="1400" b="1">
              <a:ea typeface="华文黑体"/>
              <a:cs typeface="华文黑体"/>
            </a:endParaRPr>
          </a:p>
          <a:p>
            <a:pPr defTabSz="873125"/>
            <a:r>
              <a:rPr lang="zh-CN" altLang="en-US" sz="1400" b="1">
                <a:ea typeface="华文黑体"/>
                <a:cs typeface="华文黑体"/>
              </a:rPr>
              <a:t>   例如：</a:t>
            </a:r>
            <a:r>
              <a:rPr lang="en-US" altLang="zh-CN" sz="1400" b="1">
                <a:ea typeface="华文黑体"/>
                <a:cs typeface="华文黑体"/>
              </a:rPr>
              <a:t>&lt;div v-html="rawHtml"&gt;&lt;/div&gt;</a:t>
            </a:r>
            <a:endParaRPr lang="en-US" altLang="zh-CN" sz="1400" b="1">
              <a:ea typeface="华文黑体"/>
              <a:cs typeface="华文黑体"/>
            </a:endParaRPr>
          </a:p>
          <a:p>
            <a:pPr defTabSz="873125"/>
            <a:r>
              <a:rPr lang="en-US" altLang="zh-CN" sz="1400" b="1">
                <a:ea typeface="华文黑体"/>
                <a:cs typeface="华文黑体"/>
              </a:rPr>
              <a:t>       new Vue({</a:t>
            </a:r>
            <a:endParaRPr lang="en-US" altLang="zh-CN" sz="1400" b="1">
              <a:ea typeface="华文黑体"/>
              <a:cs typeface="华文黑体"/>
            </a:endParaRPr>
          </a:p>
          <a:p>
            <a:pPr defTabSz="873125"/>
            <a:r>
              <a:rPr lang="en-US" altLang="zh-CN" sz="1400" b="1">
                <a:ea typeface="华文黑体"/>
                <a:cs typeface="华文黑体"/>
              </a:rPr>
              <a:t>           data:{</a:t>
            </a:r>
            <a:endParaRPr lang="en-US" altLang="zh-CN" sz="1400" b="1">
              <a:ea typeface="华文黑体"/>
              <a:cs typeface="华文黑体"/>
            </a:endParaRPr>
          </a:p>
          <a:p>
            <a:pPr defTabSz="873125"/>
            <a:r>
              <a:rPr lang="en-US" altLang="zh-CN" sz="1400" b="1">
                <a:ea typeface="华文黑体"/>
                <a:cs typeface="华文黑体"/>
              </a:rPr>
              <a:t>               rawHtml:'&lt;h1&gt;hello world&lt;/h1&gt;'</a:t>
            </a:r>
            <a:endParaRPr lang="en-US" altLang="zh-CN" sz="1400" b="1">
              <a:ea typeface="华文黑体"/>
              <a:cs typeface="华文黑体"/>
            </a:endParaRPr>
          </a:p>
          <a:p>
            <a:pPr defTabSz="873125"/>
            <a:r>
              <a:rPr lang="en-US" altLang="zh-CN" sz="1400" b="1">
                <a:ea typeface="华文黑体"/>
                <a:cs typeface="华文黑体"/>
              </a:rPr>
              <a:t>             }</a:t>
            </a:r>
            <a:endParaRPr lang="en-US" altLang="zh-CN" sz="1400" b="1">
              <a:ea typeface="华文黑体"/>
              <a:cs typeface="华文黑体"/>
            </a:endParaRPr>
          </a:p>
          <a:p>
            <a:pPr defTabSz="873125"/>
            <a:r>
              <a:rPr lang="en-US" altLang="zh-CN" sz="1400" b="1">
                <a:ea typeface="华文黑体"/>
                <a:cs typeface="华文黑体"/>
              </a:rPr>
              <a:t>       })</a:t>
            </a:r>
            <a:endParaRPr lang="en-US" altLang="zh-CN" sz="1400" b="1">
              <a:ea typeface="华文黑体"/>
              <a:cs typeface="华文黑体"/>
            </a:endParaRPr>
          </a:p>
          <a:p>
            <a:pPr defTabSz="873125"/>
            <a:endParaRPr lang="en-US" altLang="zh-CN" sz="1400" b="1">
              <a:ea typeface="华文黑体"/>
              <a:cs typeface="华文黑体"/>
            </a:endParaRPr>
          </a:p>
          <a:p>
            <a:pPr defTabSz="873125"/>
            <a:r>
              <a:rPr lang="zh-CN" altLang="en-US" sz="1400" b="1">
                <a:ea typeface="华文黑体"/>
                <a:cs typeface="华文黑体"/>
              </a:rPr>
              <a:t>被插入的内容都会被当做 </a:t>
            </a:r>
            <a:r>
              <a:rPr lang="en-US" altLang="zh-CN" sz="1400" b="1">
                <a:ea typeface="华文黑体"/>
                <a:cs typeface="华文黑体"/>
              </a:rPr>
              <a:t>HTML,</a:t>
            </a:r>
            <a:r>
              <a:rPr lang="zh-CN" altLang="en-US" sz="1400" b="1">
                <a:ea typeface="华文黑体"/>
                <a:cs typeface="华文黑体"/>
              </a:rPr>
              <a:t>但是对于没有</a:t>
            </a:r>
            <a:r>
              <a:rPr lang="en-US" altLang="zh-CN" sz="1400" b="1">
                <a:ea typeface="华文黑体"/>
                <a:cs typeface="华文黑体"/>
              </a:rPr>
              <a:t>HTML</a:t>
            </a:r>
            <a:r>
              <a:rPr lang="zh-CN" altLang="en-US" sz="1400" b="1">
                <a:ea typeface="华文黑体"/>
                <a:cs typeface="华文黑体"/>
              </a:rPr>
              <a:t>标签的数据绑定时作用同</a:t>
            </a:r>
            <a:r>
              <a:rPr lang="en-US" altLang="zh-CN" sz="1400" b="1">
                <a:ea typeface="华文黑体"/>
                <a:cs typeface="华文黑体"/>
              </a:rPr>
              <a:t>v-text</a:t>
            </a:r>
            <a:r>
              <a:rPr lang="zh-CN" altLang="en-US" sz="1400" b="1">
                <a:ea typeface="华文黑体"/>
                <a:cs typeface="华文黑体"/>
              </a:rPr>
              <a:t>和</a:t>
            </a:r>
            <a:r>
              <a:rPr lang="en-US" altLang="zh-CN" sz="1400" b="1">
                <a:ea typeface="华文黑体"/>
                <a:cs typeface="华文黑体"/>
              </a:rPr>
              <a:t>{{}}</a:t>
            </a:r>
            <a:endParaRPr lang="en-US" altLang="zh-CN" sz="1400" b="1">
              <a:ea typeface="华文黑体"/>
              <a:cs typeface="华文黑体"/>
            </a:endParaRPr>
          </a:p>
          <a:p>
            <a:pPr defTabSz="873125"/>
            <a:endParaRPr lang="en-US" altLang="zh-CN" sz="1400" b="1">
              <a:ea typeface="华文黑体"/>
              <a:cs typeface="华文黑体"/>
            </a:endParaRPr>
          </a:p>
          <a:p>
            <a:pPr defTabSz="873125"/>
            <a:r>
              <a:rPr lang="en-US" altLang="zh-CN" sz="1400" b="1">
                <a:ea typeface="华文黑体"/>
                <a:cs typeface="华文黑体"/>
              </a:rPr>
              <a:t> </a:t>
            </a:r>
            <a:r>
              <a:rPr lang="zh-CN" altLang="en-US" sz="1400" b="1">
                <a:ea typeface="华文黑体"/>
                <a:cs typeface="华文黑体"/>
              </a:rPr>
              <a:t>注意：使用</a:t>
            </a:r>
            <a:r>
              <a:rPr lang="en-US" altLang="zh-CN" sz="1400" b="1">
                <a:ea typeface="华文黑体"/>
                <a:cs typeface="华文黑体"/>
              </a:rPr>
              <a:t>v-html</a:t>
            </a:r>
            <a:r>
              <a:rPr lang="zh-CN" altLang="en-US" sz="1400" b="1">
                <a:ea typeface="华文黑体"/>
                <a:cs typeface="华文黑体"/>
              </a:rPr>
              <a:t>渲染数据可能会非常危险，因为它很容易导致 </a:t>
            </a:r>
            <a:r>
              <a:rPr lang="en-US" altLang="zh-CN" sz="1400" b="1">
                <a:ea typeface="华文黑体"/>
                <a:cs typeface="华文黑体"/>
              </a:rPr>
              <a:t>XSS</a:t>
            </a:r>
            <a:r>
              <a:rPr lang="zh-CN" altLang="en-US" sz="1400" b="1">
                <a:ea typeface="华文黑体"/>
                <a:cs typeface="华文黑体"/>
              </a:rPr>
              <a:t>（跨站脚本） 攻击，</a:t>
            </a:r>
            <a:endParaRPr lang="en-US" altLang="zh-CN" sz="1400" b="1">
              <a:ea typeface="华文黑体"/>
              <a:cs typeface="华文黑体"/>
            </a:endParaRPr>
          </a:p>
          <a:p>
            <a:pPr defTabSz="873125"/>
            <a:r>
              <a:rPr lang="zh-CN" altLang="en-US" sz="1400" b="1">
                <a:ea typeface="华文黑体"/>
                <a:cs typeface="华文黑体"/>
              </a:rPr>
              <a:t>使用的时候请谨慎，能够使用</a:t>
            </a:r>
            <a:r>
              <a:rPr lang="en-US" altLang="zh-CN" sz="1400" b="1">
                <a:ea typeface="华文黑体"/>
                <a:cs typeface="华文黑体"/>
              </a:rPr>
              <a:t>{{}}</a:t>
            </a:r>
            <a:r>
              <a:rPr lang="zh-CN" altLang="en-US" sz="1400" b="1">
                <a:ea typeface="华文黑体"/>
                <a:cs typeface="华文黑体"/>
              </a:rPr>
              <a:t>或者</a:t>
            </a:r>
            <a:r>
              <a:rPr lang="en-US" altLang="zh-CN" sz="1400" b="1">
                <a:ea typeface="华文黑体"/>
                <a:cs typeface="华文黑体"/>
              </a:rPr>
              <a:t>v-text</a:t>
            </a:r>
            <a:r>
              <a:rPr lang="zh-CN" altLang="en-US" sz="1400" b="1">
                <a:ea typeface="华文黑体"/>
                <a:cs typeface="华文黑体"/>
              </a:rPr>
              <a:t>实现的不要使用</a:t>
            </a:r>
            <a:r>
              <a:rPr lang="en-US" altLang="zh-CN" sz="1400" b="1">
                <a:ea typeface="华文黑体"/>
                <a:cs typeface="华文黑体"/>
              </a:rPr>
              <a:t>v-html</a:t>
            </a:r>
            <a:endParaRPr lang="en-US" altLang="zh-CN" sz="1400" b="1">
              <a:ea typeface="华文黑体"/>
              <a:cs typeface="华文黑体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10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11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12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13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14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15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16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17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18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19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2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20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21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22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23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24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25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26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27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28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3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4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5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6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7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8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ags/tag9.xml><?xml version="1.0" encoding="utf-8"?>
<p:tagLst xmlns:p="http://schemas.openxmlformats.org/presentationml/2006/main">
  <p:tag name="MH" val="20160712102819"/>
  <p:tag name="MH_LIBRARY" val="CONTENTS"/>
  <p:tag name="MH_TYPE" val="OTHERS"/>
  <p:tag name="ID" val="545290"/>
</p:tagLst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0</TotalTime>
  <Words>5672</Words>
  <Application>WPS 演示</Application>
  <PresentationFormat>On-screen Show (4:3)</PresentationFormat>
  <Paragraphs>640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25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黑体</vt:lpstr>
      <vt:lpstr>Times New Roman</vt:lpstr>
      <vt:lpstr>나눔고딕</vt:lpstr>
      <vt:lpstr>Segoe Print</vt:lpstr>
      <vt:lpstr>나눔 고딕</vt:lpstr>
      <vt:lpstr>华文细黑</vt:lpstr>
      <vt:lpstr>Adobe 宋体 Std L</vt:lpstr>
      <vt:lpstr>Adobe 黑体 Std R</vt:lpstr>
      <vt:lpstr>Adobe 黑体 Std R</vt:lpstr>
      <vt:lpstr>MS UI Gothic</vt:lpstr>
      <vt:lpstr>Adobe 仿宋 Std R</vt:lpstr>
      <vt:lpstr>仿宋</vt:lpstr>
      <vt:lpstr>楷体_GB2312</vt:lpstr>
      <vt:lpstr>新宋体</vt:lpstr>
      <vt:lpstr>华文黑体</vt:lpstr>
      <vt:lpstr>华文黑体</vt:lpstr>
      <vt:lpstr>Arial Unicode MS</vt:lpstr>
      <vt:lpstr>5_默认设计模板</vt:lpstr>
      <vt:lpstr>1_默认设计模板</vt:lpstr>
      <vt:lpstr>2_默认设计模板</vt:lpstr>
      <vt:lpstr>3_默认设计模板</vt:lpstr>
      <vt:lpstr>4_默认设计模板</vt:lpstr>
      <vt:lpstr>6_默认设计模板</vt:lpstr>
      <vt:lpstr>7_默认设计模板</vt:lpstr>
      <vt:lpstr>PowerPoint 演示文稿</vt:lpstr>
      <vt:lpstr>本章教学目标</vt:lpstr>
      <vt:lpstr>本章教学内容</vt:lpstr>
      <vt:lpstr>书写步骤</vt:lpstr>
      <vt:lpstr>基本模型</vt:lpstr>
      <vt:lpstr>基本模型</vt:lpstr>
      <vt:lpstr>Vue常用系统指令</vt:lpstr>
      <vt:lpstr>Vue常用系统指令</vt:lpstr>
      <vt:lpstr>Vue常用系统指令</vt:lpstr>
      <vt:lpstr>Vue常用系统指令</vt:lpstr>
      <vt:lpstr>Vue常用系统指令</vt:lpstr>
      <vt:lpstr>Vue常用系统指令</vt:lpstr>
      <vt:lpstr>课堂练习（15分钟）</vt:lpstr>
      <vt:lpstr>Vue常用系统指令</vt:lpstr>
      <vt:lpstr>Vue常用系统指令</vt:lpstr>
      <vt:lpstr>课堂练习（15分钟）</vt:lpstr>
      <vt:lpstr>Vue常用系统指令</vt:lpstr>
      <vt:lpstr>课堂练习（15分钟）</vt:lpstr>
      <vt:lpstr>Vue常用系统指令</vt:lpstr>
      <vt:lpstr>Vue常用系统指令</vt:lpstr>
      <vt:lpstr>Vue常用系统指令</vt:lpstr>
      <vt:lpstr>Vue常用系统指令</vt:lpstr>
      <vt:lpstr>课堂练习（15分钟）</vt:lpstr>
      <vt:lpstr>课后作业</vt:lpstr>
      <vt:lpstr>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王伟</cp:lastModifiedBy>
  <cp:revision>2529</cp:revision>
  <dcterms:created xsi:type="dcterms:W3CDTF">2004-04-25T08:53:00Z</dcterms:created>
  <dcterms:modified xsi:type="dcterms:W3CDTF">2022-02-10T03:56:29Z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26FF9E213599449697A8303448BB9945</vt:lpwstr>
  </property>
</Properties>
</file>