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518" r:id="rId2"/>
    <p:sldId id="578" r:id="rId3"/>
    <p:sldId id="579" r:id="rId4"/>
    <p:sldId id="582" r:id="rId5"/>
    <p:sldId id="583" r:id="rId6"/>
    <p:sldId id="531" r:id="rId7"/>
    <p:sldId id="532" r:id="rId8"/>
    <p:sldId id="533" r:id="rId9"/>
    <p:sldId id="535" r:id="rId10"/>
    <p:sldId id="581" r:id="rId11"/>
    <p:sldId id="580" r:id="rId12"/>
    <p:sldId id="541" r:id="rId13"/>
    <p:sldId id="542" r:id="rId14"/>
    <p:sldId id="543" r:id="rId15"/>
    <p:sldId id="546" r:id="rId16"/>
    <p:sldId id="552" r:id="rId17"/>
    <p:sldId id="554" r:id="rId18"/>
    <p:sldId id="562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2" r:id="rId27"/>
    <p:sldId id="573" r:id="rId28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>
        <p:scale>
          <a:sx n="70" d="100"/>
          <a:sy n="70" d="100"/>
        </p:scale>
        <p:origin x="-11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4E68E00-C9D2-4E0F-82DF-2B5C2E501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3353419-B4BA-43B8-92C5-CC1ED945C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B0DF-4D97-4E52-8070-B58EFE8A0460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en-US" sz="11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AD929-060E-403B-8312-F2DC66C733E7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EBEC4C-B0DD-4D53-BC4C-9B9E8CD1810D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EED0F-8D50-4B7D-8690-DDE08DA5388D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B4DB89-DA8B-4CBF-A493-654DEC91DE34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5D3E9-C524-4D52-833E-4CC70C628B85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4AA67-02D5-4A6F-8063-7C758572616A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300" smtClean="0">
                <a:latin typeface="Times New Roman" pitchFamily="18" charset="0"/>
                <a:ea typeface="宋体" charset="-122"/>
              </a:rPr>
              <a:t>课堂笔记：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91B93-0418-4A75-9E4A-F46D4774962B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62E049-78BA-49F8-ACD0-602988AF8055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E3513-1CF7-4651-9F6D-D9DB6D2E805E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B1576-FC31-44C3-8C3A-E81C636A88E1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259CB-83AE-4722-A613-391D3BBCEFD2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31DD0-671A-47F3-95A1-75FE59EA2A7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729FB-7913-4955-9118-454A852B798E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0B030-966B-474E-BD87-AA6A13B55B95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C5AA3-1440-49DE-880F-EF2CE7F8EF79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9D40A-84AF-4603-A670-B87528FE117D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FD5E97AC-DCE7-446C-B379-E843BFC2C4C6}" type="slidenum">
              <a:rPr lang="en-US" altLang="zh-CN" sz="1300"/>
              <a:pPr algn="r" defTabSz="990600"/>
              <a:t>4</a:t>
            </a:fld>
            <a:endParaRPr lang="en-US" altLang="zh-CN" sz="13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CD00F460-B05D-41DE-9C4E-ADD640666967}" type="slidenum">
              <a:rPr lang="en-US" altLang="zh-CN" sz="1300"/>
              <a:pPr algn="r" defTabSz="990600"/>
              <a:t>5</a:t>
            </a:fld>
            <a:endParaRPr lang="en-US" altLang="zh-CN" sz="13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FDCF6-D9E1-476D-888C-685BA8C16298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9C46E-17BA-4A60-8DC4-41AB6227405C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BC88C-7E1A-47E8-B4CE-4A4860B479EE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4E7794-2EC3-4F7B-B833-5A0C140F5D55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147050" cy="2408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613150"/>
            <a:ext cx="8147050" cy="2408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ctr">
              <a:buSzPct val="65000"/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6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----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 用户、权限与角色</a:t>
            </a:r>
            <a:endParaRPr lang="zh-CN" altLang="en-US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8459788" y="6464300"/>
            <a:ext cx="720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>
              <a:buSzPct val="65000"/>
            </a:pPr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自己尝试创建一个用户</a:t>
            </a:r>
            <a:r>
              <a:rPr lang="en-US" altLang="zh-CN" smtClean="0"/>
              <a:t>user1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使用管理员账户为用户</a:t>
            </a:r>
            <a:r>
              <a:rPr lang="en-US" altLang="zh-CN" smtClean="0"/>
              <a:t>user1</a:t>
            </a:r>
            <a:r>
              <a:rPr lang="zh-CN" altLang="en-US" smtClean="0"/>
              <a:t>分配</a:t>
            </a:r>
            <a:r>
              <a:rPr lang="en-US" altLang="zh-CN" smtClean="0"/>
              <a:t>create session</a:t>
            </a:r>
            <a:r>
              <a:rPr lang="zh-CN" altLang="en-US" smtClean="0"/>
              <a:t>和</a:t>
            </a:r>
            <a:r>
              <a:rPr lang="en-US" altLang="zh-CN" smtClean="0"/>
              <a:t>create table</a:t>
            </a:r>
            <a:r>
              <a:rPr lang="zh-CN" altLang="en-US" smtClean="0"/>
              <a:t>的权限。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修改配额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marL="800100" lvl="3" indent="-342900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例：以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用户身份执行，给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表空间的</a:t>
            </a:r>
            <a:r>
              <a:rPr lang="en-US" altLang="zh-CN" dirty="0" smtClean="0"/>
              <a:t>10M</a:t>
            </a:r>
            <a:r>
              <a:rPr lang="zh-CN" altLang="en-US" dirty="0" smtClean="0"/>
              <a:t>配额</a:t>
            </a: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marL="800100" lvl="3" indent="-342900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例：以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用户身份执行建表命令</a:t>
            </a:r>
          </a:p>
          <a:p>
            <a:pPr marL="342900" lvl="2" indent="-342900"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dirty="0" smtClean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785813" y="1785938"/>
            <a:ext cx="7848600" cy="7540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ALTER USER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用户名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QUOTA 10m ON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表空间名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95338" y="3395663"/>
            <a:ext cx="7848600" cy="7540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ALTER USER test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QUOTA 10m ON users;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785813" y="4906963"/>
            <a:ext cx="8001000" cy="1185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CREATE TABLE emp1(id NUMBER,name VARCHAR2(20),sal NUMBER);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表已创建。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1357313"/>
            <a:ext cx="8610600" cy="37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修改密码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DBA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可以修改任何普通用户的密码，而不需要知道用户的旧密码。</a:t>
            </a: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200" kern="0" dirty="0" err="1">
                <a:latin typeface="黑体" pitchFamily="49" charset="-122"/>
                <a:ea typeface="黑体" pitchFamily="49" charset="-122"/>
              </a:rPr>
              <a:t>sqlplus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下执行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password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命令来修改登录用户自己的密码，提示会输入旧密码和新密码。</a:t>
            </a: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928688" y="2268538"/>
            <a:ext cx="7848600" cy="660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ALTER USER user IDENTIFIED BY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新密码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kumimoji="1"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3773488"/>
          </a:xfrm>
        </p:spPr>
        <p:txBody>
          <a:bodyPr/>
          <a:lstStyle/>
          <a:p>
            <a:pPr eaLnBrk="1" hangingPunct="1"/>
            <a:r>
              <a:rPr lang="zh-CN" altLang="en-US" smtClean="0"/>
              <a:t>用户状态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OPEN</a:t>
            </a:r>
            <a:r>
              <a:rPr lang="zh-CN" altLang="en-US" smtClean="0"/>
              <a:t>：正常状态，为用户帐号初始创建后状态。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EXPIRED</a:t>
            </a:r>
            <a:r>
              <a:rPr lang="zh-CN" altLang="en-US" smtClean="0"/>
              <a:t>：密码过期状态，用户下次登录的时候需要修改密码；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LOCKED</a:t>
            </a:r>
            <a:r>
              <a:rPr lang="zh-CN" altLang="en-US" smtClean="0"/>
              <a:t>：锁定状态，不能执行任何</a:t>
            </a:r>
            <a:r>
              <a:rPr lang="en-US" altLang="zh-CN" smtClean="0"/>
              <a:t>Oracle</a:t>
            </a:r>
            <a:r>
              <a:rPr lang="zh-CN" altLang="en-US" smtClean="0"/>
              <a:t>相关操作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状态管理语句：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685800" y="3509963"/>
            <a:ext cx="7848600" cy="990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ALTER USER user PASSWORD EXPIRE;--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密码过期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ALTER USER user ACCOUNT LOCK[UNLOCK];--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帐户锁定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解锁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删除用户</a:t>
            </a:r>
            <a:endParaRPr lang="en-US" altLang="zh-CN" smtClean="0"/>
          </a:p>
          <a:p>
            <a:pPr lvl="1" eaLnBrk="1" hangingPunct="1"/>
            <a:endParaRPr lang="zh-CN" altLang="en-US" b="1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en-US" altLang="zh-CN" smtClean="0"/>
              <a:t>CASCADE</a:t>
            </a:r>
            <a:r>
              <a:rPr lang="zh-CN" altLang="en-US" smtClean="0"/>
              <a:t>表示系统先自动删除该用户下的所有对象，然后再删除该用户的定义。</a:t>
            </a:r>
          </a:p>
          <a:p>
            <a:pPr lvl="1" eaLnBrk="1" hangingPunct="1"/>
            <a:r>
              <a:rPr lang="zh-CN" altLang="en-US" smtClean="0"/>
              <a:t>已经登录的用户是不允许被删除的。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928688" y="1714500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DROP USER user [CASCADE]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权限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070850" cy="4968875"/>
          </a:xfrm>
        </p:spPr>
        <p:txBody>
          <a:bodyPr/>
          <a:lstStyle/>
          <a:p>
            <a:pPr eaLnBrk="1" hangingPunct="1"/>
            <a:r>
              <a:rPr lang="zh-CN" altLang="en-US" smtClean="0"/>
              <a:t>权限概述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数据库用户要想在数据库上执行任何操作，必须首先要拥有权限，包括建立会话。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权限分类</a:t>
            </a:r>
            <a:endParaRPr lang="en-US" altLang="zh-CN" smtClean="0"/>
          </a:p>
          <a:p>
            <a:pPr lvl="1" eaLnBrk="1" hangingPunct="1"/>
            <a:r>
              <a:rPr lang="zh-CN" altLang="en-US" b="1" smtClean="0"/>
              <a:t>系统权限：</a:t>
            </a:r>
            <a:r>
              <a:rPr lang="zh-CN" altLang="en-US" smtClean="0"/>
              <a:t>允许用户在数据库中执行指定的行为，一般可以理解成比较通用的一类权限。</a:t>
            </a:r>
            <a:endParaRPr lang="en-US" altLang="zh-CN" smtClean="0"/>
          </a:p>
          <a:p>
            <a:pPr lvl="1" eaLnBrk="1" hangingPunct="1"/>
            <a:r>
              <a:rPr lang="zh-CN" altLang="en-US" b="1" smtClean="0"/>
              <a:t>对象权限：</a:t>
            </a:r>
            <a:r>
              <a:rPr lang="zh-CN" altLang="en-US" smtClean="0"/>
              <a:t>允许用户访问和操作一个指定的对象，该对象是一个确切存储在数据库中的命名对象。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系统特权</a:t>
            </a:r>
            <a:endParaRPr lang="en-US" altLang="zh-CN" smtClean="0"/>
          </a:p>
          <a:p>
            <a:pPr lvl="1" eaLnBrk="1" hangingPunct="1"/>
            <a:r>
              <a:rPr lang="en-US" altLang="zh-CN" b="1" smtClean="0"/>
              <a:t>SYSOPER</a:t>
            </a:r>
            <a:r>
              <a:rPr lang="zh-CN" altLang="en-US" b="1" smtClean="0"/>
              <a:t>：</a:t>
            </a:r>
            <a:r>
              <a:rPr lang="zh-CN" altLang="en-US" smtClean="0"/>
              <a:t>启动停止数据库，恢复数据库等；</a:t>
            </a:r>
            <a:endParaRPr lang="en-US" altLang="zh-CN" smtClean="0"/>
          </a:p>
          <a:p>
            <a:pPr lvl="1" eaLnBrk="1" hangingPunct="1"/>
            <a:r>
              <a:rPr lang="en-US" altLang="zh-CN" b="1" smtClean="0"/>
              <a:t>SYSDBA</a:t>
            </a:r>
            <a:r>
              <a:rPr lang="zh-CN" altLang="en-US" b="1" smtClean="0"/>
              <a:t>：</a:t>
            </a:r>
            <a:r>
              <a:rPr lang="zh-CN" altLang="en-US" smtClean="0"/>
              <a:t>所有</a:t>
            </a:r>
            <a:r>
              <a:rPr lang="en-US" altLang="zh-CN" smtClean="0"/>
              <a:t>SYSOPER</a:t>
            </a:r>
            <a:r>
              <a:rPr lang="zh-CN" altLang="en-US" smtClean="0"/>
              <a:t>功能的管理权限；创建数据库等权限。</a:t>
            </a:r>
          </a:p>
          <a:p>
            <a:pPr lvl="1" eaLnBrk="1" hangingPunct="1"/>
            <a:endParaRPr lang="zh-CN" altLang="en-US" smtClean="0"/>
          </a:p>
          <a:p>
            <a:pPr lvl="1"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系统权限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4968875"/>
          </a:xfrm>
        </p:spPr>
        <p:txBody>
          <a:bodyPr/>
          <a:lstStyle/>
          <a:p>
            <a:pPr eaLnBrk="1" hangingPunct="1"/>
            <a:r>
              <a:rPr lang="zh-CN" altLang="en-US" smtClean="0"/>
              <a:t>授予系统权限</a:t>
            </a:r>
            <a:endParaRPr lang="en-US" altLang="zh-CN" smtClean="0"/>
          </a:p>
          <a:p>
            <a:pPr eaLnBrk="1" hangingPunct="1"/>
            <a:endParaRPr lang="en-US" altLang="zh-CN" i="1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i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</a:rPr>
              <a:t>sys_priv_list</a:t>
            </a:r>
            <a:r>
              <a:rPr lang="zh-CN" altLang="en-US" sz="2400" smtClean="0">
                <a:solidFill>
                  <a:srgbClr val="000000"/>
                </a:solidFill>
              </a:rPr>
              <a:t>：系统特权列表，由逗号分隔</a:t>
            </a:r>
            <a:r>
              <a:rPr lang="en-US" altLang="zh-CN" sz="2400" smtClean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</a:rPr>
              <a:t>user_list: </a:t>
            </a:r>
            <a:r>
              <a:rPr lang="zh-CN" altLang="en-US" sz="2400" smtClean="0">
                <a:solidFill>
                  <a:srgbClr val="000000"/>
                </a:solidFill>
              </a:rPr>
              <a:t>用户列表，由逗号分隔</a:t>
            </a:r>
            <a:r>
              <a:rPr lang="en-US" altLang="zh-CN" sz="2400" smtClean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</a:rPr>
              <a:t>WITH ADMIN OPTION</a:t>
            </a:r>
            <a:r>
              <a:rPr lang="zh-CN" altLang="en-US" sz="2400" smtClean="0">
                <a:solidFill>
                  <a:srgbClr val="000000"/>
                </a:solidFill>
              </a:rPr>
              <a:t>：允许权限的接受者再把此特权授予其他用户。</a:t>
            </a:r>
            <a:endParaRPr lang="en-US" altLang="zh-CN" sz="240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zh-CN" sz="240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smtClean="0"/>
              <a:t>例：</a:t>
            </a:r>
            <a:r>
              <a:rPr lang="zh-CN" altLang="en-US" smtClean="0"/>
              <a:t>授予</a:t>
            </a:r>
            <a:r>
              <a:rPr lang="en-US" altLang="zh-CN" smtClean="0"/>
              <a:t>test</a:t>
            </a:r>
            <a:r>
              <a:rPr lang="zh-CN" altLang="en-US" smtClean="0"/>
              <a:t>用户</a:t>
            </a:r>
            <a:r>
              <a:rPr lang="en-US" altLang="zh-CN" smtClean="0"/>
              <a:t>CREATE SESSION</a:t>
            </a:r>
            <a:r>
              <a:rPr lang="zh-CN" altLang="en-US" smtClean="0"/>
              <a:t>权限，并且允许</a:t>
            </a:r>
            <a:r>
              <a:rPr lang="en-US" altLang="zh-CN" smtClean="0"/>
              <a:t>test</a:t>
            </a:r>
            <a:r>
              <a:rPr lang="zh-CN" altLang="en-US" smtClean="0"/>
              <a:t>把该权限授予别人。</a:t>
            </a:r>
          </a:p>
          <a:p>
            <a:pPr lvl="2" eaLnBrk="1" hangingPunct="1"/>
            <a:endParaRPr lang="zh-CN" altLang="en-US" smtClean="0"/>
          </a:p>
          <a:p>
            <a:pPr lvl="2" eaLnBrk="1" hangingPunct="1"/>
            <a:endParaRPr lang="zh-CN" altLang="en-US" smtClean="0"/>
          </a:p>
          <a:p>
            <a:pPr lvl="2" eaLnBrk="1" hangingPunct="1"/>
            <a:endParaRPr lang="zh-CN" altLang="en-US" smtClean="0"/>
          </a:p>
          <a:p>
            <a:pPr lvl="1" eaLnBrk="1" hangingPunct="1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928688" y="1785938"/>
            <a:ext cx="7391400" cy="576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GRANT sys_priv_list TO user_list [WITH ADMIN OPTION]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866775" y="5064125"/>
            <a:ext cx="7848600" cy="508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GRANT create session TO test WITH ADMIN OPTION;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系统权限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1038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回收系统权限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smtClean="0"/>
              <a:t>注意：使用 </a:t>
            </a:r>
            <a:r>
              <a:rPr lang="en-US" altLang="zh-CN" sz="2100" smtClean="0"/>
              <a:t>WITH ADMIN OPTION </a:t>
            </a:r>
            <a:r>
              <a:rPr lang="zh-CN" altLang="en-US" sz="2100" smtClean="0"/>
              <a:t>选项授予的权限，在回收时候的回收策略如下：</a:t>
            </a:r>
            <a:endParaRPr lang="en-US" altLang="zh-CN" sz="210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smtClean="0"/>
              <a:t>如果</a:t>
            </a:r>
            <a:r>
              <a:rPr lang="en-US" altLang="zh-CN" sz="2100" smtClean="0"/>
              <a:t>A</a:t>
            </a:r>
            <a:r>
              <a:rPr lang="zh-CN" altLang="en-US" sz="2100" smtClean="0"/>
              <a:t>授予权限给</a:t>
            </a:r>
            <a:r>
              <a:rPr lang="en-US" altLang="zh-CN" sz="2100" smtClean="0"/>
              <a:t>B</a:t>
            </a:r>
            <a:r>
              <a:rPr lang="zh-CN" altLang="en-US" sz="2100" smtClean="0"/>
              <a:t>，</a:t>
            </a:r>
            <a:r>
              <a:rPr lang="en-US" altLang="zh-CN" sz="2100" smtClean="0"/>
              <a:t>B</a:t>
            </a:r>
            <a:r>
              <a:rPr lang="zh-CN" altLang="en-US" sz="2100" smtClean="0"/>
              <a:t>又把该权限赋予给</a:t>
            </a:r>
            <a:r>
              <a:rPr lang="en-US" altLang="zh-CN" sz="2100" smtClean="0"/>
              <a:t>C</a:t>
            </a:r>
            <a:r>
              <a:rPr lang="zh-CN" altLang="en-US" sz="2100" smtClean="0"/>
              <a:t> ，如果此时</a:t>
            </a:r>
            <a:r>
              <a:rPr lang="en-US" altLang="zh-CN" sz="2100" smtClean="0"/>
              <a:t>A</a:t>
            </a:r>
            <a:r>
              <a:rPr lang="zh-CN" altLang="en-US" sz="2100" smtClean="0"/>
              <a:t>把权限从</a:t>
            </a:r>
            <a:r>
              <a:rPr lang="en-US" altLang="zh-CN" sz="2100" smtClean="0"/>
              <a:t>B</a:t>
            </a:r>
            <a:r>
              <a:rPr lang="zh-CN" altLang="en-US" sz="2100" smtClean="0"/>
              <a:t>处收回，那么</a:t>
            </a:r>
            <a:r>
              <a:rPr lang="en-US" altLang="zh-CN" sz="2100" smtClean="0"/>
              <a:t>B</a:t>
            </a:r>
            <a:r>
              <a:rPr lang="zh-CN" altLang="en-US" sz="2100" smtClean="0"/>
              <a:t>给予出去的权限是</a:t>
            </a:r>
            <a:r>
              <a:rPr lang="zh-CN" altLang="en-US" sz="2100" b="1" smtClean="0">
                <a:solidFill>
                  <a:srgbClr val="FF0000"/>
                </a:solidFill>
              </a:rPr>
              <a:t>继续保留</a:t>
            </a:r>
            <a:r>
              <a:rPr lang="zh-CN" altLang="en-US" sz="2100" smtClean="0"/>
              <a:t>，即</a:t>
            </a:r>
            <a:r>
              <a:rPr lang="en-US" altLang="zh-CN" sz="2100" smtClean="0"/>
              <a:t>C</a:t>
            </a:r>
            <a:r>
              <a:rPr lang="zh-CN" altLang="en-US" sz="2100" smtClean="0"/>
              <a:t>继续拥有该权限。</a:t>
            </a:r>
            <a:endParaRPr lang="en-US" altLang="zh-CN" sz="2100" smtClean="0"/>
          </a:p>
          <a:p>
            <a:pPr lvl="2" eaLnBrk="1" hangingPunct="1">
              <a:lnSpc>
                <a:spcPct val="90000"/>
              </a:lnSpc>
            </a:pPr>
            <a:endParaRPr lang="en-US" altLang="zh-CN" sz="2100" smtClean="0"/>
          </a:p>
          <a:p>
            <a:pPr lvl="2" eaLnBrk="1" hangingPunct="1">
              <a:lnSpc>
                <a:spcPct val="90000"/>
              </a:lnSpc>
            </a:pPr>
            <a:endParaRPr lang="zh-CN" altLang="en-US" sz="2100" smtClean="0"/>
          </a:p>
          <a:p>
            <a:pPr lvl="2" eaLnBrk="1" hangingPunct="1">
              <a:lnSpc>
                <a:spcPct val="90000"/>
              </a:lnSpc>
            </a:pPr>
            <a:endParaRPr lang="en-US" altLang="zh-CN" sz="2100" smtClean="0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857250" y="1714500"/>
            <a:ext cx="7391400" cy="576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REVOKE sys_priv_list FROM user_list 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角色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角色（</a:t>
            </a:r>
            <a:r>
              <a:rPr lang="en-US" altLang="zh-CN" smtClean="0"/>
              <a:t>ROLE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角色是权限的集合。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角色作用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简化权限管理。 </a:t>
            </a:r>
          </a:p>
        </p:txBody>
      </p:sp>
      <p:grpSp>
        <p:nvGrpSpPr>
          <p:cNvPr id="48131" name="Group 55"/>
          <p:cNvGrpSpPr>
            <a:grpSpLocks/>
          </p:cNvGrpSpPr>
          <p:nvPr/>
        </p:nvGrpSpPr>
        <p:grpSpPr bwMode="auto">
          <a:xfrm>
            <a:off x="1000125" y="3143250"/>
            <a:ext cx="7229475" cy="2819400"/>
            <a:chOff x="630" y="1632"/>
            <a:chExt cx="4554" cy="1776"/>
          </a:xfrm>
        </p:grpSpPr>
        <p:sp>
          <p:nvSpPr>
            <p:cNvPr id="48132" name="Line 23"/>
            <p:cNvSpPr>
              <a:spLocks noChangeShapeType="1"/>
            </p:cNvSpPr>
            <p:nvPr/>
          </p:nvSpPr>
          <p:spPr bwMode="auto">
            <a:xfrm>
              <a:off x="862" y="2112"/>
              <a:ext cx="0" cy="624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3" name="Line 24"/>
            <p:cNvSpPr>
              <a:spLocks noChangeShapeType="1"/>
            </p:cNvSpPr>
            <p:nvPr/>
          </p:nvSpPr>
          <p:spPr bwMode="auto">
            <a:xfrm>
              <a:off x="910" y="2112"/>
              <a:ext cx="336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Line 26"/>
            <p:cNvSpPr>
              <a:spLocks noChangeShapeType="1"/>
            </p:cNvSpPr>
            <p:nvPr/>
          </p:nvSpPr>
          <p:spPr bwMode="auto">
            <a:xfrm>
              <a:off x="910" y="2112"/>
              <a:ext cx="768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5" name="Line 27"/>
            <p:cNvSpPr>
              <a:spLocks noChangeShapeType="1"/>
            </p:cNvSpPr>
            <p:nvPr/>
          </p:nvSpPr>
          <p:spPr bwMode="auto">
            <a:xfrm>
              <a:off x="958" y="2112"/>
              <a:ext cx="1152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6" name="Line 28"/>
            <p:cNvSpPr>
              <a:spLocks noChangeShapeType="1"/>
            </p:cNvSpPr>
            <p:nvPr/>
          </p:nvSpPr>
          <p:spPr bwMode="auto">
            <a:xfrm flipH="1">
              <a:off x="910" y="2112"/>
              <a:ext cx="624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7" name="Line 29"/>
            <p:cNvSpPr>
              <a:spLocks noChangeShapeType="1"/>
            </p:cNvSpPr>
            <p:nvPr/>
          </p:nvSpPr>
          <p:spPr bwMode="auto">
            <a:xfrm flipH="1">
              <a:off x="1294" y="2064"/>
              <a:ext cx="288" cy="67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Line 30"/>
            <p:cNvSpPr>
              <a:spLocks noChangeShapeType="1"/>
            </p:cNvSpPr>
            <p:nvPr/>
          </p:nvSpPr>
          <p:spPr bwMode="auto">
            <a:xfrm>
              <a:off x="1582" y="2112"/>
              <a:ext cx="96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9" name="Line 31"/>
            <p:cNvSpPr>
              <a:spLocks noChangeShapeType="1"/>
            </p:cNvSpPr>
            <p:nvPr/>
          </p:nvSpPr>
          <p:spPr bwMode="auto">
            <a:xfrm>
              <a:off x="1630" y="2112"/>
              <a:ext cx="480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0" name="Line 32"/>
            <p:cNvSpPr>
              <a:spLocks noChangeShapeType="1"/>
            </p:cNvSpPr>
            <p:nvPr/>
          </p:nvSpPr>
          <p:spPr bwMode="auto">
            <a:xfrm flipH="1">
              <a:off x="910" y="2112"/>
              <a:ext cx="1296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1" name="Line 33"/>
            <p:cNvSpPr>
              <a:spLocks noChangeShapeType="1"/>
            </p:cNvSpPr>
            <p:nvPr/>
          </p:nvSpPr>
          <p:spPr bwMode="auto">
            <a:xfrm flipH="1">
              <a:off x="1342" y="2112"/>
              <a:ext cx="864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Line 34"/>
            <p:cNvSpPr>
              <a:spLocks noChangeShapeType="1"/>
            </p:cNvSpPr>
            <p:nvPr/>
          </p:nvSpPr>
          <p:spPr bwMode="auto">
            <a:xfrm flipH="1">
              <a:off x="1774" y="2112"/>
              <a:ext cx="432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3" name="Line 35"/>
            <p:cNvSpPr>
              <a:spLocks noChangeShapeType="1"/>
            </p:cNvSpPr>
            <p:nvPr/>
          </p:nvSpPr>
          <p:spPr bwMode="auto">
            <a:xfrm>
              <a:off x="2206" y="2112"/>
              <a:ext cx="0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4" name="Line 36"/>
            <p:cNvSpPr>
              <a:spLocks noChangeShapeType="1"/>
            </p:cNvSpPr>
            <p:nvPr/>
          </p:nvSpPr>
          <p:spPr bwMode="auto">
            <a:xfrm>
              <a:off x="3504" y="2112"/>
              <a:ext cx="624" cy="19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5" name="Line 42"/>
            <p:cNvSpPr>
              <a:spLocks noChangeShapeType="1"/>
            </p:cNvSpPr>
            <p:nvPr/>
          </p:nvSpPr>
          <p:spPr bwMode="auto">
            <a:xfrm>
              <a:off x="4224" y="2112"/>
              <a:ext cx="0" cy="19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6" name="Line 44"/>
            <p:cNvSpPr>
              <a:spLocks noChangeShapeType="1"/>
            </p:cNvSpPr>
            <p:nvPr/>
          </p:nvSpPr>
          <p:spPr bwMode="auto">
            <a:xfrm flipH="1">
              <a:off x="3552" y="2544"/>
              <a:ext cx="528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7" name="Line 45"/>
            <p:cNvSpPr>
              <a:spLocks noChangeShapeType="1"/>
            </p:cNvSpPr>
            <p:nvPr/>
          </p:nvSpPr>
          <p:spPr bwMode="auto">
            <a:xfrm flipH="1">
              <a:off x="3984" y="2544"/>
              <a:ext cx="192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8" name="Line 46"/>
            <p:cNvSpPr>
              <a:spLocks noChangeShapeType="1"/>
            </p:cNvSpPr>
            <p:nvPr/>
          </p:nvSpPr>
          <p:spPr bwMode="auto">
            <a:xfrm>
              <a:off x="4272" y="2544"/>
              <a:ext cx="144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9" name="Line 47"/>
            <p:cNvSpPr>
              <a:spLocks noChangeShapeType="1"/>
            </p:cNvSpPr>
            <p:nvPr/>
          </p:nvSpPr>
          <p:spPr bwMode="auto">
            <a:xfrm>
              <a:off x="4320" y="2544"/>
              <a:ext cx="528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0" name="Text Box 12"/>
            <p:cNvSpPr txBox="1">
              <a:spLocks noChangeArrowheads="1"/>
            </p:cNvSpPr>
            <p:nvPr/>
          </p:nvSpPr>
          <p:spPr bwMode="auto">
            <a:xfrm>
              <a:off x="2544" y="2745"/>
              <a:ext cx="6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  <a:buSzPct val="65000"/>
              </a:pPr>
              <a:r>
                <a:rPr lang="zh-CN" altLang="en-US" b="1"/>
                <a:t>权限</a:t>
              </a:r>
            </a:p>
          </p:txBody>
        </p:sp>
        <p:pic>
          <p:nvPicPr>
            <p:cNvPr id="48151" name="Picture 14" descr="J01997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18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52" name="Picture 16" descr="J01997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150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53" name="Picture 17" descr="J01997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582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54" name="Picture 18" descr="J01997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2014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55" name="Picture 19" descr="J01997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360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56" name="Picture 20" descr="J01997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792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57" name="Picture 21" descr="J01997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24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58" name="Picture 22" descr="J01997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656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59" name="Picture 5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2024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60" name="Picture 6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30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61" name="Picture 7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1350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62" name="Picture 8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264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63" name="Picture 9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992" y="1641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64" name="Picture 10" descr="J019538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4712" y="1641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65" name="Text Box 11"/>
            <p:cNvSpPr txBox="1">
              <a:spLocks noChangeArrowheads="1"/>
            </p:cNvSpPr>
            <p:nvPr/>
          </p:nvSpPr>
          <p:spPr bwMode="auto">
            <a:xfrm>
              <a:off x="2544" y="1728"/>
              <a:ext cx="6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  <a:buSzPct val="65000"/>
              </a:pPr>
              <a:r>
                <a:rPr lang="zh-CN" altLang="en-US" b="1"/>
                <a:t>用户</a:t>
              </a:r>
            </a:p>
          </p:txBody>
        </p:sp>
        <p:sp>
          <p:nvSpPr>
            <p:cNvPr id="48166" name="Text Box 49"/>
            <p:cNvSpPr txBox="1">
              <a:spLocks noChangeArrowheads="1"/>
            </p:cNvSpPr>
            <p:nvPr/>
          </p:nvSpPr>
          <p:spPr bwMode="auto">
            <a:xfrm>
              <a:off x="1102" y="3168"/>
              <a:ext cx="100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  <a:buSzPct val="65000"/>
              </a:pPr>
              <a:r>
                <a:rPr lang="zh-CN" altLang="en-US"/>
                <a:t>单独授予权限</a:t>
              </a:r>
            </a:p>
          </p:txBody>
        </p:sp>
        <p:sp>
          <p:nvSpPr>
            <p:cNvPr id="48167" name="Text Box 50"/>
            <p:cNvSpPr txBox="1">
              <a:spLocks noChangeArrowheads="1"/>
            </p:cNvSpPr>
            <p:nvPr/>
          </p:nvSpPr>
          <p:spPr bwMode="auto">
            <a:xfrm>
              <a:off x="3504" y="3177"/>
              <a:ext cx="13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  <a:buSzPct val="65000"/>
              </a:pPr>
              <a:r>
                <a:rPr lang="zh-CN" altLang="en-US"/>
                <a:t>使用角色授予权限</a:t>
              </a:r>
            </a:p>
          </p:txBody>
        </p:sp>
        <p:sp>
          <p:nvSpPr>
            <p:cNvPr id="48168" name="Oval 53"/>
            <p:cNvSpPr>
              <a:spLocks noChangeArrowheads="1"/>
            </p:cNvSpPr>
            <p:nvPr/>
          </p:nvSpPr>
          <p:spPr bwMode="auto">
            <a:xfrm>
              <a:off x="3840" y="2304"/>
              <a:ext cx="768" cy="2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r>
                <a:rPr lang="en-US" altLang="zh-CN" b="1">
                  <a:solidFill>
                    <a:srgbClr val="0033CC"/>
                  </a:solidFill>
                </a:rPr>
                <a:t>role</a:t>
              </a:r>
            </a:p>
          </p:txBody>
        </p:sp>
        <p:sp>
          <p:nvSpPr>
            <p:cNvPr id="48169" name="Line 54"/>
            <p:cNvSpPr>
              <a:spLocks noChangeShapeType="1"/>
            </p:cNvSpPr>
            <p:nvPr/>
          </p:nvSpPr>
          <p:spPr bwMode="auto">
            <a:xfrm flipH="1">
              <a:off x="4320" y="2112"/>
              <a:ext cx="624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创建角色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创建角色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:</a:t>
            </a:r>
            <a:r>
              <a:rPr lang="zh-CN" altLang="en-US" smtClean="0"/>
              <a:t>以</a:t>
            </a:r>
            <a:r>
              <a:rPr lang="en-US" altLang="zh-CN" smtClean="0"/>
              <a:t>SYSTEM</a:t>
            </a:r>
            <a:r>
              <a:rPr lang="zh-CN" altLang="en-US" smtClean="0"/>
              <a:t>的用户身份建立测试角色</a:t>
            </a:r>
            <a:r>
              <a:rPr lang="en-US" altLang="zh-CN" smtClean="0"/>
              <a:t>tr</a:t>
            </a:r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1071563" y="1643063"/>
            <a:ext cx="6858000" cy="5715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CREATE ROLE role;</a:t>
            </a:r>
            <a:endParaRPr kumimoji="1"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1000125" y="2928938"/>
            <a:ext cx="68580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CREATE ROLE tr;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章节目标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smtClean="0"/>
              <a:t>通过本章学习，学员应达到如下目标：</a:t>
            </a:r>
            <a:endParaRPr lang="en-US" altLang="zh-CN" smtClean="0"/>
          </a:p>
          <a:p>
            <a:pPr lvl="1" fontAlgn="ctr">
              <a:lnSpc>
                <a:spcPct val="120000"/>
              </a:lnSpc>
            </a:pPr>
            <a:r>
              <a:rPr lang="zh-CN" altLang="en-US" sz="2400" smtClean="0"/>
              <a:t>理解用户概念；</a:t>
            </a:r>
            <a:endParaRPr lang="en-US" altLang="zh-CN" sz="2400" smtClean="0"/>
          </a:p>
          <a:p>
            <a:pPr lvl="1" fontAlgn="ctr">
              <a:lnSpc>
                <a:spcPct val="120000"/>
              </a:lnSpc>
            </a:pPr>
            <a:r>
              <a:rPr lang="zh-CN" altLang="en-US" sz="2400" smtClean="0"/>
              <a:t>掌握创建用户方法；</a:t>
            </a:r>
            <a:endParaRPr lang="en-US" altLang="zh-CN" sz="2400" smtClean="0"/>
          </a:p>
          <a:p>
            <a:pPr lvl="1" fontAlgn="ctr">
              <a:lnSpc>
                <a:spcPct val="120000"/>
              </a:lnSpc>
            </a:pPr>
            <a:r>
              <a:rPr lang="zh-CN" altLang="en-US" sz="2400" smtClean="0"/>
              <a:t>理解权限概念；</a:t>
            </a:r>
            <a:endParaRPr lang="en-US" altLang="zh-CN" sz="2400" smtClean="0"/>
          </a:p>
          <a:p>
            <a:pPr lvl="1" fontAlgn="ctr">
              <a:lnSpc>
                <a:spcPct val="120000"/>
              </a:lnSpc>
            </a:pPr>
            <a:r>
              <a:rPr lang="zh-CN" altLang="en-US" sz="2400" smtClean="0"/>
              <a:t>理解如何进行权限分配和收回；</a:t>
            </a:r>
            <a:endParaRPr lang="en-US" altLang="zh-CN" sz="2400" smtClean="0"/>
          </a:p>
          <a:p>
            <a:pPr lvl="1" fontAlgn="ctr">
              <a:lnSpc>
                <a:spcPct val="120000"/>
              </a:lnSpc>
            </a:pPr>
            <a:r>
              <a:rPr lang="zh-CN" altLang="en-US" sz="2400" smtClean="0"/>
              <a:t>理解角色概念；</a:t>
            </a:r>
            <a:endParaRPr lang="en-US" altLang="zh-CN" sz="2400" smtClean="0"/>
          </a:p>
          <a:p>
            <a:pPr lvl="1" fontAlgn="ctr">
              <a:lnSpc>
                <a:spcPct val="120000"/>
              </a:lnSpc>
            </a:pPr>
            <a:r>
              <a:rPr lang="zh-CN" altLang="en-US" sz="2400" smtClean="0"/>
              <a:t>理解如何通过角色进行权限分配；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为角色授权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为角色授予权限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例：给角色</a:t>
            </a:r>
            <a:r>
              <a:rPr lang="en-US" altLang="zh-CN" smtClean="0"/>
              <a:t>tr</a:t>
            </a:r>
            <a:r>
              <a:rPr lang="zh-CN" altLang="en-US" smtClean="0"/>
              <a:t>授予</a:t>
            </a:r>
            <a:r>
              <a:rPr lang="en-US" altLang="zh-CN" smtClean="0"/>
              <a:t>create session</a:t>
            </a:r>
            <a:r>
              <a:rPr lang="zh-CN" altLang="en-US" smtClean="0"/>
              <a:t>的权限</a:t>
            </a:r>
          </a:p>
          <a:p>
            <a:pPr lvl="1" eaLnBrk="1" hangingPunct="1">
              <a:buFontTx/>
              <a:buNone/>
            </a:pPr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928688" y="1643063"/>
            <a:ext cx="7848600" cy="381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GRANT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权限列表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TO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角色列表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kumimoji="1"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857250" y="2857500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GRANT create session TO tr;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通过角色为用户授权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通过角色为用户授权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例：通过角色为用户</a:t>
            </a:r>
            <a:r>
              <a:rPr lang="en-US" altLang="zh-CN" smtClean="0"/>
              <a:t>test</a:t>
            </a:r>
            <a:r>
              <a:rPr lang="zh-CN" altLang="en-US" smtClean="0"/>
              <a:t>授权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以</a:t>
            </a:r>
            <a:r>
              <a:rPr lang="en-US" altLang="zh-CN" smtClean="0"/>
              <a:t>test</a:t>
            </a:r>
            <a:r>
              <a:rPr lang="zh-CN" altLang="en-US" smtClean="0"/>
              <a:t>用户登录，验证是否已拥有相关权限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642938" y="2928938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GRANT tr TO test;</a:t>
            </a: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642938" y="4286250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* FROM session_privs;</a:t>
            </a:r>
          </a:p>
        </p:txBody>
      </p: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714375" y="1714500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GRANT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角色列表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To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用户列表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通过角色从用户收回权限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通过角色从用户收回权限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从角色收回权限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删除角色</a:t>
            </a:r>
            <a:endParaRPr lang="en-US" altLang="zh-CN" smtClean="0"/>
          </a:p>
          <a:p>
            <a:pPr lvl="2" eaLnBrk="1" hangingPunct="1"/>
            <a:endParaRPr lang="en-US" altLang="zh-CN" smtClean="0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723900" y="2928938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REVOKE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权限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角色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kumimoji="1"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714375" y="1571625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REVOKE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角色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用户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kumimoji="1"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723900" y="4214813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DROP ROLE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角色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预定义角色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预定义角色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Oracle</a:t>
            </a:r>
            <a:r>
              <a:rPr lang="zh-CN" altLang="en-US" smtClean="0"/>
              <a:t>数据库预先定义好的角色</a:t>
            </a:r>
            <a:r>
              <a:rPr lang="en-US" altLang="zh-CN" smtClean="0"/>
              <a:t>,</a:t>
            </a:r>
            <a:r>
              <a:rPr lang="zh-CN" altLang="en-US" smtClean="0"/>
              <a:t>通常包括：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DBA</a:t>
            </a:r>
            <a:r>
              <a:rPr lang="zh-CN" altLang="en-US" smtClean="0"/>
              <a:t>角色</a:t>
            </a:r>
            <a:r>
              <a:rPr lang="en-US" altLang="zh-CN" smtClean="0"/>
              <a:t>:</a:t>
            </a:r>
            <a:r>
              <a:rPr lang="zh-CN" altLang="en-US" smtClean="0"/>
              <a:t>该角色中的权限通常赋给数据库管理员；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CONNECT</a:t>
            </a:r>
            <a:r>
              <a:rPr lang="zh-CN" altLang="en-US" smtClean="0"/>
              <a:t>角色、</a:t>
            </a:r>
            <a:r>
              <a:rPr lang="en-US" altLang="zh-CN" smtClean="0"/>
              <a:t>RESOURCE</a:t>
            </a:r>
            <a:r>
              <a:rPr lang="zh-CN" altLang="en-US" smtClean="0"/>
              <a:t>角色；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CONNECT</a:t>
            </a:r>
            <a:r>
              <a:rPr lang="zh-CN" altLang="en-US" smtClean="0"/>
              <a:t>和</a:t>
            </a:r>
            <a:r>
              <a:rPr lang="en-US" altLang="zh-CN" smtClean="0"/>
              <a:t>RESOURCE</a:t>
            </a:r>
            <a:r>
              <a:rPr lang="zh-CN" altLang="en-US" smtClean="0"/>
              <a:t>是相对较安全的角色，角色中包含的权限仅限于用户自己的对象范围，因此，经常使用</a:t>
            </a:r>
            <a:r>
              <a:rPr lang="en-US" altLang="zh-CN" smtClean="0"/>
              <a:t>CONNECT</a:t>
            </a:r>
            <a:r>
              <a:rPr lang="zh-CN" altLang="en-US" smtClean="0"/>
              <a:t>和</a:t>
            </a:r>
            <a:r>
              <a:rPr lang="en-US" altLang="zh-CN" smtClean="0"/>
              <a:t>RESOURCE</a:t>
            </a:r>
            <a:r>
              <a:rPr lang="zh-CN" altLang="en-US" smtClean="0"/>
              <a:t>来简化权限管理。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预定义角色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72488" cy="5367338"/>
          </a:xfrm>
        </p:spPr>
        <p:txBody>
          <a:bodyPr/>
          <a:lstStyle/>
          <a:p>
            <a:pPr eaLnBrk="1" hangingPunct="1"/>
            <a:r>
              <a:rPr lang="zh-CN" altLang="en-US" smtClean="0"/>
              <a:t>预定义角色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查看</a:t>
            </a:r>
            <a:r>
              <a:rPr lang="en-US" altLang="zh-CN" smtClean="0"/>
              <a:t>DBA</a:t>
            </a:r>
            <a:r>
              <a:rPr lang="zh-CN" altLang="en-US" smtClean="0"/>
              <a:t>角色中包含的系统权限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查看</a:t>
            </a:r>
            <a:r>
              <a:rPr lang="en-US" altLang="zh-CN" smtClean="0"/>
              <a:t>CONNECT</a:t>
            </a:r>
            <a:r>
              <a:rPr lang="zh-CN" altLang="en-US" smtClean="0"/>
              <a:t>角色中包含的系统权限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查看</a:t>
            </a:r>
            <a:r>
              <a:rPr lang="en-US" altLang="zh-CN" smtClean="0"/>
              <a:t>RESOURCE</a:t>
            </a:r>
            <a:r>
              <a:rPr lang="zh-CN" altLang="en-US" smtClean="0"/>
              <a:t>角色中包含的系统权限</a:t>
            </a:r>
          </a:p>
          <a:p>
            <a:pPr lvl="1" eaLnBrk="1" hangingPunct="1"/>
            <a:endParaRPr lang="zh-CN" altLang="en-US" smtClean="0"/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714375" y="4572000"/>
            <a:ext cx="7848600" cy="830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* FROM DBA_SYS_PRIVS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WHERE GRANTEE='RESOURCE‘; 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785813" y="3187700"/>
            <a:ext cx="7848600" cy="81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* FROM DBA_SYS_PRIVS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WHERE GRANTEE='CONNECT‘;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785813" y="1857375"/>
            <a:ext cx="7848600" cy="830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* FROM DBA_SYS_PRIVS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WHERE GRANTEE='DBA’;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</a:t>
            </a:r>
          </a:p>
          <a:p>
            <a:pPr lvl="1" eaLnBrk="1" hangingPunct="1"/>
            <a:r>
              <a:rPr lang="en-US" altLang="zh-CN" smtClean="0"/>
              <a:t>PUBLIC</a:t>
            </a:r>
            <a:r>
              <a:rPr lang="zh-CN" altLang="en-US" smtClean="0"/>
              <a:t>对象既不是用户，也不是角色，代表公众，公开；</a:t>
            </a:r>
            <a:r>
              <a:rPr lang="en-US" altLang="zh-CN" smtClean="0"/>
              <a:t>PUBLIC</a:t>
            </a:r>
            <a:r>
              <a:rPr lang="zh-CN" altLang="en-US" smtClean="0"/>
              <a:t>中拥有的所有权限，所有数据库的用户都会自动拥有；为安全起见，</a:t>
            </a:r>
            <a:r>
              <a:rPr lang="en-US" altLang="zh-CN" smtClean="0"/>
              <a:t>PUBLIC</a:t>
            </a:r>
            <a:r>
              <a:rPr lang="zh-CN" altLang="en-US" smtClean="0"/>
              <a:t>中不应该拥有任何权限。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例：给</a:t>
            </a:r>
            <a:r>
              <a:rPr lang="en-US" altLang="zh-CN" smtClean="0"/>
              <a:t>PUBLIC</a:t>
            </a:r>
            <a:r>
              <a:rPr lang="zh-CN" altLang="en-US" smtClean="0"/>
              <a:t>赋予</a:t>
            </a:r>
            <a:r>
              <a:rPr lang="en-US" altLang="zh-CN" smtClean="0"/>
              <a:t>create session </a:t>
            </a:r>
            <a:r>
              <a:rPr lang="zh-CN" altLang="en-US" smtClean="0"/>
              <a:t>权限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执行上述语句后，所有的用户都会自动从</a:t>
            </a:r>
            <a:r>
              <a:rPr lang="en-US" altLang="zh-CN" smtClean="0"/>
              <a:t>public</a:t>
            </a:r>
            <a:r>
              <a:rPr lang="zh-CN" altLang="en-US" smtClean="0"/>
              <a:t>中获得</a:t>
            </a:r>
            <a:r>
              <a:rPr lang="en-US" altLang="zh-CN" smtClean="0"/>
              <a:t>create session</a:t>
            </a:r>
            <a:r>
              <a:rPr lang="zh-CN" altLang="en-US" smtClean="0"/>
              <a:t>的权限。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928688" y="3357563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GRANT create session TO public;</a:t>
            </a:r>
            <a:endParaRPr kumimoji="1"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本章重点总结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用户的管理</a:t>
            </a:r>
          </a:p>
          <a:p>
            <a:pPr eaLnBrk="1" hangingPunct="1"/>
            <a:r>
              <a:rPr lang="zh-CN" altLang="en-US" smtClean="0"/>
              <a:t>权限的管理</a:t>
            </a:r>
          </a:p>
          <a:p>
            <a:pPr eaLnBrk="1" hangingPunct="1"/>
            <a:r>
              <a:rPr lang="zh-CN" altLang="en-US" smtClean="0"/>
              <a:t>角色的管理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课后作业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1.</a:t>
            </a:r>
            <a:r>
              <a:rPr lang="zh-CN" altLang="en-US" sz="2400" smtClean="0"/>
              <a:t>建立新用户</a:t>
            </a:r>
            <a:r>
              <a:rPr lang="en-US" altLang="zh-CN" sz="2400" smtClean="0"/>
              <a:t>neu</a:t>
            </a:r>
          </a:p>
          <a:p>
            <a:pPr eaLnBrk="1" hangingPunct="1"/>
            <a:r>
              <a:rPr lang="en-US" altLang="zh-CN" sz="2400" smtClean="0"/>
              <a:t>2.</a:t>
            </a:r>
            <a:r>
              <a:rPr lang="zh-CN" altLang="en-US" sz="2400" smtClean="0"/>
              <a:t>给用户</a:t>
            </a:r>
            <a:r>
              <a:rPr lang="en-US" altLang="zh-CN" sz="2400" smtClean="0"/>
              <a:t>neu</a:t>
            </a:r>
            <a:r>
              <a:rPr lang="zh-CN" altLang="en-US" sz="2400" smtClean="0"/>
              <a:t>授权</a:t>
            </a:r>
            <a:r>
              <a:rPr lang="en-US" altLang="zh-CN" sz="2400" smtClean="0"/>
              <a:t>,</a:t>
            </a:r>
            <a:r>
              <a:rPr lang="zh-CN" altLang="en-US" sz="2400" smtClean="0"/>
              <a:t>使其能够登录到数据库，能够查询</a:t>
            </a:r>
            <a:r>
              <a:rPr lang="en-US" altLang="zh-CN" sz="2400" smtClean="0"/>
              <a:t>scott</a:t>
            </a:r>
            <a:r>
              <a:rPr lang="zh-CN" altLang="en-US" sz="2400" smtClean="0"/>
              <a:t>下的</a:t>
            </a:r>
            <a:r>
              <a:rPr lang="en-US" altLang="zh-CN" sz="2400" smtClean="0"/>
              <a:t>emp</a:t>
            </a:r>
            <a:r>
              <a:rPr lang="zh-CN" altLang="en-US" sz="2400" smtClean="0"/>
              <a:t>表，能修改</a:t>
            </a:r>
            <a:r>
              <a:rPr lang="en-US" altLang="zh-CN" sz="2400" smtClean="0"/>
              <a:t>emp</a:t>
            </a:r>
            <a:r>
              <a:rPr lang="zh-CN" altLang="en-US" sz="2400" smtClean="0"/>
              <a:t>表的</a:t>
            </a:r>
            <a:r>
              <a:rPr lang="en-US" altLang="zh-CN" sz="2400" smtClean="0"/>
              <a:t>sal,ename</a:t>
            </a:r>
            <a:r>
              <a:rPr lang="zh-CN" altLang="en-US" sz="2400" smtClean="0"/>
              <a:t>两个字段</a:t>
            </a:r>
          </a:p>
          <a:p>
            <a:pPr eaLnBrk="1" hangingPunct="1"/>
            <a:r>
              <a:rPr lang="en-US" altLang="zh-CN" sz="2400" smtClean="0"/>
              <a:t>3.</a:t>
            </a:r>
            <a:r>
              <a:rPr lang="zh-CN" altLang="en-US" sz="2400" smtClean="0"/>
              <a:t>回收用户</a:t>
            </a:r>
            <a:r>
              <a:rPr lang="en-US" altLang="zh-CN" sz="2400" smtClean="0"/>
              <a:t>neu</a:t>
            </a:r>
            <a:r>
              <a:rPr lang="zh-CN" altLang="en-US" sz="2400" smtClean="0"/>
              <a:t>的登录权限</a:t>
            </a:r>
          </a:p>
          <a:p>
            <a:pPr eaLnBrk="1" hangingPunct="1"/>
            <a:r>
              <a:rPr lang="en-US" altLang="zh-CN" sz="2400" smtClean="0"/>
              <a:t>4.</a:t>
            </a:r>
            <a:r>
              <a:rPr lang="zh-CN" altLang="en-US" sz="2400" smtClean="0"/>
              <a:t>回收用户</a:t>
            </a:r>
            <a:r>
              <a:rPr lang="en-US" altLang="zh-CN" sz="2400" smtClean="0"/>
              <a:t>neu</a:t>
            </a:r>
            <a:r>
              <a:rPr lang="zh-CN" altLang="en-US" sz="2400" smtClean="0"/>
              <a:t>的所有对象权限</a:t>
            </a:r>
          </a:p>
          <a:p>
            <a:pPr eaLnBrk="1" hangingPunct="1"/>
            <a:r>
              <a:rPr lang="en-US" altLang="zh-CN" sz="2400" smtClean="0"/>
              <a:t>5.</a:t>
            </a:r>
            <a:r>
              <a:rPr lang="zh-CN" altLang="en-US" sz="2400" smtClean="0"/>
              <a:t>建立角色</a:t>
            </a:r>
            <a:r>
              <a:rPr lang="en-US" altLang="zh-CN" sz="2400" smtClean="0"/>
              <a:t>role_neu</a:t>
            </a:r>
          </a:p>
          <a:p>
            <a:pPr eaLnBrk="1" hangingPunct="1"/>
            <a:r>
              <a:rPr lang="en-US" altLang="zh-CN" sz="2400" smtClean="0"/>
              <a:t>6.</a:t>
            </a:r>
            <a:r>
              <a:rPr lang="zh-CN" altLang="en-US" sz="2400" smtClean="0"/>
              <a:t>给角色</a:t>
            </a:r>
            <a:r>
              <a:rPr lang="en-US" altLang="zh-CN" sz="2400" smtClean="0"/>
              <a:t>role_neu</a:t>
            </a:r>
            <a:r>
              <a:rPr lang="zh-CN" altLang="en-US" sz="2400" smtClean="0"/>
              <a:t>授权</a:t>
            </a:r>
            <a:r>
              <a:rPr lang="en-US" altLang="zh-CN" sz="2400" smtClean="0"/>
              <a:t>,</a:t>
            </a:r>
            <a:r>
              <a:rPr lang="zh-CN" altLang="en-US" sz="2400" smtClean="0"/>
              <a:t>使其能够登录到数据库</a:t>
            </a:r>
          </a:p>
          <a:p>
            <a:pPr eaLnBrk="1" hangingPunct="1"/>
            <a:r>
              <a:rPr lang="en-US" altLang="zh-CN" sz="2400" smtClean="0"/>
              <a:t>7.</a:t>
            </a:r>
            <a:r>
              <a:rPr lang="zh-CN" altLang="en-US" sz="2400" smtClean="0"/>
              <a:t>赋角色</a:t>
            </a:r>
            <a:r>
              <a:rPr lang="en-US" altLang="zh-CN" sz="2400" smtClean="0"/>
              <a:t>role_neu</a:t>
            </a:r>
            <a:r>
              <a:rPr lang="zh-CN" altLang="en-US" sz="2400" smtClean="0"/>
              <a:t>给用户</a:t>
            </a:r>
            <a:r>
              <a:rPr lang="en-US" altLang="zh-CN" sz="2400" smtClean="0"/>
              <a:t>neu</a:t>
            </a:r>
          </a:p>
          <a:p>
            <a:pPr eaLnBrk="1" hangingPunct="1"/>
            <a:r>
              <a:rPr lang="en-US" altLang="zh-CN" sz="2400" smtClean="0"/>
              <a:t>8.</a:t>
            </a:r>
            <a:r>
              <a:rPr lang="zh-CN" altLang="en-US" sz="2400" smtClean="0"/>
              <a:t>删除角色</a:t>
            </a:r>
            <a:r>
              <a:rPr lang="en-US" altLang="zh-CN" sz="2400" smtClean="0"/>
              <a:t>role_neu</a:t>
            </a:r>
          </a:p>
          <a:p>
            <a:pPr eaLnBrk="1" hangingPunct="1"/>
            <a:r>
              <a:rPr lang="en-US" altLang="zh-CN" sz="2400" smtClean="0"/>
              <a:t>9.</a:t>
            </a:r>
            <a:r>
              <a:rPr lang="zh-CN" altLang="en-US" sz="2400" smtClean="0"/>
              <a:t>删除用户</a:t>
            </a:r>
            <a:r>
              <a:rPr lang="en-US" altLang="zh-CN" sz="2400" smtClean="0"/>
              <a:t>neu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</a:p>
        </p:txBody>
      </p:sp>
      <p:pic>
        <p:nvPicPr>
          <p:cNvPr id="1843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5750" y="1071563"/>
            <a:ext cx="8858250" cy="49688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默认表空间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1470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创建表空间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语法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kumimoji="1" lang="en-US" altLang="zh-CN" b="1" smtClean="0"/>
              <a:t>drop tablespace </a:t>
            </a:r>
            <a:r>
              <a:rPr kumimoji="1" lang="zh-CN" altLang="en-US" b="1" smtClean="0"/>
              <a:t>表空间 </a:t>
            </a:r>
            <a:r>
              <a:rPr kumimoji="1" lang="en-US" altLang="zh-CN" b="1" smtClean="0"/>
              <a:t>including contents and datafiles;--</a:t>
            </a:r>
            <a:r>
              <a:rPr kumimoji="1" lang="zh-CN" altLang="en-US" b="1" smtClean="0"/>
              <a:t>删除表空间及数据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611188" y="1916113"/>
            <a:ext cx="8286750" cy="13573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CREATE TABLESPACE test1                                                                          </a:t>
            </a:r>
          </a:p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DATAFILE 'D:\oracle\test1.dbf‘                                                                        </a:t>
            </a:r>
          </a:p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                     SIZE 1024m      --</a:t>
            </a:r>
            <a:r>
              <a:rPr kumimoji="1" lang="zh-CN" altLang="en-US" b="1"/>
              <a:t>表空间大小                                                                                                    </a:t>
            </a:r>
          </a:p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AUTOEXTEND ON NEXT 200m            </a:t>
            </a:r>
            <a:r>
              <a:rPr kumimoji="1" lang="zh-CN" altLang="en-US" b="1"/>
              <a:t>设置表空间自动增长，每次增长</a:t>
            </a:r>
            <a:r>
              <a:rPr kumimoji="1" lang="en-US" altLang="zh-CN" b="1"/>
              <a:t>2000m</a:t>
            </a:r>
          </a:p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MAXSIZE UNLIMITED;-                                                    -</a:t>
            </a:r>
            <a:r>
              <a:rPr kumimoji="1" lang="zh-CN" altLang="en-US" b="1"/>
              <a:t>表空间大小不受限制</a:t>
            </a:r>
            <a:endParaRPr kumimoji="1" lang="en-US" altLang="zh-C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临时表空间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147050" cy="4968875"/>
          </a:xfrm>
        </p:spPr>
        <p:txBody>
          <a:bodyPr/>
          <a:lstStyle/>
          <a:p>
            <a:pPr eaLnBrk="1" hangingPunct="1"/>
            <a:r>
              <a:rPr lang="zh-CN" altLang="en-US" sz="2500" smtClean="0"/>
              <a:t>创建临时表空间</a:t>
            </a:r>
          </a:p>
          <a:p>
            <a:pPr lvl="1" eaLnBrk="1" hangingPunct="1"/>
            <a:r>
              <a:rPr lang="zh-CN" altLang="en-US" sz="2000" smtClean="0"/>
              <a:t>语法</a:t>
            </a:r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eaLnBrk="1" hangingPunct="1"/>
            <a:r>
              <a:rPr kumimoji="1" lang="en-US" altLang="zh-CN" sz="2000" b="1" smtClean="0"/>
              <a:t>drop tablespace </a:t>
            </a:r>
            <a:r>
              <a:rPr kumimoji="1" lang="zh-CN" altLang="en-US" sz="2000" b="1" smtClean="0"/>
              <a:t>表空间 </a:t>
            </a:r>
            <a:r>
              <a:rPr kumimoji="1" lang="en-US" altLang="zh-CN" sz="2000" b="1" smtClean="0"/>
              <a:t>including contents and datafiles;--</a:t>
            </a:r>
            <a:r>
              <a:rPr kumimoji="1" lang="zh-CN" altLang="en-US" sz="2000" b="1" smtClean="0"/>
              <a:t>删除表空间及数据</a:t>
            </a:r>
          </a:p>
          <a:p>
            <a:pPr eaLnBrk="1" hangingPunct="1"/>
            <a:r>
              <a:rPr kumimoji="1" lang="zh-CN" altLang="en-US" sz="2000" b="1" smtClean="0"/>
              <a:t>是用户查询以及操作时会大量用到的表空间。比如排序，分组等，如果数据量比较大，那么内存不可能都分给这一个用户工作存储数据，所以会把一些数据放在临时表空间中，这样能节省内存空间。而且再次查询时可直接从临时表空间中调取，节约时间。</a:t>
            </a:r>
          </a:p>
          <a:p>
            <a:pPr eaLnBrk="1" hangingPunct="1"/>
            <a:endParaRPr kumimoji="1" lang="zh-CN" altLang="en-US" sz="2000" b="1" smtClean="0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11188" y="1916113"/>
            <a:ext cx="8286750" cy="1728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CREATE TEMPORARY tableSPACE test1                                                                          </a:t>
            </a:r>
          </a:p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TEMPFILE 'D:\oracle\test1.dbf‘                                                                        </a:t>
            </a:r>
          </a:p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                     SIZE 1024m      --</a:t>
            </a:r>
            <a:r>
              <a:rPr kumimoji="1" lang="zh-CN" altLang="en-US" b="1"/>
              <a:t>表空间大小                                                                                                    </a:t>
            </a:r>
          </a:p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AUTOEXTEND ON NEXT 2000m            </a:t>
            </a:r>
            <a:r>
              <a:rPr kumimoji="1" lang="zh-CN" altLang="en-US" b="1"/>
              <a:t>设置表空间自动增长，每次增长</a:t>
            </a:r>
            <a:r>
              <a:rPr kumimoji="1" lang="en-US" altLang="zh-CN" b="1"/>
              <a:t>1024m</a:t>
            </a:r>
          </a:p>
          <a:p>
            <a:pPr marL="342900" indent="-342900" algn="ctr">
              <a:tabLst>
                <a:tab pos="1200150" algn="l"/>
              </a:tabLst>
            </a:pPr>
            <a:r>
              <a:rPr kumimoji="1" lang="en-US" altLang="zh-CN" b="1"/>
              <a:t>MAXSIZE 2048m;-                                                    -</a:t>
            </a:r>
            <a:r>
              <a:rPr kumimoji="1" lang="zh-CN" altLang="en-US" b="1"/>
              <a:t>表空间大小不受限制</a:t>
            </a:r>
            <a:endParaRPr kumimoji="1" lang="en-US" altLang="zh-C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用户是数据库的使用者。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用户一般是由</a:t>
            </a:r>
            <a:r>
              <a:rPr lang="en-US" altLang="zh-CN" smtClean="0"/>
              <a:t>DBA</a:t>
            </a:r>
            <a:r>
              <a:rPr lang="zh-CN" altLang="en-US" smtClean="0"/>
              <a:t>来创建和维护的，创建用户后，用户不可以执行任何</a:t>
            </a:r>
            <a:r>
              <a:rPr lang="en-US" altLang="zh-CN" smtClean="0"/>
              <a:t>Oracle</a:t>
            </a:r>
            <a:r>
              <a:rPr lang="zh-CN" altLang="en-US" smtClean="0"/>
              <a:t>操作（包括建立会话），只有赋予用户相关的权限，用户才能执行权限允许范围内的操作。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创建用户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语法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deafult tablespace:</a:t>
            </a:r>
            <a:r>
              <a:rPr lang="zh-CN" altLang="en-US" smtClean="0"/>
              <a:t>用户的默认表空间</a:t>
            </a:r>
            <a:r>
              <a:rPr lang="en-US" altLang="zh-CN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temporary tablespace: </a:t>
            </a:r>
            <a:r>
              <a:rPr lang="zh-CN" altLang="en-US" smtClean="0"/>
              <a:t>用户的临时表空间</a:t>
            </a:r>
            <a:r>
              <a:rPr lang="en-US" altLang="zh-CN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quota  on :</a:t>
            </a:r>
            <a:r>
              <a:rPr lang="zh-CN" altLang="en-US" smtClean="0"/>
              <a:t>表示允许该用户在表空间中使用的空间大小</a:t>
            </a:r>
            <a:r>
              <a:rPr lang="en-US" altLang="zh-CN" smtClean="0"/>
              <a:t>,</a:t>
            </a:r>
            <a:r>
              <a:rPr lang="zh-CN" altLang="en-US" smtClean="0"/>
              <a:t>可以设置多个不同的表空间</a:t>
            </a:r>
            <a:r>
              <a:rPr lang="en-US" altLang="zh-CN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执行该语句的用户需要有</a:t>
            </a:r>
            <a:r>
              <a:rPr lang="zh-CN" altLang="en-US" smtClean="0">
                <a:latin typeface="R Frutiger Roman"/>
              </a:rPr>
              <a:t>“</a:t>
            </a:r>
            <a:r>
              <a:rPr lang="zh-CN" altLang="en-US" smtClean="0"/>
              <a:t>创建用户</a:t>
            </a:r>
            <a:r>
              <a:rPr lang="zh-CN" altLang="en-US" smtClean="0">
                <a:latin typeface="R Frutiger Roman"/>
              </a:rPr>
              <a:t>”</a:t>
            </a:r>
            <a:r>
              <a:rPr lang="zh-CN" altLang="en-US" smtClean="0"/>
              <a:t>的权限，一般为系统的</a:t>
            </a:r>
            <a:r>
              <a:rPr lang="en-US" altLang="zh-CN" smtClean="0"/>
              <a:t>DBA</a:t>
            </a:r>
            <a:r>
              <a:rPr lang="zh-CN" altLang="en-US" smtClean="0"/>
              <a:t>用户。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11188" y="1916113"/>
            <a:ext cx="8286750" cy="1728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CREATE USER user              			   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IDENTIFIED BY   password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[default tablespace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默认表空间名 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temporary tablespace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临时表空间名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quota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配额大小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on 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表空间名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kumimoji="1" lang="en-US" altLang="zh-C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创建用户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例</a:t>
            </a:r>
            <a:r>
              <a:rPr lang="en-US" altLang="zh-CN" smtClean="0"/>
              <a:t>:</a:t>
            </a:r>
            <a:r>
              <a:rPr lang="zh-CN" altLang="en-US" smtClean="0"/>
              <a:t>以</a:t>
            </a:r>
            <a:r>
              <a:rPr lang="en-US" altLang="zh-CN" smtClean="0"/>
              <a:t>SYSTEM</a:t>
            </a:r>
            <a:r>
              <a:rPr lang="zh-CN" altLang="en-US" smtClean="0"/>
              <a:t>用户登录，创建</a:t>
            </a:r>
            <a:r>
              <a:rPr lang="en-US" altLang="zh-CN" smtClean="0"/>
              <a:t>test</a:t>
            </a:r>
            <a:r>
              <a:rPr lang="zh-CN" altLang="en-US" smtClean="0"/>
              <a:t>用户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用户被创建后，没有任何权限，包括登录。用户如果想登录，至少需要有</a:t>
            </a:r>
            <a:r>
              <a:rPr lang="zh-CN" altLang="en-US" smtClean="0">
                <a:latin typeface="R Frutiger Roman"/>
              </a:rPr>
              <a:t>“</a:t>
            </a:r>
            <a:r>
              <a:rPr lang="en-US" altLang="zh-CN" smtClean="0"/>
              <a:t>CREATE SESSION</a:t>
            </a:r>
            <a:r>
              <a:rPr lang="en-US" altLang="zh-CN" smtClean="0">
                <a:latin typeface="R Frutiger Roman"/>
              </a:rPr>
              <a:t>”</a:t>
            </a:r>
            <a:r>
              <a:rPr lang="zh-CN" altLang="en-US" smtClean="0"/>
              <a:t>的权限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例：以</a:t>
            </a:r>
            <a:r>
              <a:rPr lang="en-US" altLang="zh-CN" smtClean="0"/>
              <a:t>test</a:t>
            </a:r>
            <a:r>
              <a:rPr lang="zh-CN" altLang="en-US" smtClean="0"/>
              <a:t>用户身份建表</a:t>
            </a:r>
          </a:p>
          <a:p>
            <a:pPr lvl="1" eaLnBrk="1" hangingPunct="1"/>
            <a:endParaRPr lang="en-US" altLang="zh-CN" smtClean="0"/>
          </a:p>
          <a:p>
            <a:pPr lvl="1" eaLnBrk="1" hangingPunct="1">
              <a:buFontTx/>
              <a:buNone/>
            </a:pPr>
            <a:endParaRPr lang="zh-CN" altLang="en-US" smtClean="0"/>
          </a:p>
          <a:p>
            <a:pPr lvl="1" eaLnBrk="1" hangingPunct="1"/>
            <a:endParaRPr lang="zh-CN" altLang="en-US" smtClean="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14375" y="2000250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CREATE USER test IDENTIFIED BY test;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14375" y="3643313"/>
            <a:ext cx="7848600" cy="584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GRANT CREATE SESSION TO test;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714375" y="5000625"/>
            <a:ext cx="7858125" cy="1285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CREATE TABLE emp1(id NUMBER,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			name VARCHAR2(20),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			sal NUMBER);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返回权限不足。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创建用户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对新建用户，默认情况没有创建对象的权限，用户要想创建对象，需要有对象的创建权限</a:t>
            </a:r>
            <a:r>
              <a:rPr lang="en-US" altLang="zh-CN" smtClean="0"/>
              <a:t>CREATE TABLE</a:t>
            </a:r>
            <a:r>
              <a:rPr lang="zh-CN" altLang="en-US" smtClean="0"/>
              <a:t>、</a:t>
            </a:r>
            <a:r>
              <a:rPr lang="en-US" altLang="zh-CN" smtClean="0"/>
              <a:t>CREATE SEQUENCE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赋予</a:t>
            </a:r>
            <a:r>
              <a:rPr lang="en-US" altLang="zh-CN" smtClean="0"/>
              <a:t>test</a:t>
            </a:r>
            <a:r>
              <a:rPr lang="zh-CN" altLang="en-US" smtClean="0"/>
              <a:t>用户创建表的权限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例：</a:t>
            </a:r>
            <a:r>
              <a:rPr lang="en-US" altLang="zh-CN" smtClean="0"/>
              <a:t>test</a:t>
            </a:r>
            <a:r>
              <a:rPr lang="zh-CN" altLang="en-US" smtClean="0"/>
              <a:t>用户身份执行建表操作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652463" y="3243263"/>
            <a:ext cx="7848600" cy="68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Conn system/oracle;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GRANT CREATE TABLE TO test;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52463" y="4610100"/>
            <a:ext cx="7848600" cy="10334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CREATE TABLE emp1(id NUMBER,name VARCHAR2(20),sal NUMBER);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tabLst>
                <a:tab pos="12001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返回错误“表空间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USERS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</a:rPr>
              <a:t>中无权限”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5849</TotalTime>
  <Words>2134</Words>
  <Application>Microsoft Office PowerPoint</Application>
  <PresentationFormat>On-screen Show (4:3)</PresentationFormat>
  <Paragraphs>330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黑体</vt:lpstr>
      <vt:lpstr>华文细黑</vt:lpstr>
      <vt:lpstr>R Frutiger Roman</vt:lpstr>
      <vt:lpstr>Courier New</vt:lpstr>
      <vt:lpstr>Times New Roman</vt:lpstr>
      <vt:lpstr>4_默认设计模板</vt:lpstr>
      <vt:lpstr>幻灯片 1</vt:lpstr>
      <vt:lpstr>章节目标</vt:lpstr>
      <vt:lpstr>本章内容</vt:lpstr>
      <vt:lpstr>默认表空间</vt:lpstr>
      <vt:lpstr>临时表空间</vt:lpstr>
      <vt:lpstr>用户</vt:lpstr>
      <vt:lpstr>用户</vt:lpstr>
      <vt:lpstr>用户</vt:lpstr>
      <vt:lpstr>用户</vt:lpstr>
      <vt:lpstr>练习1</vt:lpstr>
      <vt:lpstr>用户</vt:lpstr>
      <vt:lpstr>用户</vt:lpstr>
      <vt:lpstr>用户</vt:lpstr>
      <vt:lpstr>用户</vt:lpstr>
      <vt:lpstr>权限</vt:lpstr>
      <vt:lpstr>系统权限</vt:lpstr>
      <vt:lpstr>系统权限</vt:lpstr>
      <vt:lpstr>角色</vt:lpstr>
      <vt:lpstr>创建角色</vt:lpstr>
      <vt:lpstr>为角色授权</vt:lpstr>
      <vt:lpstr>通过角色为用户授权</vt:lpstr>
      <vt:lpstr>通过角色从用户收回权限 </vt:lpstr>
      <vt:lpstr>预定义角色</vt:lpstr>
      <vt:lpstr>预定义角色</vt:lpstr>
      <vt:lpstr>PUBLIC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lenovo</cp:lastModifiedBy>
  <cp:revision>1279</cp:revision>
  <dcterms:created xsi:type="dcterms:W3CDTF">2004-04-25T08:53:43Z</dcterms:created>
  <dcterms:modified xsi:type="dcterms:W3CDTF">2018-03-24T02:33:19Z</dcterms:modified>
</cp:coreProperties>
</file>