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3"/>
  </p:notesMasterIdLst>
  <p:handoutMasterIdLst>
    <p:handoutMasterId r:id="rId64"/>
  </p:handoutMasterIdLst>
  <p:sldIdLst>
    <p:sldId id="518" r:id="rId2"/>
    <p:sldId id="610" r:id="rId3"/>
    <p:sldId id="454" r:id="rId4"/>
    <p:sldId id="531" r:id="rId5"/>
    <p:sldId id="532" r:id="rId6"/>
    <p:sldId id="533" r:id="rId7"/>
    <p:sldId id="534" r:id="rId8"/>
    <p:sldId id="535" r:id="rId9"/>
    <p:sldId id="537" r:id="rId10"/>
    <p:sldId id="538" r:id="rId11"/>
    <p:sldId id="585" r:id="rId12"/>
    <p:sldId id="539" r:id="rId13"/>
    <p:sldId id="617" r:id="rId14"/>
    <p:sldId id="584" r:id="rId15"/>
    <p:sldId id="540" r:id="rId16"/>
    <p:sldId id="541" r:id="rId17"/>
    <p:sldId id="542" r:id="rId18"/>
    <p:sldId id="611" r:id="rId19"/>
    <p:sldId id="544" r:id="rId20"/>
    <p:sldId id="586" r:id="rId21"/>
    <p:sldId id="587" r:id="rId22"/>
    <p:sldId id="588" r:id="rId23"/>
    <p:sldId id="612" r:id="rId24"/>
    <p:sldId id="589" r:id="rId25"/>
    <p:sldId id="590" r:id="rId26"/>
    <p:sldId id="591" r:id="rId27"/>
    <p:sldId id="599" r:id="rId28"/>
    <p:sldId id="615" r:id="rId29"/>
    <p:sldId id="548" r:id="rId30"/>
    <p:sldId id="549" r:id="rId31"/>
    <p:sldId id="550" r:id="rId32"/>
    <p:sldId id="551" r:id="rId33"/>
    <p:sldId id="552" r:id="rId34"/>
    <p:sldId id="553" r:id="rId35"/>
    <p:sldId id="613" r:id="rId36"/>
    <p:sldId id="555" r:id="rId37"/>
    <p:sldId id="556" r:id="rId38"/>
    <p:sldId id="557" r:id="rId39"/>
    <p:sldId id="558" r:id="rId40"/>
    <p:sldId id="593" r:id="rId41"/>
    <p:sldId id="594" r:id="rId42"/>
    <p:sldId id="595" r:id="rId43"/>
    <p:sldId id="596" r:id="rId44"/>
    <p:sldId id="597" r:id="rId45"/>
    <p:sldId id="598" r:id="rId46"/>
    <p:sldId id="600" r:id="rId47"/>
    <p:sldId id="614" r:id="rId48"/>
    <p:sldId id="570" r:id="rId49"/>
    <p:sldId id="571" r:id="rId50"/>
    <p:sldId id="601" r:id="rId51"/>
    <p:sldId id="602" r:id="rId52"/>
    <p:sldId id="603" r:id="rId53"/>
    <p:sldId id="574" r:id="rId54"/>
    <p:sldId id="575" r:id="rId55"/>
    <p:sldId id="576" r:id="rId56"/>
    <p:sldId id="577" r:id="rId57"/>
    <p:sldId id="604" r:id="rId58"/>
    <p:sldId id="605" r:id="rId59"/>
    <p:sldId id="580" r:id="rId60"/>
    <p:sldId id="581" r:id="rId61"/>
    <p:sldId id="582" r:id="rId6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3321" autoAdjust="0"/>
  </p:normalViewPr>
  <p:slideViewPr>
    <p:cSldViewPr>
      <p:cViewPr>
        <p:scale>
          <a:sx n="70" d="100"/>
          <a:sy n="70" d="100"/>
        </p:scale>
        <p:origin x="-118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9C7BF5-3AD7-4827-A60D-CC48B1239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E03DCD3-A5BB-4F5C-92E9-3CCF51C85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6293F-B1D5-4CB7-B21B-D2C673025A8C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5276850"/>
            <a:ext cx="6437313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584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25475" y="6891338"/>
            <a:ext cx="225266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algn="ctr" defTabSz="395288" fontAlgn="ctr">
              <a:buSzPct val="65000"/>
            </a:pPr>
            <a:r>
              <a:rPr lang="zh-CN" altLang="en-US" sz="1200" b="1">
                <a:latin typeface="Courier New" pitchFamily="49" charset="0"/>
              </a:rPr>
              <a:t>… </a:t>
            </a:r>
            <a:r>
              <a:rPr lang="en-US" altLang="zh-CN" sz="1200" b="1">
                <a:latin typeface="Courier New" pitchFamily="49" charset="0"/>
              </a:rPr>
              <a:t>WHERE	ename = 'BLAKE'</a:t>
            </a:r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700088" y="8021638"/>
            <a:ext cx="5881687" cy="676275"/>
            <a:chOff x="368" y="4586"/>
            <a:chExt cx="3556" cy="380"/>
          </a:xfrm>
        </p:grpSpPr>
        <p:sp>
          <p:nvSpPr>
            <p:cNvPr id="35847" name="Rectangle 8"/>
            <p:cNvSpPr>
              <a:spLocks noChangeArrowheads="1"/>
            </p:cNvSpPr>
            <p:nvPr/>
          </p:nvSpPr>
          <p:spPr bwMode="auto">
            <a:xfrm>
              <a:off x="368" y="4586"/>
              <a:ext cx="355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402" y="4604"/>
              <a:ext cx="257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796" tIns="44601" rIns="90796" bIns="44601">
              <a:spAutoFit/>
            </a:bodyPr>
            <a:lstStyle/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SQL&gt; SELECT   	empno, INITCAP(ename), deptno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3  WHERE    ename = UPPER(</a:t>
              </a:r>
              <a:r>
                <a:rPr lang="en-US" altLang="zh-CN" sz="1200" b="1">
                  <a:latin typeface="Courier New" pitchFamily="49" charset="0"/>
                </a:rPr>
                <a:t>'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altLang="zh-CN" sz="1200" b="1">
                  <a:latin typeface="Courier New" pitchFamily="49" charset="0"/>
                </a:rPr>
                <a:t>')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F3FB6-86DA-4499-B0EE-A56FC6440223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53B34-EB67-449E-8278-6CB0B1CF41D1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98B4C-E385-4AFF-87CC-723B3BDD9C37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18310-9321-42BA-ADD1-21BC010A5425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7345A-E916-42D2-B5B2-4EAC84D6F893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B1FD7-8369-4A52-A07A-301E6B44F362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1880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632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5925" y="5233988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624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719138" y="91646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SQL&gt; SELECT	SYSDATE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  2  FROM	DUAL;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6451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150938" y="6324600"/>
          <a:ext cx="4048125" cy="1281113"/>
        </p:xfrm>
        <a:graphic>
          <a:graphicData uri="http://schemas.openxmlformats.org/drawingml/2006/table">
            <a:tbl>
              <a:tblPr/>
              <a:tblGrid>
                <a:gridCol w="1071948"/>
                <a:gridCol w="595161"/>
                <a:gridCol w="2380644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在某日期的基础上减去一定的天数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一个日期减去另一个日期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在某日期的基础上加上小时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D0438-5BD9-4A44-8F0D-5772C5B4F633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8BFBE-AB1D-43E1-B21B-EC38FD307A90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46556-E094-460E-944D-986E127F712F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0E5D1-4E19-4013-98FB-E759735E825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9EB3A-84FE-47A3-896E-373C45858B13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096A7-88FC-4BA8-9FB9-098F2F0D4673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1221D-C765-41B9-976C-00542B6ED03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546FF-99B3-4377-B691-78FEDC4F7E7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20615-1AA5-4088-A766-08D362AE6E9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427A5-0FAF-47BA-95F2-56D6B0DD154C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F3AC3-7D94-4981-BBCF-1F9A03FE89E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639763" y="8186738"/>
            <a:ext cx="58832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215900" y="8208963"/>
            <a:ext cx="6013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  empno, TO_CHAR(hiredate, 'MM/YY') Month_Hired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   emp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WHERE   ename = 'BLAKE';</a:t>
            </a:r>
          </a:p>
          <a:p>
            <a:pPr algn="ctr" defTabSz="855663" fontAlgn="ctr">
              <a:buSzPct val="65000"/>
            </a:pPr>
            <a:endParaRPr lang="zh-CN" altLang="en-US" sz="1200" b="1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F04A1-62CF-4729-B2A1-541ED1114B3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99063"/>
            <a:ext cx="6245225" cy="4200525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700088" y="5518150"/>
          <a:ext cx="5097462" cy="3992563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A.D.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B.C.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午前指示符。可带句点也可不带句点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午后指示符。可带句点也可不带句点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作为负数返回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一周中的星期几。用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表示（星期一为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月中第几天。用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年中的第几天。用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1~366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星期几的英文简写。用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个英文字符表示，大小写敏感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月份的英文简写，大小写敏感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MONTH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罗马数字中的月份。用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I~XII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-3175" y="0"/>
            <a:ext cx="307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83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02250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z="1100" smtClean="0">
                <a:ea typeface="宋体" charset="-122"/>
              </a:rPr>
              <a:t>课堂笔记：</a:t>
            </a:r>
            <a:endParaRPr lang="zh-CN" altLang="zh-CN" sz="1100" smtClean="0">
              <a:ea typeface="宋体" charset="-122"/>
            </a:endParaRPr>
          </a:p>
        </p:txBody>
      </p:sp>
      <p:sp>
        <p:nvSpPr>
          <p:cNvPr id="9830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288" y="190500"/>
            <a:ext cx="6559550" cy="4919663"/>
          </a:xfrm>
          <a:ln cap="flat"/>
        </p:spPr>
      </p:sp>
      <p:graphicFrame>
        <p:nvGraphicFramePr>
          <p:cNvPr id="236550" name="Group 6"/>
          <p:cNvGraphicFramePr>
            <a:graphicFrameLocks noGrp="1"/>
          </p:cNvGraphicFramePr>
          <p:nvPr/>
        </p:nvGraphicFramePr>
        <p:xfrm>
          <a:off x="850900" y="5681663"/>
          <a:ext cx="5097463" cy="3224212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Y,YYY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年份。用逗号进行分位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四位年份。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年份的名字。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年份的最后三、二、一位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世纪中年份的最后两位数字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ISO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年中标准的四位数、最后三、二、一位数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HH12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1~24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秒。用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从午夜开始过去的秒数。用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0~86399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198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003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638175" y="6740525"/>
            <a:ext cx="613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639763" y="7681913"/>
            <a:ext cx="61372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688975" y="7526338"/>
            <a:ext cx="5468938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350" tIns="48312" rIns="98350" bIns="48312" anchor="ctr"/>
          <a:lstStyle/>
          <a:p>
            <a:pPr algn="ctr" defTabSz="855663" fontAlgn="ctr">
              <a:buSzPct val="65000"/>
            </a:pPr>
            <a:endParaRPr lang="zh-CN" altLang="en-US" sz="1200">
              <a:latin typeface="Courier New" pitchFamily="49" charset="0"/>
            </a:endParaRP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HIREDATE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------------------------------------------------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Seventeenth of November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First of May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693738" y="6762750"/>
            <a:ext cx="6188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SQL&gt; SELECT  ename,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2          TO_CHAR(hiredate, 'fmDdspth "of" Month YYYY fmHH:MI:SS AM')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3          HIREDATE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4  FROM    emp;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/>
        </p:nvGraphicFramePr>
        <p:xfrm>
          <a:off x="625475" y="6616700"/>
          <a:ext cx="6078538" cy="3482975"/>
        </p:xfrm>
        <a:graphic>
          <a:graphicData uri="http://schemas.openxmlformats.org/drawingml/2006/table">
            <a:tbl>
              <a:tblPr/>
              <a:tblGrid>
                <a:gridCol w="526109"/>
                <a:gridCol w="3748528"/>
                <a:gridCol w="966726"/>
                <a:gridCol w="83684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范例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60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每个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表示一个有效位，转换值的有效位应和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的各位相同，如果要转换的是负数则应有前导负号，前导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视为空格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返回不包括空格的前导或后继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001234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返回带前导美元符号的数值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当整数为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时，将小数的整数部分填充为空格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该值如为负数，则加后继负号，如非负则加一后继占位符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999999MI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1234-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在前，为数据加前导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在后，为数据加后继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S9999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如为负值，用尖括号括起，如为正值，则前导后继各加一空格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&lt;1234&gt;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在指定的位置上返回本地货币号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RMB123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在指定的位置返回一个逗号，而不管指定的千分位分隔符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99,999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在指定的位置返回一个小数点，而不管指定的小数点分隔符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返回与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次方的相乘的值，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后面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的个数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9999V99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以科学计算法返回值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9.999EEEE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1.234E+03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04452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93675"/>
            <a:ext cx="6572250" cy="4929188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64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0650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pSp>
        <p:nvGrpSpPr>
          <p:cNvPr id="106501" name="Group 6"/>
          <p:cNvGrpSpPr>
            <a:grpSpLocks/>
          </p:cNvGrpSpPr>
          <p:nvPr/>
        </p:nvGrpSpPr>
        <p:grpSpPr bwMode="auto">
          <a:xfrm>
            <a:off x="476250" y="6811963"/>
            <a:ext cx="6451600" cy="742950"/>
            <a:chOff x="373" y="3780"/>
            <a:chExt cx="3902" cy="418"/>
          </a:xfrm>
        </p:grpSpPr>
        <p:sp>
          <p:nvSpPr>
            <p:cNvPr id="106505" name="Rectangle 7"/>
            <p:cNvSpPr>
              <a:spLocks noChangeArrowheads="1"/>
            </p:cNvSpPr>
            <p:nvPr/>
          </p:nvSpPr>
          <p:spPr bwMode="auto">
            <a:xfrm>
              <a:off x="387" y="3780"/>
              <a:ext cx="381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6506" name="Rectangle 8"/>
            <p:cNvSpPr>
              <a:spLocks noChangeArrowheads="1"/>
            </p:cNvSpPr>
            <p:nvPr/>
          </p:nvSpPr>
          <p:spPr bwMode="auto">
            <a:xfrm>
              <a:off x="373" y="3780"/>
              <a:ext cx="390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3  WHERE  hiredate = TO_DATE('February 22, 1981', 'Month dd,  YYYY');</a:t>
              </a:r>
            </a:p>
          </p:txBody>
        </p:sp>
      </p:grpSp>
      <p:grpSp>
        <p:nvGrpSpPr>
          <p:cNvPr id="106502" name="Group 9"/>
          <p:cNvGrpSpPr>
            <a:grpSpLocks/>
          </p:cNvGrpSpPr>
          <p:nvPr/>
        </p:nvGrpSpPr>
        <p:grpSpPr bwMode="auto">
          <a:xfrm>
            <a:off x="619125" y="7588250"/>
            <a:ext cx="6338888" cy="676275"/>
            <a:chOff x="375" y="4265"/>
            <a:chExt cx="3833" cy="380"/>
          </a:xfrm>
        </p:grpSpPr>
        <p:sp>
          <p:nvSpPr>
            <p:cNvPr id="106503" name="Rectangle 10"/>
            <p:cNvSpPr>
              <a:spLocks noChangeArrowheads="1"/>
            </p:cNvSpPr>
            <p:nvPr/>
          </p:nvSpPr>
          <p:spPr bwMode="auto">
            <a:xfrm>
              <a:off x="387" y="4265"/>
              <a:ext cx="382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6504" name="Rectangle 11"/>
            <p:cNvSpPr>
              <a:spLocks noChangeArrowheads="1"/>
            </p:cNvSpPr>
            <p:nvPr/>
          </p:nvSpPr>
          <p:spPr bwMode="auto">
            <a:xfrm>
              <a:off x="375" y="4268"/>
              <a:ext cx="139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ENAME     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WARD       22-FEB-81</a:t>
              </a:r>
            </a:p>
          </p:txBody>
        </p:sp>
      </p:grp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CE03B-E623-4247-B349-F748821B8CD3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A1292-B772-42B4-89B4-0D536FDE57D1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007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704850" y="6567488"/>
            <a:ext cx="57848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114692" name="Group 5"/>
          <p:cNvGrpSpPr>
            <a:grpSpLocks/>
          </p:cNvGrpSpPr>
          <p:nvPr/>
        </p:nvGrpSpPr>
        <p:grpSpPr bwMode="auto">
          <a:xfrm>
            <a:off x="400050" y="6891338"/>
            <a:ext cx="6215063" cy="477837"/>
            <a:chOff x="165" y="3378"/>
            <a:chExt cx="3759" cy="269"/>
          </a:xfrm>
        </p:grpSpPr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427" y="3392"/>
              <a:ext cx="34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165" y="3378"/>
              <a:ext cx="26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sal, comm, (sal*12)+comm</a:t>
              </a:r>
            </a:p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emp;</a:t>
              </a:r>
            </a:p>
          </p:txBody>
        </p:sp>
      </p:grpSp>
      <p:sp>
        <p:nvSpPr>
          <p:cNvPr id="114693" name="Rectangle 8"/>
          <p:cNvSpPr>
            <a:spLocks noChangeArrowheads="1"/>
          </p:cNvSpPr>
          <p:nvPr/>
        </p:nvSpPr>
        <p:spPr bwMode="auto">
          <a:xfrm>
            <a:off x="476250" y="7537450"/>
            <a:ext cx="47275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4" tIns="46587" rIns="96624" bIns="46587">
            <a:spAutoFit/>
          </a:bodyPr>
          <a:lstStyle/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      SAL      COMM (SAL*12)+COMM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 --------- -------------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     5000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     2850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CLARK           2450         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JONES           2975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MARTIN          1250      1400         16400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3C8F8-BE10-4A71-BB8A-80E8D66A965A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F16FF-513E-454D-A1D7-6AA841520677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50825-1688-4AF8-8633-0DE327A5B38B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85C4E-EDBB-4665-A029-BD7A0B6607B6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C1BC7-A8D0-4761-A4DB-B64C3DC5DF95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59375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65A46-36A0-453D-B44C-10BAFE3C3B5C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8E1BC-E7ED-476F-A816-8F96783EFFE8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DEE9A-EAD7-4FE6-900E-A9FBA9F427A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620AC-3EED-46EC-AE54-EE53A6611E4F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39F92-4BD9-4DC5-941E-459680A20920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2240D-91BF-4918-91A2-3692D350DDC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39864-00EC-4729-95C9-8C24776775D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 单行函数</a:t>
            </a:r>
            <a:endParaRPr lang="zh-CN" altLang="en-US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459788" y="6464300"/>
            <a:ext cx="720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大小写转换函数</a:t>
            </a:r>
            <a:endParaRPr lang="en-US" altLang="zh-CN" sz="24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LOWER(</a:t>
            </a:r>
            <a:r>
              <a:rPr lang="zh-CN" altLang="en-US" sz="2000" smtClean="0"/>
              <a:t>列名</a:t>
            </a:r>
            <a:r>
              <a:rPr lang="en-US" altLang="zh-CN" sz="2000" smtClean="0"/>
              <a:t>|</a:t>
            </a:r>
            <a:r>
              <a:rPr lang="zh-CN" altLang="en-US" sz="2000" smtClean="0"/>
              <a:t>表达式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：将大写或大小写混合的字符转换成小写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UPPER(</a:t>
            </a:r>
            <a:r>
              <a:rPr lang="zh-CN" altLang="en-US" sz="2000" smtClean="0"/>
              <a:t>列名</a:t>
            </a:r>
            <a:r>
              <a:rPr lang="en-US" altLang="zh-CN" sz="2000" smtClean="0"/>
              <a:t>|</a:t>
            </a:r>
            <a:r>
              <a:rPr lang="zh-CN" altLang="en-US" sz="2000" smtClean="0"/>
              <a:t>表达式</a:t>
            </a:r>
            <a:r>
              <a:rPr lang="en-US" altLang="zh-CN" sz="2000" smtClean="0"/>
              <a:t>) </a:t>
            </a:r>
            <a:r>
              <a:rPr lang="zh-CN" altLang="en-US" sz="2000" smtClean="0"/>
              <a:t>：将小写或大小写混合的字符转换成大写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INITCAP(</a:t>
            </a:r>
            <a:r>
              <a:rPr lang="zh-CN" altLang="en-US" sz="2000" smtClean="0"/>
              <a:t>列名</a:t>
            </a:r>
            <a:r>
              <a:rPr lang="en-US" altLang="zh-CN" sz="2000" smtClean="0"/>
              <a:t>|</a:t>
            </a:r>
            <a:r>
              <a:rPr lang="zh-CN" altLang="en-US" sz="2000" smtClean="0"/>
              <a:t>表达式</a:t>
            </a:r>
            <a:r>
              <a:rPr lang="en-US" altLang="zh-CN" sz="2000" smtClean="0"/>
              <a:t>) </a:t>
            </a:r>
            <a:r>
              <a:rPr lang="zh-CN" altLang="en-US" sz="2000" smtClean="0"/>
              <a:t>：将每个单词的第一个字母转换成大写，其余的字母都转换成小写</a:t>
            </a:r>
            <a:r>
              <a:rPr lang="zh-CN" altLang="en-US" sz="1500" smtClean="0">
                <a:latin typeface="华文细黑" pitchFamily="2" charset="-122"/>
              </a:rPr>
              <a:t/>
            </a:r>
            <a:br>
              <a:rPr lang="zh-CN" altLang="en-US" sz="1500" smtClean="0">
                <a:latin typeface="华文细黑" pitchFamily="2" charset="-122"/>
              </a:rPr>
            </a:br>
            <a:endParaRPr lang="zh-CN" altLang="en-US" sz="1500" smtClean="0">
              <a:latin typeface="华文细黑" pitchFamily="2" charset="-122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blackWhite">
          <a:xfrm>
            <a:off x="825500" y="3573463"/>
            <a:ext cx="3746500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blackWhite">
          <a:xfrm>
            <a:off x="4597400" y="35734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32773" name="Arc 6"/>
          <p:cNvSpPr>
            <a:spLocks/>
          </p:cNvSpPr>
          <p:nvPr/>
        </p:nvSpPr>
        <p:spPr bwMode="ltGray">
          <a:xfrm>
            <a:off x="5359400" y="297497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blackWhite">
          <a:xfrm>
            <a:off x="827088" y="4062413"/>
            <a:ext cx="3822700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LOWER(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UPPER(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INITCAP(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blackWhite">
          <a:xfrm>
            <a:off x="4603750" y="4083050"/>
            <a:ext cx="3540125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85938"/>
            <a:ext cx="7385050" cy="381000"/>
          </a:xfrm>
        </p:spPr>
        <p:txBody>
          <a:bodyPr lIns="92075" tIns="46038" rIns="92075" bIns="46038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1800" smtClean="0"/>
              <a:t>显示</a:t>
            </a:r>
            <a:r>
              <a:rPr lang="en-US" altLang="zh-CN" sz="1800" smtClean="0"/>
              <a:t>Blake</a:t>
            </a:r>
            <a:r>
              <a:rPr lang="zh-CN" altLang="en-US" sz="1800" smtClean="0"/>
              <a:t>的雇员编号、姓名和部门编号。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blackWhite">
          <a:xfrm>
            <a:off x="917575" y="2336800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'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blake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no rows selected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blackWhite">
          <a:xfrm>
            <a:off x="914400" y="3813175"/>
            <a:ext cx="7356475" cy="1095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blackWhite">
          <a:xfrm>
            <a:off x="925513" y="517683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EMPNO ENAME         DEPTNO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       30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ltGray">
          <a:xfrm>
            <a:off x="2789238" y="4489450"/>
            <a:ext cx="3260725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blackWhite">
          <a:xfrm>
            <a:off x="928688" y="3800475"/>
            <a:ext cx="7381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empno, ename,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	ename = UPPER('blake');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42938" y="1165225"/>
            <a:ext cx="73850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大小写转换函数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36866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8788" y="1266825"/>
            <a:ext cx="8399462" cy="5162550"/>
          </a:xfr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字符处理函数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CONCAT(column1|expression1,column2|expression2)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连接两个值 </a:t>
            </a:r>
            <a:r>
              <a:rPr lang="en-US" altLang="zh-CN" sz="2000" smtClean="0"/>
              <a:t>,</a:t>
            </a:r>
            <a:r>
              <a:rPr lang="zh-CN" altLang="en-US" sz="2000" smtClean="0"/>
              <a:t>等同于</a:t>
            </a:r>
            <a:r>
              <a:rPr lang="en-US" altLang="zh-CN" sz="2000" smtClean="0"/>
              <a:t>||</a:t>
            </a:r>
            <a:br>
              <a:rPr lang="en-US" altLang="zh-CN" sz="2000" smtClean="0"/>
            </a:br>
            <a:endParaRPr lang="en-US" altLang="zh-CN" sz="2000" smtClean="0"/>
          </a:p>
          <a:p>
            <a:pPr lvl="2" eaLnBrk="1" hangingPunct="1">
              <a:lnSpc>
                <a:spcPct val="80000"/>
              </a:lnSpc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SUBSTR (column|expression,n1[,n2])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返回第一个参数中，从第</a:t>
            </a:r>
            <a:r>
              <a:rPr lang="en-US" altLang="zh-CN" sz="2000" smtClean="0"/>
              <a:t>n1</a:t>
            </a:r>
            <a:r>
              <a:rPr lang="zh-CN" altLang="en-US" sz="2000" smtClean="0"/>
              <a:t>位开始，长度为</a:t>
            </a:r>
            <a:r>
              <a:rPr lang="en-US" altLang="zh-CN" sz="2000" smtClean="0"/>
              <a:t>n2</a:t>
            </a:r>
            <a:r>
              <a:rPr lang="zh-CN" altLang="en-US" sz="2000" smtClean="0"/>
              <a:t>的子串。</a:t>
            </a:r>
            <a:endParaRPr lang="en-US" altLang="zh-CN" sz="2000" smtClean="0"/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n2</a:t>
            </a:r>
            <a:r>
              <a:rPr lang="zh-CN" altLang="en-US" sz="2000" smtClean="0"/>
              <a:t>省略</a:t>
            </a:r>
            <a:r>
              <a:rPr lang="en-US" altLang="zh-CN" sz="2000" smtClean="0"/>
              <a:t>,</a:t>
            </a:r>
            <a:r>
              <a:rPr lang="zh-CN" altLang="en-US" sz="2000" smtClean="0"/>
              <a:t>取第</a:t>
            </a:r>
            <a:r>
              <a:rPr lang="en-US" altLang="zh-CN" sz="2000" smtClean="0"/>
              <a:t>n1</a:t>
            </a:r>
            <a:r>
              <a:rPr lang="zh-CN" altLang="en-US" sz="2000" smtClean="0"/>
              <a:t>位开始的所有字符。</a:t>
            </a:r>
            <a:endParaRPr lang="en-US" altLang="zh-CN" sz="2000" smtClean="0"/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n1</a:t>
            </a:r>
            <a:r>
              <a:rPr lang="zh-CN" altLang="en-US" sz="2000" smtClean="0"/>
              <a:t>是负值，表示从第一个参数的后面第</a:t>
            </a:r>
            <a:r>
              <a:rPr lang="en-US" altLang="zh-CN" sz="2000" smtClean="0"/>
              <a:t>abs(n1)</a:t>
            </a:r>
            <a:r>
              <a:rPr lang="zh-CN" altLang="en-US" sz="2000" smtClean="0"/>
              <a:t>位开始向右取长度为</a:t>
            </a:r>
            <a:r>
              <a:rPr lang="en-US" altLang="zh-CN" sz="2000" smtClean="0"/>
              <a:t>n2</a:t>
            </a:r>
            <a:r>
              <a:rPr lang="zh-CN" altLang="en-US" sz="2000" smtClean="0"/>
              <a:t>的子串。</a:t>
            </a:r>
            <a:br>
              <a:rPr lang="zh-CN" altLang="en-US" sz="2000" smtClean="0"/>
            </a:b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LENGTH(column | expression)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取字符长度</a:t>
            </a:r>
            <a:br>
              <a:rPr lang="zh-CN" altLang="en-US" sz="2000" smtClean="0"/>
            </a:br>
            <a:endParaRPr lang="en-US" altLang="zh-CN" sz="1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1.</a:t>
            </a:r>
            <a:r>
              <a:rPr lang="zh-CN" altLang="en-US" sz="2000" smtClean="0"/>
              <a:t>写一个查询</a:t>
            </a:r>
            <a:r>
              <a:rPr lang="en-US" altLang="zh-CN" sz="2000" smtClean="0"/>
              <a:t>,</a:t>
            </a:r>
            <a:r>
              <a:rPr lang="zh-CN" altLang="en-US" sz="2000" smtClean="0"/>
              <a:t>用首字母大写，其它字母小写显示雇员的 </a:t>
            </a:r>
            <a:r>
              <a:rPr lang="en-US" altLang="zh-CN" sz="2000" smtClean="0"/>
              <a:t>ename</a:t>
            </a:r>
            <a:r>
              <a:rPr lang="zh-CN" altLang="en-US" sz="2000" smtClean="0"/>
              <a:t>，显示名字的长度，并给每列一个适当的标签，条件是满足所有雇员名字的开始字母是</a:t>
            </a:r>
            <a:r>
              <a:rPr lang="en-US" altLang="zh-CN" sz="2000" smtClean="0"/>
              <a:t>J</a:t>
            </a:r>
            <a:r>
              <a:rPr lang="zh-CN" altLang="en-US" sz="2000" smtClean="0"/>
              <a:t>、</a:t>
            </a:r>
            <a:r>
              <a:rPr lang="en-US" altLang="zh-CN" sz="2000" smtClean="0"/>
              <a:t>A </a:t>
            </a:r>
            <a:r>
              <a:rPr lang="zh-CN" altLang="en-US" sz="2000" smtClean="0"/>
              <a:t>或 </a:t>
            </a:r>
            <a:r>
              <a:rPr lang="en-US" altLang="zh-CN" sz="2000" smtClean="0"/>
              <a:t>M </a:t>
            </a:r>
            <a:r>
              <a:rPr lang="zh-CN" altLang="en-US" sz="2000" smtClean="0"/>
              <a:t>的雇员，并对查询结果按雇员的</a:t>
            </a:r>
            <a:r>
              <a:rPr lang="en-US" altLang="zh-CN" sz="2000" smtClean="0"/>
              <a:t>ename</a:t>
            </a:r>
            <a:r>
              <a:rPr lang="zh-CN" altLang="en-US" sz="2000" smtClean="0"/>
              <a:t>升序排序。（提示：使用</a:t>
            </a:r>
            <a:r>
              <a:rPr lang="en-US" altLang="zh-CN" sz="2000" smtClean="0"/>
              <a:t>initcap</a:t>
            </a:r>
            <a:r>
              <a:rPr lang="zh-CN" altLang="en-US" sz="2000" smtClean="0"/>
              <a:t>、</a:t>
            </a:r>
            <a:r>
              <a:rPr lang="en-US" altLang="zh-CN" sz="2000" smtClean="0"/>
              <a:t>length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substr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zh-CN" altLang="en-US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40962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0225" y="1195388"/>
            <a:ext cx="8399463" cy="5162550"/>
          </a:xfr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字符处理函数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INSTR(s1,s2,[,n1],[n2])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返回</a:t>
            </a:r>
            <a:r>
              <a:rPr lang="en-US" altLang="zh-CN" sz="2000" smtClean="0"/>
              <a:t>s1</a:t>
            </a:r>
            <a:r>
              <a:rPr lang="zh-CN" altLang="en-US" sz="2000" smtClean="0"/>
              <a:t>中，子串</a:t>
            </a:r>
            <a:r>
              <a:rPr lang="en-US" altLang="zh-CN" sz="2000" smtClean="0"/>
              <a:t>s2</a:t>
            </a:r>
            <a:r>
              <a:rPr lang="zh-CN" altLang="en-US" sz="2000" smtClean="0"/>
              <a:t>从</a:t>
            </a:r>
            <a:r>
              <a:rPr lang="en-US" altLang="zh-CN" sz="2000" smtClean="0"/>
              <a:t>n1</a:t>
            </a:r>
            <a:r>
              <a:rPr lang="zh-CN" altLang="en-US" sz="2000" smtClean="0"/>
              <a:t>开始，第</a:t>
            </a:r>
            <a:r>
              <a:rPr lang="en-US" altLang="zh-CN" sz="2000" smtClean="0"/>
              <a:t>n2</a:t>
            </a:r>
            <a:r>
              <a:rPr lang="zh-CN" altLang="en-US" sz="2000" smtClean="0"/>
              <a:t>次出现的位置。</a:t>
            </a:r>
            <a:r>
              <a:rPr lang="en-US" altLang="zh-CN" sz="2000" smtClean="0"/>
              <a:t>n1,n2</a:t>
            </a:r>
            <a:r>
              <a:rPr lang="zh-CN" altLang="en-US" sz="2000" smtClean="0"/>
              <a:t>默认值为</a:t>
            </a:r>
            <a:r>
              <a:rPr lang="en-US" altLang="zh-CN" sz="2000" smtClean="0"/>
              <a:t>1</a:t>
            </a:r>
            <a:br>
              <a:rPr lang="en-US" altLang="zh-CN" sz="2000" smtClean="0"/>
            </a:b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LPAD(s1,n1,s2)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返回</a:t>
            </a:r>
            <a:r>
              <a:rPr lang="en-US" altLang="zh-CN" sz="2000" smtClean="0"/>
              <a:t>s1</a:t>
            </a:r>
            <a:r>
              <a:rPr lang="zh-CN" altLang="en-US" sz="2000" smtClean="0"/>
              <a:t>被</a:t>
            </a:r>
            <a:r>
              <a:rPr lang="en-US" altLang="zh-CN" sz="2000" smtClean="0"/>
              <a:t>s2</a:t>
            </a:r>
            <a:r>
              <a:rPr lang="zh-CN" altLang="en-US" sz="2000" smtClean="0"/>
              <a:t>从左面填充到</a:t>
            </a:r>
            <a:r>
              <a:rPr lang="en-US" altLang="zh-CN" sz="2000" smtClean="0"/>
              <a:t>n1</a:t>
            </a:r>
            <a:r>
              <a:rPr lang="zh-CN" altLang="en-US" sz="2000" smtClean="0"/>
              <a:t>长度后的字符串。</a:t>
            </a:r>
            <a:br>
              <a:rPr lang="zh-CN" altLang="en-US" sz="2000" smtClean="0"/>
            </a:b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RPAD(s1,n1,s2)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返回</a:t>
            </a:r>
            <a:r>
              <a:rPr lang="en-US" altLang="zh-CN" sz="2000" smtClean="0"/>
              <a:t>s1</a:t>
            </a:r>
            <a:r>
              <a:rPr lang="zh-CN" altLang="en-US" sz="2000" smtClean="0"/>
              <a:t>被</a:t>
            </a:r>
            <a:r>
              <a:rPr lang="en-US" altLang="zh-CN" sz="2000" smtClean="0"/>
              <a:t>s2</a:t>
            </a:r>
            <a:r>
              <a:rPr lang="zh-CN" altLang="en-US" sz="2000" smtClean="0"/>
              <a:t>从右面填充到</a:t>
            </a:r>
            <a:r>
              <a:rPr lang="en-US" altLang="zh-CN" sz="2000" smtClean="0"/>
              <a:t>n1</a:t>
            </a:r>
            <a:r>
              <a:rPr lang="zh-CN" altLang="en-US" sz="2000" smtClean="0"/>
              <a:t>长度后的字符串。</a:t>
            </a:r>
            <a:br>
              <a:rPr lang="zh-CN" altLang="en-US" sz="2000" smtClean="0"/>
            </a:b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TRIM:</a:t>
            </a:r>
            <a:r>
              <a:rPr lang="zh-CN" altLang="en-US" sz="2000" smtClean="0"/>
              <a:t>去除字符串头部或尾部（头尾）的字符</a:t>
            </a:r>
            <a:br>
              <a:rPr lang="zh-CN" altLang="en-US" sz="2000" smtClean="0"/>
            </a:br>
            <a:r>
              <a:rPr lang="zh-CN" altLang="en-US" sz="2000" smtClean="0"/>
              <a:t>格式</a:t>
            </a:r>
            <a:r>
              <a:rPr lang="en-US" altLang="zh-CN" sz="2000" smtClean="0"/>
              <a:t>:TRIM(leading | trailing | both trim_character From trim_source)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REPLACE(s1,s2,s3)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把</a:t>
            </a:r>
            <a:r>
              <a:rPr lang="en-US" altLang="zh-CN" sz="2000" smtClean="0"/>
              <a:t>s1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s2</a:t>
            </a:r>
            <a:r>
              <a:rPr lang="zh-CN" altLang="en-US" sz="2000" smtClean="0"/>
              <a:t>用</a:t>
            </a:r>
            <a:r>
              <a:rPr lang="en-US" altLang="zh-CN" sz="2000" smtClean="0"/>
              <a:t>s3</a:t>
            </a:r>
            <a:r>
              <a:rPr lang="zh-CN" altLang="en-US" sz="2000" smtClean="0"/>
              <a:t>替换。</a:t>
            </a:r>
            <a:br>
              <a:rPr lang="zh-CN" altLang="en-US" sz="20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en-US" altLang="zh-CN" sz="1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blackWhite">
          <a:xfrm>
            <a:off x="941388" y="3192463"/>
            <a:ext cx="5175250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CONCAT('Good', 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SUBSTR('String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,1,3)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LENGTH('String')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INSTR('String', 'r')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blackWhite">
          <a:xfrm>
            <a:off x="6084888" y="3192463"/>
            <a:ext cx="2185987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GoodString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Str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6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3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blackWhite">
          <a:xfrm>
            <a:off x="941388" y="2736850"/>
            <a:ext cx="5399087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blackWhite">
          <a:xfrm>
            <a:off x="6084888" y="2736850"/>
            <a:ext cx="2184400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43014" name="Arc 8"/>
          <p:cNvSpPr>
            <a:spLocks/>
          </p:cNvSpPr>
          <p:nvPr/>
        </p:nvSpPr>
        <p:spPr bwMode="ltGray">
          <a:xfrm>
            <a:off x="5591175" y="271462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147050" cy="4968875"/>
          </a:xfrm>
        </p:spPr>
        <p:txBody>
          <a:bodyPr/>
          <a:lstStyle/>
          <a:p>
            <a:r>
              <a:rPr lang="zh-CN" altLang="en-US" smtClean="0"/>
              <a:t>字符处理函数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810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blackWhite">
          <a:xfrm>
            <a:off x="827088" y="3263900"/>
            <a:ext cx="5175250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RPAD(sal,10,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TRIM('S' FROM 'SSMITH')</a:t>
            </a:r>
          </a:p>
          <a:p>
            <a:pPr fontAlgn="ctr">
              <a:buSzPct val="65000"/>
            </a:pPr>
            <a:r>
              <a:rPr lang="en-US" altLang="en-US">
                <a:latin typeface="Courier New" pitchFamily="49" charset="0"/>
              </a:rPr>
              <a:t>REPLACE（'abc','b','d')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blackWhite">
          <a:xfrm>
            <a:off x="5970588" y="3263900"/>
            <a:ext cx="2185987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******5000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5000******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MITH</a:t>
            </a:r>
          </a:p>
          <a:p>
            <a:pPr fontAlgn="ctr">
              <a:buSzPct val="65000"/>
            </a:pPr>
            <a:r>
              <a:rPr lang="en-US" altLang="zh-CN"/>
              <a:t>adc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blackWhite">
          <a:xfrm>
            <a:off x="827088" y="2808288"/>
            <a:ext cx="5399087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blackWhite">
          <a:xfrm>
            <a:off x="5970588" y="2808288"/>
            <a:ext cx="2184400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45062" name="Arc 8"/>
          <p:cNvSpPr>
            <a:spLocks/>
          </p:cNvSpPr>
          <p:nvPr/>
        </p:nvSpPr>
        <p:spPr bwMode="ltGray">
          <a:xfrm>
            <a:off x="5476875" y="278606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字符处理函数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63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字符处理函数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blackWhite">
          <a:xfrm>
            <a:off x="963613" y="3735388"/>
            <a:ext cx="7710487" cy="14906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blackWhite">
          <a:xfrm>
            <a:off x="9636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4900" y="2192338"/>
            <a:ext cx="3860800" cy="2976562"/>
            <a:chOff x="1496" y="1381"/>
            <a:chExt cx="2432" cy="1875"/>
          </a:xfrm>
        </p:grpSpPr>
        <p:sp>
          <p:nvSpPr>
            <p:cNvPr id="47120" name="Rectangle 6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7121" name="Rectangle 7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38700" y="2190750"/>
            <a:ext cx="3479800" cy="2978150"/>
            <a:chOff x="3048" y="1380"/>
            <a:chExt cx="2192" cy="1876"/>
          </a:xfrm>
        </p:grpSpPr>
        <p:sp>
          <p:nvSpPr>
            <p:cNvPr id="47118" name="Rectangle 9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7119" name="Rectangle 10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54300" y="2587625"/>
            <a:ext cx="5918200" cy="2581275"/>
            <a:chOff x="1672" y="1630"/>
            <a:chExt cx="3728" cy="1626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7112" name="Rectangle 14"/>
          <p:cNvSpPr>
            <a:spLocks noChangeArrowheads="1"/>
          </p:cNvSpPr>
          <p:nvPr/>
        </p:nvSpPr>
        <p:spPr bwMode="blackWhite">
          <a:xfrm>
            <a:off x="9509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6543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7114" name="Rectangle 16"/>
          <p:cNvSpPr>
            <a:spLocks noChangeArrowheads="1"/>
          </p:cNvSpPr>
          <p:nvPr/>
        </p:nvSpPr>
        <p:spPr bwMode="auto">
          <a:xfrm>
            <a:off x="2597150" y="3048000"/>
            <a:ext cx="3733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47115" name="Rectangle 17"/>
          <p:cNvSpPr>
            <a:spLocks noChangeArrowheads="1"/>
          </p:cNvSpPr>
          <p:nvPr/>
        </p:nvSpPr>
        <p:spPr bwMode="blackWhite">
          <a:xfrm>
            <a:off x="10144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1.</a:t>
            </a:r>
            <a:r>
              <a:rPr lang="zh-CN" altLang="en-US" sz="2000" smtClean="0"/>
              <a:t>查询员工姓名中中包含大写或小写字母</a:t>
            </a:r>
            <a:r>
              <a:rPr lang="en-US" altLang="zh-CN" sz="2000" smtClean="0"/>
              <a:t>A</a:t>
            </a:r>
            <a:r>
              <a:rPr lang="zh-CN" altLang="en-US" sz="2000" smtClean="0"/>
              <a:t>的员工姓名。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 smtClean="0"/>
              <a:t>2.</a:t>
            </a:r>
            <a:r>
              <a:rPr lang="zh-CN" altLang="en-US" sz="2000" smtClean="0"/>
              <a:t>查询部门编号为</a:t>
            </a:r>
            <a:r>
              <a:rPr lang="en-US" altLang="zh-CN" sz="2000" smtClean="0"/>
              <a:t>10</a:t>
            </a:r>
            <a:r>
              <a:rPr lang="zh-CN" altLang="en-US" sz="2000" smtClean="0"/>
              <a:t>或</a:t>
            </a:r>
            <a:r>
              <a:rPr lang="en-US" altLang="zh-CN" sz="2000" smtClean="0"/>
              <a:t>20</a:t>
            </a:r>
            <a:r>
              <a:rPr lang="zh-CN" altLang="en-US" sz="2000" smtClean="0"/>
              <a:t>，入职日期在</a:t>
            </a:r>
            <a:r>
              <a:rPr lang="en-US" altLang="zh-CN" sz="2000" smtClean="0"/>
              <a:t>81</a:t>
            </a:r>
            <a:r>
              <a:rPr lang="zh-CN" altLang="en-US" sz="2000" smtClean="0"/>
              <a:t>年</a:t>
            </a:r>
            <a:r>
              <a:rPr lang="en-US" altLang="zh-CN" sz="2000" smtClean="0"/>
              <a:t>5</a:t>
            </a:r>
            <a:r>
              <a:rPr lang="zh-CN" altLang="en-US" sz="2000" smtClean="0"/>
              <a:t>月</a:t>
            </a:r>
            <a:r>
              <a:rPr lang="en-US" altLang="zh-CN" sz="2000" smtClean="0"/>
              <a:t>1</a:t>
            </a:r>
            <a:r>
              <a:rPr lang="zh-CN" altLang="en-US" sz="2000" smtClean="0"/>
              <a:t>日之后，并且姓名中包含大写字母</a:t>
            </a:r>
            <a:r>
              <a:rPr lang="en-US" altLang="zh-CN" sz="2000" smtClean="0"/>
              <a:t>A</a:t>
            </a:r>
            <a:r>
              <a:rPr lang="zh-CN" altLang="en-US" sz="2000" smtClean="0"/>
              <a:t>的员工姓名，员工姓名长度（提示，要求使用</a:t>
            </a:r>
            <a:r>
              <a:rPr lang="en-US" altLang="zh-CN" sz="2000" smtClean="0"/>
              <a:t>INSTR</a:t>
            </a:r>
            <a:r>
              <a:rPr lang="zh-CN" altLang="en-US" sz="2000" smtClean="0"/>
              <a:t>函数，不能使用</a:t>
            </a:r>
            <a:r>
              <a:rPr lang="en-US" altLang="zh-CN" sz="2000" smtClean="0"/>
              <a:t>like</a:t>
            </a:r>
            <a:r>
              <a:rPr lang="zh-CN" altLang="en-US" sz="2000" smtClean="0"/>
              <a:t>进行判断</a:t>
            </a:r>
            <a:r>
              <a:rPr lang="en-US" altLang="zh-CN" sz="2000" smtClean="0"/>
              <a:t>)</a:t>
            </a:r>
          </a:p>
          <a:p>
            <a:endParaRPr lang="en-US" altLang="zh-CN" sz="2000" smtClean="0"/>
          </a:p>
          <a:p>
            <a:r>
              <a:rPr lang="en-US" altLang="zh-CN" sz="2000" smtClean="0"/>
              <a:t>3.</a:t>
            </a:r>
            <a:r>
              <a:rPr lang="zh-CN" altLang="en-US" sz="2000" smtClean="0"/>
              <a:t>查询每个职工的编号</a:t>
            </a:r>
            <a:r>
              <a:rPr lang="en-US" altLang="zh-CN" sz="2000" smtClean="0"/>
              <a:t>,</a:t>
            </a:r>
            <a:r>
              <a:rPr lang="zh-CN" altLang="en-US" sz="2000" smtClean="0"/>
              <a:t>姓名，工资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要求将查询到的数据按照一定的格式合并成一个字符串</a:t>
            </a:r>
            <a:r>
              <a:rPr lang="en-US" altLang="zh-CN" sz="2000" smtClean="0"/>
              <a:t>.</a:t>
            </a:r>
          </a:p>
          <a:p>
            <a:pPr lvl="1"/>
            <a:r>
              <a:rPr lang="zh-CN" altLang="en-US" sz="2000" smtClean="0"/>
              <a:t>前</a:t>
            </a:r>
            <a:r>
              <a:rPr lang="en-US" altLang="zh-CN" sz="2000" smtClean="0"/>
              <a:t>10</a:t>
            </a:r>
            <a:r>
              <a:rPr lang="zh-CN" altLang="en-US" sz="2000" smtClean="0"/>
              <a:t>位：编号</a:t>
            </a:r>
            <a:r>
              <a:rPr lang="en-US" altLang="zh-CN" sz="2000" smtClean="0"/>
              <a:t>,</a:t>
            </a:r>
            <a:r>
              <a:rPr lang="zh-CN" altLang="en-US" sz="2000" smtClean="0"/>
              <a:t>不足部分用*填充</a:t>
            </a:r>
            <a:r>
              <a:rPr lang="en-US" altLang="zh-CN" sz="2000" smtClean="0"/>
              <a:t>,</a:t>
            </a:r>
            <a:r>
              <a:rPr lang="zh-CN" altLang="en-US" sz="2000" smtClean="0"/>
              <a:t>左对齐</a:t>
            </a:r>
          </a:p>
          <a:p>
            <a:pPr lvl="1"/>
            <a:r>
              <a:rPr lang="zh-CN" altLang="en-US" sz="2000" smtClean="0"/>
              <a:t>中间</a:t>
            </a:r>
            <a:r>
              <a:rPr lang="en-US" altLang="zh-CN" sz="2000" smtClean="0"/>
              <a:t>10</a:t>
            </a:r>
            <a:r>
              <a:rPr lang="zh-CN" altLang="en-US" sz="2000" smtClean="0"/>
              <a:t>位：姓名，不足部分用*填充</a:t>
            </a:r>
            <a:r>
              <a:rPr lang="en-US" altLang="zh-CN" sz="2000" smtClean="0"/>
              <a:t>,</a:t>
            </a:r>
            <a:r>
              <a:rPr lang="zh-CN" altLang="en-US" sz="2000" smtClean="0"/>
              <a:t>左对齐</a:t>
            </a:r>
          </a:p>
          <a:p>
            <a:pPr lvl="1"/>
            <a:r>
              <a:rPr lang="zh-CN" altLang="en-US" sz="2000" smtClean="0"/>
              <a:t>后</a:t>
            </a:r>
            <a:r>
              <a:rPr lang="en-US" altLang="zh-CN" sz="2000" smtClean="0"/>
              <a:t>10</a:t>
            </a:r>
            <a:r>
              <a:rPr lang="zh-CN" altLang="en-US" sz="2000" smtClean="0"/>
              <a:t>位：工资，不足部分用*填充</a:t>
            </a:r>
            <a:r>
              <a:rPr lang="en-US" altLang="zh-CN" sz="2000" smtClean="0"/>
              <a:t>,</a:t>
            </a:r>
            <a:r>
              <a:rPr lang="zh-CN" altLang="en-US" sz="2000" smtClean="0"/>
              <a:t>右对齐</a:t>
            </a:r>
            <a:endParaRPr lang="en-US" altLang="zh-CN" sz="2000" smtClean="0"/>
          </a:p>
          <a:p>
            <a:endParaRPr lang="zh-CN" altLang="en-US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数值函数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9638"/>
            <a:ext cx="8329613" cy="5662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数值函数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ROUND:</a:t>
            </a:r>
            <a:r>
              <a:rPr lang="zh-CN" altLang="en-US" sz="2000" smtClean="0"/>
              <a:t>将列或表达式所表示的数值四舍五入到小数点后的第</a:t>
            </a:r>
            <a:r>
              <a:rPr lang="en-US" altLang="zh-CN" sz="2000" smtClean="0"/>
              <a:t>n</a:t>
            </a:r>
            <a:r>
              <a:rPr lang="zh-CN" altLang="en-US" sz="2000" smtClean="0"/>
              <a:t>位。</a:t>
            </a:r>
            <a:br>
              <a:rPr lang="zh-CN" altLang="en-US" sz="2000" smtClean="0"/>
            </a:br>
            <a:r>
              <a:rPr lang="zh-CN" altLang="en-US" sz="2000" smtClean="0"/>
              <a:t>格式</a:t>
            </a:r>
            <a:r>
              <a:rPr lang="en-US" altLang="zh-CN" sz="2000" smtClean="0"/>
              <a:t>: ROUND(column|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/>
              <a:t>	ROUND(45.926, 2) -&gt; 45.93</a:t>
            </a:r>
          </a:p>
          <a:p>
            <a:pPr lvl="1">
              <a:lnSpc>
                <a:spcPct val="120000"/>
              </a:lnSpc>
            </a:pP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TRUNC:</a:t>
            </a:r>
            <a:r>
              <a:rPr lang="zh-CN" altLang="en-US" sz="2000" smtClean="0"/>
              <a:t>将列或表达式所表示的数值截取到小数点后的第</a:t>
            </a:r>
            <a:r>
              <a:rPr lang="en-US" altLang="zh-CN" sz="2000" smtClean="0"/>
              <a:t>n</a:t>
            </a:r>
            <a:r>
              <a:rPr lang="zh-CN" altLang="en-US" sz="2000" smtClean="0"/>
              <a:t>位。</a:t>
            </a:r>
            <a:br>
              <a:rPr lang="zh-CN" altLang="en-US" sz="2000" smtClean="0"/>
            </a:br>
            <a:r>
              <a:rPr lang="zh-CN" altLang="en-US" sz="2000" smtClean="0"/>
              <a:t>格式：</a:t>
            </a:r>
            <a:r>
              <a:rPr lang="en-US" altLang="zh-CN" sz="2000" smtClean="0"/>
              <a:t>TRUNC(column|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/>
              <a:t>	TRUNC(45.926, 2) -&gt; 45.92</a:t>
            </a:r>
          </a:p>
          <a:p>
            <a:pPr lvl="1">
              <a:lnSpc>
                <a:spcPct val="120000"/>
              </a:lnSpc>
            </a:pPr>
            <a:endParaRPr lang="en-US" altLang="zh-CN" sz="2000" smtClean="0"/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MOD:</a:t>
            </a:r>
            <a:r>
              <a:rPr lang="zh-CN" altLang="en-US" sz="2000" smtClean="0"/>
              <a:t>取</a:t>
            </a:r>
            <a:r>
              <a:rPr lang="en-US" altLang="zh-CN" sz="2000" smtClean="0"/>
              <a:t>m</a:t>
            </a:r>
            <a:r>
              <a:rPr lang="zh-CN" altLang="en-US" sz="2000" smtClean="0"/>
              <a:t>除以</a:t>
            </a:r>
            <a:r>
              <a:rPr lang="en-US" altLang="zh-CN" sz="2000" smtClean="0"/>
              <a:t>n</a:t>
            </a:r>
            <a:r>
              <a:rPr lang="zh-CN" altLang="en-US" sz="2000" smtClean="0"/>
              <a:t>后得到的余数</a:t>
            </a:r>
            <a:br>
              <a:rPr lang="zh-CN" altLang="en-US" sz="2000" smtClean="0"/>
            </a:br>
            <a:r>
              <a:rPr lang="zh-CN" altLang="en-US" sz="2000" smtClean="0"/>
              <a:t>格式：</a:t>
            </a:r>
            <a:r>
              <a:rPr lang="en-US" altLang="zh-CN" sz="2000" smtClean="0"/>
              <a:t>MOD(m,n)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/>
              <a:t>	MOD(1600, 300)	-&gt;100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b="1" smtClean="0"/>
          </a:p>
          <a:p>
            <a:pPr lvl="1" eaLnBrk="1" hangingPunct="1">
              <a:lnSpc>
                <a:spcPct val="120000"/>
              </a:lnSpc>
            </a:pPr>
            <a:endParaRPr lang="zh-CN" altLang="en-US" sz="2000" b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charset="0"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理解函数的作用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掌握常用的字符、数值、日期函数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掌握转换函数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blackWhite">
          <a:xfrm>
            <a:off x="963613" y="4611688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blackWhite">
          <a:xfrm>
            <a:off x="963613" y="3062288"/>
            <a:ext cx="7289800" cy="890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0913" y="3081338"/>
            <a:ext cx="3811587" cy="2359025"/>
            <a:chOff x="599" y="1266"/>
            <a:chExt cx="2401" cy="1486"/>
          </a:xfrm>
        </p:grpSpPr>
        <p:sp>
          <p:nvSpPr>
            <p:cNvPr id="53262" name="Rectangle 6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3263" name="Rectangle 7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5163" y="3081338"/>
            <a:ext cx="3894137" cy="2359025"/>
            <a:chOff x="2019" y="1266"/>
            <a:chExt cx="2453" cy="1486"/>
          </a:xfrm>
        </p:grpSpPr>
        <p:sp>
          <p:nvSpPr>
            <p:cNvPr id="53260" name="Rectangle 9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3261" name="Rectangle 10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13025" y="3379788"/>
            <a:ext cx="5133975" cy="2060575"/>
            <a:chOff x="1646" y="1454"/>
            <a:chExt cx="3234" cy="1298"/>
          </a:xfrm>
        </p:grpSpPr>
        <p:sp>
          <p:nvSpPr>
            <p:cNvPr id="53258" name="Rectangle 12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3259" name="Rectangle 13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3254" name="Rectangle 14"/>
          <p:cNvSpPr>
            <a:spLocks noChangeArrowheads="1"/>
          </p:cNvSpPr>
          <p:nvPr/>
        </p:nvSpPr>
        <p:spPr bwMode="blackWhite">
          <a:xfrm>
            <a:off x="950913" y="2732088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53255" name="Rectangle 15"/>
          <p:cNvSpPr>
            <a:spLocks noChangeArrowheads="1"/>
          </p:cNvSpPr>
          <p:nvPr/>
        </p:nvSpPr>
        <p:spPr bwMode="blackWhite">
          <a:xfrm>
            <a:off x="976313" y="4624388"/>
            <a:ext cx="7258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  <p:sp>
        <p:nvSpPr>
          <p:cNvPr id="532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</a:t>
            </a:r>
            <a:r>
              <a:rPr lang="zh-CN" altLang="en-US" smtClean="0"/>
              <a:t>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63" y="1214438"/>
            <a:ext cx="8215312" cy="186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：是一张虚表，不能保存任何数据，只有一个字段，一行记录。当我们不希望从任何表中读取数据，同时又想利用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引擎中的计算表达式的能力帮我们运算时，就可以使用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表。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blackWhite">
          <a:xfrm>
            <a:off x="954088" y="21463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blackWhite">
          <a:xfrm>
            <a:off x="949325" y="37861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0913" y="2193925"/>
            <a:ext cx="3811587" cy="2457450"/>
            <a:chOff x="599" y="1382"/>
            <a:chExt cx="2401" cy="1548"/>
          </a:xfrm>
        </p:grpSpPr>
        <p:sp>
          <p:nvSpPr>
            <p:cNvPr id="55309" name="Rectangle 5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5310" name="Rectangle 6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19450" y="2193925"/>
            <a:ext cx="3638550" cy="2457450"/>
            <a:chOff x="2028" y="1382"/>
            <a:chExt cx="2292" cy="1548"/>
          </a:xfrm>
        </p:grpSpPr>
        <p:sp>
          <p:nvSpPr>
            <p:cNvPr id="55307" name="Rectangle 8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5308" name="Rectangle 9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8900" y="2571750"/>
            <a:ext cx="4781550" cy="2079625"/>
            <a:chOff x="1656" y="1620"/>
            <a:chExt cx="3012" cy="1310"/>
          </a:xfrm>
        </p:grpSpPr>
        <p:sp>
          <p:nvSpPr>
            <p:cNvPr id="55305" name="Rectangle 11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5306" name="Rectangle 12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5302" name="Rectangle 13"/>
          <p:cNvSpPr>
            <a:spLocks noChangeArrowheads="1"/>
          </p:cNvSpPr>
          <p:nvPr/>
        </p:nvSpPr>
        <p:spPr bwMode="blackWhite">
          <a:xfrm>
            <a:off x="950913" y="19081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55303" name="Rectangle 14"/>
          <p:cNvSpPr>
            <a:spLocks noChangeArrowheads="1"/>
          </p:cNvSpPr>
          <p:nvPr/>
        </p:nvSpPr>
        <p:spPr bwMode="blackWhite">
          <a:xfrm>
            <a:off x="950913" y="3790950"/>
            <a:ext cx="7289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  <p:sp>
        <p:nvSpPr>
          <p:cNvPr id="553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TRUNC</a:t>
            </a:r>
            <a:r>
              <a:rPr lang="zh-CN" altLang="en-US" smtClean="0"/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/>
          </p:cNvSpPr>
          <p:nvPr/>
        </p:nvSpPr>
        <p:spPr bwMode="blackWhite">
          <a:xfrm>
            <a:off x="906463" y="4268788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382713"/>
            <a:ext cx="7385050" cy="1201737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b="1" smtClean="0"/>
              <a:t>MOD</a:t>
            </a:r>
            <a:r>
              <a:rPr lang="zh-CN" altLang="en-US" b="1" smtClean="0"/>
              <a:t>函数</a:t>
            </a:r>
            <a:endParaRPr lang="en-US" altLang="zh-CN" b="1" smtClean="0"/>
          </a:p>
          <a:p>
            <a:pPr lvl="1"/>
            <a:r>
              <a:rPr lang="zh-CN" altLang="en-US" b="1" smtClean="0"/>
              <a:t>计算工作为</a:t>
            </a:r>
            <a:r>
              <a:rPr lang="en-US" altLang="zh-CN" b="1" smtClean="0"/>
              <a:t>SALESMAN</a:t>
            </a:r>
            <a:r>
              <a:rPr lang="zh-CN" altLang="en-US" b="1" smtClean="0"/>
              <a:t>的雇员的月薪和奖金相除后的余数。</a:t>
            </a:r>
            <a:endParaRPr lang="en-US" altLang="zh-CN" b="1" smtClean="0"/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blackWhite">
          <a:xfrm>
            <a:off x="900113" y="2921000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117600" y="2901950"/>
            <a:ext cx="18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64138" y="3035300"/>
            <a:ext cx="2135187" cy="2789238"/>
            <a:chOff x="3253" y="1912"/>
            <a:chExt cx="1345" cy="1757"/>
          </a:xfrm>
        </p:grpSpPr>
        <p:sp>
          <p:nvSpPr>
            <p:cNvPr id="57353" name="Rectangle 8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7354" name="Rectangle 9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003300" y="3014663"/>
            <a:ext cx="7150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57351" name="Rectangle 11"/>
          <p:cNvSpPr>
            <a:spLocks noChangeArrowheads="1"/>
          </p:cNvSpPr>
          <p:nvPr/>
        </p:nvSpPr>
        <p:spPr bwMode="blackWhite">
          <a:xfrm>
            <a:off x="882650" y="4281488"/>
            <a:ext cx="7289800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  <p:sp>
        <p:nvSpPr>
          <p:cNvPr id="573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</a:t>
            </a:r>
            <a:r>
              <a:rPr lang="zh-CN" altLang="en-US" smtClean="0"/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写一个查询，分别计算</a:t>
            </a:r>
            <a:r>
              <a:rPr lang="en-US" altLang="zh-CN" smtClean="0"/>
              <a:t>100.456 </a:t>
            </a:r>
            <a:r>
              <a:rPr lang="zh-CN" altLang="en-US" smtClean="0"/>
              <a:t>四舍五入到小数点后第</a:t>
            </a:r>
            <a:r>
              <a:rPr lang="en-US" altLang="zh-CN" smtClean="0"/>
              <a:t>2</a:t>
            </a:r>
            <a:r>
              <a:rPr lang="zh-CN" altLang="en-US" smtClean="0"/>
              <a:t>位，第</a:t>
            </a:r>
            <a:r>
              <a:rPr lang="en-US" altLang="zh-CN" smtClean="0"/>
              <a:t>1</a:t>
            </a:r>
            <a:r>
              <a:rPr lang="zh-CN" altLang="en-US" smtClean="0"/>
              <a:t>位，整数位的值。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写一个查询，分别计算</a:t>
            </a:r>
            <a:r>
              <a:rPr lang="en-US" altLang="zh-CN" smtClean="0"/>
              <a:t>100.456 </a:t>
            </a:r>
            <a:r>
              <a:rPr lang="zh-CN" altLang="en-US" smtClean="0"/>
              <a:t>从小数点后第</a:t>
            </a:r>
            <a:r>
              <a:rPr lang="en-US" altLang="zh-CN" smtClean="0"/>
              <a:t>2</a:t>
            </a:r>
            <a:r>
              <a:rPr lang="zh-CN" altLang="en-US" smtClean="0"/>
              <a:t>位，第</a:t>
            </a:r>
            <a:r>
              <a:rPr lang="en-US" altLang="zh-CN" smtClean="0"/>
              <a:t>1</a:t>
            </a:r>
            <a:r>
              <a:rPr lang="zh-CN" altLang="en-US" smtClean="0"/>
              <a:t>位，整数位截断的值。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日期的处理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490663"/>
            <a:ext cx="7788275" cy="2247900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smtClean="0"/>
              <a:t>Oracle</a:t>
            </a:r>
            <a:r>
              <a:rPr lang="zh-CN" altLang="en-US" smtClean="0"/>
              <a:t>是以一种内部的数值形式存储日期的，即：世纪、年、月、日、小时、分、秒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默认的日期形式是： </a:t>
            </a:r>
            <a:r>
              <a:rPr lang="en-US" altLang="zh-CN" smtClean="0"/>
              <a:t>DD-MON-RR</a:t>
            </a:r>
          </a:p>
          <a:p>
            <a:endParaRPr lang="en-US" altLang="zh-CN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42913"/>
            <a:ext cx="7769225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日期的运算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日期类型数学运算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日期类型可以加减数字，功能是在该日期上加减对应的天数。如：’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10-AUG-06’+15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结果是’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25-AUG-06’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日期类型之间可以进行减操作，功能是计算两个日期之间间隔了多少天。如：’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10-AUG-06’-‘4-AUG-06’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结果四舍五入后是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天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如果需要对一个日期进行加减相应小时操作，可以使用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n/24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来实现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SYSDATE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：返回系统当前日期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ChangeArrowheads="1"/>
          </p:cNvSpPr>
          <p:nvPr/>
        </p:nvSpPr>
        <p:spPr bwMode="blackWhite">
          <a:xfrm>
            <a:off x="949325" y="240506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blackWhite">
          <a:xfrm>
            <a:off x="949325" y="3903663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/>
              <a:t>日期的运算</a:t>
            </a:r>
            <a:endParaRPr lang="zh-CN" altLang="en-US" smtClean="0">
              <a:solidFill>
                <a:srgbClr val="000099"/>
              </a:solidFill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0300" y="2441575"/>
            <a:ext cx="4076700" cy="2759075"/>
            <a:chOff x="1512" y="1538"/>
            <a:chExt cx="2568" cy="1738"/>
          </a:xfrm>
        </p:grpSpPr>
        <p:sp>
          <p:nvSpPr>
            <p:cNvPr id="65543" name="Rectangle 6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65541" name="Rectangle 8"/>
          <p:cNvSpPr>
            <a:spLocks noChangeArrowheads="1"/>
          </p:cNvSpPr>
          <p:nvPr/>
        </p:nvSpPr>
        <p:spPr bwMode="blackWhite">
          <a:xfrm>
            <a:off x="949325" y="2155825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blackWhite">
          <a:xfrm>
            <a:off x="950913" y="3908425"/>
            <a:ext cx="7289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147050" cy="4968875"/>
          </a:xfrm>
        </p:spPr>
        <p:txBody>
          <a:bodyPr/>
          <a:lstStyle/>
          <a:p>
            <a:r>
              <a:rPr lang="en-US" altLang="zh-CN" sz="2400" smtClean="0"/>
              <a:t>RR </a:t>
            </a:r>
            <a:r>
              <a:rPr lang="zh-CN" altLang="en-US" sz="2400" smtClean="0"/>
              <a:t>日期格式：用来判定按照</a:t>
            </a:r>
            <a:r>
              <a:rPr lang="en-US" altLang="zh-CN" sz="2400" smtClean="0"/>
              <a:t>DD-MON-RR</a:t>
            </a:r>
            <a:r>
              <a:rPr lang="zh-CN" altLang="en-US" sz="2400" smtClean="0"/>
              <a:t>格式给定的日期实际代表的日期是多少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RR </a:t>
            </a:r>
            <a:r>
              <a:rPr lang="zh-CN" altLang="en-US" smtClean="0"/>
              <a:t>日期格式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blackWhite">
          <a:xfrm>
            <a:off x="822325" y="2103438"/>
            <a:ext cx="1662113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当前年份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2001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2001</a:t>
            </a:r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blackWhite">
          <a:xfrm>
            <a:off x="2487613" y="2103438"/>
            <a:ext cx="1941512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指定的日期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27-OCT-95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blackWhite">
          <a:xfrm>
            <a:off x="4425950" y="2103438"/>
            <a:ext cx="1254125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RR </a:t>
            </a:r>
            <a:r>
              <a:rPr lang="zh-CN" altLang="en-US" sz="150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blackWhite">
          <a:xfrm>
            <a:off x="5695950" y="2103438"/>
            <a:ext cx="1365250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YY </a:t>
            </a:r>
            <a:r>
              <a:rPr lang="zh-CN" altLang="en-US" sz="150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2095</a:t>
            </a:r>
          </a:p>
        </p:txBody>
      </p:sp>
      <p:sp>
        <p:nvSpPr>
          <p:cNvPr id="67591" name="Line 9"/>
          <p:cNvSpPr>
            <a:spLocks noChangeShapeType="1"/>
          </p:cNvSpPr>
          <p:nvPr/>
        </p:nvSpPr>
        <p:spPr bwMode="auto">
          <a:xfrm>
            <a:off x="815975" y="2378075"/>
            <a:ext cx="62563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2" name="Rectangle 10"/>
          <p:cNvSpPr>
            <a:spLocks noChangeArrowheads="1"/>
          </p:cNvSpPr>
          <p:nvPr/>
        </p:nvSpPr>
        <p:spPr bwMode="blackWhite">
          <a:xfrm>
            <a:off x="827088" y="3794125"/>
            <a:ext cx="6245225" cy="228123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7593" name="Line 11"/>
          <p:cNvSpPr>
            <a:spLocks noChangeShapeType="1"/>
          </p:cNvSpPr>
          <p:nvPr/>
        </p:nvSpPr>
        <p:spPr bwMode="auto">
          <a:xfrm flipH="1">
            <a:off x="817563" y="4549775"/>
            <a:ext cx="62547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12"/>
          <p:cNvSpPr>
            <a:spLocks noChangeShapeType="1"/>
          </p:cNvSpPr>
          <p:nvPr/>
        </p:nvSpPr>
        <p:spPr bwMode="auto">
          <a:xfrm>
            <a:off x="2093913" y="4557713"/>
            <a:ext cx="1587" cy="148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5" name="Line 13"/>
          <p:cNvSpPr>
            <a:spLocks noChangeShapeType="1"/>
          </p:cNvSpPr>
          <p:nvPr/>
        </p:nvSpPr>
        <p:spPr bwMode="auto">
          <a:xfrm>
            <a:off x="4922838" y="4092575"/>
            <a:ext cx="1587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6" name="Rectangle 14"/>
          <p:cNvSpPr>
            <a:spLocks noChangeArrowheads="1"/>
          </p:cNvSpPr>
          <p:nvPr/>
        </p:nvSpPr>
        <p:spPr bwMode="auto">
          <a:xfrm>
            <a:off x="841375" y="4543425"/>
            <a:ext cx="1339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如果当前年份的最后两位数是：</a:t>
            </a:r>
          </a:p>
        </p:txBody>
      </p:sp>
      <p:sp>
        <p:nvSpPr>
          <p:cNvPr id="67597" name="Rectangle 15"/>
          <p:cNvSpPr>
            <a:spLocks noChangeArrowheads="1"/>
          </p:cNvSpPr>
          <p:nvPr/>
        </p:nvSpPr>
        <p:spPr bwMode="auto">
          <a:xfrm>
            <a:off x="2181225" y="4756150"/>
            <a:ext cx="8175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0</a:t>
            </a:r>
            <a:r>
              <a:rPr lang="en-US" altLang="zh-CN" sz="1500">
                <a:solidFill>
                  <a:schemeClr val="bg2"/>
                </a:solidFill>
              </a:rPr>
              <a:t>–</a:t>
            </a:r>
            <a:r>
              <a:rPr lang="en-US" altLang="zh-CN" sz="1500"/>
              <a:t>49</a:t>
            </a:r>
          </a:p>
        </p:txBody>
      </p:sp>
      <p:sp>
        <p:nvSpPr>
          <p:cNvPr id="67598" name="Rectangle 16"/>
          <p:cNvSpPr>
            <a:spLocks noChangeArrowheads="1"/>
          </p:cNvSpPr>
          <p:nvPr/>
        </p:nvSpPr>
        <p:spPr bwMode="auto">
          <a:xfrm>
            <a:off x="3532188" y="4259263"/>
            <a:ext cx="10017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0–49</a:t>
            </a:r>
          </a:p>
        </p:txBody>
      </p:sp>
      <p:sp>
        <p:nvSpPr>
          <p:cNvPr id="67599" name="Rectangle 17"/>
          <p:cNvSpPr>
            <a:spLocks noChangeArrowheads="1"/>
          </p:cNvSpPr>
          <p:nvPr/>
        </p:nvSpPr>
        <p:spPr bwMode="auto">
          <a:xfrm>
            <a:off x="5634038" y="4259263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50–99</a:t>
            </a:r>
          </a:p>
        </p:txBody>
      </p:sp>
      <p:sp>
        <p:nvSpPr>
          <p:cNvPr id="67600" name="Rectangle 18"/>
          <p:cNvSpPr>
            <a:spLocks noChangeArrowheads="1"/>
          </p:cNvSpPr>
          <p:nvPr/>
        </p:nvSpPr>
        <p:spPr bwMode="auto">
          <a:xfrm>
            <a:off x="2127250" y="5600700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</a:t>
            </a:r>
            <a:r>
              <a:rPr lang="en-US" altLang="zh-CN" sz="1500">
                <a:solidFill>
                  <a:schemeClr val="bg2"/>
                </a:solidFill>
              </a:rPr>
              <a:t>–</a:t>
            </a:r>
            <a:r>
              <a:rPr lang="en-US" altLang="zh-CN" sz="1500"/>
              <a:t>99</a:t>
            </a:r>
          </a:p>
        </p:txBody>
      </p:sp>
      <p:sp>
        <p:nvSpPr>
          <p:cNvPr id="67601" name="Rectangle 19"/>
          <p:cNvSpPr>
            <a:spLocks noChangeArrowheads="1"/>
          </p:cNvSpPr>
          <p:nvPr/>
        </p:nvSpPr>
        <p:spPr bwMode="auto">
          <a:xfrm>
            <a:off x="2867025" y="4575175"/>
            <a:ext cx="21050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返回的日期是当前世纪的日期</a:t>
            </a:r>
          </a:p>
        </p:txBody>
      </p:sp>
      <p:sp>
        <p:nvSpPr>
          <p:cNvPr id="67602" name="Rectangle 20"/>
          <p:cNvSpPr>
            <a:spLocks noChangeArrowheads="1"/>
          </p:cNvSpPr>
          <p:nvPr/>
        </p:nvSpPr>
        <p:spPr bwMode="auto">
          <a:xfrm>
            <a:off x="2871788" y="5297488"/>
            <a:ext cx="2028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返回的日期是下一个世纪的日期</a:t>
            </a:r>
          </a:p>
        </p:txBody>
      </p:sp>
      <p:sp>
        <p:nvSpPr>
          <p:cNvPr id="67603" name="Rectangle 21"/>
          <p:cNvSpPr>
            <a:spLocks noChangeArrowheads="1"/>
          </p:cNvSpPr>
          <p:nvPr/>
        </p:nvSpPr>
        <p:spPr bwMode="auto">
          <a:xfrm>
            <a:off x="5024438" y="4559300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返回的日期是上一个世纪的日期</a:t>
            </a:r>
          </a:p>
        </p:txBody>
      </p:sp>
      <p:sp>
        <p:nvSpPr>
          <p:cNvPr id="67604" name="Rectangle 22"/>
          <p:cNvSpPr>
            <a:spLocks noChangeArrowheads="1"/>
          </p:cNvSpPr>
          <p:nvPr/>
        </p:nvSpPr>
        <p:spPr bwMode="auto">
          <a:xfrm>
            <a:off x="5024438" y="5310188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返回的日期是当前世纪的日期</a:t>
            </a:r>
          </a:p>
        </p:txBody>
      </p:sp>
      <p:sp>
        <p:nvSpPr>
          <p:cNvPr id="67605" name="Rectangle 23"/>
          <p:cNvSpPr>
            <a:spLocks noChangeArrowheads="1"/>
          </p:cNvSpPr>
          <p:nvPr/>
        </p:nvSpPr>
        <p:spPr bwMode="blackWhite">
          <a:xfrm>
            <a:off x="2820988" y="3797300"/>
            <a:ext cx="4251325" cy="45878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7606" name="Rectangle 24"/>
          <p:cNvSpPr>
            <a:spLocks noChangeArrowheads="1"/>
          </p:cNvSpPr>
          <p:nvPr/>
        </p:nvSpPr>
        <p:spPr bwMode="auto">
          <a:xfrm>
            <a:off x="2905125" y="3792538"/>
            <a:ext cx="3511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>
                <a:latin typeface="Arial Narrow" pitchFamily="34" charset="0"/>
              </a:rPr>
              <a:t>如果指定两位数年份是：</a:t>
            </a:r>
          </a:p>
        </p:txBody>
      </p:sp>
      <p:sp>
        <p:nvSpPr>
          <p:cNvPr id="67607" name="Line 25"/>
          <p:cNvSpPr>
            <a:spLocks noChangeShapeType="1"/>
          </p:cNvSpPr>
          <p:nvPr/>
        </p:nvSpPr>
        <p:spPr bwMode="auto">
          <a:xfrm>
            <a:off x="2822575" y="4092575"/>
            <a:ext cx="1588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8" name="Line 26"/>
          <p:cNvSpPr>
            <a:spLocks noChangeShapeType="1"/>
          </p:cNvSpPr>
          <p:nvPr/>
        </p:nvSpPr>
        <p:spPr bwMode="auto">
          <a:xfrm>
            <a:off x="2098675" y="5305425"/>
            <a:ext cx="4989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748713" cy="4968875"/>
          </a:xfrm>
        </p:spPr>
        <p:txBody>
          <a:bodyPr/>
          <a:lstStyle/>
          <a:p>
            <a:r>
              <a:rPr lang="en-US" altLang="zh-CN" sz="2200" smtClean="0"/>
              <a:t>1.</a:t>
            </a:r>
            <a:r>
              <a:rPr lang="zh-CN" altLang="en-US" sz="2200" smtClean="0"/>
              <a:t>查询每个员工截止到现在一共入职多少天？</a:t>
            </a:r>
            <a:endParaRPr lang="en-US" altLang="zh-CN" sz="2200" smtClean="0"/>
          </a:p>
          <a:p>
            <a:r>
              <a:rPr lang="en-US" altLang="zh-CN" sz="2200" smtClean="0"/>
              <a:t>2.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2015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DD-MON-RR,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-01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r>
              <a:rPr lang="en-US" altLang="zh-CN" sz="2200" smtClean="0"/>
              <a:t>3.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2015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DD-MON-RR,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-95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r>
              <a:rPr lang="en-US" altLang="zh-CN" sz="2200" smtClean="0"/>
              <a:t>4.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1998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DD-MON-RR,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-01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r>
              <a:rPr lang="en-US" altLang="zh-CN" sz="2200" smtClean="0"/>
              <a:t>5.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1998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DD-MON-RR,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-95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r>
              <a:rPr lang="en-US" altLang="zh-CN" sz="2200" smtClean="0"/>
              <a:t>6.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2015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DD-MON-YY,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-01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r>
              <a:rPr lang="en-US" altLang="zh-CN" sz="2200" smtClean="0"/>
              <a:t>7.</a:t>
            </a:r>
            <a:r>
              <a:rPr lang="zh-CN" altLang="en-US" sz="2200" smtClean="0"/>
              <a:t>当前日期为</a:t>
            </a:r>
            <a:r>
              <a:rPr lang="en-US" altLang="zh-CN" sz="2200" smtClean="0"/>
              <a:t>1998</a:t>
            </a:r>
            <a:r>
              <a:rPr lang="zh-CN" altLang="en-US" sz="2200" smtClean="0"/>
              <a:t>年，指定日期格式为</a:t>
            </a:r>
            <a:r>
              <a:rPr lang="en-US" altLang="zh-CN" sz="2200" smtClean="0"/>
              <a:t>DD-MON-YY,</a:t>
            </a:r>
            <a:r>
              <a:rPr lang="zh-CN" altLang="en-US" sz="2200" smtClean="0"/>
              <a:t>指定日期为</a:t>
            </a:r>
            <a:r>
              <a:rPr lang="en-US" altLang="zh-CN" sz="2200" smtClean="0"/>
              <a:t>01-1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-95</a:t>
            </a:r>
            <a:r>
              <a:rPr lang="zh-CN" altLang="en-US" sz="2200" smtClean="0"/>
              <a:t>，该日期实际所代表的日期为？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zh-CN" altLang="en-US" sz="2200" smtClean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569912"/>
          </a:xfrm>
        </p:spPr>
        <p:txBody>
          <a:bodyPr/>
          <a:lstStyle/>
          <a:p>
            <a:pPr eaLnBrk="1" hangingPunct="1"/>
            <a:r>
              <a:rPr lang="zh-CN" altLang="en-US" smtClean="0"/>
              <a:t>日期函数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51831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常用日期函数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SYSDATE</a:t>
            </a:r>
            <a:r>
              <a:rPr lang="zh-CN" altLang="en-US" sz="1900" smtClean="0"/>
              <a:t>：返回系统日期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MONTHS_BETWEEN</a:t>
            </a:r>
            <a:r>
              <a:rPr lang="zh-CN" altLang="en-US" sz="1900" smtClean="0"/>
              <a:t>：返回两个日期类型数据之间间隔的自然月数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ADD_MONTHS</a:t>
            </a:r>
            <a:r>
              <a:rPr lang="zh-CN" altLang="en-US" sz="1900" smtClean="0"/>
              <a:t>：返回指定日期加上相应的月数后的日期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NEXT_DAY</a:t>
            </a:r>
            <a:r>
              <a:rPr lang="zh-CN" altLang="en-US" sz="1900" smtClean="0"/>
              <a:t>：返回某一日期的下一个指定日期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LAST_DAY</a:t>
            </a:r>
            <a:r>
              <a:rPr lang="zh-CN" altLang="en-US" sz="1900" smtClean="0"/>
              <a:t>：返回指定日期当月最后一天的日期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ROUND(date[,‘fmt’])</a:t>
            </a:r>
            <a:r>
              <a:rPr lang="zh-CN" altLang="en-US" sz="1900" smtClean="0">
                <a:latin typeface="宋体" charset="-122"/>
              </a:rPr>
              <a:t>将</a:t>
            </a:r>
            <a:r>
              <a:rPr lang="en-US" altLang="zh-CN" sz="1900" smtClean="0">
                <a:latin typeface="宋体" charset="-122"/>
              </a:rPr>
              <a:t>date</a:t>
            </a:r>
            <a:r>
              <a:rPr lang="zh-CN" altLang="en-US" sz="1900" smtClean="0">
                <a:latin typeface="宋体" charset="-122"/>
              </a:rPr>
              <a:t>按照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指定的格式进行四舍五入，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为可选项，如果没有指定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，则默认为</a:t>
            </a:r>
            <a:r>
              <a:rPr lang="en-US" altLang="zh-CN" sz="1900" smtClean="0">
                <a:latin typeface="宋体" charset="-122"/>
              </a:rPr>
              <a:t>DD</a:t>
            </a:r>
            <a:r>
              <a:rPr lang="zh-CN" altLang="en-US" sz="1900" smtClean="0">
                <a:latin typeface="宋体" charset="-122"/>
              </a:rPr>
              <a:t>，将</a:t>
            </a:r>
            <a:r>
              <a:rPr lang="en-US" altLang="zh-CN" sz="1900" smtClean="0">
                <a:latin typeface="宋体" charset="-122"/>
              </a:rPr>
              <a:t>date</a:t>
            </a:r>
            <a:r>
              <a:rPr lang="zh-CN" altLang="en-US" sz="1900" smtClean="0">
                <a:latin typeface="宋体" charset="-122"/>
              </a:rPr>
              <a:t>四舍五入为最近的天。</a:t>
            </a:r>
          </a:p>
          <a:p>
            <a:pPr lvl="3" eaLnBrk="1" hangingPunct="1">
              <a:buFontTx/>
              <a:buNone/>
            </a:pPr>
            <a:r>
              <a:rPr lang="zh-CN" altLang="en-US" sz="1900" smtClean="0">
                <a:latin typeface="宋体" charset="-122"/>
              </a:rPr>
              <a:t>格式码：世纪</a:t>
            </a:r>
            <a:r>
              <a:rPr lang="en-US" altLang="zh-CN" sz="1900" smtClean="0">
                <a:latin typeface="宋体" charset="-122"/>
              </a:rPr>
              <a:t>CC,</a:t>
            </a:r>
            <a:r>
              <a:rPr lang="zh-CN" altLang="en-US" sz="1900" smtClean="0">
                <a:latin typeface="宋体" charset="-122"/>
              </a:rPr>
              <a:t>年</a:t>
            </a:r>
            <a:r>
              <a:rPr lang="en-US" altLang="zh-CN" sz="1900" smtClean="0">
                <a:latin typeface="宋体" charset="-122"/>
              </a:rPr>
              <a:t>YY</a:t>
            </a:r>
            <a:r>
              <a:rPr lang="zh-CN" altLang="en-US" sz="1900" smtClean="0">
                <a:latin typeface="宋体" charset="-122"/>
              </a:rPr>
              <a:t>，月</a:t>
            </a:r>
            <a:r>
              <a:rPr lang="en-US" altLang="zh-CN" sz="1900" smtClean="0">
                <a:latin typeface="宋体" charset="-122"/>
              </a:rPr>
              <a:t>MM,</a:t>
            </a:r>
            <a:r>
              <a:rPr lang="zh-CN" altLang="en-US" sz="1900" smtClean="0">
                <a:latin typeface="宋体" charset="-122"/>
              </a:rPr>
              <a:t>日</a:t>
            </a:r>
            <a:r>
              <a:rPr lang="en-US" altLang="zh-CN" sz="1900" smtClean="0">
                <a:latin typeface="宋体" charset="-122"/>
              </a:rPr>
              <a:t>DD</a:t>
            </a:r>
            <a:r>
              <a:rPr lang="zh-CN" altLang="en-US" sz="1900" smtClean="0">
                <a:latin typeface="宋体" charset="-122"/>
              </a:rPr>
              <a:t>，小时</a:t>
            </a:r>
            <a:r>
              <a:rPr lang="en-US" altLang="zh-CN" sz="1900" smtClean="0">
                <a:latin typeface="宋体" charset="-122"/>
              </a:rPr>
              <a:t>HH24</a:t>
            </a:r>
            <a:r>
              <a:rPr lang="zh-CN" altLang="en-US" sz="1900" smtClean="0">
                <a:latin typeface="宋体" charset="-122"/>
              </a:rPr>
              <a:t>，分</a:t>
            </a:r>
            <a:r>
              <a:rPr lang="en-US" altLang="zh-CN" sz="1900" smtClean="0">
                <a:latin typeface="宋体" charset="-122"/>
              </a:rPr>
              <a:t>MI</a:t>
            </a:r>
            <a:r>
              <a:rPr lang="zh-CN" altLang="en-US" sz="1900" smtClean="0">
                <a:latin typeface="宋体" charset="-122"/>
              </a:rPr>
              <a:t>，秒</a:t>
            </a:r>
            <a:r>
              <a:rPr lang="en-US" altLang="zh-CN" sz="1900" smtClean="0">
                <a:latin typeface="宋体" charset="-122"/>
              </a:rPr>
              <a:t>SS</a:t>
            </a:r>
            <a:endParaRPr lang="en-US" altLang="zh-CN" sz="19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TRUNC(</a:t>
            </a:r>
            <a:r>
              <a:rPr lang="en-US" altLang="zh-CN" sz="1900" i="1" smtClean="0"/>
              <a:t>date[,‘fmt’]</a:t>
            </a:r>
            <a:r>
              <a:rPr lang="en-US" altLang="zh-CN" sz="1900" smtClean="0"/>
              <a:t>)</a:t>
            </a:r>
            <a:r>
              <a:rPr lang="zh-CN" altLang="en-US" sz="1900" smtClean="0">
                <a:latin typeface="宋体" charset="-122"/>
              </a:rPr>
              <a:t>将</a:t>
            </a:r>
            <a:r>
              <a:rPr lang="en-US" altLang="zh-CN" sz="1900" smtClean="0">
                <a:latin typeface="宋体" charset="-122"/>
              </a:rPr>
              <a:t>date</a:t>
            </a:r>
            <a:r>
              <a:rPr lang="zh-CN" altLang="en-US" sz="1900" smtClean="0">
                <a:latin typeface="宋体" charset="-122"/>
              </a:rPr>
              <a:t>按照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指定的格式进行截断，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为可选项，如果没有指定</a:t>
            </a:r>
            <a:r>
              <a:rPr lang="en-US" altLang="zh-CN" sz="1900" smtClean="0">
                <a:latin typeface="宋体" charset="-122"/>
              </a:rPr>
              <a:t>fmt</a:t>
            </a:r>
            <a:r>
              <a:rPr lang="zh-CN" altLang="en-US" sz="1900" smtClean="0">
                <a:latin typeface="宋体" charset="-122"/>
              </a:rPr>
              <a:t>，则默认为‘</a:t>
            </a:r>
            <a:r>
              <a:rPr lang="en-US" altLang="zh-CN" sz="1900" smtClean="0">
                <a:latin typeface="宋体" charset="-122"/>
              </a:rPr>
              <a:t>DD’</a:t>
            </a:r>
            <a:r>
              <a:rPr lang="zh-CN" altLang="en-US" sz="1900" smtClean="0">
                <a:latin typeface="宋体" charset="-122"/>
              </a:rPr>
              <a:t>，将</a:t>
            </a:r>
            <a:r>
              <a:rPr lang="en-US" altLang="zh-CN" sz="1900" smtClean="0">
                <a:latin typeface="宋体" charset="-122"/>
              </a:rPr>
              <a:t>date</a:t>
            </a:r>
            <a:r>
              <a:rPr lang="zh-CN" altLang="en-US" sz="1900" smtClean="0">
                <a:latin typeface="宋体" charset="-122"/>
              </a:rPr>
              <a:t>截取为最近的天。</a:t>
            </a:r>
            <a:r>
              <a:rPr lang="zh-CN" altLang="en-US" sz="1900" b="1" smtClean="0">
                <a:latin typeface="宋体" charset="-122"/>
              </a:rPr>
              <a:t> </a:t>
            </a:r>
            <a:endParaRPr lang="zh-CN" altLang="en-US" sz="19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smtClean="0"/>
              <a:t>EXTRACT</a:t>
            </a:r>
            <a:r>
              <a:rPr lang="zh-CN" altLang="en-US" sz="1900" smtClean="0"/>
              <a:t>：返回日期类型数据中的年份、月份或者日。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283450" cy="706438"/>
          </a:xfrm>
        </p:spPr>
        <p:txBody>
          <a:bodyPr/>
          <a:lstStyle/>
          <a:p>
            <a:pPr eaLnBrk="1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18434" name="图片 3" descr="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727075"/>
            <a:ext cx="8964612" cy="572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日期函数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smtClean="0"/>
              <a:t>常用日期函数</a:t>
            </a:r>
            <a:endParaRPr lang="en-US" altLang="zh-CN" b="1" smtClean="0"/>
          </a:p>
          <a:p>
            <a:pPr lvl="1" eaLnBrk="1" hangingPunct="1"/>
            <a:r>
              <a:rPr lang="en-US" altLang="zh-CN" b="1" smtClean="0"/>
              <a:t>MONTHS_BETWEEN </a:t>
            </a:r>
            <a:r>
              <a:rPr lang="zh-CN" altLang="en-US" b="1" smtClean="0"/>
              <a:t>函数演示</a:t>
            </a:r>
            <a:r>
              <a:rPr lang="en-US" altLang="zh-CN" b="1" smtClean="0"/>
              <a:t>——</a:t>
            </a:r>
            <a:r>
              <a:rPr lang="zh-CN" altLang="en-US" b="1" smtClean="0"/>
              <a:t>查询所有员工服务的月数。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lvl="1" eaLnBrk="1" hangingPunct="1"/>
            <a:r>
              <a:rPr lang="en-US" altLang="zh-CN" b="1" smtClean="0"/>
              <a:t>ADD_MONTHS </a:t>
            </a:r>
            <a:r>
              <a:rPr lang="zh-CN" altLang="en-US" b="1" smtClean="0"/>
              <a:t>函数演示</a:t>
            </a:r>
            <a:r>
              <a:rPr lang="en-US" altLang="zh-CN" b="1" smtClean="0"/>
              <a:t>——</a:t>
            </a:r>
            <a:r>
              <a:rPr lang="zh-CN" altLang="en-US" b="1" smtClean="0"/>
              <a:t>查询</a:t>
            </a:r>
            <a:r>
              <a:rPr lang="en-US" altLang="zh-CN" b="1" smtClean="0"/>
              <a:t>82</a:t>
            </a:r>
            <a:r>
              <a:rPr lang="zh-CN" altLang="en-US" b="1" smtClean="0"/>
              <a:t>年后入职的员工转正日期，按照</a:t>
            </a:r>
            <a:r>
              <a:rPr lang="en-US" altLang="zh-CN" b="1" smtClean="0"/>
              <a:t>3</a:t>
            </a:r>
            <a:r>
              <a:rPr lang="zh-CN" altLang="en-US" b="1" smtClean="0"/>
              <a:t>个月试用期考虑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857250" y="2214563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ename, sal, MONTHS_BETWEEN(SYSDATE,hiredate) months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	emp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ORDER BY months;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857250" y="4797425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ename, sal, hiredate, ADD_MONTHS(hiredate,3) new_date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  emp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 hiredate&gt;'01-1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-82';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日期函数</a:t>
            </a:r>
            <a:endParaRPr lang="zh-CN" altLang="en-US" smtClean="0"/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常用日期函数</a:t>
            </a:r>
            <a:endParaRPr lang="en-US" altLang="zh-CN" b="1" smtClean="0"/>
          </a:p>
          <a:p>
            <a:pPr lvl="1" eaLnBrk="1" hangingPunct="1"/>
            <a:r>
              <a:rPr lang="en-US" altLang="zh-CN" b="1" smtClean="0"/>
              <a:t>NEXT_DAY </a:t>
            </a:r>
            <a:r>
              <a:rPr lang="zh-CN" altLang="en-US" b="1" smtClean="0"/>
              <a:t>函数演示</a:t>
            </a:r>
            <a:r>
              <a:rPr lang="en-US" altLang="zh-CN" b="1" smtClean="0"/>
              <a:t>——</a:t>
            </a:r>
            <a:r>
              <a:rPr lang="zh-CN" altLang="en-US" b="1" smtClean="0"/>
              <a:t>返回在</a:t>
            </a:r>
            <a:r>
              <a:rPr lang="en-US" altLang="zh-CN" b="1" smtClean="0"/>
              <a:t>02-2</a:t>
            </a:r>
            <a:r>
              <a:rPr lang="zh-CN" altLang="en-US" b="1" smtClean="0"/>
              <a:t>月</a:t>
            </a:r>
            <a:r>
              <a:rPr lang="en-US" altLang="zh-CN" b="1" smtClean="0"/>
              <a:t>-06</a:t>
            </a:r>
            <a:r>
              <a:rPr lang="zh-CN" altLang="en-US" b="1" smtClean="0"/>
              <a:t>之后的下一个周一是什么日期。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lvl="1" eaLnBrk="1" hangingPunct="1"/>
            <a:r>
              <a:rPr lang="en-US" altLang="zh-CN" b="1" smtClean="0"/>
              <a:t>LAST_DAY </a:t>
            </a:r>
            <a:r>
              <a:rPr lang="zh-CN" altLang="en-US" b="1" smtClean="0"/>
              <a:t>函数演示</a:t>
            </a:r>
            <a:r>
              <a:rPr lang="en-US" altLang="zh-CN" b="1" smtClean="0"/>
              <a:t>——</a:t>
            </a:r>
            <a:r>
              <a:rPr lang="zh-CN" altLang="en-US" b="1" smtClean="0"/>
              <a:t>返回</a:t>
            </a:r>
            <a:r>
              <a:rPr lang="en-US" altLang="zh-CN" b="1" smtClean="0"/>
              <a:t>06</a:t>
            </a:r>
            <a:r>
              <a:rPr lang="zh-CN" altLang="en-US" b="1" smtClean="0"/>
              <a:t>年</a:t>
            </a:r>
            <a:r>
              <a:rPr lang="en-US" altLang="zh-CN" b="1" smtClean="0"/>
              <a:t>2</a:t>
            </a:r>
            <a:r>
              <a:rPr lang="zh-CN" altLang="en-US" b="1" smtClean="0"/>
              <a:t>月</a:t>
            </a:r>
            <a:r>
              <a:rPr lang="en-US" altLang="zh-CN" b="1" smtClean="0"/>
              <a:t>2</a:t>
            </a:r>
            <a:r>
              <a:rPr lang="zh-CN" altLang="en-US" b="1" smtClean="0"/>
              <a:t>日所在月份的最后一天。</a:t>
            </a:r>
            <a:r>
              <a:rPr lang="zh-CN" altLang="en-US" smtClean="0"/>
              <a:t> 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714375" y="2349500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NEXT_DAY('02-2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-06','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星期一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 NEXT_DAY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	DUAL;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714375" y="5013325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LAST_DAY('02-2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-06') "LAST DAY"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DUAL;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日期函数</a:t>
            </a:r>
            <a:endParaRPr lang="zh-CN" altLang="en-US" smtClean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常用日期函数</a:t>
            </a:r>
            <a:endParaRPr lang="en-US" altLang="zh-CN" sz="2400" b="1" smtClean="0"/>
          </a:p>
          <a:p>
            <a:pPr lvl="1" eaLnBrk="1" hangingPunct="1"/>
            <a:r>
              <a:rPr lang="en-US" altLang="zh-CN" sz="2400" b="1" smtClean="0"/>
              <a:t>ROUND</a:t>
            </a:r>
            <a:r>
              <a:rPr lang="zh-CN" altLang="en-US" sz="2400" b="1" smtClean="0"/>
              <a:t>函数演示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查询</a:t>
            </a:r>
            <a:r>
              <a:rPr lang="en-US" altLang="zh-CN" sz="2400" b="1" smtClean="0"/>
              <a:t>81</a:t>
            </a:r>
            <a:r>
              <a:rPr lang="zh-CN" altLang="en-US" sz="2400" b="1" smtClean="0"/>
              <a:t>年入职的员工姓名，入职日期按月四舍五入的日期。</a:t>
            </a:r>
            <a:r>
              <a:rPr lang="zh-CN" altLang="en-US" sz="2400" smtClean="0"/>
              <a:t> </a:t>
            </a:r>
            <a:endParaRPr lang="zh-CN" altLang="en-US" sz="2400" b="1" smtClean="0"/>
          </a:p>
          <a:p>
            <a:pPr eaLnBrk="1" hangingPunct="1"/>
            <a:endParaRPr lang="zh-CN" altLang="en-US" sz="2400" b="1" smtClean="0"/>
          </a:p>
          <a:p>
            <a:pPr eaLnBrk="1" hangingPunct="1"/>
            <a:endParaRPr lang="zh-CN" altLang="en-US" sz="2400" b="1" smtClean="0"/>
          </a:p>
          <a:p>
            <a:pPr eaLnBrk="1" hangingPunct="1"/>
            <a:endParaRPr lang="en-US" altLang="zh-CN" sz="2400" b="1" smtClean="0"/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1143000" y="24288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empno, hiredate, 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ROUND(hiredate,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  emp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 SUBSTR(hiredate,-2,2)=‘81';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日期函数</a:t>
            </a:r>
            <a:endParaRPr lang="zh-CN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常用日期函数</a:t>
            </a:r>
            <a:endParaRPr lang="en-US" altLang="zh-CN" sz="2400" b="1" smtClean="0"/>
          </a:p>
          <a:p>
            <a:pPr lvl="1" eaLnBrk="1" hangingPunct="1"/>
            <a:r>
              <a:rPr lang="en-US" altLang="zh-CN" sz="2400" b="1" smtClean="0"/>
              <a:t>TRUNC </a:t>
            </a:r>
            <a:r>
              <a:rPr lang="zh-CN" altLang="en-US" sz="2400" b="1" smtClean="0"/>
              <a:t>函数演示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查询</a:t>
            </a:r>
            <a:r>
              <a:rPr lang="en-US" altLang="zh-CN" sz="2400" b="1" smtClean="0"/>
              <a:t>81</a:t>
            </a:r>
            <a:r>
              <a:rPr lang="zh-CN" altLang="en-US" sz="2400" b="1" smtClean="0"/>
              <a:t>年入职的员工姓名，入职日期按月截断的日期。</a:t>
            </a:r>
            <a:endParaRPr lang="zh-CN" altLang="en-US" sz="2000" b="1" smtClean="0"/>
          </a:p>
          <a:p>
            <a:pPr eaLnBrk="1" hangingPunct="1"/>
            <a:endParaRPr lang="zh-CN" altLang="en-US" sz="2000" b="1" smtClean="0"/>
          </a:p>
          <a:p>
            <a:pPr eaLnBrk="1" hangingPunct="1"/>
            <a:endParaRPr lang="zh-CN" altLang="en-US" sz="2000" b="1" smtClean="0"/>
          </a:p>
          <a:p>
            <a:pPr eaLnBrk="1" hangingPunct="1"/>
            <a:endParaRPr lang="en-US" altLang="zh-CN" sz="2000" b="1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835025" y="24923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empno, hiredate, TRUNC(hiredate,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emp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	SUBSTR(hiredate,-2,2)=‘81';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日期函数</a:t>
            </a:r>
            <a:endParaRPr lang="zh-CN" altLang="en-US" smtClean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smtClean="0"/>
              <a:t>常用日期函数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EXTRACT </a:t>
            </a:r>
            <a:r>
              <a:rPr lang="zh-CN" altLang="en-US" smtClean="0"/>
              <a:t>函数语法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b="1" smtClean="0"/>
          </a:p>
          <a:p>
            <a:pPr lvl="1" eaLnBrk="1" hangingPunct="1"/>
            <a:r>
              <a:rPr lang="zh-CN" altLang="en-US" smtClean="0"/>
              <a:t>部门编号是</a:t>
            </a:r>
            <a:r>
              <a:rPr lang="en-US" altLang="zh-CN" smtClean="0"/>
              <a:t>10</a:t>
            </a:r>
            <a:r>
              <a:rPr lang="zh-CN" altLang="en-US" smtClean="0"/>
              <a:t>的部门中所有员工入职月份。</a:t>
            </a:r>
            <a:endParaRPr lang="zh-CN" altLang="en-US" smtClean="0">
              <a:solidFill>
                <a:srgbClr val="993366"/>
              </a:solidFill>
            </a:endParaRPr>
          </a:p>
        </p:txBody>
      </p:sp>
      <p:sp>
        <p:nvSpPr>
          <p:cNvPr id="80899" name="Rectangle 88"/>
          <p:cNvSpPr>
            <a:spLocks noChangeArrowheads="1"/>
          </p:cNvSpPr>
          <p:nvPr/>
        </p:nvSpPr>
        <p:spPr bwMode="auto">
          <a:xfrm>
            <a:off x="785813" y="2071688"/>
            <a:ext cx="7697787" cy="1008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EXTRACT ([YEAR] [MONTH][DAY]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   [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日期类型表达式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  <p:sp>
        <p:nvSpPr>
          <p:cNvPr id="80900" name="Rectangle 89"/>
          <p:cNvSpPr>
            <a:spLocks noChangeArrowheads="1"/>
          </p:cNvSpPr>
          <p:nvPr/>
        </p:nvSpPr>
        <p:spPr bwMode="auto">
          <a:xfrm>
            <a:off x="857250" y="4071938"/>
            <a:ext cx="7697788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ename, hiredate,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	      EXTRACT (MONTH  FROM  HIREDATE) MONTH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  emp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 deptno= 10;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1.</a:t>
            </a:r>
            <a:r>
              <a:rPr lang="zh-CN" altLang="en-US" sz="2400" smtClean="0"/>
              <a:t>查询服务器当前时间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查询部门</a:t>
            </a:r>
            <a:r>
              <a:rPr lang="en-US" altLang="zh-CN" sz="2400" smtClean="0"/>
              <a:t>10,20</a:t>
            </a:r>
            <a:r>
              <a:rPr lang="zh-CN" altLang="en-US" sz="2400" smtClean="0"/>
              <a:t>的员工截止到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年</a:t>
            </a:r>
            <a:r>
              <a:rPr lang="en-US" altLang="zh-CN" sz="2400" smtClean="0"/>
              <a:t>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1</a:t>
            </a:r>
            <a:r>
              <a:rPr lang="zh-CN" altLang="en-US" sz="2400" smtClean="0"/>
              <a:t>日，工作了多少个月，入职的月份。</a:t>
            </a:r>
            <a:r>
              <a:rPr lang="en-US" altLang="zh-CN" sz="2400" smtClean="0"/>
              <a:t>(</a:t>
            </a:r>
            <a:r>
              <a:rPr lang="zh-CN" altLang="en-US" sz="2400" smtClean="0"/>
              <a:t>提示：使用</a:t>
            </a:r>
            <a:r>
              <a:rPr lang="en-US" altLang="zh-CN" sz="2400" smtClean="0"/>
              <a:t>months_between,extract)</a:t>
            </a:r>
          </a:p>
          <a:p>
            <a:r>
              <a:rPr lang="en-US" altLang="zh-CN" sz="2400" smtClean="0"/>
              <a:t>3.</a:t>
            </a:r>
            <a:r>
              <a:rPr lang="zh-CN" altLang="en-US" sz="2400" smtClean="0"/>
              <a:t>如果员工试用期</a:t>
            </a:r>
            <a:r>
              <a:rPr lang="en-US" altLang="zh-CN" sz="2400" smtClean="0"/>
              <a:t>6</a:t>
            </a:r>
            <a:r>
              <a:rPr lang="zh-CN" altLang="en-US" sz="2400" smtClean="0"/>
              <a:t>个月，查询职位不是</a:t>
            </a:r>
            <a:r>
              <a:rPr lang="en-US" altLang="zh-CN" sz="2400" smtClean="0"/>
              <a:t>MANAGER</a:t>
            </a:r>
            <a:r>
              <a:rPr lang="zh-CN" altLang="en-US" sz="2400" smtClean="0"/>
              <a:t>的员工姓名，入职日期，转正日期，入职日期后的第一个星期一</a:t>
            </a:r>
            <a:r>
              <a:rPr lang="en-US" altLang="zh-CN" sz="2400" smtClean="0"/>
              <a:t>,</a:t>
            </a:r>
            <a:r>
              <a:rPr lang="zh-CN" altLang="en-US" sz="2400" smtClean="0"/>
              <a:t>入职当月的最后一天日期。（提示：使用</a:t>
            </a:r>
            <a:r>
              <a:rPr lang="en-US" altLang="zh-CN" sz="2400" smtClean="0"/>
              <a:t>add_months,next_day,last_day)</a:t>
            </a:r>
          </a:p>
          <a:p>
            <a:endParaRPr lang="en-US" altLang="zh-CN" sz="2400" smtClean="0"/>
          </a:p>
          <a:p>
            <a:endParaRPr lang="zh-CN" altLang="en-US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转换函数</a:t>
            </a:r>
          </a:p>
        </p:txBody>
      </p:sp>
      <p:sp>
        <p:nvSpPr>
          <p:cNvPr id="84994" name="Line 5"/>
          <p:cNvSpPr>
            <a:spLocks noChangeShapeType="1"/>
          </p:cNvSpPr>
          <p:nvPr/>
        </p:nvSpPr>
        <p:spPr bwMode="auto">
          <a:xfrm flipV="1">
            <a:off x="4610100" y="3122613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5" name="Freeform 6"/>
          <p:cNvSpPr>
            <a:spLocks/>
          </p:cNvSpPr>
          <p:nvPr/>
        </p:nvSpPr>
        <p:spPr bwMode="auto">
          <a:xfrm>
            <a:off x="2952750" y="3713163"/>
            <a:ext cx="3221038" cy="573087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blackWhite">
          <a:xfrm>
            <a:off x="16002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隐式数据类型转换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blackWhite">
          <a:xfrm>
            <a:off x="48006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宋体" pitchFamily="2" charset="-122"/>
              </a:rPr>
              <a:t>显式数据类型转换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blackWhite">
          <a:xfrm>
            <a:off x="3217863" y="2146300"/>
            <a:ext cx="2768600" cy="12541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数据类型转换</a:t>
            </a:r>
          </a:p>
        </p:txBody>
      </p:sp>
      <p:sp>
        <p:nvSpPr>
          <p:cNvPr id="849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转换函数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转换函数</a:t>
            </a:r>
            <a:endParaRPr lang="zh-CN" altLang="en-US" smtClean="0"/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147050" cy="4968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隐式数据类型转换规则</a:t>
            </a:r>
            <a:endParaRPr lang="en-US" altLang="zh-CN" sz="2400" b="1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smtClean="0"/>
              <a:t>不同的数据类型之间关联，如果不使用显式转换函数，则它会根据以下规则对数据进行隐式转换： 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对于</a:t>
            </a:r>
            <a:r>
              <a:rPr lang="en-US" altLang="zh-CN" sz="1700" smtClean="0"/>
              <a:t>INSERT</a:t>
            </a:r>
            <a:r>
              <a:rPr lang="zh-CN" altLang="en-US" sz="1700" smtClean="0"/>
              <a:t>和</a:t>
            </a:r>
            <a:r>
              <a:rPr lang="en-US" altLang="zh-CN" sz="1700" smtClean="0"/>
              <a:t>UPDATE</a:t>
            </a:r>
            <a:r>
              <a:rPr lang="zh-CN" altLang="en-US" sz="1700" smtClean="0"/>
              <a:t>操作，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会把插入值或者更新值隐式转换为字段的数据类型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对于</a:t>
            </a:r>
            <a:r>
              <a:rPr lang="en-US" altLang="zh-CN" sz="1700" smtClean="0"/>
              <a:t>SELECT</a:t>
            </a:r>
            <a:r>
              <a:rPr lang="zh-CN" altLang="en-US" sz="1700" smtClean="0"/>
              <a:t>语句，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会把字段的数据类型隐式转换为变量的数据类型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当比较一个字符型和数值型的值时，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会把字符型的值隐式转换为数值型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当比较字符型和日期型的数据时，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会把字符型转换为日期型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用连接操作符</a:t>
            </a:r>
            <a:r>
              <a:rPr lang="en-US" altLang="zh-CN" sz="1700" smtClean="0"/>
              <a:t>(||)</a:t>
            </a:r>
            <a:r>
              <a:rPr lang="zh-CN" altLang="en-US" sz="1700" smtClean="0"/>
              <a:t>时，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会把非字符类型的数据转换为字符类型</a:t>
            </a:r>
            <a:endParaRPr lang="en-US" altLang="zh-CN" sz="1700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/>
              <a:t>如果字符类型的数据和非字符类型的数据</a:t>
            </a:r>
            <a:r>
              <a:rPr lang="en-US" altLang="zh-CN" sz="1700" smtClean="0"/>
              <a:t>(</a:t>
            </a:r>
            <a:r>
              <a:rPr lang="zh-CN" altLang="en-US" sz="1700" smtClean="0"/>
              <a:t>如</a:t>
            </a:r>
            <a:r>
              <a:rPr lang="en-US" altLang="zh-CN" sz="1700" smtClean="0"/>
              <a:t>number</a:t>
            </a:r>
            <a:r>
              <a:rPr lang="zh-CN" altLang="en-US" sz="1700" smtClean="0"/>
              <a:t>、</a:t>
            </a:r>
            <a:r>
              <a:rPr lang="en-US" altLang="zh-CN" sz="1700" smtClean="0"/>
              <a:t>date</a:t>
            </a:r>
            <a:r>
              <a:rPr lang="zh-CN" altLang="en-US" sz="1700" smtClean="0"/>
              <a:t>、</a:t>
            </a:r>
            <a:r>
              <a:rPr lang="en-US" altLang="zh-CN" sz="1700" smtClean="0"/>
              <a:t>rowid</a:t>
            </a:r>
            <a:r>
              <a:rPr lang="zh-CN" altLang="en-US" sz="1700" smtClean="0"/>
              <a:t>等</a:t>
            </a:r>
            <a:r>
              <a:rPr lang="en-US" altLang="zh-CN" sz="1700" smtClean="0"/>
              <a:t>)</a:t>
            </a:r>
            <a:r>
              <a:rPr lang="zh-CN" altLang="en-US" sz="1700" smtClean="0"/>
              <a:t>作算术运算，则</a:t>
            </a:r>
            <a:r>
              <a:rPr lang="en-US" altLang="zh-CN" sz="1700" smtClean="0"/>
              <a:t>oracle</a:t>
            </a:r>
            <a:r>
              <a:rPr lang="zh-CN" altLang="en-US" sz="1700" smtClean="0"/>
              <a:t>会将字符类型的数据转换为合适的数据类型，这些数据类型可能是</a:t>
            </a:r>
            <a:r>
              <a:rPr lang="en-US" altLang="zh-CN" sz="1700" smtClean="0"/>
              <a:t>number</a:t>
            </a:r>
            <a:r>
              <a:rPr lang="zh-CN" altLang="en-US" sz="1700" smtClean="0"/>
              <a:t>、</a:t>
            </a:r>
            <a:r>
              <a:rPr lang="en-US" altLang="zh-CN" sz="1700" smtClean="0"/>
              <a:t>date</a:t>
            </a:r>
            <a:r>
              <a:rPr lang="zh-CN" altLang="en-US" sz="1700" smtClean="0"/>
              <a:t>、</a:t>
            </a:r>
            <a:r>
              <a:rPr lang="en-US" altLang="zh-CN" sz="1700" smtClean="0"/>
              <a:t>rowid</a:t>
            </a:r>
            <a:r>
              <a:rPr lang="zh-CN" altLang="en-US" sz="1700" smtClean="0"/>
              <a:t>等</a:t>
            </a:r>
            <a:endParaRPr lang="en-US" altLang="zh-CN" sz="1700" smtClean="0"/>
          </a:p>
          <a:p>
            <a:pPr lvl="1" eaLnBrk="1" hangingPunct="1"/>
            <a:endParaRPr lang="en-US" altLang="zh-CN" sz="17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转换函数</a:t>
            </a:r>
            <a:endParaRPr lang="zh-CN" altLang="en-US" smtClean="0"/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显式数据类型转换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通常是在字符类型、日期类型、数值类型之间进行显式转换。主要有</a:t>
            </a:r>
            <a:r>
              <a:rPr lang="en-US" altLang="zh-CN" smtClean="0"/>
              <a:t>3</a:t>
            </a:r>
            <a:r>
              <a:rPr lang="zh-CN" altLang="en-US" smtClean="0"/>
              <a:t>个显式转换函数：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/>
              <a:t>TO_CHAR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/>
              <a:t>TO_NUMBER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/>
              <a:t>TO_DATE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转换函数</a:t>
            </a:r>
            <a:endParaRPr lang="zh-CN" altLang="en-US" smtClean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644775" y="36052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CHARACTER</a:t>
            </a: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2644775" y="18002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DATE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149600" y="554355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NUMBER</a:t>
            </a:r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4300538" y="2303463"/>
            <a:ext cx="144462" cy="1223962"/>
          </a:xfrm>
          <a:prstGeom prst="upArrow">
            <a:avLst>
              <a:gd name="adj1" fmla="val 50000"/>
              <a:gd name="adj2" fmla="val 21181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3508375" y="4032250"/>
            <a:ext cx="142875" cy="1439863"/>
          </a:xfrm>
          <a:prstGeom prst="upArrow">
            <a:avLst>
              <a:gd name="adj1" fmla="val 50000"/>
              <a:gd name="adj2" fmla="val 2519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3508375" y="2303463"/>
            <a:ext cx="142875" cy="1223962"/>
          </a:xfrm>
          <a:prstGeom prst="downArrow">
            <a:avLst>
              <a:gd name="adj1" fmla="val 50000"/>
              <a:gd name="adj2" fmla="val 214167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4302125" y="4103688"/>
            <a:ext cx="142875" cy="1368425"/>
          </a:xfrm>
          <a:prstGeom prst="downArrow">
            <a:avLst>
              <a:gd name="adj1" fmla="val 50000"/>
              <a:gd name="adj2" fmla="val 2394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4733925" y="263842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TO_DATE</a:t>
            </a:r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4660900" y="46085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TO_NUMBER</a:t>
            </a:r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1042988" y="26384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TO_CHAR</a:t>
            </a:r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1042988" y="465455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TO_CHAR</a:t>
            </a:r>
          </a:p>
        </p:txBody>
      </p:sp>
      <p:sp>
        <p:nvSpPr>
          <p:cNvPr id="911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显式数据类型转换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animBg="1"/>
      <p:bldP spid="584712" grpId="0" animBg="1"/>
      <p:bldP spid="584713" grpId="0" animBg="1"/>
      <p:bldP spid="584714" grpId="0" animBg="1"/>
      <p:bldP spid="584715" grpId="0"/>
      <p:bldP spid="584716" grpId="0"/>
      <p:bldP spid="584717" grpId="0"/>
      <p:bldP spid="584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SQL</a:t>
            </a:r>
            <a:r>
              <a:rPr lang="zh-CN" altLang="en-US" smtClean="0">
                <a:solidFill>
                  <a:schemeClr val="tx1"/>
                </a:solidFill>
              </a:rPr>
              <a:t>函数概述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551944" name="Rectangle 8"/>
            <p:cNvSpPr>
              <a:spLocks noChangeArrowheads="1"/>
            </p:cNvSpPr>
            <p:nvPr/>
          </p:nvSpPr>
          <p:spPr bwMode="auto">
            <a:xfrm>
              <a:off x="480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输入</a:t>
              </a:r>
            </a:p>
          </p:txBody>
        </p:sp>
        <p:sp>
          <p:nvSpPr>
            <p:cNvPr id="20491" name="Freeform 9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>
                <a:gd name="T0" fmla="*/ 0 w 939"/>
                <a:gd name="T1" fmla="*/ 558 h 559"/>
                <a:gd name="T2" fmla="*/ 0 w 939"/>
                <a:gd name="T3" fmla="*/ 0 h 559"/>
                <a:gd name="T4" fmla="*/ 938 w 939"/>
                <a:gd name="T5" fmla="*/ 0 h 559"/>
                <a:gd name="T6" fmla="*/ 0 60000 65536"/>
                <a:gd name="T7" fmla="*/ 0 60000 65536"/>
                <a:gd name="T8" fmla="*/ 0 60000 65536"/>
                <a:gd name="T9" fmla="*/ 0 w 939"/>
                <a:gd name="T10" fmla="*/ 0 h 559"/>
                <a:gd name="T11" fmla="*/ 939 w 939"/>
                <a:gd name="T12" fmla="*/ 559 h 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>
                <a:gd name="T0" fmla="*/ 0 w 411"/>
                <a:gd name="T1" fmla="*/ 1308 h 1309"/>
                <a:gd name="T2" fmla="*/ 0 w 411"/>
                <a:gd name="T3" fmla="*/ 0 h 1309"/>
                <a:gd name="T4" fmla="*/ 410 w 411"/>
                <a:gd name="T5" fmla="*/ 0 h 1309"/>
                <a:gd name="T6" fmla="*/ 0 60000 65536"/>
                <a:gd name="T7" fmla="*/ 0 60000 65536"/>
                <a:gd name="T8" fmla="*/ 0 60000 65536"/>
                <a:gd name="T9" fmla="*/ 0 w 411"/>
                <a:gd name="T10" fmla="*/ 0 h 1309"/>
                <a:gd name="T11" fmla="*/ 411 w 411"/>
                <a:gd name="T12" fmla="*/ 1309 h 13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11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>
                <a:gd name="T0" fmla="*/ 0 w 675"/>
                <a:gd name="T1" fmla="*/ 744 h 745"/>
                <a:gd name="T2" fmla="*/ 0 w 675"/>
                <a:gd name="T3" fmla="*/ 0 h 745"/>
                <a:gd name="T4" fmla="*/ 674 w 675"/>
                <a:gd name="T5" fmla="*/ 0 h 745"/>
                <a:gd name="T6" fmla="*/ 0 60000 65536"/>
                <a:gd name="T7" fmla="*/ 0 60000 65536"/>
                <a:gd name="T8" fmla="*/ 0 60000 65536"/>
                <a:gd name="T9" fmla="*/ 0 w 675"/>
                <a:gd name="T10" fmla="*/ 0 h 745"/>
                <a:gd name="T11" fmla="*/ 675 w 675"/>
                <a:gd name="T12" fmla="*/ 745 h 7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  <p:sp>
          <p:nvSpPr>
            <p:cNvPr id="551949" name="Rectangle 13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sp>
          <p:nvSpPr>
            <p:cNvPr id="551950" name="Rectangle 14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参数</a:t>
              </a:r>
              <a:r>
                <a:rPr lang="en-US" altLang="zh-CN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</a:p>
          </p:txBody>
        </p:sp>
        <p:grpSp>
          <p:nvGrpSpPr>
            <p:cNvPr id="20497" name="Group 15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20498" name="Rectangle 16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0499" name="Rectangle 17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0500" name="Rectangle 18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329565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函数执行作用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810250" y="2085975"/>
            <a:ext cx="2163763" cy="2555875"/>
            <a:chOff x="3660" y="1314"/>
            <a:chExt cx="1363" cy="1610"/>
          </a:xfrm>
        </p:grpSpPr>
        <p:sp>
          <p:nvSpPr>
            <p:cNvPr id="20487" name="Freeform 21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>
                <a:gd name="T0" fmla="*/ 0 w 781"/>
                <a:gd name="T1" fmla="*/ 0 h 795"/>
                <a:gd name="T2" fmla="*/ 780 w 781"/>
                <a:gd name="T3" fmla="*/ 0 h 795"/>
                <a:gd name="T4" fmla="*/ 780 w 781"/>
                <a:gd name="T5" fmla="*/ 794 h 795"/>
                <a:gd name="T6" fmla="*/ 0 60000 65536"/>
                <a:gd name="T7" fmla="*/ 0 60000 65536"/>
                <a:gd name="T8" fmla="*/ 0 60000 65536"/>
                <a:gd name="T9" fmla="*/ 0 w 781"/>
                <a:gd name="T10" fmla="*/ 0 h 795"/>
                <a:gd name="T11" fmla="*/ 781 w 781"/>
                <a:gd name="T12" fmla="*/ 795 h 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8" name="Rectangle 22"/>
            <p:cNvSpPr>
              <a:spLocks noChangeArrowheads="1"/>
            </p:cNvSpPr>
            <p:nvPr/>
          </p:nvSpPr>
          <p:spPr bwMode="auto">
            <a:xfrm>
              <a:off x="4521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输出</a:t>
              </a:r>
            </a:p>
          </p:txBody>
        </p:sp>
        <p:sp>
          <p:nvSpPr>
            <p:cNvPr id="551959" name="Rectangle 23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结果值</a:t>
              </a:r>
            </a:p>
          </p:txBody>
        </p:sp>
      </p:grpSp>
      <p:sp>
        <p:nvSpPr>
          <p:cNvPr id="204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函数概述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381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TO_CHAR </a:t>
            </a:r>
            <a:r>
              <a:rPr lang="zh-CN" altLang="en-US" smtClean="0">
                <a:solidFill>
                  <a:schemeClr val="tx1"/>
                </a:solidFill>
              </a:rPr>
              <a:t>用于日期型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2454275"/>
            <a:ext cx="7894637" cy="3703638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smtClean="0"/>
              <a:t>日期格式模型：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/>
              <a:t>必须用单引号引起来并且是大小写敏感的</a:t>
            </a:r>
            <a:endParaRPr lang="en-US" altLang="zh-CN" sz="2400" smtClean="0"/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/>
              <a:t>可以包含任何有效的日期元素</a:t>
            </a:r>
            <a:endParaRPr lang="en-US" altLang="zh-CN" sz="2400" smtClean="0"/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/>
              <a:t>使用逗号将日期型数据与日期型格式模型分隔开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endParaRPr lang="zh-CN" altLang="en-US" sz="2400" smtClean="0"/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smtClean="0"/>
              <a:t>SELECT ename,TO_CHAR(hiredate,'MM/YY') month_hired 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smtClean="0"/>
              <a:t>FROM emp;</a:t>
            </a:r>
            <a:br>
              <a:rPr lang="en-US" altLang="zh-CN" sz="2400" smtClean="0"/>
            </a:br>
            <a:r>
              <a:rPr lang="en-US" altLang="zh-CN" sz="2100" b="1" smtClean="0">
                <a:ea typeface="宋体" charset="-122"/>
              </a:rPr>
              <a:t/>
            </a:r>
            <a:br>
              <a:rPr lang="en-US" altLang="zh-CN" sz="2100" b="1" smtClean="0">
                <a:ea typeface="宋体" charset="-122"/>
              </a:rPr>
            </a:br>
            <a:r>
              <a:rPr lang="en-US" altLang="zh-CN" sz="2100" b="1" smtClean="0">
                <a:ea typeface="宋体" charset="-122"/>
              </a:rPr>
              <a:t/>
            </a:r>
            <a:br>
              <a:rPr lang="en-US" altLang="zh-CN" sz="2100" b="1" smtClean="0">
                <a:ea typeface="宋体" charset="-122"/>
              </a:rPr>
            </a:br>
            <a:r>
              <a:rPr lang="en-US" altLang="zh-CN" sz="2100" b="1" smtClean="0">
                <a:ea typeface="宋体" charset="-122"/>
              </a:rPr>
              <a:t/>
            </a:r>
            <a:br>
              <a:rPr lang="en-US" altLang="zh-CN" sz="2100" b="1" smtClean="0">
                <a:ea typeface="宋体" charset="-122"/>
              </a:rPr>
            </a:br>
            <a:endParaRPr lang="en-US" altLang="zh-CN" sz="2100" b="1" smtClean="0">
              <a:ea typeface="宋体" charset="-122"/>
            </a:endParaRP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blackWhite">
          <a:xfrm>
            <a:off x="949325" y="1576388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日期格式模型的元素</a:t>
            </a:r>
            <a:endParaRPr lang="en-US" altLang="zh-CN" smtClean="0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blackWhite">
          <a:xfrm>
            <a:off x="963613" y="1749425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blackWhite">
          <a:xfrm>
            <a:off x="3357563" y="1749425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28625" y="192722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YYYY</a:t>
            </a: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428625" y="265588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428625" y="336550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MM</a:t>
            </a: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428625" y="403225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MONTH</a:t>
            </a:r>
          </a:p>
        </p:txBody>
      </p:sp>
      <p:sp>
        <p:nvSpPr>
          <p:cNvPr id="95240" name="Rectangle 9"/>
          <p:cNvSpPr>
            <a:spLocks noChangeArrowheads="1"/>
          </p:cNvSpPr>
          <p:nvPr/>
        </p:nvSpPr>
        <p:spPr bwMode="auto">
          <a:xfrm>
            <a:off x="428625" y="545147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DY</a:t>
            </a:r>
          </a:p>
        </p:txBody>
      </p:sp>
      <p:sp>
        <p:nvSpPr>
          <p:cNvPr id="95241" name="Rectangle 10"/>
          <p:cNvSpPr>
            <a:spLocks noChangeArrowheads="1"/>
          </p:cNvSpPr>
          <p:nvPr/>
        </p:nvSpPr>
        <p:spPr bwMode="auto">
          <a:xfrm>
            <a:off x="466725" y="480853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DAY</a:t>
            </a:r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3517900" y="19272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完整的年份数字表示</a:t>
            </a: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3517900" y="265588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年份的英文表示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3517900" y="336550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用两位数字来表示月份</a:t>
            </a:r>
          </a:p>
        </p:txBody>
      </p:sp>
      <p:sp>
        <p:nvSpPr>
          <p:cNvPr id="95245" name="Rectangle 14"/>
          <p:cNvSpPr>
            <a:spLocks noChangeArrowheads="1"/>
          </p:cNvSpPr>
          <p:nvPr/>
        </p:nvSpPr>
        <p:spPr bwMode="auto">
          <a:xfrm>
            <a:off x="3517900" y="540226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个英文字符缩写来表示星期几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95246" name="Rectangle 15"/>
          <p:cNvSpPr>
            <a:spLocks noChangeArrowheads="1"/>
          </p:cNvSpPr>
          <p:nvPr/>
        </p:nvSpPr>
        <p:spPr bwMode="auto">
          <a:xfrm>
            <a:off x="3479800" y="4789488"/>
            <a:ext cx="471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星期几</a:t>
            </a:r>
          </a:p>
        </p:txBody>
      </p:sp>
      <p:sp>
        <p:nvSpPr>
          <p:cNvPr id="95247" name="Rectangle 16"/>
          <p:cNvSpPr>
            <a:spLocks noChangeArrowheads="1"/>
          </p:cNvSpPr>
          <p:nvPr/>
        </p:nvSpPr>
        <p:spPr bwMode="auto">
          <a:xfrm>
            <a:off x="3517900" y="403225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月份的全名</a:t>
            </a:r>
          </a:p>
        </p:txBody>
      </p:sp>
      <p:grpSp>
        <p:nvGrpSpPr>
          <p:cNvPr id="95248" name="Group 17"/>
          <p:cNvGrpSpPr>
            <a:grpSpLocks/>
          </p:cNvGrpSpPr>
          <p:nvPr/>
        </p:nvGrpSpPr>
        <p:grpSpPr bwMode="auto">
          <a:xfrm>
            <a:off x="950913" y="2486025"/>
            <a:ext cx="7278687" cy="2936875"/>
            <a:chOff x="599" y="1419"/>
            <a:chExt cx="4585" cy="1850"/>
          </a:xfrm>
        </p:grpSpPr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714500"/>
            <a:ext cx="7385050" cy="2754313"/>
          </a:xfrm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/>
              <a:t>用时间元素格式化日期的时间部分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/>
          </a:p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/>
              <a:t>通过使用双引号可以添加字符串</a:t>
            </a:r>
          </a:p>
          <a:p>
            <a:pPr marL="285750" indent="-285750">
              <a:lnSpc>
                <a:spcPct val="105000"/>
              </a:lnSpc>
              <a:buClr>
                <a:schemeClr val="bg1"/>
              </a:buClr>
              <a:buFontTx/>
              <a:buNone/>
            </a:pPr>
            <a:endParaRPr lang="en-US" altLang="zh-CN" smtClean="0"/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/>
          </a:p>
        </p:txBody>
      </p:sp>
      <p:grpSp>
        <p:nvGrpSpPr>
          <p:cNvPr id="97282" name="Group 4"/>
          <p:cNvGrpSpPr>
            <a:grpSpLocks/>
          </p:cNvGrpSpPr>
          <p:nvPr/>
        </p:nvGrpSpPr>
        <p:grpSpPr bwMode="auto">
          <a:xfrm>
            <a:off x="1282700" y="2293938"/>
            <a:ext cx="6843713" cy="522287"/>
            <a:chOff x="808" y="1565"/>
            <a:chExt cx="4311" cy="329"/>
          </a:xfrm>
        </p:grpSpPr>
        <p:sp>
          <p:nvSpPr>
            <p:cNvPr id="97290" name="Rectangle 5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7291" name="Rectangle 6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7292" name="Rectangle 7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HH24:MI:SS AM</a:t>
              </a:r>
            </a:p>
          </p:txBody>
        </p:sp>
        <p:sp>
          <p:nvSpPr>
            <p:cNvPr id="97293" name="Rectangle 8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15:45:32 </a:t>
              </a:r>
              <a:r>
                <a:rPr lang="en-US" altLang="zh-CN" sz="2400" b="1">
                  <a:solidFill>
                    <a:srgbClr val="000000"/>
                  </a:solidFill>
                </a:rPr>
                <a:t>PM</a:t>
              </a:r>
            </a:p>
          </p:txBody>
        </p:sp>
      </p:grpSp>
      <p:grpSp>
        <p:nvGrpSpPr>
          <p:cNvPr id="97283" name="Group 9"/>
          <p:cNvGrpSpPr>
            <a:grpSpLocks/>
          </p:cNvGrpSpPr>
          <p:nvPr/>
        </p:nvGrpSpPr>
        <p:grpSpPr bwMode="auto">
          <a:xfrm>
            <a:off x="1227138" y="3527425"/>
            <a:ext cx="6864350" cy="522288"/>
            <a:chOff x="797" y="2522"/>
            <a:chExt cx="4324" cy="329"/>
          </a:xfrm>
        </p:grpSpPr>
        <p:sp>
          <p:nvSpPr>
            <p:cNvPr id="97286" name="Rectangle 10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7287" name="Rectangle 11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7288" name="Rectangle 12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DD "of" MONTH</a:t>
              </a:r>
            </a:p>
          </p:txBody>
        </p:sp>
        <p:sp>
          <p:nvSpPr>
            <p:cNvPr id="97289" name="Rectangle 13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12 </a:t>
              </a:r>
              <a:r>
                <a:rPr lang="en-US" altLang="zh-CN" sz="2400" b="1">
                  <a:solidFill>
                    <a:srgbClr val="000000"/>
                  </a:solidFill>
                </a:rPr>
                <a:t>of OCTOBER</a:t>
              </a: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>
                <a:latin typeface="黑体" pitchFamily="49" charset="-122"/>
                <a:ea typeface="黑体" pitchFamily="49" charset="-122"/>
              </a:rPr>
              <a:t>日期格式模型的元素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/>
        </p:nvSpPr>
        <p:spPr bwMode="blackWhite">
          <a:xfrm>
            <a:off x="652463" y="1903413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blackWhite">
          <a:xfrm>
            <a:off x="652463" y="3273425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TO_CHAR </a:t>
            </a:r>
            <a:r>
              <a:rPr lang="zh-CN" altLang="en-US" smtClean="0">
                <a:solidFill>
                  <a:schemeClr val="tx1"/>
                </a:solidFill>
              </a:rPr>
              <a:t>用于日期型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0275" y="2203450"/>
            <a:ext cx="6297613" cy="3294063"/>
            <a:chOff x="1386" y="1388"/>
            <a:chExt cx="3967" cy="2075"/>
          </a:xfrm>
        </p:grpSpPr>
        <p:sp>
          <p:nvSpPr>
            <p:cNvPr id="99335" name="Rectangle 6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9336" name="Rectangle 7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99333" name="Rectangle 8"/>
          <p:cNvSpPr>
            <a:spLocks noChangeArrowheads="1"/>
          </p:cNvSpPr>
          <p:nvPr/>
        </p:nvSpPr>
        <p:spPr bwMode="blackWhite">
          <a:xfrm>
            <a:off x="631825" y="1706563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	TO_CHAR(hiredate, 'DD Month YYYY') HIREDATE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99334" name="Rectangle 9"/>
          <p:cNvSpPr>
            <a:spLocks noChangeArrowheads="1"/>
          </p:cNvSpPr>
          <p:nvPr/>
        </p:nvSpPr>
        <p:spPr bwMode="blackWhite">
          <a:xfrm>
            <a:off x="657225" y="3278188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8610600" cy="784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TO_CHAR </a:t>
            </a:r>
            <a:r>
              <a:rPr lang="zh-CN" altLang="en-US" smtClean="0">
                <a:solidFill>
                  <a:schemeClr val="tx1"/>
                </a:solidFill>
              </a:rPr>
              <a:t>用于数值型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2211388"/>
            <a:ext cx="776922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/>
              <a:t>通过在</a:t>
            </a:r>
            <a:r>
              <a:rPr lang="en-US" altLang="zh-CN" b="1" smtClean="0"/>
              <a:t>TO_CHAR</a:t>
            </a:r>
            <a:r>
              <a:rPr lang="zh-CN" altLang="en-US" b="1" smtClean="0"/>
              <a:t>中使用以下形式可以把数值型数据转化成变长的字符串：</a:t>
            </a:r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blackWhite">
          <a:xfrm>
            <a:off x="952500" y="1360488"/>
            <a:ext cx="7265988" cy="4841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blackWhite">
          <a:xfrm>
            <a:off x="949325" y="3219450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blackWhite">
          <a:xfrm>
            <a:off x="2214563" y="3219450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2" name="Rectangle 7"/>
          <p:cNvSpPr>
            <a:spLocks noChangeArrowheads="1"/>
          </p:cNvSpPr>
          <p:nvPr/>
        </p:nvSpPr>
        <p:spPr bwMode="auto">
          <a:xfrm>
            <a:off x="936625" y="32480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1383" name="Rectangle 8"/>
          <p:cNvSpPr>
            <a:spLocks noChangeArrowheads="1"/>
          </p:cNvSpPr>
          <p:nvPr/>
        </p:nvSpPr>
        <p:spPr bwMode="auto">
          <a:xfrm>
            <a:off x="936625" y="36877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1384" name="Rectangle 9"/>
          <p:cNvSpPr>
            <a:spLocks noChangeArrowheads="1"/>
          </p:cNvSpPr>
          <p:nvPr/>
        </p:nvSpPr>
        <p:spPr bwMode="auto">
          <a:xfrm>
            <a:off x="936625" y="41719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101385" name="Rectangle 10"/>
          <p:cNvSpPr>
            <a:spLocks noChangeArrowheads="1"/>
          </p:cNvSpPr>
          <p:nvPr/>
        </p:nvSpPr>
        <p:spPr bwMode="auto">
          <a:xfrm>
            <a:off x="936625" y="46529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>
            <a:off x="936625" y="36703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>
            <a:off x="936625" y="413702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>
            <a:off x="936625" y="559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9" name="Rectangle 14"/>
          <p:cNvSpPr>
            <a:spLocks noChangeArrowheads="1"/>
          </p:cNvSpPr>
          <p:nvPr/>
        </p:nvSpPr>
        <p:spPr bwMode="auto">
          <a:xfrm>
            <a:off x="936625" y="50990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1390" name="Rectangle 15"/>
          <p:cNvSpPr>
            <a:spLocks noChangeArrowheads="1"/>
          </p:cNvSpPr>
          <p:nvPr/>
        </p:nvSpPr>
        <p:spPr bwMode="auto">
          <a:xfrm>
            <a:off x="936625" y="55245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01391" name="Line 16"/>
          <p:cNvSpPr>
            <a:spLocks noChangeShapeType="1"/>
          </p:cNvSpPr>
          <p:nvPr/>
        </p:nvSpPr>
        <p:spPr bwMode="auto">
          <a:xfrm>
            <a:off x="936625" y="4624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2" name="Line 17"/>
          <p:cNvSpPr>
            <a:spLocks noChangeShapeType="1"/>
          </p:cNvSpPr>
          <p:nvPr/>
        </p:nvSpPr>
        <p:spPr bwMode="auto">
          <a:xfrm>
            <a:off x="936625" y="5132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3" name="Rectangle 18"/>
          <p:cNvSpPr>
            <a:spLocks noChangeArrowheads="1"/>
          </p:cNvSpPr>
          <p:nvPr/>
        </p:nvSpPr>
        <p:spPr bwMode="auto">
          <a:xfrm>
            <a:off x="2293938" y="32480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一位数字</a:t>
            </a:r>
          </a:p>
        </p:txBody>
      </p:sp>
      <p:sp>
        <p:nvSpPr>
          <p:cNvPr id="101394" name="Rectangle 19"/>
          <p:cNvSpPr>
            <a:spLocks noChangeArrowheads="1"/>
          </p:cNvSpPr>
          <p:nvPr/>
        </p:nvSpPr>
        <p:spPr bwMode="auto">
          <a:xfrm>
            <a:off x="2293938" y="36877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显示前导零</a:t>
            </a:r>
          </a:p>
        </p:txBody>
      </p:sp>
      <p:sp>
        <p:nvSpPr>
          <p:cNvPr id="101395" name="Rectangle 20"/>
          <p:cNvSpPr>
            <a:spLocks noChangeArrowheads="1"/>
          </p:cNvSpPr>
          <p:nvPr/>
        </p:nvSpPr>
        <p:spPr bwMode="auto">
          <a:xfrm>
            <a:off x="2293938" y="41719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显示美元符号</a:t>
            </a:r>
          </a:p>
        </p:txBody>
      </p:sp>
      <p:sp>
        <p:nvSpPr>
          <p:cNvPr id="101396" name="Rectangle 21"/>
          <p:cNvSpPr>
            <a:spLocks noChangeArrowheads="1"/>
          </p:cNvSpPr>
          <p:nvPr/>
        </p:nvSpPr>
        <p:spPr bwMode="auto">
          <a:xfrm>
            <a:off x="2293938" y="4652963"/>
            <a:ext cx="5956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显示本地货币符号</a:t>
            </a:r>
          </a:p>
        </p:txBody>
      </p:sp>
      <p:sp>
        <p:nvSpPr>
          <p:cNvPr id="101397" name="Rectangle 22"/>
          <p:cNvSpPr>
            <a:spLocks noChangeArrowheads="1"/>
          </p:cNvSpPr>
          <p:nvPr/>
        </p:nvSpPr>
        <p:spPr bwMode="auto">
          <a:xfrm>
            <a:off x="2293938" y="50990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显示小数点</a:t>
            </a:r>
          </a:p>
        </p:txBody>
      </p:sp>
      <p:sp>
        <p:nvSpPr>
          <p:cNvPr id="101398" name="Rectangle 23"/>
          <p:cNvSpPr>
            <a:spLocks noChangeArrowheads="1"/>
          </p:cNvSpPr>
          <p:nvPr/>
        </p:nvSpPr>
        <p:spPr bwMode="auto">
          <a:xfrm>
            <a:off x="2293938" y="558641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显示千位符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ChangeArrowheads="1"/>
          </p:cNvSpPr>
          <p:nvPr/>
        </p:nvSpPr>
        <p:spPr bwMode="blackWhite">
          <a:xfrm>
            <a:off x="936625" y="2281238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blackWhite">
          <a:xfrm>
            <a:off x="949325" y="3867150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3427" name="Rectangle 4"/>
          <p:cNvSpPr>
            <a:spLocks noGrp="1" noChangeArrowheads="1"/>
          </p:cNvSpPr>
          <p:nvPr>
            <p:ph type="title"/>
          </p:nvPr>
        </p:nvSpPr>
        <p:spPr>
          <a:xfrm>
            <a:off x="693738" y="530225"/>
            <a:ext cx="7726362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TO_CHAR </a:t>
            </a:r>
            <a:r>
              <a:rPr lang="zh-CN" altLang="en-US" smtClean="0">
                <a:solidFill>
                  <a:schemeClr val="tx1"/>
                </a:solidFill>
              </a:rPr>
              <a:t>用于数值型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9175" y="2401888"/>
            <a:ext cx="4860925" cy="2311400"/>
            <a:chOff x="642" y="1513"/>
            <a:chExt cx="3062" cy="1456"/>
          </a:xfrm>
        </p:grpSpPr>
        <p:sp>
          <p:nvSpPr>
            <p:cNvPr id="103432" name="Rectangle 6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3433" name="Rectangle 7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3429" name="Rectangle 8"/>
          <p:cNvSpPr>
            <a:spLocks noChangeArrowheads="1"/>
          </p:cNvSpPr>
          <p:nvPr/>
        </p:nvSpPr>
        <p:spPr bwMode="blackWhite">
          <a:xfrm>
            <a:off x="915988" y="2149475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103430" name="Rectangle 9"/>
          <p:cNvSpPr>
            <a:spLocks noChangeArrowheads="1"/>
          </p:cNvSpPr>
          <p:nvPr/>
        </p:nvSpPr>
        <p:spPr bwMode="blackWhite">
          <a:xfrm>
            <a:off x="962025" y="3851275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  <p:sp>
        <p:nvSpPr>
          <p:cNvPr id="103431" name="矩形 9"/>
          <p:cNvSpPr>
            <a:spLocks noChangeArrowheads="1"/>
          </p:cNvSpPr>
          <p:nvPr/>
        </p:nvSpPr>
        <p:spPr bwMode="auto">
          <a:xfrm>
            <a:off x="714375" y="4929188"/>
            <a:ext cx="728662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注意：进行数字类型到字符型转换时，格式中的宽度一定要超过实际列宽度，否则会显示为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###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4200"/>
            <a:ext cx="8001000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TO_NUMBER </a:t>
            </a:r>
            <a:r>
              <a:rPr lang="zh-CN" altLang="en-US" smtClean="0">
                <a:solidFill>
                  <a:schemeClr val="tx1"/>
                </a:solidFill>
              </a:rPr>
              <a:t>和 </a:t>
            </a:r>
            <a:r>
              <a:rPr lang="en-US" altLang="zh-CN" smtClean="0">
                <a:solidFill>
                  <a:schemeClr val="tx1"/>
                </a:solidFill>
              </a:rPr>
              <a:t>TO_DATE </a:t>
            </a:r>
            <a:r>
              <a:rPr lang="zh-CN" altLang="en-US" smtClean="0">
                <a:solidFill>
                  <a:schemeClr val="tx1"/>
                </a:solidFill>
              </a:rPr>
              <a:t>函数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79488" y="1644650"/>
            <a:ext cx="7664450" cy="493713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z="2600" b="1" smtClean="0"/>
              <a:t>使用</a:t>
            </a:r>
            <a:r>
              <a:rPr lang="en-US" altLang="zh-CN" sz="2600" b="1" smtClean="0"/>
              <a:t>TO_NUMBER</a:t>
            </a:r>
            <a:r>
              <a:rPr lang="zh-CN" altLang="en-US" sz="2600" b="1" smtClean="0"/>
              <a:t>将一个字符串转换成数值型数据</a:t>
            </a:r>
            <a:endParaRPr lang="en-US" altLang="zh-CN" sz="2600" b="1" smtClean="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blackWhite">
          <a:xfrm>
            <a:off x="1258888" y="2205038"/>
            <a:ext cx="7116762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960438" y="3833813"/>
            <a:ext cx="73850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600" b="1">
                <a:latin typeface="黑体" pitchFamily="49" charset="-122"/>
                <a:ea typeface="黑体" pitchFamily="49" charset="-122"/>
              </a:rPr>
              <a:t>TO_DATE</a:t>
            </a:r>
            <a:r>
              <a:rPr lang="zh-CN" altLang="en-US" sz="2600" b="1">
                <a:latin typeface="黑体" pitchFamily="49" charset="-122"/>
                <a:ea typeface="黑体" pitchFamily="49" charset="-122"/>
              </a:rPr>
              <a:t>将一个字符串转换成日期型数据。</a:t>
            </a:r>
            <a:endParaRPr lang="en-US" altLang="zh-CN" sz="2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blackWhite">
          <a:xfrm>
            <a:off x="1254125" y="4365625"/>
            <a:ext cx="7078663" cy="5318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05479" name="矩形 6"/>
          <p:cNvSpPr>
            <a:spLocks noChangeArrowheads="1"/>
          </p:cNvSpPr>
          <p:nvPr/>
        </p:nvSpPr>
        <p:spPr bwMode="auto">
          <a:xfrm>
            <a:off x="714375" y="2708275"/>
            <a:ext cx="7961313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注意：要转换的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char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类型数据必须是由数字组成的字符串，格式码中相应的格式必须要和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char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中的格式匹配。 </a:t>
            </a:r>
          </a:p>
        </p:txBody>
      </p:sp>
      <p:sp>
        <p:nvSpPr>
          <p:cNvPr id="105480" name="矩形 7"/>
          <p:cNvSpPr>
            <a:spLocks noChangeArrowheads="1"/>
          </p:cNvSpPr>
          <p:nvPr/>
        </p:nvSpPr>
        <p:spPr bwMode="auto">
          <a:xfrm>
            <a:off x="684213" y="4868863"/>
            <a:ext cx="79613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注意：要转换的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char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类型数据必须是可以转换成日期的字符，格式码的格式必须要和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char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中的格式匹配。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6	</a:t>
            </a:r>
            <a:endParaRPr lang="zh-CN" altLang="en-US" smtClean="0"/>
          </a:p>
        </p:txBody>
      </p:sp>
      <p:sp>
        <p:nvSpPr>
          <p:cNvPr id="10752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4968875"/>
          </a:xfrm>
        </p:spPr>
        <p:txBody>
          <a:bodyPr/>
          <a:lstStyle/>
          <a:p>
            <a:r>
              <a:rPr lang="en-US" altLang="zh-CN" sz="2400" smtClean="0"/>
              <a:t>1.</a:t>
            </a:r>
            <a:r>
              <a:rPr lang="zh-CN" altLang="en-US" sz="2400" smtClean="0"/>
              <a:t>显示服务器系统当前时间，格式为</a:t>
            </a:r>
            <a:r>
              <a:rPr lang="en-US" altLang="zh-CN" sz="2400" smtClean="0"/>
              <a:t>2007-10-12</a:t>
            </a:r>
            <a:r>
              <a:rPr lang="zh-CN" altLang="en-US" sz="2400" smtClean="0"/>
              <a:t> </a:t>
            </a:r>
            <a:r>
              <a:rPr lang="en-US" altLang="zh-CN" sz="2400" smtClean="0"/>
              <a:t>17:11:11(</a:t>
            </a:r>
            <a:r>
              <a:rPr lang="zh-CN" altLang="en-US" sz="2400" smtClean="0"/>
              <a:t>提示：使用</a:t>
            </a:r>
            <a:r>
              <a:rPr lang="en-US" altLang="zh-CN" sz="2400" smtClean="0"/>
              <a:t>to_char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)</a:t>
            </a:r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显示</a:t>
            </a:r>
            <a:r>
              <a:rPr lang="en-US" altLang="zh-CN" sz="2400" smtClean="0"/>
              <a:t>ename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hiredate </a:t>
            </a:r>
            <a:r>
              <a:rPr lang="zh-CN" altLang="en-US" sz="2400" smtClean="0"/>
              <a:t>和 雇员开始工作日是星期几，列标签</a:t>
            </a:r>
            <a:r>
              <a:rPr lang="en-US" altLang="zh-CN" sz="2400" smtClean="0"/>
              <a:t>DAY(</a:t>
            </a:r>
            <a:r>
              <a:rPr lang="zh-CN" altLang="en-US" sz="2400" smtClean="0"/>
              <a:t>提示：使用</a:t>
            </a:r>
            <a:r>
              <a:rPr lang="en-US" altLang="zh-CN" sz="2400" smtClean="0"/>
              <a:t>to_char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)</a:t>
            </a:r>
          </a:p>
          <a:p>
            <a:r>
              <a:rPr lang="en-US" altLang="zh-CN" sz="2400" smtClean="0"/>
              <a:t>3.</a:t>
            </a:r>
            <a:r>
              <a:rPr lang="zh-CN" altLang="en-US" sz="2400" smtClean="0"/>
              <a:t>查询员工姓名，工资，格式化的工资（￥</a:t>
            </a:r>
            <a:r>
              <a:rPr lang="en-US" altLang="zh-CN" sz="2400" smtClean="0"/>
              <a:t>999,999.99</a:t>
            </a:r>
            <a:r>
              <a:rPr lang="zh-CN" altLang="en-US" sz="2400" smtClean="0"/>
              <a:t>）</a:t>
            </a:r>
            <a:r>
              <a:rPr lang="en-US" altLang="zh-CN" sz="2400" smtClean="0"/>
              <a:t> (</a:t>
            </a:r>
            <a:r>
              <a:rPr lang="zh-CN" altLang="en-US" sz="2400" smtClean="0"/>
              <a:t>提示：使用</a:t>
            </a:r>
            <a:r>
              <a:rPr lang="en-US" altLang="zh-CN" sz="2400" smtClean="0"/>
              <a:t>to_char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)</a:t>
            </a:r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把字符串</a:t>
            </a:r>
            <a:r>
              <a:rPr lang="en-US" altLang="zh-CN" sz="2400" smtClean="0"/>
              <a:t>2015-3</a:t>
            </a:r>
            <a:r>
              <a:rPr lang="zh-CN" altLang="en-US" sz="2400" smtClean="0"/>
              <a:t>月</a:t>
            </a:r>
            <a:r>
              <a:rPr lang="en-US" altLang="zh-CN" sz="2400" smtClean="0"/>
              <a:t>-18 13:13:13 </a:t>
            </a:r>
            <a:r>
              <a:rPr lang="zh-CN" altLang="en-US" sz="2400" smtClean="0"/>
              <a:t>转换成日期格式，并计算和系统当前时间间隔多少天。</a:t>
            </a:r>
            <a:r>
              <a:rPr lang="en-US" altLang="zh-CN" sz="2400" smtClean="0"/>
              <a:t> (</a:t>
            </a:r>
            <a:r>
              <a:rPr lang="zh-CN" altLang="en-US" sz="2400" smtClean="0"/>
              <a:t>提示：使用</a:t>
            </a:r>
            <a:r>
              <a:rPr lang="en-US" altLang="zh-CN" sz="2400" smtClean="0"/>
              <a:t>to_date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)</a:t>
            </a:r>
          </a:p>
          <a:p>
            <a:endParaRPr lang="en-US" altLang="zh-CN" sz="2400" smtClean="0"/>
          </a:p>
          <a:p>
            <a:r>
              <a:rPr lang="en-US" altLang="zh-CN" sz="2200" b="1" smtClean="0"/>
              <a:t>SELECT</a:t>
            </a:r>
            <a:r>
              <a:rPr lang="en-US" altLang="zh-CN" sz="2200" smtClean="0"/>
              <a:t>(</a:t>
            </a:r>
            <a:r>
              <a:rPr lang="en-US" altLang="zh-CN" sz="2200" b="1" smtClean="0"/>
              <a:t>SYSDATE</a:t>
            </a:r>
            <a:r>
              <a:rPr lang="en-US" altLang="zh-CN" sz="2200" smtClean="0"/>
              <a:t>-to_date('2015-3ÔÂ-18 13:13:13','yyyy-month-dd hh24:mi:ss'))</a:t>
            </a:r>
            <a:br>
              <a:rPr lang="en-US" altLang="zh-CN" sz="2200" smtClean="0"/>
            </a:br>
            <a:r>
              <a:rPr lang="en-US" altLang="zh-CN" sz="2200" b="1" smtClean="0"/>
              <a:t>FROM</a:t>
            </a:r>
            <a:r>
              <a:rPr lang="en-US" altLang="zh-CN" sz="2200" smtClean="0"/>
              <a:t> dual;</a:t>
            </a:r>
            <a:endParaRPr lang="en-US" altLang="zh-CN" sz="2400" smtClean="0"/>
          </a:p>
          <a:p>
            <a:pPr>
              <a:buFontTx/>
              <a:buNone/>
            </a:pPr>
            <a:endParaRPr lang="en-US" altLang="zh-CN" sz="2400" smtClean="0"/>
          </a:p>
          <a:p>
            <a:endParaRPr lang="zh-CN" altLang="en-US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48037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通用函数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smtClean="0"/>
              <a:t>与空值（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）相关的一些函数，完成对空值（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）的一些操作。主要包括以下函数：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NVL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NVL2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NULLIF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COALESCE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smtClean="0"/>
              <a:t>条件处理函数：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CASE</a:t>
            </a:r>
            <a:r>
              <a:rPr lang="zh-CN" altLang="en-US" sz="2000" smtClean="0"/>
              <a:t>表达式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smtClean="0"/>
              <a:t>DECODE</a:t>
            </a:r>
          </a:p>
          <a:p>
            <a:pPr lvl="2" eaLnBrk="1" hangingPunct="1"/>
            <a:endParaRPr lang="en-US" altLang="zh-CN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NVL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 sz="2000" smtClean="0"/>
              <a:t>语法</a:t>
            </a:r>
            <a:r>
              <a:rPr lang="en-US" altLang="zh-CN" sz="2000" smtClean="0"/>
              <a:t>:NVL (expr1,expr2)</a:t>
            </a:r>
          </a:p>
          <a:p>
            <a:pPr lvl="1">
              <a:lnSpc>
                <a:spcPct val="140000"/>
              </a:lnSpc>
            </a:pPr>
            <a:r>
              <a:rPr lang="zh-CN" altLang="en-US" sz="2000" smtClean="0"/>
              <a:t>如果</a:t>
            </a:r>
            <a:r>
              <a:rPr lang="en-US" altLang="zh-CN" sz="2000" smtClean="0"/>
              <a:t>expr1</a:t>
            </a:r>
            <a:r>
              <a:rPr lang="zh-CN" altLang="en-US" sz="2000" smtClean="0"/>
              <a:t>不是</a:t>
            </a:r>
            <a:r>
              <a:rPr lang="en-US" altLang="zh-CN" sz="2000" smtClean="0"/>
              <a:t>null,</a:t>
            </a:r>
            <a:r>
              <a:rPr lang="zh-CN" altLang="en-US" sz="2000" smtClean="0"/>
              <a:t>返回</a:t>
            </a:r>
            <a:r>
              <a:rPr lang="en-US" altLang="zh-CN" sz="2000" smtClean="0"/>
              <a:t>expr1,</a:t>
            </a:r>
            <a:r>
              <a:rPr lang="zh-CN" altLang="en-US" sz="2000" smtClean="0"/>
              <a:t>否则返回</a:t>
            </a:r>
            <a:r>
              <a:rPr lang="en-US" altLang="zh-CN" sz="2000" smtClean="0"/>
              <a:t>expr2</a:t>
            </a:r>
            <a:r>
              <a:rPr lang="zh-CN" altLang="en-US" sz="2000" smtClean="0"/>
              <a:t> </a:t>
            </a:r>
          </a:p>
          <a:p>
            <a:pPr eaLnBrk="1" hangingPunct="1">
              <a:lnSpc>
                <a:spcPct val="140000"/>
              </a:lnSpc>
            </a:pPr>
            <a:endParaRPr lang="en-US" altLang="zh-CN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SQL</a:t>
            </a:r>
            <a:r>
              <a:rPr lang="zh-CN" altLang="en-US" smtClean="0">
                <a:solidFill>
                  <a:schemeClr val="tx1"/>
                </a:solidFill>
              </a:rPr>
              <a:t>函数概述</a:t>
            </a:r>
            <a:endParaRPr lang="zh-CN" altLang="en-US" smtClean="0"/>
          </a:p>
        </p:txBody>
      </p:sp>
      <p:sp>
        <p:nvSpPr>
          <p:cNvPr id="22530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多行函数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7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147050" cy="4968875"/>
          </a:xfrm>
        </p:spPr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函数分类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blackWhite">
          <a:xfrm>
            <a:off x="955675" y="177482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3666" name="Rectangle 3"/>
          <p:cNvSpPr>
            <a:spLocks noChangeArrowheads="1"/>
          </p:cNvSpPr>
          <p:nvPr/>
        </p:nvSpPr>
        <p:spPr bwMode="blackWhite">
          <a:xfrm>
            <a:off x="930275" y="288448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0" y="1809750"/>
            <a:ext cx="2978150" cy="3271838"/>
            <a:chOff x="3200" y="1140"/>
            <a:chExt cx="1876" cy="2061"/>
          </a:xfrm>
        </p:grpSpPr>
        <p:sp>
          <p:nvSpPr>
            <p:cNvPr id="113672" name="Rectangle 5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13673" name="Rectangle 6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3668" name="Rectangle 7"/>
          <p:cNvSpPr>
            <a:spLocks noChangeArrowheads="1"/>
          </p:cNvSpPr>
          <p:nvPr/>
        </p:nvSpPr>
        <p:spPr bwMode="blackWhite">
          <a:xfrm>
            <a:off x="935038" y="166846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blackWhite">
          <a:xfrm>
            <a:off x="935038" y="286861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36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NVL2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:NVL2(expr1,expr2,expr3)</a:t>
            </a: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expr2,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expr3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09700"/>
            <a:ext cx="81470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NULLIF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>
                <a:ea typeface="宋体" pitchFamily="2" charset="-122"/>
              </a:rPr>
              <a:t> NULLIF(expr1,expr2)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比较两个表达式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如果相等，返回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否则，返回第一个表达式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  <a:endParaRPr lang="en-US" altLang="zh-CN" smtClean="0"/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47050" cy="2032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mtClean="0"/>
              <a:t>COALESCE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COALESCE (</a:t>
            </a:r>
            <a:r>
              <a:rPr lang="zh-CN" altLang="en-US" i="1" smtClean="0"/>
              <a:t>表达式</a:t>
            </a:r>
            <a:r>
              <a:rPr lang="en-US" altLang="zh-CN" i="1" smtClean="0"/>
              <a:t>1, </a:t>
            </a:r>
            <a:r>
              <a:rPr lang="zh-CN" altLang="en-US" i="1" smtClean="0"/>
              <a:t>表达式</a:t>
            </a:r>
            <a:r>
              <a:rPr lang="en-US" altLang="zh-CN" i="1" smtClean="0"/>
              <a:t>2, ... </a:t>
            </a:r>
            <a:r>
              <a:rPr lang="zh-CN" altLang="en-US" i="1" smtClean="0"/>
              <a:t>表达式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函数是对</a:t>
            </a:r>
            <a:r>
              <a:rPr lang="en-US" altLang="zh-CN" smtClean="0"/>
              <a:t>NVL</a:t>
            </a:r>
            <a:r>
              <a:rPr lang="zh-CN" altLang="en-US" smtClean="0"/>
              <a:t>函数的扩展。</a:t>
            </a:r>
            <a:r>
              <a:rPr lang="en-US" altLang="zh-CN" b="1" smtClean="0"/>
              <a:t>COALESCE</a:t>
            </a:r>
            <a:r>
              <a:rPr lang="zh-CN" altLang="en-US" b="1" smtClean="0"/>
              <a:t>函数的功能是返回第一个不为空的参数</a:t>
            </a:r>
            <a:r>
              <a:rPr lang="zh-CN" altLang="en-US" smtClean="0"/>
              <a:t>，参数个数不受限制。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785813" y="3286125"/>
            <a:ext cx="7697787" cy="2374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 ename, COALESCE(comm, 0)  comm , deptno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  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CASE</a:t>
            </a:r>
            <a:r>
              <a:rPr lang="zh-CN" altLang="en-US" smtClean="0"/>
              <a:t>和</a:t>
            </a:r>
            <a:r>
              <a:rPr lang="en-US" altLang="zh-CN" smtClean="0"/>
              <a:t>DECODE</a:t>
            </a:r>
            <a:r>
              <a:rPr lang="zh-CN" altLang="en-US" smtClean="0"/>
              <a:t>函数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CASE</a:t>
            </a:r>
            <a:r>
              <a:rPr lang="zh-CN" altLang="en-US" smtClean="0"/>
              <a:t>语法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21859" name="Rectangle 5"/>
          <p:cNvSpPr>
            <a:spLocks noChangeArrowheads="1"/>
          </p:cNvSpPr>
          <p:nvPr/>
        </p:nvSpPr>
        <p:spPr bwMode="auto">
          <a:xfrm>
            <a:off x="785813" y="2143125"/>
            <a:ext cx="7697787" cy="26654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CASE expr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WHEN comparison_expr1  THEN return_expr1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[WHEN comparison_expr2 THEN return_expr2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WHEN comparison_exprn  THEN return_exprn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ELSE else_expr]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DECODE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 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400" dirty="0">
                <a:ea typeface="宋体" pitchFamily="2" charset="-122"/>
              </a:rPr>
              <a:t>CASE</a:t>
            </a:r>
            <a:r>
              <a:rPr lang="zh-CN" altLang="en-US" sz="2400" dirty="0">
                <a:ea typeface="宋体" pitchFamily="2" charset="-122"/>
              </a:rPr>
              <a:t>示例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785813" y="2000250"/>
            <a:ext cx="7848600" cy="3444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ename, deptno,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(CASE deptno  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	          WHEN 10  THEN 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       WHEN 20  THEN 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       WHEN 30  THEN 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         ELSE 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END)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           deptname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/>
              <a:t>通用函数</a:t>
            </a:r>
            <a:endParaRPr lang="en-US" altLang="zh-CN" smtClean="0"/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89925" cy="37734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CASE</a:t>
            </a:r>
            <a:r>
              <a:rPr lang="zh-CN" altLang="en-US" smtClean="0"/>
              <a:t>和</a:t>
            </a:r>
            <a:r>
              <a:rPr lang="en-US" altLang="zh-CN" smtClean="0"/>
              <a:t>DECODE</a:t>
            </a:r>
            <a:r>
              <a:rPr lang="zh-CN" altLang="en-US" smtClean="0"/>
              <a:t>函数 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DECODE(</a:t>
            </a:r>
            <a:r>
              <a:rPr lang="zh-CN" altLang="en-US" smtClean="0"/>
              <a:t>字段</a:t>
            </a:r>
            <a:r>
              <a:rPr lang="en-US" altLang="zh-CN" smtClean="0"/>
              <a:t>|</a:t>
            </a:r>
            <a:r>
              <a:rPr lang="zh-CN" altLang="en-US" i="1" smtClean="0"/>
              <a:t>表达式</a:t>
            </a:r>
            <a:r>
              <a:rPr lang="en-US" altLang="zh-CN" i="1" smtClean="0"/>
              <a:t>, </a:t>
            </a:r>
            <a:r>
              <a:rPr lang="zh-CN" altLang="en-US" i="1" smtClean="0"/>
              <a:t>条件</a:t>
            </a:r>
            <a:r>
              <a:rPr lang="en-US" altLang="zh-CN" i="1" smtClean="0"/>
              <a:t>1,</a:t>
            </a:r>
            <a:r>
              <a:rPr lang="zh-CN" altLang="en-US" i="1" smtClean="0"/>
              <a:t>结果</a:t>
            </a:r>
            <a:r>
              <a:rPr lang="en-US" altLang="zh-CN" i="1" smtClean="0"/>
              <a:t>1[,</a:t>
            </a:r>
            <a:r>
              <a:rPr lang="zh-CN" altLang="en-US" i="1" smtClean="0"/>
              <a:t>条件</a:t>
            </a:r>
            <a:r>
              <a:rPr lang="en-US" altLang="zh-CN" i="1" smtClean="0"/>
              <a:t>2,</a:t>
            </a:r>
            <a:r>
              <a:rPr lang="zh-CN" altLang="en-US" i="1" smtClean="0"/>
              <a:t>结果</a:t>
            </a:r>
            <a:r>
              <a:rPr lang="en-US" altLang="zh-CN" i="1" smtClean="0"/>
              <a:t>2</a:t>
            </a:r>
            <a:r>
              <a:rPr lang="en-US" altLang="zh-CN" i="1" smtClean="0">
                <a:latin typeface="R Frutiger Roman"/>
              </a:rPr>
              <a:t>…</a:t>
            </a:r>
            <a:r>
              <a:rPr lang="zh-CN" altLang="en-US" i="1" smtClean="0"/>
              <a:t>，</a:t>
            </a:r>
            <a:r>
              <a:rPr lang="en-US" altLang="zh-CN" i="1" smtClean="0"/>
              <a:t>][,</a:t>
            </a:r>
            <a:r>
              <a:rPr lang="zh-CN" altLang="en-US" i="1" smtClean="0"/>
              <a:t>缺省值</a:t>
            </a:r>
            <a:r>
              <a:rPr lang="en-US" altLang="zh-CN" i="1" smtClean="0"/>
              <a:t>]</a:t>
            </a:r>
            <a:r>
              <a:rPr lang="en-US" altLang="zh-CN" smtClean="0"/>
              <a:t>)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827088" y="2471738"/>
            <a:ext cx="7848600" cy="3529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ename, deptno,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decode(deptno,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10,'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20,'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   deptname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emp;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函数的嵌套</a:t>
            </a:r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816927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单行函数可以嵌套于任何层。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嵌套的函数是从最里层向最外层的顺序计算的。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5C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8005" name="Rectangle 6"/>
          <p:cNvSpPr>
            <a:spLocks noChangeArrowheads="1"/>
          </p:cNvSpPr>
          <p:nvPr/>
        </p:nvSpPr>
        <p:spPr bwMode="auto">
          <a:xfrm>
            <a:off x="1239838" y="3849688"/>
            <a:ext cx="656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ts val="2200"/>
              </a:lnSpc>
              <a:spcBef>
                <a:spcPct val="50000"/>
              </a:spcBef>
              <a:buSzPct val="65000"/>
              <a:tabLst>
                <a:tab pos="1200150" algn="l"/>
              </a:tabLst>
            </a:pP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altLang="zh-CN" sz="2800" b="1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altLang="zh-CN" sz="2800" b="1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2724150" y="452437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</a:rPr>
              <a:t>Step 1 = Result 1</a:t>
            </a:r>
          </a:p>
        </p:txBody>
      </p:sp>
      <p:sp>
        <p:nvSpPr>
          <p:cNvPr id="128007" name="Rectangle 8"/>
          <p:cNvSpPr>
            <a:spLocks noChangeArrowheads="1"/>
          </p:cNvSpPr>
          <p:nvPr/>
        </p:nvSpPr>
        <p:spPr bwMode="auto">
          <a:xfrm>
            <a:off x="2724150" y="500062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C0128"/>
                </a:solidFill>
                <a:latin typeface="Helvetica" pitchFamily="34" charset="0"/>
              </a:rPr>
              <a:t>Step 2 = Result 2</a:t>
            </a:r>
          </a:p>
        </p:txBody>
      </p:sp>
      <p:sp>
        <p:nvSpPr>
          <p:cNvPr id="128008" name="Rectangle 9"/>
          <p:cNvSpPr>
            <a:spLocks noChangeArrowheads="1"/>
          </p:cNvSpPr>
          <p:nvPr/>
        </p:nvSpPr>
        <p:spPr bwMode="auto">
          <a:xfrm>
            <a:off x="2724150" y="5492750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FCC00"/>
                </a:solidFill>
                <a:latin typeface="Helvetica" pitchFamily="34" charset="0"/>
              </a:rPr>
              <a:t>Step 3 = Result 3</a:t>
            </a:r>
          </a:p>
        </p:txBody>
      </p:sp>
      <p:sp>
        <p:nvSpPr>
          <p:cNvPr id="128009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10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ChangeArrowheads="1"/>
          </p:cNvSpPr>
          <p:nvPr/>
        </p:nvSpPr>
        <p:spPr bwMode="blackWhite">
          <a:xfrm>
            <a:off x="949325" y="2090738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0050" name="Rectangle 3"/>
          <p:cNvSpPr>
            <a:spLocks noChangeArrowheads="1"/>
          </p:cNvSpPr>
          <p:nvPr/>
        </p:nvSpPr>
        <p:spPr bwMode="blackWhite">
          <a:xfrm>
            <a:off x="949325" y="3859213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6188" y="2360613"/>
            <a:ext cx="4545012" cy="1868487"/>
            <a:chOff x="1585" y="1487"/>
            <a:chExt cx="2863" cy="1177"/>
          </a:xfrm>
        </p:grpSpPr>
        <p:sp>
          <p:nvSpPr>
            <p:cNvPr id="130055" name="Rectangle 6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30056" name="Rectangle 7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30053" name="Rectangle 8"/>
          <p:cNvSpPr>
            <a:spLocks noChangeArrowheads="1"/>
          </p:cNvSpPr>
          <p:nvPr/>
        </p:nvSpPr>
        <p:spPr bwMode="blackWhite">
          <a:xfrm>
            <a:off x="936625" y="1963738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130054" name="Rectangle 9"/>
          <p:cNvSpPr>
            <a:spLocks noChangeArrowheads="1"/>
          </p:cNvSpPr>
          <p:nvPr/>
        </p:nvSpPr>
        <p:spPr bwMode="blackWhite">
          <a:xfrm>
            <a:off x="962025" y="3871913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本章重点总结</a:t>
            </a:r>
            <a:endParaRPr lang="zh-CN" altLang="en-US" smtClean="0"/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33" tIns="45217" rIns="90433" bIns="45217"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单行函数介绍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字符函数的使用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数值函数的使用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日期函数的使用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转换函数的使用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通用函数的使用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函数嵌套</a:t>
            </a:r>
            <a:endParaRPr lang="en-US" altLang="zh-CN" smtClean="0"/>
          </a:p>
          <a:p>
            <a:pPr eaLnBrk="1" hangingPunct="1">
              <a:lnSpc>
                <a:spcPct val="140000"/>
              </a:lnSpc>
            </a:pP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SQL</a:t>
            </a:r>
            <a:r>
              <a:rPr lang="zh-CN" altLang="en-US" smtClean="0">
                <a:solidFill>
                  <a:schemeClr val="tx1"/>
                </a:solidFill>
              </a:rPr>
              <a:t>函数概述</a:t>
            </a:r>
            <a:endParaRPr lang="zh-CN" altLang="en-US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单行函数语法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语法</a:t>
            </a:r>
            <a:r>
              <a:rPr lang="en-US" altLang="zh-CN" smtClean="0"/>
              <a:t>: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zh-CN" altLang="en-US" smtClean="0"/>
              <a:t>函数名</a:t>
            </a:r>
            <a:r>
              <a:rPr lang="en-US" altLang="zh-CN" smtClean="0"/>
              <a:t>[(</a:t>
            </a:r>
            <a:r>
              <a:rPr lang="zh-CN" altLang="en-US" smtClean="0"/>
              <a:t>参数</a:t>
            </a:r>
            <a:r>
              <a:rPr lang="en-US" altLang="zh-CN" smtClean="0"/>
              <a:t>1</a:t>
            </a:r>
            <a:r>
              <a:rPr lang="zh-CN" altLang="en-US" smtClean="0"/>
              <a:t>，参数</a:t>
            </a:r>
            <a:r>
              <a:rPr lang="en-US" altLang="zh-CN" smtClean="0"/>
              <a:t>2,</a:t>
            </a:r>
            <a:r>
              <a:rPr lang="en-US" altLang="zh-CN" smtClean="0">
                <a:latin typeface="R Frutiger Roman"/>
              </a:rPr>
              <a:t>…</a:t>
            </a:r>
            <a:r>
              <a:rPr lang="en-US" altLang="zh-CN" smtClean="0"/>
              <a:t>)]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其中的参数可以是以下之一：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变量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列名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表达式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计算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年</a:t>
            </a:r>
            <a:r>
              <a:rPr lang="en-US" altLang="zh-CN" sz="2400" smtClean="0"/>
              <a:t>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1</a:t>
            </a:r>
            <a:r>
              <a:rPr lang="zh-CN" altLang="en-US" sz="2400" smtClean="0"/>
              <a:t>日到现在有多少月，多少周（四舍五入）。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查询员工</a:t>
            </a:r>
            <a:r>
              <a:rPr lang="en-US" altLang="zh-CN" sz="2400" smtClean="0"/>
              <a:t>ENAME</a:t>
            </a:r>
            <a:r>
              <a:rPr lang="zh-CN" altLang="en-US" sz="2400" smtClean="0"/>
              <a:t>的第三个字母是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的员工的信息</a:t>
            </a:r>
            <a:r>
              <a:rPr lang="en-US" altLang="zh-CN" sz="2400" smtClean="0"/>
              <a:t>(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个函数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trim</a:t>
            </a:r>
            <a:r>
              <a:rPr lang="zh-CN" altLang="en-US" sz="2400" smtClean="0"/>
              <a:t>函数将字符串‘</a:t>
            </a:r>
            <a:r>
              <a:rPr lang="en-US" altLang="zh-CN" sz="2400" smtClean="0"/>
              <a:t>hello’</a:t>
            </a:r>
            <a:r>
              <a:rPr lang="zh-CN" altLang="en-US" sz="2400" smtClean="0"/>
              <a:t>、‘  </a:t>
            </a:r>
            <a:r>
              <a:rPr lang="en-US" altLang="zh-CN" sz="2400" smtClean="0"/>
              <a:t>Hello ’</a:t>
            </a:r>
            <a:r>
              <a:rPr lang="zh-CN" altLang="en-US" sz="2400" smtClean="0"/>
              <a:t>、‘</a:t>
            </a:r>
            <a:r>
              <a:rPr lang="en-US" altLang="zh-CN" sz="2400" smtClean="0"/>
              <a:t>bllb’</a:t>
            </a:r>
            <a:r>
              <a:rPr lang="zh-CN" altLang="en-US" sz="2400" smtClean="0"/>
              <a:t>、‘ </a:t>
            </a:r>
            <a:r>
              <a:rPr lang="en-US" altLang="zh-CN" sz="2400" smtClean="0"/>
              <a:t>hello    ’</a:t>
            </a:r>
            <a:r>
              <a:rPr lang="zh-CN" altLang="en-US" sz="2400" smtClean="0"/>
              <a:t>分别处理得到下列字符串</a:t>
            </a:r>
            <a:r>
              <a:rPr lang="en-US" altLang="zh-CN" sz="2400" smtClean="0"/>
              <a:t>ello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Hello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hello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4.</a:t>
            </a:r>
            <a:r>
              <a:rPr lang="zh-CN" altLang="en-US" sz="2400" smtClean="0"/>
              <a:t>将员工工资按如下格式显示：</a:t>
            </a:r>
            <a:r>
              <a:rPr lang="en-US" altLang="zh-CN" sz="2400" smtClean="0"/>
              <a:t>123,234.00 RMB 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5.</a:t>
            </a:r>
            <a:r>
              <a:rPr lang="zh-CN" altLang="en-US" sz="2400" smtClean="0"/>
              <a:t>查询员工的姓名及其经理编号，要求对于没有经理的显示“</a:t>
            </a:r>
            <a:r>
              <a:rPr lang="en-US" altLang="zh-CN" sz="2400" smtClean="0"/>
              <a:t>No Manager”</a:t>
            </a:r>
            <a:r>
              <a:rPr lang="zh-CN" altLang="en-US" sz="2400" smtClean="0"/>
              <a:t>字符串。</a:t>
            </a:r>
            <a:endParaRPr lang="en-US" altLang="zh-CN" sz="240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6.</a:t>
            </a:r>
            <a:r>
              <a:rPr lang="zh-CN" altLang="en-US" sz="2400" smtClean="0"/>
              <a:t>将员工的参加工作日期按如下格式显示：月份</a:t>
            </a:r>
            <a:r>
              <a:rPr lang="en-US" altLang="zh-CN" sz="2400" smtClean="0"/>
              <a:t>/</a:t>
            </a:r>
            <a:r>
              <a:rPr lang="zh-CN" altLang="en-US" sz="2400" smtClean="0"/>
              <a:t>年份。</a:t>
            </a:r>
            <a:r>
              <a:rPr lang="en-US" altLang="zh-CN" sz="2400" smtClean="0"/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7.</a:t>
            </a:r>
            <a:r>
              <a:rPr lang="zh-CN" altLang="en-US" sz="2400" smtClean="0"/>
              <a:t>在员工表中查询出员工的工资，并计算应交税款：如果工资小于</a:t>
            </a:r>
            <a:r>
              <a:rPr lang="en-US" altLang="zh-CN" sz="2400" smtClean="0"/>
              <a:t>1000,</a:t>
            </a:r>
            <a:r>
              <a:rPr lang="zh-CN" altLang="en-US" sz="2400" smtClean="0"/>
              <a:t>税率为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，如果工资大于等于</a:t>
            </a:r>
            <a:r>
              <a:rPr lang="en-US" altLang="zh-CN" sz="2400" smtClean="0"/>
              <a:t>1000</a:t>
            </a:r>
            <a:r>
              <a:rPr lang="zh-CN" altLang="en-US" sz="2400" smtClean="0"/>
              <a:t>并小于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，税率为</a:t>
            </a:r>
            <a:r>
              <a:rPr lang="en-US" altLang="zh-CN" sz="2400" smtClean="0"/>
              <a:t>10</a:t>
            </a:r>
            <a:r>
              <a:rPr lang="zh-CN" altLang="en-US" sz="2400" smtClean="0"/>
              <a:t>％，如果工资大于等于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并小于</a:t>
            </a:r>
            <a:r>
              <a:rPr lang="en-US" altLang="zh-CN" sz="2400" smtClean="0"/>
              <a:t>3000</a:t>
            </a:r>
            <a:r>
              <a:rPr lang="zh-CN" altLang="en-US" sz="2400" smtClean="0"/>
              <a:t>，税率为</a:t>
            </a:r>
            <a:r>
              <a:rPr lang="en-US" altLang="zh-CN" sz="2400" smtClean="0"/>
              <a:t>15</a:t>
            </a:r>
            <a:r>
              <a:rPr lang="zh-CN" altLang="en-US" sz="2400" smtClean="0"/>
              <a:t>％，如果工资大于等于</a:t>
            </a:r>
            <a:r>
              <a:rPr lang="en-US" altLang="zh-CN" sz="2400" smtClean="0"/>
              <a:t>3000</a:t>
            </a:r>
            <a:r>
              <a:rPr lang="zh-CN" altLang="en-US" sz="2400" smtClean="0"/>
              <a:t>，税率为</a:t>
            </a:r>
            <a:r>
              <a:rPr lang="en-US" altLang="zh-CN" sz="2400" smtClean="0"/>
              <a:t>20</a:t>
            </a:r>
            <a:r>
              <a:rPr lang="zh-CN" altLang="en-US" sz="2400" smtClean="0"/>
              <a:t>％。</a:t>
            </a:r>
            <a:endParaRPr lang="en-US" altLang="zh-CN" sz="240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8.</a:t>
            </a:r>
            <a:r>
              <a:rPr lang="zh-CN" altLang="en-US" sz="2400" smtClean="0"/>
              <a:t>创建一个查询显示所有雇员的 </a:t>
            </a:r>
            <a:r>
              <a:rPr lang="en-US" altLang="zh-CN" sz="2400" smtClean="0"/>
              <a:t>ename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sal</a:t>
            </a:r>
            <a:r>
              <a:rPr lang="zh-CN" altLang="en-US" sz="2400" smtClean="0"/>
              <a:t>。格式化</a:t>
            </a:r>
            <a:r>
              <a:rPr lang="en-US" altLang="zh-CN" sz="2400" smtClean="0"/>
              <a:t>sal</a:t>
            </a:r>
            <a:r>
              <a:rPr lang="zh-CN" altLang="en-US" sz="2400" smtClean="0"/>
              <a:t>为 </a:t>
            </a:r>
            <a:r>
              <a:rPr lang="en-US" altLang="zh-CN" sz="2400" smtClean="0"/>
              <a:t>15 </a:t>
            </a:r>
            <a:r>
              <a:rPr lang="zh-CN" altLang="en-US" sz="2400" smtClean="0"/>
              <a:t>个字符长度，用 </a:t>
            </a:r>
            <a:r>
              <a:rPr lang="en-US" altLang="zh-CN" sz="2400" smtClean="0"/>
              <a:t>$ </a:t>
            </a:r>
            <a:r>
              <a:rPr lang="zh-CN" altLang="en-US" sz="2400" smtClean="0"/>
              <a:t>左填充，列标签 </a:t>
            </a:r>
            <a:r>
              <a:rPr lang="en-US" altLang="zh-CN" sz="2400" smtClean="0"/>
              <a:t>SALARY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SQL</a:t>
            </a:r>
            <a:r>
              <a:rPr lang="zh-CN" altLang="en-US" smtClean="0">
                <a:solidFill>
                  <a:schemeClr val="tx1"/>
                </a:solidFill>
              </a:rPr>
              <a:t>函数概述</a:t>
            </a:r>
            <a:endParaRPr lang="zh-CN" altLang="en-US" smtClean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单行函数特征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单行函数对单行操作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每行返回一个结果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有可能返回值与原参数数据类型不一致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单行函数可以写在</a:t>
            </a:r>
            <a:r>
              <a:rPr lang="en-US" altLang="zh-CN" smtClean="0"/>
              <a:t>SELECT</a:t>
            </a:r>
            <a:r>
              <a:rPr lang="zh-CN" altLang="en-US" smtClean="0"/>
              <a:t>、</a:t>
            </a:r>
            <a:r>
              <a:rPr lang="en-US" altLang="zh-CN" smtClean="0"/>
              <a:t>WHERE</a:t>
            </a:r>
            <a:r>
              <a:rPr lang="zh-CN" altLang="en-US" smtClean="0"/>
              <a:t>、</a:t>
            </a:r>
            <a:r>
              <a:rPr lang="en-US" altLang="zh-CN" smtClean="0"/>
              <a:t>ORDER BY</a:t>
            </a:r>
            <a:r>
              <a:rPr lang="zh-CN" altLang="en-US" smtClean="0"/>
              <a:t>子句中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有些函数没有参数，有些函数包括一个或多个参数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函数可以嵌套</a:t>
            </a:r>
            <a:endParaRPr lang="en-US" altLang="zh-CN" smtClean="0"/>
          </a:p>
          <a:p>
            <a:pPr lvl="2" eaLnBrk="1" hangingPunct="1">
              <a:lnSpc>
                <a:spcPct val="140000"/>
              </a:lnSpc>
            </a:pPr>
            <a:endParaRPr lang="zh-CN" altLang="en-US" smtClean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428625" y="1052513"/>
            <a:ext cx="8147050" cy="4968875"/>
          </a:xfrm>
        </p:spPr>
        <p:txBody>
          <a:bodyPr/>
          <a:lstStyle/>
          <a:p>
            <a:r>
              <a:rPr lang="zh-CN" altLang="en-US" smtClean="0"/>
              <a:t>单行函数分类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5254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SQL</a:t>
            </a:r>
            <a:r>
              <a:rPr lang="zh-CN" altLang="en-US" smtClean="0">
                <a:solidFill>
                  <a:schemeClr val="tx1"/>
                </a:solidFill>
              </a:rPr>
              <a:t>函数概述</a:t>
            </a:r>
            <a:endParaRPr lang="zh-CN" altLang="en-US" smtClean="0"/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 flipV="1">
            <a:off x="4589463" y="2171700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 flipH="1" flipV="1">
            <a:off x="2646363" y="3086100"/>
            <a:ext cx="1960562" cy="50323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4608513" y="3070225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H="1">
            <a:off x="2863850" y="3590925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608513" y="3590925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2012950" y="4749800"/>
            <a:ext cx="1785938" cy="93186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转换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3740150" y="146843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6216650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336600"/>
              </a:gs>
              <a:gs pos="100000">
                <a:srgbClr val="3366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algn="ctr" defTabSz="1620838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数值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360988" y="4770438"/>
            <a:ext cx="1739900" cy="9112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日期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blackWhite">
          <a:xfrm>
            <a:off x="1227138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rgbClr val="FF66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通用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blackWhite">
          <a:xfrm>
            <a:off x="3533775" y="3108325"/>
            <a:ext cx="2152650" cy="93186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单行函数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字符函数</a:t>
            </a:r>
            <a:endParaRPr lang="zh-CN" altLang="en-US" smtClean="0"/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blackWhite">
          <a:xfrm>
            <a:off x="3416300" y="2205038"/>
            <a:ext cx="2311400" cy="43021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字符函数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565275" y="4291013"/>
            <a:ext cx="1098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LOWER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UPPER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INITCAP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5583238" y="4106863"/>
            <a:ext cx="230981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CONCAT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SUBSTR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LENGTH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REPLACE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TRIM</a:t>
            </a:r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 flipV="1">
            <a:off x="4572000" y="2603500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Freeform 9"/>
          <p:cNvSpPr>
            <a:spLocks/>
          </p:cNvSpPr>
          <p:nvPr/>
        </p:nvSpPr>
        <p:spPr bwMode="auto">
          <a:xfrm>
            <a:off x="2613025" y="2963863"/>
            <a:ext cx="3848100" cy="534987"/>
          </a:xfrm>
          <a:custGeom>
            <a:avLst/>
            <a:gdLst>
              <a:gd name="T0" fmla="*/ 0 w 2424"/>
              <a:gd name="T1" fmla="*/ 2147483647 h 337"/>
              <a:gd name="T2" fmla="*/ 0 w 2424"/>
              <a:gd name="T3" fmla="*/ 0 h 337"/>
              <a:gd name="T4" fmla="*/ 2147483647 w 2424"/>
              <a:gd name="T5" fmla="*/ 0 h 337"/>
              <a:gd name="T6" fmla="*/ 2147483647 w 2424"/>
              <a:gd name="T7" fmla="*/ 2147483647 h 337"/>
              <a:gd name="T8" fmla="*/ 2147483647 w 2424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337"/>
              <a:gd name="T17" fmla="*/ 2424 w 2424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blackWhite">
          <a:xfrm>
            <a:off x="704850" y="3498850"/>
            <a:ext cx="3754438" cy="5953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大小写转换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blackWhite">
          <a:xfrm>
            <a:off x="4654550" y="3498850"/>
            <a:ext cx="3719513" cy="6096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字符处理</a:t>
            </a:r>
          </a:p>
        </p:txBody>
      </p:sp>
      <p:sp>
        <p:nvSpPr>
          <p:cNvPr id="307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218488" cy="3773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字符函数</a:t>
            </a:r>
            <a:endParaRPr lang="en-US" altLang="zh-CN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字符函数：主要指参数类型是字符型，不同函数返回值可能是字符型或数值型。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</p:bld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</TotalTime>
  <Words>5544</Words>
  <Application>Microsoft Office PowerPoint</Application>
  <PresentationFormat>On-screen Show (4:3)</PresentationFormat>
  <Paragraphs>857</Paragraphs>
  <Slides>61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宋体</vt:lpstr>
      <vt:lpstr>黑体</vt:lpstr>
      <vt:lpstr>华文细黑</vt:lpstr>
      <vt:lpstr>R Frutiger Roman</vt:lpstr>
      <vt:lpstr>Courier New</vt:lpstr>
      <vt:lpstr>Times New Roman</vt:lpstr>
      <vt:lpstr>Arial Narrow</vt:lpstr>
      <vt:lpstr>Helvetica</vt:lpstr>
      <vt:lpstr>4_默认设计模板</vt:lpstr>
      <vt:lpstr>幻灯片 1</vt:lpstr>
      <vt:lpstr>幻灯片 2</vt:lpstr>
      <vt:lpstr>本章内容</vt:lpstr>
      <vt:lpstr>SQL函数概述</vt:lpstr>
      <vt:lpstr>SQL函数概述</vt:lpstr>
      <vt:lpstr>SQL函数概述</vt:lpstr>
      <vt:lpstr>SQL函数概述</vt:lpstr>
      <vt:lpstr>SQL函数概述</vt:lpstr>
      <vt:lpstr>字符函数</vt:lpstr>
      <vt:lpstr>字符函数</vt:lpstr>
      <vt:lpstr>字符函数</vt:lpstr>
      <vt:lpstr>字符函数</vt:lpstr>
      <vt:lpstr>练习1</vt:lpstr>
      <vt:lpstr>字符函数</vt:lpstr>
      <vt:lpstr>字符函数</vt:lpstr>
      <vt:lpstr>字符函数</vt:lpstr>
      <vt:lpstr>字符函数</vt:lpstr>
      <vt:lpstr>练习2</vt:lpstr>
      <vt:lpstr>数值函数</vt:lpstr>
      <vt:lpstr>ROUND函数</vt:lpstr>
      <vt:lpstr>TRUNC函数</vt:lpstr>
      <vt:lpstr>MOD函数</vt:lpstr>
      <vt:lpstr>练习3</vt:lpstr>
      <vt:lpstr>日期的处理</vt:lpstr>
      <vt:lpstr>日期的运算</vt:lpstr>
      <vt:lpstr>日期的运算</vt:lpstr>
      <vt:lpstr>RR 日期格式</vt:lpstr>
      <vt:lpstr>练习4</vt:lpstr>
      <vt:lpstr>日期函数</vt:lpstr>
      <vt:lpstr>日期函数</vt:lpstr>
      <vt:lpstr>日期函数</vt:lpstr>
      <vt:lpstr>日期函数</vt:lpstr>
      <vt:lpstr>日期函数</vt:lpstr>
      <vt:lpstr>日期函数</vt:lpstr>
      <vt:lpstr>练习5</vt:lpstr>
      <vt:lpstr>转换函数</vt:lpstr>
      <vt:lpstr>转换函数</vt:lpstr>
      <vt:lpstr>转换函数</vt:lpstr>
      <vt:lpstr>转换函数</vt:lpstr>
      <vt:lpstr>TO_CHAR 用于日期型</vt:lpstr>
      <vt:lpstr>幻灯片 41</vt:lpstr>
      <vt:lpstr>幻灯片 42</vt:lpstr>
      <vt:lpstr>TO_CHAR 用于日期型</vt:lpstr>
      <vt:lpstr>TO_CHAR 用于数值型</vt:lpstr>
      <vt:lpstr>TO_CHAR 用于数值型</vt:lpstr>
      <vt:lpstr>TO_NUMBER 和 TO_DATE 函数 </vt:lpstr>
      <vt:lpstr>练习6 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函数的嵌套</vt:lpstr>
      <vt:lpstr>函数的嵌套</vt:lpstr>
      <vt:lpstr>本章重点总结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1434</cp:revision>
  <dcterms:created xsi:type="dcterms:W3CDTF">2004-04-25T08:53:43Z</dcterms:created>
  <dcterms:modified xsi:type="dcterms:W3CDTF">2017-10-09T13:40:06Z</dcterms:modified>
</cp:coreProperties>
</file>