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3"/>
  </p:notesMasterIdLst>
  <p:handoutMasterIdLst>
    <p:handoutMasterId r:id="rId44"/>
  </p:handoutMasterIdLst>
  <p:sldIdLst>
    <p:sldId id="518" r:id="rId2"/>
    <p:sldId id="552" r:id="rId3"/>
    <p:sldId id="454" r:id="rId4"/>
    <p:sldId id="553" r:id="rId5"/>
    <p:sldId id="556" r:id="rId6"/>
    <p:sldId id="554" r:id="rId7"/>
    <p:sldId id="531" r:id="rId8"/>
    <p:sldId id="557" r:id="rId9"/>
    <p:sldId id="532" r:id="rId10"/>
    <p:sldId id="534" r:id="rId11"/>
    <p:sldId id="535" r:id="rId12"/>
    <p:sldId id="558" r:id="rId13"/>
    <p:sldId id="536" r:id="rId14"/>
    <p:sldId id="537" r:id="rId15"/>
    <p:sldId id="559" r:id="rId16"/>
    <p:sldId id="561" r:id="rId17"/>
    <p:sldId id="581" r:id="rId18"/>
    <p:sldId id="560" r:id="rId19"/>
    <p:sldId id="562" r:id="rId20"/>
    <p:sldId id="563" r:id="rId21"/>
    <p:sldId id="585" r:id="rId22"/>
    <p:sldId id="564" r:id="rId23"/>
    <p:sldId id="565" r:id="rId24"/>
    <p:sldId id="566" r:id="rId25"/>
    <p:sldId id="567" r:id="rId26"/>
    <p:sldId id="568" r:id="rId27"/>
    <p:sldId id="586" r:id="rId28"/>
    <p:sldId id="570" r:id="rId29"/>
    <p:sldId id="569" r:id="rId30"/>
    <p:sldId id="571" r:id="rId31"/>
    <p:sldId id="572" r:id="rId32"/>
    <p:sldId id="573" r:id="rId33"/>
    <p:sldId id="546" r:id="rId34"/>
    <p:sldId id="582" r:id="rId35"/>
    <p:sldId id="584" r:id="rId36"/>
    <p:sldId id="583" r:id="rId37"/>
    <p:sldId id="580" r:id="rId38"/>
    <p:sldId id="579" r:id="rId39"/>
    <p:sldId id="574" r:id="rId40"/>
    <p:sldId id="549" r:id="rId41"/>
    <p:sldId id="550" r:id="rId42"/>
  </p:sldIdLst>
  <p:sldSz cx="9144000" cy="6858000" type="screen4x3"/>
  <p:notesSz cx="7102475" cy="102314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4" autoAdjust="0"/>
    <p:restoredTop sz="93220" autoAdjust="0"/>
  </p:normalViewPr>
  <p:slideViewPr>
    <p:cSldViewPr>
      <p:cViewPr>
        <p:scale>
          <a:sx n="70" d="100"/>
          <a:sy n="70" d="100"/>
        </p:scale>
        <p:origin x="-1170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9.xml"/><Relationship Id="rId3" Type="http://schemas.openxmlformats.org/officeDocument/2006/relationships/slide" Target="slides/slide19.xml"/><Relationship Id="rId7" Type="http://schemas.openxmlformats.org/officeDocument/2006/relationships/slide" Target="slides/slide25.xml"/><Relationship Id="rId2" Type="http://schemas.openxmlformats.org/officeDocument/2006/relationships/slide" Target="slides/slide15.xml"/><Relationship Id="rId1" Type="http://schemas.openxmlformats.org/officeDocument/2006/relationships/slide" Target="slides/slide5.xml"/><Relationship Id="rId6" Type="http://schemas.openxmlformats.org/officeDocument/2006/relationships/slide" Target="slides/slide22.xml"/><Relationship Id="rId5" Type="http://schemas.openxmlformats.org/officeDocument/2006/relationships/slide" Target="slides/slide21.xml"/><Relationship Id="rId4" Type="http://schemas.openxmlformats.org/officeDocument/2006/relationships/slide" Target="slides/slide20.xml"/><Relationship Id="rId9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0F1DCDD-D4EE-462B-89B4-73EB4B0E0D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5E72D13-444A-4929-94F7-5F7BEE9AC5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492380-0699-44CE-B64B-C592315F9B57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0F3B53-20A5-45D4-8B79-E51A476B668E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EAC70-B151-409E-A195-B4BB2EE6A3E6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B278FD-24C2-4FDD-A2BF-15472703205A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F9E0EC-65ED-43A1-8C60-663D20E4C024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5337175"/>
            <a:ext cx="5534025" cy="4254500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9154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915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9900" y="5337175"/>
            <a:ext cx="5534025" cy="4254500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49156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ChangeArrowheads="1"/>
          </p:cNvSpPr>
          <p:nvPr/>
        </p:nvSpPr>
        <p:spPr bwMode="auto">
          <a:xfrm>
            <a:off x="4019550" y="0"/>
            <a:ext cx="30829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51202" name="Rectangle 3"/>
          <p:cNvSpPr>
            <a:spLocks noChangeArrowheads="1"/>
          </p:cNvSpPr>
          <p:nvPr/>
        </p:nvSpPr>
        <p:spPr bwMode="auto">
          <a:xfrm>
            <a:off x="-1588" y="0"/>
            <a:ext cx="3079751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5120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5120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8" y="177800"/>
            <a:ext cx="6573837" cy="4932363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3225" y="5372100"/>
            <a:ext cx="5532438" cy="4249738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53252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55298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3225" y="5372100"/>
            <a:ext cx="5532438" cy="4249738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55300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57346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573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0213" y="5337175"/>
            <a:ext cx="6226175" cy="4254500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57348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  <p:grpSp>
        <p:nvGrpSpPr>
          <p:cNvPr id="57349" name="Group 6"/>
          <p:cNvGrpSpPr>
            <a:grpSpLocks/>
          </p:cNvGrpSpPr>
          <p:nvPr/>
        </p:nvGrpSpPr>
        <p:grpSpPr bwMode="auto">
          <a:xfrm>
            <a:off x="261938" y="6491288"/>
            <a:ext cx="6208712" cy="1055687"/>
            <a:chOff x="158" y="3648"/>
            <a:chExt cx="3755" cy="594"/>
          </a:xfrm>
        </p:grpSpPr>
        <p:sp>
          <p:nvSpPr>
            <p:cNvPr id="57352" name="Rectangle 7"/>
            <p:cNvSpPr>
              <a:spLocks noChangeArrowheads="1"/>
            </p:cNvSpPr>
            <p:nvPr/>
          </p:nvSpPr>
          <p:spPr bwMode="auto">
            <a:xfrm>
              <a:off x="403" y="3746"/>
              <a:ext cx="351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57353" name="Rectangle 8"/>
            <p:cNvSpPr>
              <a:spLocks noChangeArrowheads="1"/>
            </p:cNvSpPr>
            <p:nvPr/>
          </p:nvSpPr>
          <p:spPr bwMode="auto">
            <a:xfrm>
              <a:off x="158" y="3648"/>
              <a:ext cx="2292" cy="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88" tIns="46195" rIns="92388" bIns="46195" anchor="ctr"/>
            <a:lstStyle/>
            <a:p>
              <a:pPr marL="482600" lvl="1" algn="ctr" defTabSz="944563" fontAlgn="ctr">
                <a:buSzPct val="65000"/>
              </a:pPr>
              <a:endParaRPr lang="zh-CN" altLang="en-US" sz="1200">
                <a:latin typeface="Courier New" pitchFamily="49" charset="0"/>
              </a:endParaRPr>
            </a:p>
            <a:p>
              <a:pPr marL="482600" lvl="1" algn="ctr" defTabSz="944563" fontAlgn="ctr"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SQL&gt; SELECT	deptno, AVG(sal)</a:t>
              </a:r>
            </a:p>
            <a:p>
              <a:pPr marL="482600" lvl="1" algn="ctr" defTabSz="944563" fontAlgn="ctr"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  2  FROM	emp</a:t>
              </a:r>
            </a:p>
            <a:p>
              <a:pPr marL="482600" lvl="1" algn="ctr" defTabSz="944563" fontAlgn="ctr"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  3  GROUP BY	deptno</a:t>
              </a:r>
            </a:p>
            <a:p>
              <a:pPr marL="482600" lvl="1" algn="ctr" defTabSz="944563" fontAlgn="ctr"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  4  ORDER BY   AVG(sal);</a:t>
              </a:r>
            </a:p>
          </p:txBody>
        </p:sp>
      </p:grpSp>
      <p:sp>
        <p:nvSpPr>
          <p:cNvPr id="57350" name="Rectangle 9"/>
          <p:cNvSpPr>
            <a:spLocks noChangeArrowheads="1"/>
          </p:cNvSpPr>
          <p:nvPr/>
        </p:nvSpPr>
        <p:spPr bwMode="auto">
          <a:xfrm>
            <a:off x="665163" y="7608888"/>
            <a:ext cx="5805487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57351" name="Rectangle 10"/>
          <p:cNvSpPr>
            <a:spLocks noChangeArrowheads="1"/>
          </p:cNvSpPr>
          <p:nvPr/>
        </p:nvSpPr>
        <p:spPr bwMode="auto">
          <a:xfrm>
            <a:off x="225425" y="7623175"/>
            <a:ext cx="3784600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4" tIns="46587" rIns="96624" bIns="46587">
            <a:spAutoFit/>
          </a:bodyPr>
          <a:lstStyle/>
          <a:p>
            <a:pPr marL="469900" lvl="1" algn="ctr" defTabSz="898525" fontAlgn="ctr">
              <a:buSzPct val="65000"/>
            </a:pPr>
            <a:r>
              <a:rPr lang="zh-CN" altLang="en-US" sz="1200">
                <a:latin typeface="Courier New" pitchFamily="49" charset="0"/>
              </a:rPr>
              <a:t>    </a:t>
            </a:r>
            <a:r>
              <a:rPr lang="en-US" altLang="zh-CN" sz="1200">
                <a:latin typeface="Courier New" pitchFamily="49" charset="0"/>
              </a:rPr>
              <a:t>DEPTNO     AVG(SAL)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>
                <a:latin typeface="Courier New" pitchFamily="49" charset="0"/>
              </a:rPr>
              <a:t>---------- ------------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>
                <a:latin typeface="Courier New" pitchFamily="49" charset="0"/>
              </a:rPr>
              <a:t>        30    1566.6667 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>
                <a:latin typeface="Courier New" pitchFamily="49" charset="0"/>
              </a:rPr>
              <a:t>        20         2175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>
                <a:latin typeface="Courier New" pitchFamily="49" charset="0"/>
              </a:rPr>
              <a:t>        10    2916.6667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5337175"/>
            <a:ext cx="6265862" cy="4254500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5337175"/>
            <a:ext cx="5991225" cy="4254500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6349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8" y="177800"/>
            <a:ext cx="6573837" cy="4932363"/>
          </a:xfrm>
          <a:ln cap="flat"/>
        </p:spPr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665163" y="6592888"/>
            <a:ext cx="5805487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200025" y="7118350"/>
            <a:ext cx="3784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4" tIns="46587" rIns="96624" bIns="46587">
            <a:spAutoFit/>
          </a:bodyPr>
          <a:lstStyle/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SQL&gt; SELECT	deptno,COUNT(ename)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2  FROM	emp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3  GROUP BY	deptno;</a:t>
            </a:r>
          </a:p>
        </p:txBody>
      </p:sp>
      <p:sp>
        <p:nvSpPr>
          <p:cNvPr id="63493" name="Rectangle 6"/>
          <p:cNvSpPr>
            <a:spLocks noChangeArrowheads="1"/>
          </p:cNvSpPr>
          <p:nvPr/>
        </p:nvSpPr>
        <p:spPr bwMode="auto">
          <a:xfrm>
            <a:off x="665163" y="7399338"/>
            <a:ext cx="5805487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3494" name="Rectangle 7"/>
          <p:cNvSpPr>
            <a:spLocks noChangeArrowheads="1"/>
          </p:cNvSpPr>
          <p:nvPr/>
        </p:nvSpPr>
        <p:spPr bwMode="auto">
          <a:xfrm>
            <a:off x="211138" y="7950200"/>
            <a:ext cx="3784600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4" tIns="46587" rIns="96624" bIns="46587">
            <a:spAutoFit/>
          </a:bodyPr>
          <a:lstStyle/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zh-CN" altLang="en-US" sz="1200">
                <a:latin typeface="Courier New" pitchFamily="49" charset="0"/>
              </a:rPr>
              <a:t>    </a:t>
            </a:r>
            <a:r>
              <a:rPr lang="en-US" altLang="zh-CN" sz="1200">
                <a:latin typeface="Courier New" pitchFamily="49" charset="0"/>
              </a:rPr>
              <a:t>DEPTNO	 COUNT(ENAME)</a:t>
            </a:r>
          </a:p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en-US" altLang="zh-CN" sz="1200">
                <a:latin typeface="Courier New" pitchFamily="49" charset="0"/>
              </a:rPr>
              <a:t>---------- ------------</a:t>
            </a:r>
          </a:p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en-US" altLang="zh-CN" sz="1200">
                <a:latin typeface="Courier New" pitchFamily="49" charset="0"/>
              </a:rPr>
              <a:t>        10	      3</a:t>
            </a:r>
          </a:p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en-US" altLang="zh-CN" sz="1200">
                <a:latin typeface="Courier New" pitchFamily="49" charset="0"/>
              </a:rPr>
              <a:t>        20	      5</a:t>
            </a:r>
          </a:p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en-US" altLang="zh-CN" sz="1200">
                <a:latin typeface="Courier New" pitchFamily="49" charset="0"/>
              </a:rPr>
              <a:t>        30 	      6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6553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8" y="177800"/>
            <a:ext cx="6573837" cy="4932363"/>
          </a:xfrm>
          <a:ln cap="flat"/>
        </p:spPr>
      </p:sp>
      <p:sp>
        <p:nvSpPr>
          <p:cNvPr id="65539" name="Rectangle 4"/>
          <p:cNvSpPr>
            <a:spLocks noChangeArrowheads="1"/>
          </p:cNvSpPr>
          <p:nvPr/>
        </p:nvSpPr>
        <p:spPr bwMode="auto">
          <a:xfrm>
            <a:off x="665163" y="6592888"/>
            <a:ext cx="5805487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5540" name="Rectangle 5"/>
          <p:cNvSpPr>
            <a:spLocks noChangeArrowheads="1"/>
          </p:cNvSpPr>
          <p:nvPr/>
        </p:nvSpPr>
        <p:spPr bwMode="auto">
          <a:xfrm>
            <a:off x="200025" y="7118350"/>
            <a:ext cx="3784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4" tIns="46587" rIns="96624" bIns="46587">
            <a:spAutoFit/>
          </a:bodyPr>
          <a:lstStyle/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SQL&gt; SELECT	deptno,COUNT(ename)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2  FROM	emp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3  GROUP BY	deptno;</a:t>
            </a:r>
          </a:p>
        </p:txBody>
      </p:sp>
      <p:sp>
        <p:nvSpPr>
          <p:cNvPr id="65541" name="Rectangle 6"/>
          <p:cNvSpPr>
            <a:spLocks noChangeArrowheads="1"/>
          </p:cNvSpPr>
          <p:nvPr/>
        </p:nvSpPr>
        <p:spPr bwMode="auto">
          <a:xfrm>
            <a:off x="665163" y="7399338"/>
            <a:ext cx="5805487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5542" name="Rectangle 7"/>
          <p:cNvSpPr>
            <a:spLocks noChangeArrowheads="1"/>
          </p:cNvSpPr>
          <p:nvPr/>
        </p:nvSpPr>
        <p:spPr bwMode="auto">
          <a:xfrm>
            <a:off x="211138" y="7950200"/>
            <a:ext cx="3784600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4" tIns="46587" rIns="96624" bIns="46587">
            <a:spAutoFit/>
          </a:bodyPr>
          <a:lstStyle/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zh-CN" altLang="en-US" sz="1200">
                <a:latin typeface="Courier New" pitchFamily="49" charset="0"/>
              </a:rPr>
              <a:t>    </a:t>
            </a:r>
            <a:r>
              <a:rPr lang="en-US" altLang="zh-CN" sz="1200">
                <a:latin typeface="Courier New" pitchFamily="49" charset="0"/>
              </a:rPr>
              <a:t>DEPTNO	 COUNT(ENAME)</a:t>
            </a:r>
          </a:p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en-US" altLang="zh-CN" sz="1200">
                <a:latin typeface="Courier New" pitchFamily="49" charset="0"/>
              </a:rPr>
              <a:t>---------- ------------</a:t>
            </a:r>
          </a:p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en-US" altLang="zh-CN" sz="1200">
                <a:latin typeface="Courier New" pitchFamily="49" charset="0"/>
              </a:rPr>
              <a:t>        10	      3</a:t>
            </a:r>
          </a:p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en-US" altLang="zh-CN" sz="1200">
                <a:latin typeface="Courier New" pitchFamily="49" charset="0"/>
              </a:rPr>
              <a:t>        20	      5</a:t>
            </a:r>
          </a:p>
          <a:p>
            <a:pPr marL="469900" lvl="1" algn="ctr" defTabSz="898525" fontAlgn="ctr">
              <a:buSzPct val="65000"/>
              <a:tabLst>
                <a:tab pos="2486025" algn="r"/>
              </a:tabLst>
            </a:pPr>
            <a:r>
              <a:rPr lang="en-US" altLang="zh-CN" sz="1200">
                <a:latin typeface="Courier New" pitchFamily="49" charset="0"/>
              </a:rPr>
              <a:t>        30 	      6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5337175"/>
            <a:ext cx="6238875" cy="4254500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ChangeArrowheads="1"/>
          </p:cNvSpPr>
          <p:nvPr/>
        </p:nvSpPr>
        <p:spPr bwMode="auto">
          <a:xfrm>
            <a:off x="4019550" y="0"/>
            <a:ext cx="30829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1682" name="Rectangle 3"/>
          <p:cNvSpPr>
            <a:spLocks noChangeArrowheads="1"/>
          </p:cNvSpPr>
          <p:nvPr/>
        </p:nvSpPr>
        <p:spPr bwMode="auto">
          <a:xfrm>
            <a:off x="-1588" y="0"/>
            <a:ext cx="3079751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168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7168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8" y="177800"/>
            <a:ext cx="6573837" cy="4932363"/>
          </a:xfrm>
          <a:ln cap="flat"/>
        </p:spPr>
      </p:sp>
      <p:sp>
        <p:nvSpPr>
          <p:cNvPr id="71685" name="Rectangle 6"/>
          <p:cNvSpPr>
            <a:spLocks noChangeArrowheads="1"/>
          </p:cNvSpPr>
          <p:nvPr/>
        </p:nvSpPr>
        <p:spPr bwMode="auto">
          <a:xfrm>
            <a:off x="474663" y="5319713"/>
            <a:ext cx="6246812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350" tIns="48312" rIns="98350" bIns="48312"/>
          <a:lstStyle/>
          <a:p>
            <a:pPr algn="ctr" defTabSz="417513" fontAlgn="ctr">
              <a:spcBef>
                <a:spcPct val="30000"/>
              </a:spcBef>
              <a:buSzPct val="65000"/>
            </a:pPr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1686" name="Rectangle 7"/>
          <p:cNvSpPr>
            <a:spLocks noChangeArrowheads="1"/>
          </p:cNvSpPr>
          <p:nvPr/>
        </p:nvSpPr>
        <p:spPr bwMode="auto">
          <a:xfrm>
            <a:off x="698500" y="6472238"/>
            <a:ext cx="57721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1687" name="Rectangle 8"/>
          <p:cNvSpPr>
            <a:spLocks noChangeArrowheads="1"/>
          </p:cNvSpPr>
          <p:nvPr/>
        </p:nvSpPr>
        <p:spPr bwMode="auto">
          <a:xfrm>
            <a:off x="400050" y="6324600"/>
            <a:ext cx="3787775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4" tIns="46587" rIns="96624" bIns="46587">
            <a:spAutoFit/>
          </a:bodyPr>
          <a:lstStyle/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SQL&gt;	SELECT	deptno, AVG(sal)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2	FROM	emp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3	GROUP BY	deptno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4	HAVING	AVG(sal) &gt; 2000;</a:t>
            </a:r>
          </a:p>
        </p:txBody>
      </p:sp>
      <p:grpSp>
        <p:nvGrpSpPr>
          <p:cNvPr id="71688" name="Group 9"/>
          <p:cNvGrpSpPr>
            <a:grpSpLocks/>
          </p:cNvGrpSpPr>
          <p:nvPr/>
        </p:nvGrpSpPr>
        <p:grpSpPr bwMode="auto">
          <a:xfrm>
            <a:off x="400050" y="7537450"/>
            <a:ext cx="6196013" cy="866775"/>
            <a:chOff x="166" y="4167"/>
            <a:chExt cx="3747" cy="487"/>
          </a:xfrm>
        </p:grpSpPr>
        <p:sp>
          <p:nvSpPr>
            <p:cNvPr id="71689" name="Rectangle 10"/>
            <p:cNvSpPr>
              <a:spLocks noChangeArrowheads="1"/>
            </p:cNvSpPr>
            <p:nvPr/>
          </p:nvSpPr>
          <p:spPr bwMode="auto">
            <a:xfrm>
              <a:off x="423" y="4167"/>
              <a:ext cx="3490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71690" name="Rectangle 11"/>
            <p:cNvSpPr>
              <a:spLocks noChangeArrowheads="1"/>
            </p:cNvSpPr>
            <p:nvPr/>
          </p:nvSpPr>
          <p:spPr bwMode="auto">
            <a:xfrm>
              <a:off x="166" y="4172"/>
              <a:ext cx="2293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88" tIns="46195" rIns="92388" bIns="46195" anchor="ctr"/>
            <a:lstStyle/>
            <a:p>
              <a:pPr marL="482600" lvl="1" algn="ctr" defTabSz="944563" fontAlgn="ctr">
                <a:buSzPct val="65000"/>
              </a:pPr>
              <a:r>
                <a:rPr lang="zh-CN" altLang="en-US" sz="1200">
                  <a:latin typeface="Courier New" pitchFamily="49" charset="0"/>
                </a:rPr>
                <a:t>    </a:t>
              </a:r>
              <a:r>
                <a:rPr lang="en-US" altLang="zh-CN" sz="1200">
                  <a:latin typeface="Courier New" pitchFamily="49" charset="0"/>
                </a:rPr>
                <a:t>DEPTNO	 AVG(SAL)</a:t>
              </a:r>
            </a:p>
            <a:p>
              <a:pPr marL="482600" lvl="1" algn="ctr" defTabSz="944563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---------- --------------</a:t>
              </a:r>
            </a:p>
            <a:p>
              <a:pPr marL="482600" lvl="1" algn="ctr" defTabSz="944563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        10	2916.6667</a:t>
              </a:r>
            </a:p>
            <a:p>
              <a:pPr marL="482600" lvl="1" algn="ctr" defTabSz="944563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        20	     2175</a:t>
              </a:r>
            </a:p>
          </p:txBody>
        </p:sp>
      </p:grp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8" y="177800"/>
            <a:ext cx="6573837" cy="4932363"/>
          </a:xfrm>
          <a:ln cap="flat"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5778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57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9100" y="5337175"/>
            <a:ext cx="6267450" cy="4254500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75780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  <p:sp>
        <p:nvSpPr>
          <p:cNvPr id="75781" name="Rectangle 6"/>
          <p:cNvSpPr>
            <a:spLocks noChangeArrowheads="1"/>
          </p:cNvSpPr>
          <p:nvPr/>
        </p:nvSpPr>
        <p:spPr bwMode="auto">
          <a:xfrm>
            <a:off x="693738" y="7175500"/>
            <a:ext cx="5805487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5782" name="Rectangle 7"/>
          <p:cNvSpPr>
            <a:spLocks noChangeArrowheads="1"/>
          </p:cNvSpPr>
          <p:nvPr/>
        </p:nvSpPr>
        <p:spPr bwMode="auto">
          <a:xfrm>
            <a:off x="223838" y="7173913"/>
            <a:ext cx="3786187" cy="83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4" tIns="46587" rIns="96624" bIns="46587">
            <a:spAutoFit/>
          </a:bodyPr>
          <a:lstStyle/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SQL&gt; SELECT	deptno, AVG(sal)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2  FROM	emp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3  GROUP BY	deptno</a:t>
            </a:r>
          </a:p>
          <a:p>
            <a:pPr marL="469900" lvl="1" algn="ctr" defTabSz="898525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4	HAVING	MAX(sal) &gt; 2900;</a:t>
            </a:r>
          </a:p>
        </p:txBody>
      </p:sp>
      <p:grpSp>
        <p:nvGrpSpPr>
          <p:cNvPr id="75783" name="Group 8"/>
          <p:cNvGrpSpPr>
            <a:grpSpLocks/>
          </p:cNvGrpSpPr>
          <p:nvPr/>
        </p:nvGrpSpPr>
        <p:grpSpPr bwMode="auto">
          <a:xfrm>
            <a:off x="153988" y="8126413"/>
            <a:ext cx="6310312" cy="866775"/>
            <a:chOff x="93" y="4567"/>
            <a:chExt cx="3816" cy="487"/>
          </a:xfrm>
        </p:grpSpPr>
        <p:sp>
          <p:nvSpPr>
            <p:cNvPr id="75784" name="Rectangle 9"/>
            <p:cNvSpPr>
              <a:spLocks noChangeArrowheads="1"/>
            </p:cNvSpPr>
            <p:nvPr/>
          </p:nvSpPr>
          <p:spPr bwMode="auto">
            <a:xfrm>
              <a:off x="390" y="4567"/>
              <a:ext cx="3519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75785" name="Rectangle 10"/>
            <p:cNvSpPr>
              <a:spLocks noChangeArrowheads="1"/>
            </p:cNvSpPr>
            <p:nvPr/>
          </p:nvSpPr>
          <p:spPr bwMode="auto">
            <a:xfrm>
              <a:off x="93" y="4572"/>
              <a:ext cx="2294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88" tIns="46195" rIns="92388" bIns="46195" anchor="ctr"/>
            <a:lstStyle/>
            <a:p>
              <a:pPr marL="482600" lvl="1" algn="ctr" defTabSz="944563" fontAlgn="ctr">
                <a:buSzPct val="65000"/>
              </a:pPr>
              <a:r>
                <a:rPr lang="zh-CN" altLang="en-US" sz="1200">
                  <a:latin typeface="Courier New" pitchFamily="49" charset="0"/>
                </a:rPr>
                <a:t>   </a:t>
              </a:r>
              <a:r>
                <a:rPr lang="en-US" altLang="zh-CN" sz="1200">
                  <a:latin typeface="Courier New" pitchFamily="49" charset="0"/>
                </a:rPr>
                <a:t>DEPTNO  AVG(SAL)</a:t>
              </a:r>
            </a:p>
            <a:p>
              <a:pPr marL="482600" lvl="1" algn="ctr" defTabSz="944563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--------- ---------</a:t>
              </a:r>
            </a:p>
            <a:p>
              <a:pPr marL="482600" lvl="1" algn="ctr" defTabSz="944563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       10 2916.6667</a:t>
              </a:r>
            </a:p>
            <a:p>
              <a:pPr marL="482600" lvl="1" algn="ctr" defTabSz="944563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       20      2175</a:t>
              </a:r>
            </a:p>
          </p:txBody>
        </p:sp>
      </p:grp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8" y="177800"/>
            <a:ext cx="6573837" cy="4932363"/>
          </a:xfrm>
          <a:ln cap="flat"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925" y="5256213"/>
            <a:ext cx="6245225" cy="4202112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4BDD79-95BD-4558-997F-AA71D87F4305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019A84-9160-43D6-A310-56ED57BFC8C7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4D36B5-77F1-443C-AD0F-73644B803E5D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E08E0F-EF1A-481D-BA4B-5CB5039CF3E1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92162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921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9900" y="5337175"/>
            <a:ext cx="6265863" cy="4254500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9216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818338-A4E1-41A6-A1B3-ED1E99ED1958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6846D1-81C8-4D53-83CE-396CE3BB4A3A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  <a:p>
            <a:pPr defTabSz="482600">
              <a:tabLst>
                <a:tab pos="466725" algn="l"/>
              </a:tabLst>
            </a:pPr>
            <a:endParaRPr lang="zh-CN" altLang="en-US" smtClean="0">
              <a:ea typeface="宋体" charset="-122"/>
            </a:endParaRPr>
          </a:p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    </a:t>
            </a:r>
            <a:endParaRPr lang="zh-CN" altLang="en-US" b="1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9900" y="5337175"/>
            <a:ext cx="5534025" cy="4254500"/>
          </a:xfrm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22532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" y="192088"/>
            <a:ext cx="6637338" cy="4979987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A35DD0-3E4D-408E-9915-A757A7FEC844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D5BE77-5716-4CDA-89F8-BA12C1BC1A73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350" tIns="48312" rIns="98350" bIns="48312"/>
          <a:lstStyle/>
          <a:p>
            <a:pPr defTabSz="482600">
              <a:tabLst>
                <a:tab pos="466725" algn="l"/>
              </a:tabLst>
            </a:pPr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2867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8" y="177800"/>
            <a:ext cx="6573837" cy="4932363"/>
          </a:xfrm>
          <a:ln cap="flat"/>
        </p:spPr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757238" y="8970963"/>
            <a:ext cx="187325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BC7405-0A34-428E-9A9C-7C7F2884C0B8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2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0" descr="programming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59788" y="6464300"/>
            <a:ext cx="720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1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961188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r>
              <a:rPr lang="en-US" altLang="en-US" sz="3600" b="1">
                <a:latin typeface="黑体" pitchFamily="49" charset="-122"/>
                <a:ea typeface="黑体" pitchFamily="49" charset="-122"/>
              </a:rPr>
              <a:t>Oracle-SQL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开发</a:t>
            </a:r>
            <a:endParaRPr lang="en-US" altLang="zh-CN" sz="2000" b="1">
              <a:latin typeface="黑体" pitchFamily="49" charset="-122"/>
              <a:ea typeface="黑体" pitchFamily="49" charset="-122"/>
            </a:endParaRPr>
          </a:p>
          <a:p>
            <a:endParaRPr lang="en-US" altLang="zh-CN" sz="3600" b="1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		----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分组函数</a:t>
            </a:r>
            <a:endParaRPr lang="zh-CN" altLang="en-US" sz="20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8459788" y="6464300"/>
            <a:ext cx="720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2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zh-CN" altLang="en-US" b="0" smtClean="0">
                <a:latin typeface="宋体" charset="-122"/>
              </a:rPr>
              <a:t>分组函数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SUM</a:t>
            </a:r>
            <a:r>
              <a:rPr lang="zh-CN" altLang="en-US" smtClean="0"/>
              <a:t>函数和</a:t>
            </a:r>
            <a:r>
              <a:rPr lang="en-US" altLang="zh-CN" smtClean="0"/>
              <a:t>AVG</a:t>
            </a:r>
            <a:r>
              <a:rPr lang="zh-CN" altLang="en-US" smtClean="0"/>
              <a:t>函数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SUM</a:t>
            </a:r>
            <a:r>
              <a:rPr lang="zh-CN" altLang="en-US" smtClean="0"/>
              <a:t>和</a:t>
            </a:r>
            <a:r>
              <a:rPr lang="en-US" altLang="zh-CN" smtClean="0"/>
              <a:t>AVG</a:t>
            </a:r>
            <a:r>
              <a:rPr lang="zh-CN" altLang="en-US" smtClean="0"/>
              <a:t>函数分别返回每组的总和及平均值。</a:t>
            </a:r>
          </a:p>
          <a:p>
            <a:pPr lvl="2" eaLnBrk="1" hangingPunct="1"/>
            <a:r>
              <a:rPr lang="en-US" altLang="zh-CN" smtClean="0"/>
              <a:t>SUM([DISTINCT|</a:t>
            </a:r>
            <a:r>
              <a:rPr lang="en-US" altLang="zh-CN" u="sng" smtClean="0"/>
              <a:t>ALL</a:t>
            </a:r>
            <a:r>
              <a:rPr lang="en-US" altLang="zh-CN" smtClean="0"/>
              <a:t>] column|expression)</a:t>
            </a:r>
          </a:p>
          <a:p>
            <a:pPr lvl="2" eaLnBrk="1" hangingPunct="1"/>
            <a:r>
              <a:rPr lang="en-US" altLang="zh-CN" smtClean="0"/>
              <a:t>AVG([DISTINCT|</a:t>
            </a:r>
            <a:r>
              <a:rPr lang="en-US" altLang="zh-CN" u="sng" smtClean="0"/>
              <a:t>ALL</a:t>
            </a:r>
            <a:r>
              <a:rPr lang="en-US" altLang="zh-CN" smtClean="0"/>
              <a:t>] column|expression)</a:t>
            </a:r>
          </a:p>
          <a:p>
            <a:pPr lvl="1" eaLnBrk="1" hangingPunct="1"/>
            <a:r>
              <a:rPr lang="en-US" altLang="zh-CN" smtClean="0"/>
              <a:t>SUM</a:t>
            </a:r>
            <a:r>
              <a:rPr lang="zh-CN" altLang="en-US" smtClean="0"/>
              <a:t>和</a:t>
            </a:r>
            <a:r>
              <a:rPr lang="en-US" altLang="zh-CN" smtClean="0"/>
              <a:t>AVG</a:t>
            </a:r>
            <a:r>
              <a:rPr lang="zh-CN" altLang="en-US" smtClean="0"/>
              <a:t>函数都是只能够对数值类型的列或表达式操作。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查询职位以</a:t>
            </a:r>
            <a:r>
              <a:rPr lang="en-US" altLang="zh-CN" smtClean="0"/>
              <a:t>SALES</a:t>
            </a:r>
            <a:r>
              <a:rPr lang="zh-CN" altLang="en-US" smtClean="0"/>
              <a:t>开头的所有员工平均工资、最低工资、最高工资、工资和。</a:t>
            </a:r>
          </a:p>
          <a:p>
            <a:pPr lvl="1" eaLnBrk="1" hangingPunct="1"/>
            <a:endParaRPr lang="zh-CN" altLang="en-US" smtClean="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blackWhite">
          <a:xfrm>
            <a:off x="785813" y="5416550"/>
            <a:ext cx="7265987" cy="941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blackWhite">
          <a:xfrm>
            <a:off x="798513" y="3608388"/>
            <a:ext cx="7240587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65188" y="3662363"/>
            <a:ext cx="2984500" cy="2644775"/>
            <a:chOff x="660" y="1472"/>
            <a:chExt cx="1880" cy="1666"/>
          </a:xfrm>
        </p:grpSpPr>
        <p:sp>
          <p:nvSpPr>
            <p:cNvPr id="31761" name="Rectangle 5"/>
            <p:cNvSpPr>
              <a:spLocks noChangeArrowheads="1"/>
            </p:cNvSpPr>
            <p:nvPr/>
          </p:nvSpPr>
          <p:spPr bwMode="ltGray">
            <a:xfrm>
              <a:off x="1776" y="1472"/>
              <a:ext cx="76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  <p:sp>
          <p:nvSpPr>
            <p:cNvPr id="31762" name="Rectangle 6"/>
            <p:cNvSpPr>
              <a:spLocks noChangeArrowheads="1"/>
            </p:cNvSpPr>
            <p:nvPr/>
          </p:nvSpPr>
          <p:spPr bwMode="ltGray">
            <a:xfrm>
              <a:off x="660" y="2610"/>
              <a:ext cx="726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132013" y="3662363"/>
            <a:ext cx="3076575" cy="2644775"/>
            <a:chOff x="1458" y="1472"/>
            <a:chExt cx="1938" cy="1666"/>
          </a:xfrm>
        </p:grpSpPr>
        <p:sp>
          <p:nvSpPr>
            <p:cNvPr id="31759" name="Rectangle 8"/>
            <p:cNvSpPr>
              <a:spLocks noChangeArrowheads="1"/>
            </p:cNvSpPr>
            <p:nvPr/>
          </p:nvSpPr>
          <p:spPr bwMode="ltGray">
            <a:xfrm>
              <a:off x="1458" y="2610"/>
              <a:ext cx="798" cy="52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  <p:sp>
          <p:nvSpPr>
            <p:cNvPr id="31760" name="Rectangle 9"/>
            <p:cNvSpPr>
              <a:spLocks noChangeArrowheads="1"/>
            </p:cNvSpPr>
            <p:nvPr/>
          </p:nvSpPr>
          <p:spPr bwMode="ltGray">
            <a:xfrm>
              <a:off x="2648" y="1472"/>
              <a:ext cx="748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636838" y="3954463"/>
            <a:ext cx="2114550" cy="2352675"/>
            <a:chOff x="1776" y="1656"/>
            <a:chExt cx="1332" cy="1482"/>
          </a:xfrm>
        </p:grpSpPr>
        <p:sp>
          <p:nvSpPr>
            <p:cNvPr id="31757" name="Rectangle 11"/>
            <p:cNvSpPr>
              <a:spLocks noChangeArrowheads="1"/>
            </p:cNvSpPr>
            <p:nvPr/>
          </p:nvSpPr>
          <p:spPr bwMode="ltGray">
            <a:xfrm>
              <a:off x="1776" y="1656"/>
              <a:ext cx="764" cy="179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  <p:sp>
          <p:nvSpPr>
            <p:cNvPr id="31758" name="Rectangle 12"/>
            <p:cNvSpPr>
              <a:spLocks noChangeArrowheads="1"/>
            </p:cNvSpPr>
            <p:nvPr/>
          </p:nvSpPr>
          <p:spPr bwMode="ltGray">
            <a:xfrm>
              <a:off x="2310" y="2610"/>
              <a:ext cx="798" cy="528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4021138" y="3954463"/>
            <a:ext cx="2120900" cy="2352675"/>
            <a:chOff x="2648" y="1656"/>
            <a:chExt cx="1336" cy="1482"/>
          </a:xfrm>
        </p:grpSpPr>
        <p:sp>
          <p:nvSpPr>
            <p:cNvPr id="31755" name="Rectangle 14"/>
            <p:cNvSpPr>
              <a:spLocks noChangeArrowheads="1"/>
            </p:cNvSpPr>
            <p:nvPr/>
          </p:nvSpPr>
          <p:spPr bwMode="ltGray">
            <a:xfrm>
              <a:off x="2648" y="1656"/>
              <a:ext cx="748" cy="179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  <p:sp>
          <p:nvSpPr>
            <p:cNvPr id="31756" name="Rectangle 15"/>
            <p:cNvSpPr>
              <a:spLocks noChangeArrowheads="1"/>
            </p:cNvSpPr>
            <p:nvPr/>
          </p:nvSpPr>
          <p:spPr bwMode="ltGray">
            <a:xfrm>
              <a:off x="3186" y="2610"/>
              <a:ext cx="798" cy="528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</p:grpSp>
      <p:sp>
        <p:nvSpPr>
          <p:cNvPr id="31753" name="Rectangle 17"/>
          <p:cNvSpPr>
            <a:spLocks noChangeArrowheads="1"/>
          </p:cNvSpPr>
          <p:nvPr/>
        </p:nvSpPr>
        <p:spPr bwMode="blackWhite">
          <a:xfrm>
            <a:off x="811213" y="5429250"/>
            <a:ext cx="72405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AVG(SAL)  MAX(SAL)  MIN(SAL)  SUM(SAL)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 --------- --------- ---------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1400      1600      1250      5600</a:t>
            </a:r>
          </a:p>
        </p:txBody>
      </p:sp>
      <p:sp>
        <p:nvSpPr>
          <p:cNvPr id="31754" name="Rectangle 19"/>
          <p:cNvSpPr>
            <a:spLocks noChangeArrowheads="1"/>
          </p:cNvSpPr>
          <p:nvPr/>
        </p:nvSpPr>
        <p:spPr bwMode="blackWhite">
          <a:xfrm>
            <a:off x="798513" y="3595688"/>
            <a:ext cx="7265987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AVG(sal), MAX(sal),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		MIN(sal), SUM(sal)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	FROM	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4	WHERE	job LIKE 'SALES%';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83450" cy="442912"/>
          </a:xfrm>
        </p:spPr>
        <p:txBody>
          <a:bodyPr/>
          <a:lstStyle/>
          <a:p>
            <a:pPr fontAlgn="ctr"/>
            <a:r>
              <a:rPr lang="zh-CN" altLang="en-US" b="0" smtClean="0">
                <a:latin typeface="宋体" charset="-122"/>
              </a:rPr>
              <a:t>分组函数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27113"/>
            <a:ext cx="8686800" cy="1330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COUNT</a:t>
            </a:r>
            <a:r>
              <a:rPr lang="zh-CN" altLang="en-US" smtClean="0"/>
              <a:t>函数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COUNT</a:t>
            </a:r>
            <a:r>
              <a:rPr lang="zh-CN" altLang="en-US" smtClean="0"/>
              <a:t>函数的主要功能是返回满足条件的每组记录条数。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600" smtClean="0"/>
              <a:t>COUNT( *|{[DISTINCT|</a:t>
            </a:r>
            <a:r>
              <a:rPr lang="en-US" altLang="zh-CN" sz="2600" u="sng" smtClean="0"/>
              <a:t>ALL</a:t>
            </a:r>
            <a:r>
              <a:rPr lang="en-US" altLang="zh-CN" sz="2600" smtClean="0"/>
              <a:t>]</a:t>
            </a:r>
            <a:r>
              <a:rPr lang="en-US" altLang="zh-CN" sz="2800" smtClean="0"/>
              <a:t> column|expression}</a:t>
            </a:r>
            <a:r>
              <a:rPr lang="en-US" altLang="zh-CN" sz="2600" smtClean="0"/>
              <a:t>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CN" sz="2600" smtClean="0"/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blackWhite">
          <a:xfrm>
            <a:off x="855663" y="3175000"/>
            <a:ext cx="68326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blackWhite">
          <a:xfrm>
            <a:off x="852488" y="4416425"/>
            <a:ext cx="6858000" cy="941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4400" y="3201988"/>
            <a:ext cx="3003550" cy="2084387"/>
            <a:chOff x="780" y="1490"/>
            <a:chExt cx="1892" cy="1313"/>
          </a:xfrm>
        </p:grpSpPr>
        <p:sp>
          <p:nvSpPr>
            <p:cNvPr id="33801" name="Rectangle 6"/>
            <p:cNvSpPr>
              <a:spLocks noChangeArrowheads="1"/>
            </p:cNvSpPr>
            <p:nvPr/>
          </p:nvSpPr>
          <p:spPr bwMode="ltGray">
            <a:xfrm>
              <a:off x="1908" y="1490"/>
              <a:ext cx="76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  <p:sp>
          <p:nvSpPr>
            <p:cNvPr id="33802" name="Rectangle 7"/>
            <p:cNvSpPr>
              <a:spLocks noChangeArrowheads="1"/>
            </p:cNvSpPr>
            <p:nvPr/>
          </p:nvSpPr>
          <p:spPr bwMode="ltGray">
            <a:xfrm>
              <a:off x="780" y="2275"/>
              <a:ext cx="864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</p:grpSp>
      <p:sp>
        <p:nvSpPr>
          <p:cNvPr id="33798" name="Rectangle 8"/>
          <p:cNvSpPr>
            <a:spLocks noChangeArrowheads="1"/>
          </p:cNvSpPr>
          <p:nvPr/>
        </p:nvSpPr>
        <p:spPr bwMode="blackWhite">
          <a:xfrm>
            <a:off x="877888" y="4429125"/>
            <a:ext cx="6832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COUNT(*)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 6</a:t>
            </a:r>
          </a:p>
        </p:txBody>
      </p:sp>
      <p:sp>
        <p:nvSpPr>
          <p:cNvPr id="33799" name="Rectangle 9"/>
          <p:cNvSpPr>
            <a:spLocks noChangeArrowheads="1"/>
          </p:cNvSpPr>
          <p:nvPr/>
        </p:nvSpPr>
        <p:spPr bwMode="blackWhite">
          <a:xfrm>
            <a:off x="855663" y="3162300"/>
            <a:ext cx="68580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COUNT(*)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	deptno = 30;</a:t>
            </a:r>
          </a:p>
        </p:txBody>
      </p:sp>
      <p:sp>
        <p:nvSpPr>
          <p:cNvPr id="33800" name="Rectangle 10"/>
          <p:cNvSpPr txBox="1">
            <a:spLocks noChangeArrowheads="1"/>
          </p:cNvSpPr>
          <p:nvPr/>
        </p:nvSpPr>
        <p:spPr bwMode="auto">
          <a:xfrm>
            <a:off x="428625" y="2519363"/>
            <a:ext cx="8358188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742950" lvl="1" indent="-285750">
              <a:lnSpc>
                <a:spcPct val="9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en-US" altLang="zh-CN" sz="2200">
                <a:latin typeface="黑体" pitchFamily="49" charset="-122"/>
                <a:ea typeface="黑体" pitchFamily="49" charset="-122"/>
              </a:rPr>
              <a:t>COUNT(*)</a:t>
            </a:r>
            <a:r>
              <a:rPr lang="zh-CN" altLang="en-US" sz="2200">
                <a:latin typeface="黑体" pitchFamily="49" charset="-122"/>
                <a:ea typeface="黑体" pitchFamily="49" charset="-122"/>
              </a:rPr>
              <a:t>：返回表中满足条件的行记录数</a:t>
            </a:r>
            <a:endParaRPr lang="en-US" altLang="zh-CN" sz="220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9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>
                <a:latin typeface="黑体" pitchFamily="49" charset="-122"/>
                <a:ea typeface="黑体" pitchFamily="49" charset="-122"/>
              </a:rPr>
              <a:t>查询部门</a:t>
            </a:r>
            <a:r>
              <a:rPr lang="en-US" altLang="zh-CN" sz="2200">
                <a:latin typeface="黑体" pitchFamily="49" charset="-122"/>
                <a:ea typeface="黑体" pitchFamily="49" charset="-122"/>
              </a:rPr>
              <a:t>30</a:t>
            </a:r>
            <a:r>
              <a:rPr lang="zh-CN" altLang="en-US" sz="2200">
                <a:latin typeface="黑体" pitchFamily="49" charset="-122"/>
                <a:ea typeface="黑体" pitchFamily="49" charset="-122"/>
              </a:rPr>
              <a:t>有多少个员工</a:t>
            </a:r>
            <a:endParaRPr lang="en-US" altLang="zh-CN" sz="220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83450" cy="442912"/>
          </a:xfrm>
        </p:spPr>
        <p:txBody>
          <a:bodyPr/>
          <a:lstStyle/>
          <a:p>
            <a:pPr fontAlgn="ctr"/>
            <a:r>
              <a:rPr lang="zh-CN" altLang="en-US" b="0" smtClean="0">
                <a:latin typeface="宋体" charset="-122"/>
              </a:rPr>
              <a:t>分组函数</a:t>
            </a: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blackWhite">
          <a:xfrm>
            <a:off x="1169988" y="2601913"/>
            <a:ext cx="68326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blackWhite">
          <a:xfrm>
            <a:off x="1173163" y="3824288"/>
            <a:ext cx="685800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38250" y="2651125"/>
            <a:ext cx="3390900" cy="2063750"/>
            <a:chOff x="780" y="1670"/>
            <a:chExt cx="2136" cy="1300"/>
          </a:xfrm>
        </p:grpSpPr>
        <p:sp>
          <p:nvSpPr>
            <p:cNvPr id="35849" name="Rectangle 5"/>
            <p:cNvSpPr>
              <a:spLocks noChangeArrowheads="1"/>
            </p:cNvSpPr>
            <p:nvPr/>
          </p:nvSpPr>
          <p:spPr bwMode="ltGray">
            <a:xfrm>
              <a:off x="1932" y="1670"/>
              <a:ext cx="98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  <p:sp>
          <p:nvSpPr>
            <p:cNvPr id="35850" name="Rectangle 6"/>
            <p:cNvSpPr>
              <a:spLocks noChangeArrowheads="1"/>
            </p:cNvSpPr>
            <p:nvPr/>
          </p:nvSpPr>
          <p:spPr bwMode="ltGray">
            <a:xfrm>
              <a:off x="780" y="2442"/>
              <a:ext cx="1026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</p:grpSp>
      <p:sp>
        <p:nvSpPr>
          <p:cNvPr id="35845" name="Rectangle 8"/>
          <p:cNvSpPr txBox="1">
            <a:spLocks noChangeArrowheads="1"/>
          </p:cNvSpPr>
          <p:nvPr/>
        </p:nvSpPr>
        <p:spPr bwMode="auto">
          <a:xfrm>
            <a:off x="571500" y="1571625"/>
            <a:ext cx="7385050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742950" lvl="1" indent="-285750" eaLnBrk="0" hangingPunct="0">
              <a:lnSpc>
                <a:spcPct val="9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en-US" altLang="zh-CN" sz="2200">
                <a:latin typeface="黑体" pitchFamily="49" charset="-122"/>
                <a:ea typeface="黑体" pitchFamily="49" charset="-122"/>
              </a:rPr>
              <a:t>COUNT(</a:t>
            </a:r>
            <a:r>
              <a:rPr lang="en-US" altLang="zh-CN" sz="2400"/>
              <a:t> [DISTINCT|</a:t>
            </a:r>
            <a:r>
              <a:rPr lang="en-US" altLang="zh-CN" sz="2400" u="sng"/>
              <a:t>ALL</a:t>
            </a:r>
            <a:r>
              <a:rPr lang="en-US" altLang="zh-CN" sz="2400"/>
              <a:t>] column|expression</a:t>
            </a:r>
            <a:r>
              <a:rPr lang="en-US" altLang="zh-CN" sz="220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200">
                <a:latin typeface="黑体" pitchFamily="49" charset="-122"/>
                <a:ea typeface="黑体" pitchFamily="49" charset="-122"/>
              </a:rPr>
              <a:t>：返回满足条件的非空</a:t>
            </a:r>
            <a:r>
              <a:rPr lang="en-US" altLang="zh-CN" sz="2200">
                <a:latin typeface="黑体" pitchFamily="49" charset="-122"/>
                <a:ea typeface="黑体" pitchFamily="49" charset="-122"/>
              </a:rPr>
              <a:t>(NULL)</a:t>
            </a:r>
            <a:r>
              <a:rPr lang="zh-CN" altLang="en-US" sz="2200">
                <a:latin typeface="黑体" pitchFamily="49" charset="-122"/>
                <a:ea typeface="黑体" pitchFamily="49" charset="-122"/>
              </a:rPr>
              <a:t>行的数量</a:t>
            </a:r>
            <a:endParaRPr lang="en-US" altLang="zh-CN" sz="220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9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>
                <a:latin typeface="黑体" pitchFamily="49" charset="-122"/>
                <a:ea typeface="黑体" pitchFamily="49" charset="-122"/>
              </a:rPr>
              <a:t>查询部门</a:t>
            </a:r>
            <a:r>
              <a:rPr lang="en-US" altLang="zh-CN" sz="2200">
                <a:latin typeface="黑体" pitchFamily="49" charset="-122"/>
                <a:ea typeface="黑体" pitchFamily="49" charset="-122"/>
              </a:rPr>
              <a:t>30</a:t>
            </a:r>
            <a:r>
              <a:rPr lang="zh-CN" altLang="en-US" sz="2200">
                <a:latin typeface="黑体" pitchFamily="49" charset="-122"/>
                <a:ea typeface="黑体" pitchFamily="49" charset="-122"/>
              </a:rPr>
              <a:t>有多少个员工领取奖金。</a:t>
            </a:r>
          </a:p>
        </p:txBody>
      </p:sp>
      <p:sp>
        <p:nvSpPr>
          <p:cNvPr id="35846" name="Rectangle 9"/>
          <p:cNvSpPr>
            <a:spLocks noChangeArrowheads="1"/>
          </p:cNvSpPr>
          <p:nvPr/>
        </p:nvSpPr>
        <p:spPr bwMode="blackWhite">
          <a:xfrm>
            <a:off x="1182688" y="2589213"/>
            <a:ext cx="68580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COUNT(comm)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	deptno = 30;</a:t>
            </a:r>
          </a:p>
        </p:txBody>
      </p:sp>
      <p:sp>
        <p:nvSpPr>
          <p:cNvPr id="35847" name="Rectangle 10"/>
          <p:cNvSpPr>
            <a:spLocks noChangeArrowheads="1"/>
          </p:cNvSpPr>
          <p:nvPr/>
        </p:nvSpPr>
        <p:spPr bwMode="blackWhite">
          <a:xfrm>
            <a:off x="1211263" y="3836988"/>
            <a:ext cx="68326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COUNT(COMM)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-----------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   4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7200" y="1027113"/>
            <a:ext cx="82899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9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800" kern="0" dirty="0">
                <a:latin typeface="黑体" pitchFamily="49" charset="-122"/>
                <a:ea typeface="黑体" pitchFamily="49" charset="-122"/>
              </a:rPr>
              <a:t>COUNT</a:t>
            </a: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函数</a:t>
            </a:r>
            <a:endParaRPr lang="en-US" altLang="zh-CN" sz="26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ChangeArrowheads="1"/>
          </p:cNvSpPr>
          <p:nvPr/>
        </p:nvSpPr>
        <p:spPr bwMode="blackWhite">
          <a:xfrm>
            <a:off x="785813" y="2800350"/>
            <a:ext cx="72898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zh-CN" altLang="en-US" b="0" smtClean="0">
                <a:latin typeface="宋体" charset="-122"/>
              </a:rPr>
              <a:t>分组函数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组函数中</a:t>
            </a:r>
            <a:r>
              <a:rPr lang="en-US" altLang="zh-CN" smtClean="0"/>
              <a:t>DISTINCT</a:t>
            </a:r>
          </a:p>
          <a:p>
            <a:pPr lvl="1" eaLnBrk="1" hangingPunct="1"/>
            <a:r>
              <a:rPr lang="en-US" altLang="zh-CN" smtClean="0"/>
              <a:t>DISTINCT</a:t>
            </a:r>
            <a:r>
              <a:rPr lang="zh-CN" altLang="en-US" smtClean="0"/>
              <a:t>会消除重复记录后再使用组函数 </a:t>
            </a:r>
          </a:p>
          <a:p>
            <a:pPr lvl="1" eaLnBrk="1" hangingPunct="1"/>
            <a:endParaRPr lang="zh-CN" altLang="en-US" smtClean="0"/>
          </a:p>
          <a:p>
            <a:pPr lvl="1" eaLnBrk="1" hangingPunct="1"/>
            <a:r>
              <a:rPr lang="zh-CN" altLang="en-US" smtClean="0"/>
              <a:t>查询有员工的部门数量。 </a:t>
            </a:r>
          </a:p>
        </p:txBody>
      </p:sp>
      <p:sp>
        <p:nvSpPr>
          <p:cNvPr id="37892" name="Rectangle 9"/>
          <p:cNvSpPr>
            <a:spLocks noChangeArrowheads="1"/>
          </p:cNvSpPr>
          <p:nvPr/>
        </p:nvSpPr>
        <p:spPr bwMode="blackWhite">
          <a:xfrm>
            <a:off x="855663" y="2643188"/>
            <a:ext cx="68580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COUNT(DISTINCT deptno)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	emp;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ChangeArrowheads="1"/>
          </p:cNvSpPr>
          <p:nvPr/>
        </p:nvSpPr>
        <p:spPr bwMode="blackWhite">
          <a:xfrm>
            <a:off x="966788" y="2500313"/>
            <a:ext cx="72898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9938" name="Rectangle 9"/>
          <p:cNvSpPr>
            <a:spLocks noChangeArrowheads="1"/>
          </p:cNvSpPr>
          <p:nvPr/>
        </p:nvSpPr>
        <p:spPr bwMode="blackWhite">
          <a:xfrm>
            <a:off x="941388" y="2547938"/>
            <a:ext cx="73152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AVG(comm)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zh-CN" altLang="en-US" b="0" smtClean="0">
                <a:latin typeface="宋体" charset="-122"/>
              </a:rPr>
              <a:t>分组函数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89925" cy="3773488"/>
          </a:xfrm>
        </p:spPr>
        <p:txBody>
          <a:bodyPr/>
          <a:lstStyle/>
          <a:p>
            <a:pPr eaLnBrk="1" hangingPunct="1"/>
            <a:r>
              <a:rPr lang="zh-CN" altLang="en-US" smtClean="0"/>
              <a:t>分组函数中空值处理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除了</a:t>
            </a:r>
            <a:r>
              <a:rPr lang="en-US" altLang="zh-CN" smtClean="0"/>
              <a:t>COUNT</a:t>
            </a:r>
            <a:r>
              <a:rPr lang="zh-CN" altLang="en-US" smtClean="0"/>
              <a:t>（*）之外，其它所有分组函数都会忽略列中的空值，然后再进行计算。</a:t>
            </a:r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zh-CN" altLang="en-US" smtClean="0"/>
          </a:p>
        </p:txBody>
      </p:sp>
      <p:sp>
        <p:nvSpPr>
          <p:cNvPr id="39941" name="Rectangle 3"/>
          <p:cNvSpPr>
            <a:spLocks noChangeArrowheads="1"/>
          </p:cNvSpPr>
          <p:nvPr/>
        </p:nvSpPr>
        <p:spPr bwMode="blackWhite">
          <a:xfrm>
            <a:off x="962025" y="3630613"/>
            <a:ext cx="728980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23938" y="2857500"/>
            <a:ext cx="2614612" cy="1657350"/>
            <a:chOff x="645" y="1593"/>
            <a:chExt cx="1647" cy="1044"/>
          </a:xfrm>
        </p:grpSpPr>
        <p:sp>
          <p:nvSpPr>
            <p:cNvPr id="39944" name="Rectangle 5"/>
            <p:cNvSpPr>
              <a:spLocks noChangeArrowheads="1"/>
            </p:cNvSpPr>
            <p:nvPr/>
          </p:nvSpPr>
          <p:spPr bwMode="ltGray">
            <a:xfrm>
              <a:off x="1485" y="1593"/>
              <a:ext cx="807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  <p:sp>
          <p:nvSpPr>
            <p:cNvPr id="39945" name="Rectangle 6"/>
            <p:cNvSpPr>
              <a:spLocks noChangeArrowheads="1"/>
            </p:cNvSpPr>
            <p:nvPr/>
          </p:nvSpPr>
          <p:spPr bwMode="ltGray">
            <a:xfrm>
              <a:off x="645" y="2109"/>
              <a:ext cx="885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ctr">
                <a:buSzPct val="65000"/>
              </a:pPr>
              <a:endParaRPr lang="zh-CN" altLang="en-US"/>
            </a:p>
          </p:txBody>
        </p:sp>
      </p:grpSp>
      <p:sp>
        <p:nvSpPr>
          <p:cNvPr id="39943" name="Rectangle 10"/>
          <p:cNvSpPr>
            <a:spLocks noChangeArrowheads="1"/>
          </p:cNvSpPr>
          <p:nvPr/>
        </p:nvSpPr>
        <p:spPr bwMode="blackWhite">
          <a:xfrm>
            <a:off x="962025" y="3643313"/>
            <a:ext cx="72644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AVG(COMM)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550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ChangeArrowheads="1"/>
          </p:cNvSpPr>
          <p:nvPr/>
        </p:nvSpPr>
        <p:spPr bwMode="blackWhite">
          <a:xfrm>
            <a:off x="909638" y="3206750"/>
            <a:ext cx="72898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1986" name="Rectangle 3"/>
          <p:cNvSpPr>
            <a:spLocks noChangeArrowheads="1"/>
          </p:cNvSpPr>
          <p:nvPr/>
        </p:nvSpPr>
        <p:spPr bwMode="blackWhite">
          <a:xfrm>
            <a:off x="919163" y="4416425"/>
            <a:ext cx="7315200" cy="941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84250" y="3244850"/>
            <a:ext cx="3848100" cy="2066925"/>
            <a:chOff x="620" y="2044"/>
            <a:chExt cx="2424" cy="1302"/>
          </a:xfrm>
        </p:grpSpPr>
        <p:sp>
          <p:nvSpPr>
            <p:cNvPr id="41992" name="Rectangle 5"/>
            <p:cNvSpPr>
              <a:spLocks noChangeArrowheads="1"/>
            </p:cNvSpPr>
            <p:nvPr/>
          </p:nvSpPr>
          <p:spPr bwMode="ltGray">
            <a:xfrm>
              <a:off x="620" y="2818"/>
              <a:ext cx="1428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41993" name="Rectangle 6"/>
            <p:cNvSpPr>
              <a:spLocks noChangeArrowheads="1"/>
            </p:cNvSpPr>
            <p:nvPr/>
          </p:nvSpPr>
          <p:spPr bwMode="ltGray">
            <a:xfrm>
              <a:off x="1640" y="2044"/>
              <a:ext cx="140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4198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2625" y="1844675"/>
            <a:ext cx="7772400" cy="862013"/>
          </a:xfrm>
        </p:spPr>
        <p:txBody>
          <a:bodyPr lIns="92075" tIns="46038" rIns="92075" bIns="46038">
            <a:spAutoFit/>
          </a:bodyPr>
          <a:lstStyle/>
          <a:p>
            <a:r>
              <a:rPr lang="zh-CN" altLang="en-US" b="1" smtClean="0">
                <a:ea typeface="宋体" charset="-122"/>
              </a:rPr>
              <a:t>在分组函数中使用</a:t>
            </a:r>
            <a:r>
              <a:rPr lang="en-US" altLang="zh-CN" b="1" smtClean="0">
                <a:ea typeface="宋体" charset="-122"/>
              </a:rPr>
              <a:t>NVL</a:t>
            </a:r>
            <a:r>
              <a:rPr lang="zh-CN" altLang="en-US" b="1" smtClean="0">
                <a:ea typeface="宋体" charset="-122"/>
              </a:rPr>
              <a:t>函数</a:t>
            </a:r>
            <a:endParaRPr lang="en-US" altLang="zh-CN" b="1" smtClean="0">
              <a:ea typeface="宋体" charset="-122"/>
            </a:endParaRPr>
          </a:p>
          <a:p>
            <a:pPr lvl="1"/>
            <a:r>
              <a:rPr lang="en-US" altLang="zh-CN" b="1" smtClean="0">
                <a:ea typeface="宋体" charset="-122"/>
              </a:rPr>
              <a:t>NVL </a:t>
            </a:r>
            <a:r>
              <a:rPr lang="zh-CN" altLang="en-US" b="1" smtClean="0">
                <a:ea typeface="宋体" charset="-122"/>
              </a:rPr>
              <a:t>函数可以使分组函数强制包含含有空值的记录</a:t>
            </a:r>
            <a:endParaRPr lang="en-US" altLang="zh-CN" b="1" smtClean="0">
              <a:ea typeface="宋体" charset="-122"/>
            </a:endParaRPr>
          </a:p>
        </p:txBody>
      </p:sp>
      <p:sp>
        <p:nvSpPr>
          <p:cNvPr id="41989" name="Rectangle 9"/>
          <p:cNvSpPr>
            <a:spLocks noChangeArrowheads="1"/>
          </p:cNvSpPr>
          <p:nvPr/>
        </p:nvSpPr>
        <p:spPr bwMode="blackWhite">
          <a:xfrm>
            <a:off x="896938" y="3194050"/>
            <a:ext cx="73152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AVG(NVL(comm,0))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41990" name="Rectangle 10"/>
          <p:cNvSpPr>
            <a:spLocks noChangeArrowheads="1"/>
          </p:cNvSpPr>
          <p:nvPr/>
        </p:nvSpPr>
        <p:spPr bwMode="blackWhite">
          <a:xfrm>
            <a:off x="931863" y="4429125"/>
            <a:ext cx="7289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AVG(NVL(COMM,0))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----------------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157.14286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7200" y="5794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eaLnBrk="0" fontAlgn="ctr" hangingPunct="0">
              <a:defRPr/>
            </a:pPr>
            <a:r>
              <a:rPr lang="zh-CN" altLang="en-US" sz="3600" kern="0" dirty="0">
                <a:solidFill>
                  <a:schemeClr val="tx2"/>
                </a:solidFill>
                <a:latin typeface="宋体"/>
                <a:ea typeface="黑体" pitchFamily="49" charset="-122"/>
                <a:cs typeface="+mj-cs"/>
              </a:rPr>
              <a:t>分组函数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查询部门</a:t>
            </a:r>
            <a:r>
              <a:rPr lang="en-US" altLang="zh-CN" smtClean="0"/>
              <a:t>20</a:t>
            </a:r>
            <a:r>
              <a:rPr lang="zh-CN" altLang="en-US" smtClean="0"/>
              <a:t>的员工，每个月的工资总和及平均工资。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查询工作在</a:t>
            </a:r>
            <a:r>
              <a:rPr lang="en-US" altLang="zh-CN" smtClean="0"/>
              <a:t>CHICAGO</a:t>
            </a:r>
            <a:r>
              <a:rPr lang="zh-CN" altLang="en-US" smtClean="0"/>
              <a:t>的员工人数，最高工资及最低工资。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查询员工表中一共有几种岗位类型。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思考</a:t>
            </a: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733425"/>
          </a:xfrm>
        </p:spPr>
        <p:txBody>
          <a:bodyPr/>
          <a:lstStyle/>
          <a:p>
            <a:r>
              <a:rPr lang="zh-CN" altLang="en-US" smtClean="0"/>
              <a:t>查询每个部门的平均工资？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ChangeArrowheads="1"/>
          </p:cNvSpPr>
          <p:nvPr/>
        </p:nvSpPr>
        <p:spPr bwMode="blackWhite">
          <a:xfrm>
            <a:off x="5956300" y="3079750"/>
            <a:ext cx="2546350" cy="171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8130" name="Rectangle 3"/>
          <p:cNvSpPr>
            <a:spLocks noChangeArrowheads="1"/>
          </p:cNvSpPr>
          <p:nvPr/>
        </p:nvSpPr>
        <p:spPr bwMode="blackWhite">
          <a:xfrm>
            <a:off x="798513" y="1930400"/>
            <a:ext cx="3233737" cy="40798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>
          <a:xfrm>
            <a:off x="428625" y="261938"/>
            <a:ext cx="7612063" cy="881062"/>
          </a:xfrm>
        </p:spPr>
        <p:txBody>
          <a:bodyPr lIns="92075" tIns="46038" rIns="92075" bIns="46038"/>
          <a:lstStyle/>
          <a:p>
            <a:r>
              <a:rPr lang="zh-CN" altLang="en-US" smtClean="0"/>
              <a:t>创建数据组 </a:t>
            </a:r>
          </a:p>
        </p:txBody>
      </p:sp>
      <p:sp>
        <p:nvSpPr>
          <p:cNvPr id="48132" name="Freeform 6"/>
          <p:cNvSpPr>
            <a:spLocks/>
          </p:cNvSpPr>
          <p:nvPr/>
        </p:nvSpPr>
        <p:spPr bwMode="auto">
          <a:xfrm>
            <a:off x="4043363" y="1925638"/>
            <a:ext cx="1920875" cy="4079875"/>
          </a:xfrm>
          <a:custGeom>
            <a:avLst/>
            <a:gdLst>
              <a:gd name="T0" fmla="*/ 0 w 1210"/>
              <a:gd name="T1" fmla="*/ 2147483647 h 2570"/>
              <a:gd name="T2" fmla="*/ 0 w 1210"/>
              <a:gd name="T3" fmla="*/ 0 h 2570"/>
              <a:gd name="T4" fmla="*/ 2147483647 w 1210"/>
              <a:gd name="T5" fmla="*/ 2147483647 h 2570"/>
              <a:gd name="T6" fmla="*/ 2147483647 w 1210"/>
              <a:gd name="T7" fmla="*/ 2147483647 h 2570"/>
              <a:gd name="T8" fmla="*/ 0 w 1210"/>
              <a:gd name="T9" fmla="*/ 2147483647 h 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0"/>
              <a:gd name="T16" fmla="*/ 0 h 2570"/>
              <a:gd name="T17" fmla="*/ 1210 w 1210"/>
              <a:gd name="T18" fmla="*/ 2570 h 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0" h="2570">
                <a:moveTo>
                  <a:pt x="0" y="2569"/>
                </a:moveTo>
                <a:lnTo>
                  <a:pt x="0" y="0"/>
                </a:lnTo>
                <a:lnTo>
                  <a:pt x="1209" y="731"/>
                </a:lnTo>
                <a:lnTo>
                  <a:pt x="1209" y="1823"/>
                </a:lnTo>
                <a:lnTo>
                  <a:pt x="0" y="2569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4608513" y="3051175"/>
            <a:ext cx="12128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“按部门</a:t>
            </a:r>
          </a:p>
          <a:p>
            <a:pPr algn="ctr" fontAlgn="ctr">
              <a:buSzPct val="65000"/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分组求出</a:t>
            </a:r>
          </a:p>
          <a:p>
            <a:pPr algn="ctr" fontAlgn="ctr">
              <a:buSzPct val="65000"/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各部门的</a:t>
            </a:r>
          </a:p>
          <a:p>
            <a:pPr algn="ctr" fontAlgn="ctr">
              <a:buSzPct val="65000"/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平均工资”</a:t>
            </a:r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ltGray">
          <a:xfrm>
            <a:off x="868363" y="2436813"/>
            <a:ext cx="3119437" cy="776287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4025900" y="2713038"/>
            <a:ext cx="9429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  <a:defRPr/>
            </a:pPr>
            <a:r>
              <a:rPr lang="zh-CN" altLang="en-US" sz="12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2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2916.6667</a:t>
            </a:r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ltGray">
          <a:xfrm>
            <a:off x="6032500" y="3797300"/>
            <a:ext cx="2397125" cy="28416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9579" name="Rectangle 11"/>
          <p:cNvSpPr>
            <a:spLocks noChangeArrowheads="1"/>
          </p:cNvSpPr>
          <p:nvPr/>
        </p:nvSpPr>
        <p:spPr bwMode="ltGray">
          <a:xfrm>
            <a:off x="868363" y="3224213"/>
            <a:ext cx="3119437" cy="1233487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4025900" y="3703638"/>
            <a:ext cx="5651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  <a:defRPr/>
            </a:pPr>
            <a:r>
              <a:rPr lang="zh-CN" altLang="en-US" sz="12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2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2175</a:t>
            </a:r>
          </a:p>
        </p:txBody>
      </p:sp>
      <p:sp>
        <p:nvSpPr>
          <p:cNvPr id="109581" name="Rectangle 13"/>
          <p:cNvSpPr>
            <a:spLocks noChangeArrowheads="1"/>
          </p:cNvSpPr>
          <p:nvPr/>
        </p:nvSpPr>
        <p:spPr bwMode="ltGray">
          <a:xfrm>
            <a:off x="6032500" y="4130675"/>
            <a:ext cx="2397125" cy="284163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9582" name="Rectangle 14"/>
          <p:cNvSpPr>
            <a:spLocks noChangeArrowheads="1"/>
          </p:cNvSpPr>
          <p:nvPr/>
        </p:nvSpPr>
        <p:spPr bwMode="ltGray">
          <a:xfrm>
            <a:off x="868363" y="4468813"/>
            <a:ext cx="3119437" cy="1474787"/>
          </a:xfrm>
          <a:prstGeom prst="rect">
            <a:avLst/>
          </a:prstGeom>
          <a:solidFill>
            <a:srgbClr val="3399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9583" name="Rectangle 15"/>
          <p:cNvSpPr>
            <a:spLocks noChangeArrowheads="1"/>
          </p:cNvSpPr>
          <p:nvPr/>
        </p:nvSpPr>
        <p:spPr bwMode="auto">
          <a:xfrm>
            <a:off x="4025900" y="4960938"/>
            <a:ext cx="9429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  <a:defRPr/>
            </a:pPr>
            <a:r>
              <a:rPr lang="zh-CN" altLang="en-US" sz="1200" b="1">
                <a:solidFill>
                  <a:srgbClr val="66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200" b="1">
                <a:solidFill>
                  <a:srgbClr val="66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1566.6667</a:t>
            </a:r>
          </a:p>
        </p:txBody>
      </p:sp>
      <p:sp>
        <p:nvSpPr>
          <p:cNvPr id="109584" name="Rectangle 16"/>
          <p:cNvSpPr>
            <a:spLocks noChangeArrowheads="1"/>
          </p:cNvSpPr>
          <p:nvPr/>
        </p:nvSpPr>
        <p:spPr bwMode="ltGray">
          <a:xfrm>
            <a:off x="6032500" y="4464050"/>
            <a:ext cx="2397125" cy="284163"/>
          </a:xfrm>
          <a:prstGeom prst="rect">
            <a:avLst/>
          </a:prstGeom>
          <a:solidFill>
            <a:srgbClr val="3399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8143" name="Rectangle 17"/>
          <p:cNvSpPr>
            <a:spLocks noChangeArrowheads="1"/>
          </p:cNvSpPr>
          <p:nvPr/>
        </p:nvSpPr>
        <p:spPr bwMode="auto">
          <a:xfrm>
            <a:off x="1309688" y="1949450"/>
            <a:ext cx="2778125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       SAL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10      2450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10      1300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20       800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20      1100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20      2975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30      1600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30      2850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30       950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30      1500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ctr" fontAlgn="ctr">
              <a:lnSpc>
                <a:spcPct val="90000"/>
              </a:lnSpc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8144" name="Rectangle 18"/>
          <p:cNvSpPr>
            <a:spLocks noChangeArrowheads="1"/>
          </p:cNvSpPr>
          <p:nvPr/>
        </p:nvSpPr>
        <p:spPr bwMode="auto">
          <a:xfrm>
            <a:off x="5705475" y="3068638"/>
            <a:ext cx="2778125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5000"/>
              </a:lnSpc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  AVG(SAL)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------- ---------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10 2916.6667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20      2175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30 1566.6667</a:t>
            </a:r>
          </a:p>
        </p:txBody>
      </p:sp>
      <p:sp>
        <p:nvSpPr>
          <p:cNvPr id="48145" name="内容占位符 2"/>
          <p:cNvSpPr>
            <a:spLocks noGrp="1"/>
          </p:cNvSpPr>
          <p:nvPr>
            <p:ph idx="1"/>
          </p:nvPr>
        </p:nvSpPr>
        <p:spPr>
          <a:xfrm>
            <a:off x="568325" y="1195388"/>
            <a:ext cx="8147050" cy="733425"/>
          </a:xfrm>
        </p:spPr>
        <p:txBody>
          <a:bodyPr/>
          <a:lstStyle/>
          <a:p>
            <a:r>
              <a:rPr lang="zh-CN" altLang="en-US" smtClean="0"/>
              <a:t>解决上述问题，需要按照部门进行分组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6" grpId="0" animBg="1"/>
      <p:bldP spid="109577" grpId="0" autoUpdateAnimBg="0"/>
      <p:bldP spid="109578" grpId="0" animBg="1"/>
      <p:bldP spid="109579" grpId="0" animBg="1"/>
      <p:bldP spid="109580" grpId="0" autoUpdateAnimBg="0"/>
      <p:bldP spid="109581" grpId="0" animBg="1"/>
      <p:bldP spid="109582" grpId="0" animBg="1"/>
      <p:bldP spid="109583" grpId="0" autoUpdateAnimBg="0"/>
      <p:bldP spid="10958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ChangeArrowheads="1"/>
          </p:cNvSpPr>
          <p:nvPr/>
        </p:nvSpPr>
        <p:spPr bwMode="blackWhite">
          <a:xfrm>
            <a:off x="1008063" y="1655763"/>
            <a:ext cx="7169150" cy="1465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title"/>
          </p:nvPr>
        </p:nvSpPr>
        <p:spPr>
          <a:xfrm>
            <a:off x="574675" y="544513"/>
            <a:ext cx="8016875" cy="881062"/>
          </a:xfrm>
        </p:spPr>
        <p:txBody>
          <a:bodyPr lIns="92075" tIns="46038" rIns="92075" bIns="46038"/>
          <a:lstStyle/>
          <a:p>
            <a:r>
              <a:rPr lang="zh-CN" altLang="en-US" smtClean="0"/>
              <a:t>用</a:t>
            </a:r>
            <a:r>
              <a:rPr lang="en-US" altLang="zh-CN" smtClean="0"/>
              <a:t>GROUP BY</a:t>
            </a:r>
            <a:r>
              <a:rPr lang="zh-CN" altLang="en-US" smtClean="0"/>
              <a:t>子句创建数据组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ltGray">
          <a:xfrm>
            <a:off x="1092200" y="2543175"/>
            <a:ext cx="4648200" cy="28416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blackWhite">
          <a:xfrm>
            <a:off x="982663" y="1643063"/>
            <a:ext cx="719455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group_function(column)</a:t>
            </a: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group_by_expression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]</a:t>
            </a:r>
            <a:endParaRPr lang="en-US" altLang="zh-CN" sz="1800" b="1" i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  <p:sp>
        <p:nvSpPr>
          <p:cNvPr id="5018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54075" y="3341688"/>
            <a:ext cx="7573963" cy="1293812"/>
          </a:xfrm>
        </p:spPr>
        <p:txBody>
          <a:bodyPr lIns="92075" tIns="46038" rIns="92075" bIns="46038">
            <a:spAutoFit/>
          </a:bodyPr>
          <a:lstStyle/>
          <a:p>
            <a:r>
              <a:rPr lang="zh-CN" altLang="en-US" smtClean="0"/>
              <a:t>通过 </a:t>
            </a:r>
            <a:r>
              <a:rPr lang="en-US" altLang="zh-CN" smtClean="0"/>
              <a:t>GROUP BY </a:t>
            </a:r>
            <a:r>
              <a:rPr lang="zh-CN" altLang="en-US" smtClean="0"/>
              <a:t>子句可将表中满足</a:t>
            </a:r>
            <a:r>
              <a:rPr lang="en-US" altLang="zh-CN" smtClean="0"/>
              <a:t>WHERE</a:t>
            </a:r>
            <a:r>
              <a:rPr lang="zh-CN" altLang="en-US" smtClean="0"/>
              <a:t>条件的记录按照指定的列划分成若干个小组</a:t>
            </a:r>
            <a:endParaRPr lang="en-US" altLang="zh-CN" smtClean="0"/>
          </a:p>
          <a:p>
            <a:pPr lvl="1"/>
            <a:r>
              <a:rPr lang="zh-CN" altLang="en-US" smtClean="0"/>
              <a:t>其中</a:t>
            </a:r>
            <a:r>
              <a:rPr lang="en-US" altLang="zh-CN" smtClean="0"/>
              <a:t>GROUP BY</a:t>
            </a:r>
            <a:r>
              <a:rPr lang="zh-CN" altLang="en-US" smtClean="0"/>
              <a:t>子句指定要分组的列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>
              <a:buSzPct val="65000"/>
              <a:defRPr/>
            </a:pPr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+mj-cs"/>
              </a:rPr>
              <a:t>章节目标</a:t>
            </a:r>
            <a:endParaRPr lang="en-US" altLang="zh-CN" sz="3600" b="1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5362" name="Rectangle 3"/>
          <p:cNvSpPr txBox="1">
            <a:spLocks noChangeArrowheads="1"/>
          </p:cNvSpPr>
          <p:nvPr/>
        </p:nvSpPr>
        <p:spPr bwMode="auto">
          <a:xfrm>
            <a:off x="747713" y="1714500"/>
            <a:ext cx="8072437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 typeface="Arial" charset="0"/>
              <a:buChar char="•"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通过本章学习，学员应达到如下目标：</a:t>
            </a:r>
            <a:endParaRPr lang="en-US" altLang="zh-CN" sz="2800">
              <a:latin typeface="黑体" pitchFamily="49" charset="-122"/>
              <a:ea typeface="黑体" pitchFamily="49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理解单行函数和分组函数的区别；</a:t>
            </a: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掌握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个常用分组函数；</a:t>
            </a:r>
            <a:endParaRPr lang="en-US" altLang="zh-CN" sz="2400">
              <a:latin typeface="黑体" pitchFamily="49" charset="-122"/>
              <a:ea typeface="黑体" pitchFamily="49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掌握分组 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GROUP BY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语句；</a:t>
            </a:r>
            <a:endParaRPr lang="en-US" altLang="zh-CN" sz="2400">
              <a:latin typeface="黑体" pitchFamily="49" charset="-122"/>
              <a:ea typeface="黑体" pitchFamily="49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掌握过滤分组后的记录 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HAVING 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语句；</a:t>
            </a:r>
            <a:endParaRPr lang="en-US" altLang="zh-CN" sz="2400">
              <a:latin typeface="黑体" pitchFamily="49" charset="-122"/>
              <a:ea typeface="黑体" pitchFamily="49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掌握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SELECT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语句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个子句的执行顺序；</a:t>
            </a: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利用分组函数和分组语句能解决常见问题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;</a:t>
            </a: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 b="1">
              <a:latin typeface="黑体" pitchFamily="49" charset="-122"/>
              <a:ea typeface="黑体" pitchFamily="49" charset="-122"/>
            </a:endParaRP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en-US" altLang="zh-CN" sz="280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ChangeArrowheads="1"/>
          </p:cNvSpPr>
          <p:nvPr/>
        </p:nvSpPr>
        <p:spPr bwMode="blackWhite">
          <a:xfrm>
            <a:off x="923925" y="2919413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2226" name="Rectangle 3"/>
          <p:cNvSpPr>
            <a:spLocks noChangeArrowheads="1"/>
          </p:cNvSpPr>
          <p:nvPr/>
        </p:nvSpPr>
        <p:spPr bwMode="blackWhite">
          <a:xfrm>
            <a:off x="938213" y="4425950"/>
            <a:ext cx="7289800" cy="14652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>
          <a:xfrm>
            <a:off x="687388" y="609600"/>
            <a:ext cx="7769225" cy="762000"/>
          </a:xfrm>
        </p:spPr>
        <p:txBody>
          <a:bodyPr lIns="92075" tIns="46038" rIns="92075" bIns="46038"/>
          <a:lstStyle/>
          <a:p>
            <a:r>
              <a:rPr lang="zh-CN" altLang="en-US" smtClean="0"/>
              <a:t>使用 </a:t>
            </a:r>
            <a:r>
              <a:rPr lang="en-US" altLang="zh-CN" smtClean="0"/>
              <a:t>GROUP BY </a:t>
            </a:r>
            <a:r>
              <a:rPr lang="zh-CN" altLang="en-US" smtClean="0"/>
              <a:t>子句 </a:t>
            </a:r>
          </a:p>
        </p:txBody>
      </p:sp>
      <p:sp>
        <p:nvSpPr>
          <p:cNvPr id="5222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69950" y="1362075"/>
            <a:ext cx="7577138" cy="523875"/>
          </a:xfrm>
        </p:spPr>
        <p:txBody>
          <a:bodyPr lIns="92075" tIns="46038" rIns="92075" bIns="46038">
            <a:spAutoFit/>
          </a:bodyPr>
          <a:lstStyle/>
          <a:p>
            <a:r>
              <a:rPr lang="zh-CN" altLang="en-US" smtClean="0"/>
              <a:t>查询每个部门的编号，平均工资</a:t>
            </a:r>
            <a:endParaRPr lang="en-US" altLang="zh-CN" smtClean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16000" y="2944813"/>
            <a:ext cx="2895600" cy="2925762"/>
            <a:chOff x="640" y="1855"/>
            <a:chExt cx="1824" cy="1843"/>
          </a:xfrm>
        </p:grpSpPr>
        <p:grpSp>
          <p:nvGrpSpPr>
            <p:cNvPr id="52232" name="Group 7"/>
            <p:cNvGrpSpPr>
              <a:grpSpLocks/>
            </p:cNvGrpSpPr>
            <p:nvPr/>
          </p:nvGrpSpPr>
          <p:grpSpPr bwMode="auto">
            <a:xfrm>
              <a:off x="640" y="2210"/>
              <a:ext cx="1824" cy="1488"/>
              <a:chOff x="640" y="2210"/>
              <a:chExt cx="1824" cy="1488"/>
            </a:xfrm>
          </p:grpSpPr>
          <p:sp>
            <p:nvSpPr>
              <p:cNvPr id="52234" name="Rectangle 8"/>
              <p:cNvSpPr>
                <a:spLocks noChangeArrowheads="1"/>
              </p:cNvSpPr>
              <p:nvPr/>
            </p:nvSpPr>
            <p:spPr bwMode="ltGray">
              <a:xfrm>
                <a:off x="1016" y="2210"/>
                <a:ext cx="1448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52235" name="Rectangle 9"/>
              <p:cNvSpPr>
                <a:spLocks noChangeArrowheads="1"/>
              </p:cNvSpPr>
              <p:nvPr/>
            </p:nvSpPr>
            <p:spPr bwMode="ltGray">
              <a:xfrm>
                <a:off x="640" y="3154"/>
                <a:ext cx="1664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52236" name="Rectangle 10"/>
              <p:cNvSpPr>
                <a:spLocks noChangeArrowheads="1"/>
              </p:cNvSpPr>
              <p:nvPr/>
            </p:nvSpPr>
            <p:spPr bwMode="ltGray">
              <a:xfrm>
                <a:off x="640" y="3335"/>
                <a:ext cx="1664" cy="179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52237" name="Rectangle 11"/>
              <p:cNvSpPr>
                <a:spLocks noChangeArrowheads="1"/>
              </p:cNvSpPr>
              <p:nvPr/>
            </p:nvSpPr>
            <p:spPr bwMode="ltGray">
              <a:xfrm>
                <a:off x="640" y="3519"/>
                <a:ext cx="1664" cy="179"/>
              </a:xfrm>
              <a:prstGeom prst="rect">
                <a:avLst/>
              </a:prstGeom>
              <a:solidFill>
                <a:srgbClr val="3399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</p:grpSp>
        <p:sp>
          <p:nvSpPr>
            <p:cNvPr id="52233" name="Rectangle 12"/>
            <p:cNvSpPr>
              <a:spLocks noChangeArrowheads="1"/>
            </p:cNvSpPr>
            <p:nvPr/>
          </p:nvSpPr>
          <p:spPr bwMode="ltGray">
            <a:xfrm>
              <a:off x="1772" y="1855"/>
              <a:ext cx="58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52230" name="Rectangle 13"/>
          <p:cNvSpPr>
            <a:spLocks noChangeArrowheads="1"/>
          </p:cNvSpPr>
          <p:nvPr/>
        </p:nvSpPr>
        <p:spPr bwMode="blackWhite">
          <a:xfrm>
            <a:off x="889000" y="2906713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 deptno, AVG(sal)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52231" name="Rectangle 14"/>
          <p:cNvSpPr>
            <a:spLocks noChangeArrowheads="1"/>
          </p:cNvSpPr>
          <p:nvPr/>
        </p:nvSpPr>
        <p:spPr bwMode="blackWhite">
          <a:xfrm>
            <a:off x="903288" y="4413250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  AVG(SAL)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10 2916.6667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20      2175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30 1566.6667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ChangeArrowheads="1"/>
          </p:cNvSpPr>
          <p:nvPr/>
        </p:nvSpPr>
        <p:spPr bwMode="blackWhite">
          <a:xfrm>
            <a:off x="923925" y="2919413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4274" name="Rectangle 3"/>
          <p:cNvSpPr>
            <a:spLocks noChangeArrowheads="1"/>
          </p:cNvSpPr>
          <p:nvPr/>
        </p:nvSpPr>
        <p:spPr bwMode="blackWhite">
          <a:xfrm>
            <a:off x="938213" y="4425950"/>
            <a:ext cx="7289800" cy="14652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4275" name="Rectangle 4"/>
          <p:cNvSpPr>
            <a:spLocks noGrp="1" noChangeArrowheads="1"/>
          </p:cNvSpPr>
          <p:nvPr>
            <p:ph type="title"/>
          </p:nvPr>
        </p:nvSpPr>
        <p:spPr>
          <a:xfrm>
            <a:off x="687388" y="609600"/>
            <a:ext cx="7769225" cy="762000"/>
          </a:xfrm>
        </p:spPr>
        <p:txBody>
          <a:bodyPr lIns="92075" tIns="46038" rIns="92075" bIns="46038"/>
          <a:lstStyle/>
          <a:p>
            <a:r>
              <a:rPr lang="zh-CN" altLang="en-US" smtClean="0"/>
              <a:t>使用 </a:t>
            </a:r>
            <a:r>
              <a:rPr lang="en-US" altLang="zh-CN" smtClean="0"/>
              <a:t>GROUP BY </a:t>
            </a:r>
            <a:r>
              <a:rPr lang="zh-CN" altLang="en-US" smtClean="0"/>
              <a:t>子句 </a:t>
            </a:r>
          </a:p>
        </p:txBody>
      </p:sp>
      <p:sp>
        <p:nvSpPr>
          <p:cNvPr id="5427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69950" y="1362075"/>
            <a:ext cx="7577138" cy="954088"/>
          </a:xfrm>
        </p:spPr>
        <p:txBody>
          <a:bodyPr lIns="92075" tIns="46038" rIns="92075" bIns="46038">
            <a:spAutoFit/>
          </a:bodyPr>
          <a:lstStyle/>
          <a:p>
            <a:r>
              <a:rPr lang="zh-CN" altLang="en-US" smtClean="0"/>
              <a:t>在</a:t>
            </a:r>
            <a:r>
              <a:rPr lang="en-US" altLang="zh-CN" smtClean="0"/>
              <a:t>SELECT</a:t>
            </a:r>
            <a:r>
              <a:rPr lang="zh-CN" altLang="en-US" smtClean="0"/>
              <a:t>列表中除了分组函数那些项，所有列都必须包含在</a:t>
            </a:r>
            <a:r>
              <a:rPr lang="en-US" altLang="zh-CN" smtClean="0"/>
              <a:t>GROUP BY </a:t>
            </a:r>
            <a:r>
              <a:rPr lang="zh-CN" altLang="en-US" smtClean="0"/>
              <a:t>子句中。</a:t>
            </a:r>
            <a:endParaRPr lang="en-US" altLang="zh-CN" smtClean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16000" y="2944813"/>
            <a:ext cx="2895600" cy="2925762"/>
            <a:chOff x="640" y="1855"/>
            <a:chExt cx="1824" cy="1843"/>
          </a:xfrm>
        </p:grpSpPr>
        <p:grpSp>
          <p:nvGrpSpPr>
            <p:cNvPr id="54280" name="Group 7"/>
            <p:cNvGrpSpPr>
              <a:grpSpLocks/>
            </p:cNvGrpSpPr>
            <p:nvPr/>
          </p:nvGrpSpPr>
          <p:grpSpPr bwMode="auto">
            <a:xfrm>
              <a:off x="640" y="2210"/>
              <a:ext cx="1824" cy="1488"/>
              <a:chOff x="640" y="2210"/>
              <a:chExt cx="1824" cy="1488"/>
            </a:xfrm>
          </p:grpSpPr>
          <p:sp>
            <p:nvSpPr>
              <p:cNvPr id="54282" name="Rectangle 8"/>
              <p:cNvSpPr>
                <a:spLocks noChangeArrowheads="1"/>
              </p:cNvSpPr>
              <p:nvPr/>
            </p:nvSpPr>
            <p:spPr bwMode="ltGray">
              <a:xfrm>
                <a:off x="1016" y="2210"/>
                <a:ext cx="1448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54283" name="Rectangle 9"/>
              <p:cNvSpPr>
                <a:spLocks noChangeArrowheads="1"/>
              </p:cNvSpPr>
              <p:nvPr/>
            </p:nvSpPr>
            <p:spPr bwMode="ltGray">
              <a:xfrm>
                <a:off x="640" y="3154"/>
                <a:ext cx="1664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54284" name="Rectangle 10"/>
              <p:cNvSpPr>
                <a:spLocks noChangeArrowheads="1"/>
              </p:cNvSpPr>
              <p:nvPr/>
            </p:nvSpPr>
            <p:spPr bwMode="ltGray">
              <a:xfrm>
                <a:off x="640" y="3335"/>
                <a:ext cx="1664" cy="179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54285" name="Rectangle 11"/>
              <p:cNvSpPr>
                <a:spLocks noChangeArrowheads="1"/>
              </p:cNvSpPr>
              <p:nvPr/>
            </p:nvSpPr>
            <p:spPr bwMode="ltGray">
              <a:xfrm>
                <a:off x="640" y="3519"/>
                <a:ext cx="1664" cy="179"/>
              </a:xfrm>
              <a:prstGeom prst="rect">
                <a:avLst/>
              </a:prstGeom>
              <a:solidFill>
                <a:srgbClr val="3399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</p:grpSp>
        <p:sp>
          <p:nvSpPr>
            <p:cNvPr id="54281" name="Rectangle 12"/>
            <p:cNvSpPr>
              <a:spLocks noChangeArrowheads="1"/>
            </p:cNvSpPr>
            <p:nvPr/>
          </p:nvSpPr>
          <p:spPr bwMode="ltGray">
            <a:xfrm>
              <a:off x="1772" y="1855"/>
              <a:ext cx="58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54278" name="Rectangle 13"/>
          <p:cNvSpPr>
            <a:spLocks noChangeArrowheads="1"/>
          </p:cNvSpPr>
          <p:nvPr/>
        </p:nvSpPr>
        <p:spPr bwMode="blackWhite">
          <a:xfrm>
            <a:off x="889000" y="2906713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 deptno, AVG(sal)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54279" name="Rectangle 14"/>
          <p:cNvSpPr>
            <a:spLocks noChangeArrowheads="1"/>
          </p:cNvSpPr>
          <p:nvPr/>
        </p:nvSpPr>
        <p:spPr bwMode="blackWhite">
          <a:xfrm>
            <a:off x="903288" y="4413250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  AVG(SAL)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10 2916.6667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20      2175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30 1566.6667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ChangeArrowheads="1"/>
          </p:cNvSpPr>
          <p:nvPr/>
        </p:nvSpPr>
        <p:spPr bwMode="blackWhite">
          <a:xfrm>
            <a:off x="889000" y="2613025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6322" name="Rectangle 3"/>
          <p:cNvSpPr>
            <a:spLocks noChangeArrowheads="1"/>
          </p:cNvSpPr>
          <p:nvPr/>
        </p:nvSpPr>
        <p:spPr bwMode="blackWhite">
          <a:xfrm>
            <a:off x="903288" y="4119563"/>
            <a:ext cx="7289800" cy="1465262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6323" name="Rectangle 4"/>
          <p:cNvSpPr>
            <a:spLocks noGrp="1" noChangeArrowheads="1"/>
          </p:cNvSpPr>
          <p:nvPr>
            <p:ph type="title"/>
          </p:nvPr>
        </p:nvSpPr>
        <p:spPr>
          <a:xfrm>
            <a:off x="687388" y="609600"/>
            <a:ext cx="7769225" cy="838200"/>
          </a:xfrm>
        </p:spPr>
        <p:txBody>
          <a:bodyPr lIns="92075" tIns="46038" rIns="92075" bIns="46038"/>
          <a:lstStyle/>
          <a:p>
            <a:r>
              <a:rPr lang="zh-CN" altLang="en-US" smtClean="0"/>
              <a:t>使用 </a:t>
            </a:r>
            <a:r>
              <a:rPr lang="en-US" altLang="zh-CN" smtClean="0"/>
              <a:t>GROUP BY </a:t>
            </a:r>
            <a:r>
              <a:rPr lang="zh-CN" altLang="en-US" smtClean="0"/>
              <a:t>子句 </a:t>
            </a:r>
          </a:p>
        </p:txBody>
      </p:sp>
      <p:sp>
        <p:nvSpPr>
          <p:cNvPr id="5632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3275" y="1501775"/>
            <a:ext cx="7577138" cy="954088"/>
          </a:xfrm>
        </p:spPr>
        <p:txBody>
          <a:bodyPr lIns="92075" tIns="46038" rIns="92075" bIns="46038">
            <a:spAutoFit/>
          </a:bodyPr>
          <a:lstStyle/>
          <a:p>
            <a:r>
              <a:rPr lang="en-US" altLang="zh-CN" smtClean="0">
                <a:ea typeface="宋体" charset="-122"/>
              </a:rPr>
              <a:t>GROUP BY </a:t>
            </a:r>
            <a:r>
              <a:rPr lang="zh-CN" altLang="en-US" smtClean="0">
                <a:ea typeface="宋体" charset="-122"/>
              </a:rPr>
              <a:t>所指定的列</a:t>
            </a:r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并不是</a:t>
            </a:r>
            <a:r>
              <a:rPr lang="zh-CN" altLang="en-US" smtClean="0">
                <a:ea typeface="宋体" charset="-122"/>
              </a:rPr>
              <a:t>必须出现在</a:t>
            </a:r>
            <a:r>
              <a:rPr lang="en-US" altLang="zh-CN" smtClean="0">
                <a:ea typeface="宋体" charset="-122"/>
              </a:rPr>
              <a:t>SELECT </a:t>
            </a:r>
            <a:r>
              <a:rPr lang="zh-CN" altLang="en-US" smtClean="0">
                <a:ea typeface="宋体" charset="-122"/>
              </a:rPr>
              <a:t>列表中。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52500" y="3189288"/>
            <a:ext cx="2895600" cy="2362200"/>
            <a:chOff x="600" y="2009"/>
            <a:chExt cx="1824" cy="1488"/>
          </a:xfrm>
        </p:grpSpPr>
        <p:sp>
          <p:nvSpPr>
            <p:cNvPr id="56328" name="Rectangle 7"/>
            <p:cNvSpPr>
              <a:spLocks noChangeArrowheads="1"/>
            </p:cNvSpPr>
            <p:nvPr/>
          </p:nvSpPr>
          <p:spPr bwMode="ltGray">
            <a:xfrm>
              <a:off x="976" y="2009"/>
              <a:ext cx="144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56329" name="Rectangle 8"/>
            <p:cNvSpPr>
              <a:spLocks noChangeArrowheads="1"/>
            </p:cNvSpPr>
            <p:nvPr/>
          </p:nvSpPr>
          <p:spPr bwMode="ltGray">
            <a:xfrm>
              <a:off x="600" y="2953"/>
              <a:ext cx="84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56330" name="Rectangle 9"/>
            <p:cNvSpPr>
              <a:spLocks noChangeArrowheads="1"/>
            </p:cNvSpPr>
            <p:nvPr/>
          </p:nvSpPr>
          <p:spPr bwMode="ltGray">
            <a:xfrm>
              <a:off x="600" y="3134"/>
              <a:ext cx="848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56331" name="Rectangle 10"/>
            <p:cNvSpPr>
              <a:spLocks noChangeArrowheads="1"/>
            </p:cNvSpPr>
            <p:nvPr/>
          </p:nvSpPr>
          <p:spPr bwMode="ltGray">
            <a:xfrm>
              <a:off x="600" y="3318"/>
              <a:ext cx="848" cy="179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56326" name="Rectangle 11"/>
          <p:cNvSpPr>
            <a:spLocks noChangeArrowheads="1"/>
          </p:cNvSpPr>
          <p:nvPr/>
        </p:nvSpPr>
        <p:spPr bwMode="blackWhite">
          <a:xfrm>
            <a:off x="863600" y="2600325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 AVG(sal)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56327" name="Rectangle 12"/>
          <p:cNvSpPr>
            <a:spLocks noChangeArrowheads="1"/>
          </p:cNvSpPr>
          <p:nvPr/>
        </p:nvSpPr>
        <p:spPr bwMode="blackWhite">
          <a:xfrm>
            <a:off x="877888" y="4106863"/>
            <a:ext cx="731520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AVG(SAL)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2916.6667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2175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1566.6667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ChangeArrowheads="1"/>
          </p:cNvSpPr>
          <p:nvPr/>
        </p:nvSpPr>
        <p:spPr bwMode="blackWhite">
          <a:xfrm>
            <a:off x="5461000" y="2425700"/>
            <a:ext cx="3263900" cy="30892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>
          <a:xfrm>
            <a:off x="687388" y="609600"/>
            <a:ext cx="7769225" cy="762000"/>
          </a:xfrm>
        </p:spPr>
        <p:txBody>
          <a:bodyPr lIns="92075" tIns="46038" rIns="92075" bIns="46038"/>
          <a:lstStyle/>
          <a:p>
            <a:r>
              <a:rPr lang="zh-CN" altLang="en-US" smtClean="0"/>
              <a:t>按多个列分组</a:t>
            </a:r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blackWhite">
          <a:xfrm>
            <a:off x="473075" y="1789113"/>
            <a:ext cx="3241675" cy="43275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8372" name="Freeform 6"/>
          <p:cNvSpPr>
            <a:spLocks/>
          </p:cNvSpPr>
          <p:nvPr/>
        </p:nvSpPr>
        <p:spPr bwMode="auto">
          <a:xfrm>
            <a:off x="3719513" y="1801813"/>
            <a:ext cx="1730375" cy="4321175"/>
          </a:xfrm>
          <a:custGeom>
            <a:avLst/>
            <a:gdLst>
              <a:gd name="T0" fmla="*/ 0 w 1090"/>
              <a:gd name="T1" fmla="*/ 2147483647 h 2722"/>
              <a:gd name="T2" fmla="*/ 0 w 1090"/>
              <a:gd name="T3" fmla="*/ 0 h 2722"/>
              <a:gd name="T4" fmla="*/ 2147483647 w 1090"/>
              <a:gd name="T5" fmla="*/ 2147483647 h 2722"/>
              <a:gd name="T6" fmla="*/ 2147483647 w 1090"/>
              <a:gd name="T7" fmla="*/ 2147483647 h 2722"/>
              <a:gd name="T8" fmla="*/ 0 w 1090"/>
              <a:gd name="T9" fmla="*/ 2147483647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0"/>
              <a:gd name="T16" fmla="*/ 0 h 2722"/>
              <a:gd name="T17" fmla="*/ 1090 w 1090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0" h="2722">
                <a:moveTo>
                  <a:pt x="0" y="2721"/>
                </a:moveTo>
                <a:lnTo>
                  <a:pt x="0" y="0"/>
                </a:lnTo>
                <a:lnTo>
                  <a:pt x="1089" y="401"/>
                </a:lnTo>
                <a:lnTo>
                  <a:pt x="1089" y="2336"/>
                </a:lnTo>
                <a:lnTo>
                  <a:pt x="0" y="2721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3860800" y="3165475"/>
            <a:ext cx="15049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“求出每个部门</a:t>
            </a:r>
          </a:p>
          <a:p>
            <a:pPr algn="ctr" fontAlgn="ctr">
              <a:buSzPct val="65000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内的每个工种</a:t>
            </a:r>
          </a:p>
          <a:p>
            <a:pPr algn="ctr" fontAlgn="ctr">
              <a:buSzPct val="65000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的薪水合计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”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1813" y="2360613"/>
            <a:ext cx="8140700" cy="1411287"/>
            <a:chOff x="335" y="1487"/>
            <a:chExt cx="5128" cy="889"/>
          </a:xfrm>
        </p:grpSpPr>
        <p:sp>
          <p:nvSpPr>
            <p:cNvPr id="58385" name="Rectangle 9"/>
            <p:cNvSpPr>
              <a:spLocks noChangeArrowheads="1"/>
            </p:cNvSpPr>
            <p:nvPr/>
          </p:nvSpPr>
          <p:spPr bwMode="ltGray">
            <a:xfrm>
              <a:off x="335" y="1487"/>
              <a:ext cx="1965" cy="48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58386" name="Rectangle 10"/>
            <p:cNvSpPr>
              <a:spLocks noChangeArrowheads="1"/>
            </p:cNvSpPr>
            <p:nvPr/>
          </p:nvSpPr>
          <p:spPr bwMode="ltGray">
            <a:xfrm>
              <a:off x="3531" y="1896"/>
              <a:ext cx="1932" cy="48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31813" y="3143250"/>
            <a:ext cx="8140700" cy="1462088"/>
            <a:chOff x="335" y="1980"/>
            <a:chExt cx="5128" cy="921"/>
          </a:xfrm>
        </p:grpSpPr>
        <p:sp>
          <p:nvSpPr>
            <p:cNvPr id="58383" name="Rectangle 12"/>
            <p:cNvSpPr>
              <a:spLocks noChangeArrowheads="1"/>
            </p:cNvSpPr>
            <p:nvPr/>
          </p:nvSpPr>
          <p:spPr bwMode="ltGray">
            <a:xfrm>
              <a:off x="3531" y="2380"/>
              <a:ext cx="1932" cy="52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58384" name="Rectangle 13"/>
            <p:cNvSpPr>
              <a:spLocks noChangeArrowheads="1"/>
            </p:cNvSpPr>
            <p:nvPr/>
          </p:nvSpPr>
          <p:spPr bwMode="ltGray">
            <a:xfrm>
              <a:off x="335" y="1980"/>
              <a:ext cx="1965" cy="85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34988" y="4502150"/>
            <a:ext cx="8137525" cy="1550988"/>
            <a:chOff x="337" y="2836"/>
            <a:chExt cx="5126" cy="977"/>
          </a:xfrm>
        </p:grpSpPr>
        <p:sp>
          <p:nvSpPr>
            <p:cNvPr id="58381" name="Rectangle 15"/>
            <p:cNvSpPr>
              <a:spLocks noChangeArrowheads="1"/>
            </p:cNvSpPr>
            <p:nvPr/>
          </p:nvSpPr>
          <p:spPr bwMode="ltGray">
            <a:xfrm>
              <a:off x="3531" y="2905"/>
              <a:ext cx="1932" cy="488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58382" name="Rectangle 16"/>
            <p:cNvSpPr>
              <a:spLocks noChangeArrowheads="1"/>
            </p:cNvSpPr>
            <p:nvPr/>
          </p:nvSpPr>
          <p:spPr bwMode="ltGray">
            <a:xfrm>
              <a:off x="337" y="2836"/>
              <a:ext cx="1965" cy="977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58377" name="Rectangle 17"/>
          <p:cNvSpPr>
            <a:spLocks noChangeArrowheads="1"/>
          </p:cNvSpPr>
          <p:nvPr/>
        </p:nvSpPr>
        <p:spPr bwMode="auto">
          <a:xfrm>
            <a:off x="430213" y="1774825"/>
            <a:ext cx="3268662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5000"/>
              </a:lnSpc>
              <a:buSzPct val="65000"/>
            </a:pPr>
            <a:r>
              <a:rPr lang="zh-CN" altLang="en-US" sz="14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DEPTNO JOB             SAL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--------- --------- ---------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10 MANAGER        2450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10 PRESIDENT      5000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10 CLERK          1300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20 CLERK           800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20 CLERK          1100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20 ANALYST        3000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20 ANALYST        3000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20 MANAGER        2975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SALESMAN       1600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MANAGER        2850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SALESMAN       1250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CLERK           950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SALESMAN       1500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SALESMAN       1250</a:t>
            </a:r>
          </a:p>
        </p:txBody>
      </p:sp>
      <p:sp>
        <p:nvSpPr>
          <p:cNvPr id="58378" name="Rectangle 18"/>
          <p:cNvSpPr>
            <a:spLocks noChangeArrowheads="1"/>
          </p:cNvSpPr>
          <p:nvPr/>
        </p:nvSpPr>
        <p:spPr bwMode="auto">
          <a:xfrm>
            <a:off x="6505575" y="2422525"/>
            <a:ext cx="2205038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JOB        SUM(SAL)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CLERK          1300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MANAGER        2450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PRESIDENT      5000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ANALYST        6000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CLERK          1900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MANAGER        2975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CLERK           950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MANAGER        2850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SALESMAN       5600</a:t>
            </a:r>
          </a:p>
        </p:txBody>
      </p:sp>
      <p:sp>
        <p:nvSpPr>
          <p:cNvPr id="58379" name="Rectangle 19"/>
          <p:cNvSpPr>
            <a:spLocks noChangeArrowheads="1"/>
          </p:cNvSpPr>
          <p:nvPr/>
        </p:nvSpPr>
        <p:spPr bwMode="auto">
          <a:xfrm>
            <a:off x="5475288" y="2422525"/>
            <a:ext cx="1035050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DEPTNO</a:t>
            </a: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--------</a:t>
            </a: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20</a:t>
            </a: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20</a:t>
            </a: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20</a:t>
            </a: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30</a:t>
            </a: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30</a:t>
            </a:r>
          </a:p>
          <a:p>
            <a:pPr algn="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30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00063" y="1285875"/>
            <a:ext cx="8093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查询每个部门每个岗位的工资总和。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ChangeArrowheads="1"/>
          </p:cNvSpPr>
          <p:nvPr/>
        </p:nvSpPr>
        <p:spPr bwMode="blackWhite">
          <a:xfrm>
            <a:off x="914400" y="1990725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0418" name="Rectangle 3"/>
          <p:cNvSpPr>
            <a:spLocks noChangeArrowheads="1"/>
          </p:cNvSpPr>
          <p:nvPr/>
        </p:nvSpPr>
        <p:spPr bwMode="blackWhite">
          <a:xfrm>
            <a:off x="915988" y="3505200"/>
            <a:ext cx="7326312" cy="2566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0419" name="Rectangle 4"/>
          <p:cNvSpPr>
            <a:spLocks noGrp="1" noChangeArrowheads="1"/>
          </p:cNvSpPr>
          <p:nvPr>
            <p:ph type="title"/>
          </p:nvPr>
        </p:nvSpPr>
        <p:spPr>
          <a:xfrm>
            <a:off x="687388" y="609600"/>
            <a:ext cx="7769225" cy="838200"/>
          </a:xfrm>
        </p:spPr>
        <p:txBody>
          <a:bodyPr lIns="92075" tIns="46038" rIns="92075" bIns="46038"/>
          <a:lstStyle/>
          <a:p>
            <a:r>
              <a:rPr lang="zh-CN" altLang="en-US" smtClean="0"/>
              <a:t>按多列分组的</a:t>
            </a:r>
            <a:r>
              <a:rPr lang="en-US" altLang="zh-CN" smtClean="0"/>
              <a:t>GROUP BY</a:t>
            </a:r>
            <a:r>
              <a:rPr lang="zh-CN" altLang="en-US" smtClean="0"/>
              <a:t>子句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82663" y="2546350"/>
            <a:ext cx="3484562" cy="3198813"/>
            <a:chOff x="619" y="1604"/>
            <a:chExt cx="2195" cy="2015"/>
          </a:xfrm>
        </p:grpSpPr>
        <p:sp>
          <p:nvSpPr>
            <p:cNvPr id="60424" name="Rectangle 6"/>
            <p:cNvSpPr>
              <a:spLocks noChangeArrowheads="1"/>
            </p:cNvSpPr>
            <p:nvPr/>
          </p:nvSpPr>
          <p:spPr bwMode="ltGray">
            <a:xfrm>
              <a:off x="1024" y="1604"/>
              <a:ext cx="1790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60425" name="Rectangle 7"/>
            <p:cNvSpPr>
              <a:spLocks noChangeArrowheads="1"/>
            </p:cNvSpPr>
            <p:nvPr/>
          </p:nvSpPr>
          <p:spPr bwMode="ltGray">
            <a:xfrm>
              <a:off x="619" y="2233"/>
              <a:ext cx="1701" cy="138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60421" name="Rectangle 8"/>
          <p:cNvSpPr>
            <a:spLocks noChangeArrowheads="1"/>
          </p:cNvSpPr>
          <p:nvPr/>
        </p:nvSpPr>
        <p:spPr bwMode="blackWhite">
          <a:xfrm>
            <a:off x="914400" y="1978025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 deptno, job, sum(sal)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GROUP BY deptno, job;</a:t>
            </a:r>
          </a:p>
        </p:txBody>
      </p:sp>
      <p:sp>
        <p:nvSpPr>
          <p:cNvPr id="60422" name="Rectangle 9"/>
          <p:cNvSpPr>
            <a:spLocks noChangeArrowheads="1"/>
          </p:cNvSpPr>
          <p:nvPr/>
        </p:nvSpPr>
        <p:spPr bwMode="blackWhite">
          <a:xfrm>
            <a:off x="915988" y="3492500"/>
            <a:ext cx="7351712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 JOB        SUM(SAL)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 ---------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CLERK          1300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MANAGER        2450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PRESIDENT      5000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ANALYST        6000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CLERK          1900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9 rows selected.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063" y="1285875"/>
            <a:ext cx="8093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查询每个部门每个岗位的工资总和。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504825"/>
            <a:ext cx="8597900" cy="881063"/>
          </a:xfrm>
        </p:spPr>
        <p:txBody>
          <a:bodyPr lIns="92075" tIns="46038" rIns="92075" bIns="46038"/>
          <a:lstStyle/>
          <a:p>
            <a:r>
              <a:rPr lang="zh-CN" altLang="en-US" smtClean="0"/>
              <a:t>使用分组函数的非法的查询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785938"/>
            <a:ext cx="8093075" cy="954087"/>
          </a:xfrm>
        </p:spPr>
        <p:txBody>
          <a:bodyPr lIns="92075" tIns="46038" rIns="92075" bIns="46038">
            <a:spAutoFit/>
          </a:bodyPr>
          <a:lstStyle/>
          <a:p>
            <a:r>
              <a:rPr lang="zh-CN" altLang="en-US" smtClean="0"/>
              <a:t>如果在查询中使用了组函数，任何不在组函数中的列或表达式都必须包含在</a:t>
            </a:r>
            <a:r>
              <a:rPr lang="en-US" altLang="zh-CN" smtClean="0"/>
              <a:t>GROUP BY</a:t>
            </a:r>
            <a:r>
              <a:rPr lang="zh-CN" altLang="en-US" smtClean="0"/>
              <a:t>子句中 。</a:t>
            </a:r>
            <a:endParaRPr lang="en-US" altLang="zh-CN" smtClean="0"/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blackWhite">
          <a:xfrm>
            <a:off x="1030288" y="3413125"/>
            <a:ext cx="7137400" cy="8032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deptno, COUNT(ename)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	emp;</a:t>
            </a:r>
          </a:p>
        </p:txBody>
      </p:sp>
      <p:sp>
        <p:nvSpPr>
          <p:cNvPr id="62468" name="Rectangle 5"/>
          <p:cNvSpPr>
            <a:spLocks noChangeArrowheads="1"/>
          </p:cNvSpPr>
          <p:nvPr/>
        </p:nvSpPr>
        <p:spPr bwMode="blackWhite">
          <a:xfrm>
            <a:off x="1049338" y="4489450"/>
            <a:ext cx="7137400" cy="13462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SELECT deptno, COUNT(ename)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*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ERROR at line 1: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ORA-00937: not a single-group group function</a:t>
            </a: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 rot="21180000">
            <a:off x="1355725" y="3902075"/>
            <a:ext cx="6615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GROUP BY 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子句中没有相应的列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504825"/>
            <a:ext cx="8597900" cy="881063"/>
          </a:xfrm>
        </p:spPr>
        <p:txBody>
          <a:bodyPr lIns="92075" tIns="46038" rIns="92075" bIns="46038"/>
          <a:lstStyle/>
          <a:p>
            <a:r>
              <a:rPr lang="zh-CN" altLang="en-US" smtClean="0"/>
              <a:t>使用分组函数的非法的查询</a:t>
            </a:r>
          </a:p>
        </p:txBody>
      </p:sp>
      <p:sp>
        <p:nvSpPr>
          <p:cNvPr id="64514" name="Rectangle 3"/>
          <p:cNvSpPr>
            <a:spLocks noChangeArrowheads="1"/>
          </p:cNvSpPr>
          <p:nvPr/>
        </p:nvSpPr>
        <p:spPr bwMode="blackWhite">
          <a:xfrm>
            <a:off x="914400" y="2362200"/>
            <a:ext cx="7137400" cy="13716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</a:rPr>
              <a:t>SQL&gt; SELECT	deptno, COUNT(ename)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blackWhite">
          <a:xfrm>
            <a:off x="914400" y="3886200"/>
            <a:ext cx="7137400" cy="20574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</a:rPr>
              <a:t> DEPTNO         COUNT(ENAME)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</a:rPr>
              <a:t>----------      ------------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</a:rPr>
              <a:t>        10                 3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</a:rPr>
              <a:t>        20                 5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Courier New" pitchFamily="49" charset="0"/>
              </a:rPr>
              <a:t>        30                 6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533400" y="1447800"/>
            <a:ext cx="7239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fontAlgn="ctr">
              <a:buSzPct val="65000"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通过增加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GROUP BY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子句纠正错误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8147050" cy="4968875"/>
          </a:xfrm>
        </p:spPr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查询每个部门的部门编号，部门名称，部门人数，最高工资，最低工资，工资总和，平均工资。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查询每个部门，每个岗位的部门编号，部门名称，岗位名称，部门人数，最高工资，最低工资，工资总和，平均工资。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查询每个经理所管理的人数，经理编号，经理姓名，</a:t>
            </a:r>
            <a:r>
              <a:rPr lang="en-US" altLang="zh-CN" smtClean="0"/>
              <a:t>--</a:t>
            </a:r>
            <a:r>
              <a:rPr lang="zh-CN" altLang="en-US" smtClean="0"/>
              <a:t>要求包括没有经理的人员信息。</a:t>
            </a:r>
            <a:r>
              <a:rPr lang="en-US" altLang="zh-CN" sz="2200" b="1" smtClean="0"/>
              <a:t>SELECT</a:t>
            </a:r>
            <a:r>
              <a:rPr lang="en-US" altLang="zh-CN" sz="2200" smtClean="0"/>
              <a:t> </a:t>
            </a:r>
            <a:r>
              <a:rPr lang="en-US" altLang="zh-CN" sz="2200" b="1" smtClean="0"/>
              <a:t>COUNT</a:t>
            </a:r>
            <a:r>
              <a:rPr lang="en-US" altLang="zh-CN" sz="2200" smtClean="0"/>
              <a:t>(worker.empno),manager.empno,manager.ename</a:t>
            </a:r>
            <a:br>
              <a:rPr lang="en-US" altLang="zh-CN" sz="2200" smtClean="0"/>
            </a:br>
            <a:r>
              <a:rPr lang="en-US" altLang="zh-CN" sz="2200" b="1" smtClean="0"/>
              <a:t>FROM</a:t>
            </a:r>
            <a:r>
              <a:rPr lang="en-US" altLang="zh-CN" sz="2200" smtClean="0"/>
              <a:t> emp manager,emp worker</a:t>
            </a:r>
            <a:br>
              <a:rPr lang="en-US" altLang="zh-CN" sz="2200" smtClean="0"/>
            </a:br>
            <a:r>
              <a:rPr lang="en-US" altLang="zh-CN" sz="2200" b="1" smtClean="0"/>
              <a:t>WHERE</a:t>
            </a:r>
            <a:r>
              <a:rPr lang="en-US" altLang="zh-CN" sz="2200" smtClean="0"/>
              <a:t> worker.mgr=manager.empno (or work.mgr is null)</a:t>
            </a:r>
          </a:p>
          <a:p>
            <a:r>
              <a:rPr lang="en-US" altLang="zh-CN" sz="2200" b="1" smtClean="0"/>
              <a:t>GROUP</a:t>
            </a:r>
            <a:r>
              <a:rPr lang="en-US" altLang="zh-CN" sz="2200" smtClean="0"/>
              <a:t> </a:t>
            </a:r>
            <a:r>
              <a:rPr lang="en-US" altLang="zh-CN" sz="2200" b="1" smtClean="0"/>
              <a:t>BY</a:t>
            </a:r>
            <a:r>
              <a:rPr lang="en-US" altLang="zh-CN" sz="2200" smtClean="0"/>
              <a:t> manager.empno,manager.ename;</a:t>
            </a:r>
            <a:endParaRPr lang="zh-CN" altLang="en-US" sz="22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ChangeArrowheads="1"/>
          </p:cNvSpPr>
          <p:nvPr/>
        </p:nvSpPr>
        <p:spPr bwMode="blackWhite">
          <a:xfrm>
            <a:off x="6083300" y="3225800"/>
            <a:ext cx="2209800" cy="11080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8610" name="Rectangle 3"/>
          <p:cNvSpPr>
            <a:spLocks noChangeArrowheads="1"/>
          </p:cNvSpPr>
          <p:nvPr/>
        </p:nvSpPr>
        <p:spPr bwMode="blackWhite">
          <a:xfrm>
            <a:off x="800100" y="1625600"/>
            <a:ext cx="2273300" cy="43275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8611" name="Freeform 4"/>
          <p:cNvSpPr>
            <a:spLocks/>
          </p:cNvSpPr>
          <p:nvPr/>
        </p:nvSpPr>
        <p:spPr bwMode="auto">
          <a:xfrm>
            <a:off x="3078163" y="1624013"/>
            <a:ext cx="3044825" cy="4321175"/>
          </a:xfrm>
          <a:custGeom>
            <a:avLst/>
            <a:gdLst>
              <a:gd name="T0" fmla="*/ 0 w 1918"/>
              <a:gd name="T1" fmla="*/ 2147483647 h 2722"/>
              <a:gd name="T2" fmla="*/ 0 w 1918"/>
              <a:gd name="T3" fmla="*/ 0 h 2722"/>
              <a:gd name="T4" fmla="*/ 2147483647 w 1918"/>
              <a:gd name="T5" fmla="*/ 2147483647 h 2722"/>
              <a:gd name="T6" fmla="*/ 2147483647 w 1918"/>
              <a:gd name="T7" fmla="*/ 2147483647 h 2722"/>
              <a:gd name="T8" fmla="*/ 0 w 1918"/>
              <a:gd name="T9" fmla="*/ 2147483647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18"/>
              <a:gd name="T16" fmla="*/ 0 h 2722"/>
              <a:gd name="T17" fmla="*/ 1918 w 1918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18" h="2722">
                <a:moveTo>
                  <a:pt x="0" y="2721"/>
                </a:moveTo>
                <a:lnTo>
                  <a:pt x="0" y="0"/>
                </a:lnTo>
                <a:lnTo>
                  <a:pt x="1917" y="1016"/>
                </a:lnTo>
                <a:lnTo>
                  <a:pt x="1917" y="1705"/>
                </a:lnTo>
                <a:lnTo>
                  <a:pt x="0" y="2721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687388" y="609600"/>
            <a:ext cx="7769225" cy="762000"/>
          </a:xfrm>
        </p:spPr>
        <p:txBody>
          <a:bodyPr lIns="92075" tIns="46038" rIns="92075" bIns="46038"/>
          <a:lstStyle/>
          <a:p>
            <a:r>
              <a:rPr lang="zh-CN" altLang="en-US" smtClean="0"/>
              <a:t>排除组结果</a:t>
            </a:r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4186238" y="3133725"/>
            <a:ext cx="18129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问题：每个组内</a:t>
            </a:r>
          </a:p>
          <a:p>
            <a:pPr algn="ctr" fontAlgn="ctr">
              <a:buSzPct val="65000"/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最高薪水大于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/>
            </a:r>
            <a:b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</a:b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$2900”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才输出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68363" y="2208213"/>
            <a:ext cx="7348537" cy="1843087"/>
            <a:chOff x="547" y="1391"/>
            <a:chExt cx="4629" cy="1161"/>
          </a:xfrm>
        </p:grpSpPr>
        <p:grpSp>
          <p:nvGrpSpPr>
            <p:cNvPr id="68625" name="Group 9"/>
            <p:cNvGrpSpPr>
              <a:grpSpLocks/>
            </p:cNvGrpSpPr>
            <p:nvPr/>
          </p:nvGrpSpPr>
          <p:grpSpPr bwMode="auto">
            <a:xfrm>
              <a:off x="547" y="1391"/>
              <a:ext cx="4629" cy="1161"/>
              <a:chOff x="547" y="1391"/>
              <a:chExt cx="4629" cy="1161"/>
            </a:xfrm>
          </p:grpSpPr>
          <p:sp>
            <p:nvSpPr>
              <p:cNvPr id="68627" name="Rectangle 10"/>
              <p:cNvSpPr>
                <a:spLocks noChangeArrowheads="1"/>
              </p:cNvSpPr>
              <p:nvPr/>
            </p:nvSpPr>
            <p:spPr bwMode="ltGray">
              <a:xfrm>
                <a:off x="547" y="1391"/>
                <a:ext cx="1333" cy="48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68628" name="Rectangle 11"/>
              <p:cNvSpPr>
                <a:spLocks noChangeArrowheads="1"/>
              </p:cNvSpPr>
              <p:nvPr/>
            </p:nvSpPr>
            <p:spPr bwMode="ltGray">
              <a:xfrm>
                <a:off x="3873" y="2382"/>
                <a:ext cx="1303" cy="170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</p:grpSp>
        <p:sp>
          <p:nvSpPr>
            <p:cNvPr id="128012" name="Rectangle 12"/>
            <p:cNvSpPr>
              <a:spLocks noChangeArrowheads="1"/>
            </p:cNvSpPr>
            <p:nvPr/>
          </p:nvSpPr>
          <p:spPr bwMode="auto">
            <a:xfrm>
              <a:off x="2026" y="1493"/>
              <a:ext cx="460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fontAlgn="ctr">
                <a:lnSpc>
                  <a:spcPct val="125000"/>
                </a:lnSpc>
                <a:buSzPct val="65000"/>
                <a:defRPr/>
              </a:pPr>
              <a:r>
                <a:rPr lang="zh-CN" altLang="en-US" sz="1800" b="1">
                  <a:solidFill>
                    <a:srgbClr val="FF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宋体" pitchFamily="2" charset="-122"/>
                </a:rPr>
                <a:t>5000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868363" y="2990850"/>
            <a:ext cx="7348537" cy="1352550"/>
            <a:chOff x="547" y="1884"/>
            <a:chExt cx="4629" cy="852"/>
          </a:xfrm>
        </p:grpSpPr>
        <p:sp>
          <p:nvSpPr>
            <p:cNvPr id="128014" name="Rectangle 14"/>
            <p:cNvSpPr>
              <a:spLocks noChangeArrowheads="1"/>
            </p:cNvSpPr>
            <p:nvPr/>
          </p:nvSpPr>
          <p:spPr bwMode="auto">
            <a:xfrm>
              <a:off x="2026" y="2205"/>
              <a:ext cx="460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fontAlgn="ctr">
                <a:lnSpc>
                  <a:spcPct val="125000"/>
                </a:lnSpc>
                <a:buSzPct val="65000"/>
                <a:defRPr/>
              </a:pPr>
              <a:r>
                <a:rPr lang="zh-CN" altLang="en-US" sz="18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宋体" pitchFamily="2" charset="-122"/>
                </a:rPr>
                <a:t>3000</a:t>
              </a:r>
            </a:p>
          </p:txBody>
        </p:sp>
        <p:grpSp>
          <p:nvGrpSpPr>
            <p:cNvPr id="68622" name="Group 15"/>
            <p:cNvGrpSpPr>
              <a:grpSpLocks/>
            </p:cNvGrpSpPr>
            <p:nvPr/>
          </p:nvGrpSpPr>
          <p:grpSpPr bwMode="auto">
            <a:xfrm>
              <a:off x="547" y="1884"/>
              <a:ext cx="4629" cy="852"/>
              <a:chOff x="547" y="1884"/>
              <a:chExt cx="4629" cy="852"/>
            </a:xfrm>
          </p:grpSpPr>
          <p:sp>
            <p:nvSpPr>
              <p:cNvPr id="68623" name="Rectangle 16"/>
              <p:cNvSpPr>
                <a:spLocks noChangeArrowheads="1"/>
              </p:cNvSpPr>
              <p:nvPr/>
            </p:nvSpPr>
            <p:spPr bwMode="ltGray">
              <a:xfrm>
                <a:off x="3872" y="2555"/>
                <a:ext cx="1304" cy="160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68624" name="Rectangle 17"/>
              <p:cNvSpPr>
                <a:spLocks noChangeArrowheads="1"/>
              </p:cNvSpPr>
              <p:nvPr/>
            </p:nvSpPr>
            <p:spPr bwMode="ltGray">
              <a:xfrm>
                <a:off x="547" y="1884"/>
                <a:ext cx="1333" cy="852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</p:grp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871538" y="4349750"/>
            <a:ext cx="3074987" cy="1550988"/>
            <a:chOff x="549" y="2740"/>
            <a:chExt cx="1937" cy="977"/>
          </a:xfrm>
        </p:grpSpPr>
        <p:sp>
          <p:nvSpPr>
            <p:cNvPr id="68619" name="Rectangle 19"/>
            <p:cNvSpPr>
              <a:spLocks noChangeArrowheads="1"/>
            </p:cNvSpPr>
            <p:nvPr/>
          </p:nvSpPr>
          <p:spPr bwMode="ltGray">
            <a:xfrm>
              <a:off x="549" y="2740"/>
              <a:ext cx="1333" cy="977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28020" name="Rectangle 20"/>
            <p:cNvSpPr>
              <a:spLocks noChangeArrowheads="1"/>
            </p:cNvSpPr>
            <p:nvPr/>
          </p:nvSpPr>
          <p:spPr bwMode="auto">
            <a:xfrm>
              <a:off x="2026" y="3085"/>
              <a:ext cx="460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fontAlgn="ctr">
                <a:lnSpc>
                  <a:spcPct val="125000"/>
                </a:lnSpc>
                <a:buSzPct val="65000"/>
                <a:defRPr/>
              </a:pPr>
              <a:r>
                <a:rPr lang="zh-CN" altLang="en-US" sz="1800" b="1">
                  <a:solidFill>
                    <a:srgbClr val="66CC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宋体" pitchFamily="2" charset="-122"/>
                </a:rPr>
                <a:t>2850</a:t>
              </a:r>
            </a:p>
          </p:txBody>
        </p:sp>
      </p:grpSp>
      <p:sp>
        <p:nvSpPr>
          <p:cNvPr id="68617" name="Rectangle 21"/>
          <p:cNvSpPr>
            <a:spLocks noChangeArrowheads="1"/>
          </p:cNvSpPr>
          <p:nvPr/>
        </p:nvSpPr>
        <p:spPr bwMode="auto">
          <a:xfrm>
            <a:off x="820738" y="1611313"/>
            <a:ext cx="2205037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5000"/>
              </a:lnSpc>
              <a:buSzPct val="65000"/>
            </a:pPr>
            <a:r>
              <a:rPr lang="zh-CN" altLang="en-US" sz="14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DEPTNO       SAL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10      2450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10      1300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20       800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20      1100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20      2975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30      1600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30      2850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30       950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30      1500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</p:txBody>
      </p:sp>
      <p:sp>
        <p:nvSpPr>
          <p:cNvPr id="68618" name="Rectangle 22"/>
          <p:cNvSpPr>
            <a:spLocks noChangeArrowheads="1"/>
          </p:cNvSpPr>
          <p:nvPr/>
        </p:nvSpPr>
        <p:spPr bwMode="auto">
          <a:xfrm>
            <a:off x="6073775" y="3197225"/>
            <a:ext cx="2205038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5000"/>
              </a:lnSpc>
              <a:buSzPct val="65000"/>
            </a:pPr>
            <a:r>
              <a:rPr lang="zh-CN" altLang="en-US" sz="14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DEPTNO  MAX(SAL)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400" b="1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609600"/>
            <a:ext cx="7769225" cy="914400"/>
          </a:xfrm>
        </p:spPr>
        <p:txBody>
          <a:bodyPr lIns="92075" tIns="46038" rIns="92075" bIns="46038"/>
          <a:lstStyle/>
          <a:p>
            <a:r>
              <a:rPr lang="zh-CN" altLang="en-US" smtClean="0"/>
              <a:t>使用组函数的非法的查询</a:t>
            </a:r>
            <a:endParaRPr lang="en-US" altLang="zh-CN" smtClean="0"/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778000"/>
            <a:ext cx="7639050" cy="954088"/>
          </a:xfrm>
        </p:spPr>
        <p:txBody>
          <a:bodyPr lIns="92075" tIns="46038" rIns="92075" bIns="46038">
            <a:spAutoFit/>
          </a:bodyPr>
          <a:lstStyle/>
          <a:p>
            <a:r>
              <a:rPr lang="zh-CN" altLang="en-US" smtClean="0"/>
              <a:t>不能在 </a:t>
            </a:r>
            <a:r>
              <a:rPr lang="en-US" altLang="zh-CN" smtClean="0"/>
              <a:t>WHERE</a:t>
            </a:r>
            <a:r>
              <a:rPr lang="zh-CN" altLang="en-US" smtClean="0"/>
              <a:t>子句中限制组</a:t>
            </a:r>
            <a:endParaRPr lang="en-US" altLang="zh-CN" smtClean="0"/>
          </a:p>
          <a:p>
            <a:r>
              <a:rPr lang="zh-CN" altLang="en-US" smtClean="0"/>
              <a:t>可以通过 </a:t>
            </a:r>
            <a:r>
              <a:rPr lang="en-US" altLang="zh-CN" smtClean="0"/>
              <a:t>HAVING </a:t>
            </a:r>
            <a:r>
              <a:rPr lang="zh-CN" altLang="en-US" smtClean="0"/>
              <a:t>子句限制组</a:t>
            </a:r>
            <a:endParaRPr lang="en-US" altLang="zh-CN" smtClean="0"/>
          </a:p>
        </p:txBody>
      </p:sp>
      <p:sp>
        <p:nvSpPr>
          <p:cNvPr id="70659" name="Rectangle 4"/>
          <p:cNvSpPr>
            <a:spLocks noChangeArrowheads="1"/>
          </p:cNvSpPr>
          <p:nvPr/>
        </p:nvSpPr>
        <p:spPr bwMode="blackWhite">
          <a:xfrm>
            <a:off x="995363" y="3365500"/>
            <a:ext cx="7385050" cy="1270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 deptno, max(sal)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	 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	 max(sal) &gt; 2900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4  GROUP BY	 deptno;</a:t>
            </a:r>
          </a:p>
        </p:txBody>
      </p:sp>
      <p:sp>
        <p:nvSpPr>
          <p:cNvPr id="70660" name="Rectangle 5"/>
          <p:cNvSpPr>
            <a:spLocks noChangeArrowheads="1"/>
          </p:cNvSpPr>
          <p:nvPr/>
        </p:nvSpPr>
        <p:spPr bwMode="blackWhite">
          <a:xfrm>
            <a:off x="1033463" y="4832350"/>
            <a:ext cx="7385050" cy="12747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WHERE AVG(sal) &gt; 2000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*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ERROR at line 3: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ORA-00934: group function is not allowed here</a:t>
            </a: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 rot="19980000">
            <a:off x="2855913" y="4303713"/>
            <a:ext cx="520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不能在 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WHERE 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子句中限制组</a:t>
            </a:r>
            <a:endParaRPr lang="en-US" altLang="zh-CN" sz="2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pic>
        <p:nvPicPr>
          <p:cNvPr id="17410" name="图片 3" descr="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908050"/>
            <a:ext cx="84963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ChangeArrowheads="1"/>
          </p:cNvSpPr>
          <p:nvPr/>
        </p:nvSpPr>
        <p:spPr bwMode="blackWhite">
          <a:xfrm>
            <a:off x="968375" y="3441700"/>
            <a:ext cx="7213600" cy="1739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458200" cy="914400"/>
          </a:xfrm>
        </p:spPr>
        <p:txBody>
          <a:bodyPr lIns="92075" tIns="46038" rIns="92075" bIns="46038"/>
          <a:lstStyle/>
          <a:p>
            <a:r>
              <a:rPr lang="zh-CN" altLang="en-US" smtClean="0"/>
              <a:t>用 </a:t>
            </a:r>
            <a:r>
              <a:rPr lang="en-US" altLang="zh-CN" smtClean="0"/>
              <a:t>HAVING Clause</a:t>
            </a:r>
            <a:r>
              <a:rPr lang="zh-CN" altLang="en-US" smtClean="0"/>
              <a:t>子句排除组结果</a:t>
            </a:r>
          </a:p>
        </p:txBody>
      </p:sp>
      <p:sp>
        <p:nvSpPr>
          <p:cNvPr id="7270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85813" y="1643063"/>
            <a:ext cx="7699375" cy="1539875"/>
          </a:xfrm>
        </p:spPr>
        <p:txBody>
          <a:bodyPr lIns="92075" tIns="46038" rIns="92075" bIns="46038">
            <a:spAutoFit/>
          </a:bodyPr>
          <a:lstStyle/>
          <a:p>
            <a:r>
              <a:rPr lang="zh-CN" altLang="en-US" smtClean="0"/>
              <a:t>使用 </a:t>
            </a:r>
            <a:r>
              <a:rPr lang="en-US" altLang="zh-CN" smtClean="0"/>
              <a:t>HAVING </a:t>
            </a:r>
            <a:r>
              <a:rPr lang="zh-CN" altLang="en-US" smtClean="0"/>
              <a:t>子句限制组</a:t>
            </a:r>
            <a:endParaRPr lang="en-US" altLang="zh-CN" smtClean="0"/>
          </a:p>
          <a:p>
            <a:pPr lvl="1"/>
            <a:r>
              <a:rPr lang="zh-CN" altLang="en-US" smtClean="0"/>
              <a:t>记录已经分组</a:t>
            </a:r>
            <a:r>
              <a:rPr lang="en-US" altLang="zh-CN" smtClean="0"/>
              <a:t>.</a:t>
            </a:r>
          </a:p>
          <a:p>
            <a:pPr lvl="1"/>
            <a:r>
              <a:rPr lang="zh-CN" altLang="en-US" smtClean="0"/>
              <a:t>使用过组函数</a:t>
            </a:r>
            <a:r>
              <a:rPr lang="en-US" altLang="zh-CN" smtClean="0"/>
              <a:t>.</a:t>
            </a:r>
          </a:p>
          <a:p>
            <a:pPr lvl="1"/>
            <a:r>
              <a:rPr lang="zh-CN" altLang="en-US" smtClean="0"/>
              <a:t>与 </a:t>
            </a:r>
            <a:r>
              <a:rPr lang="en-US" altLang="zh-CN" smtClean="0"/>
              <a:t>HAVING </a:t>
            </a:r>
            <a:r>
              <a:rPr lang="zh-CN" altLang="en-US" smtClean="0"/>
              <a:t>子句匹配的结果才输出</a:t>
            </a:r>
            <a:endParaRPr lang="en-US" altLang="zh-CN" smtClean="0"/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ltGray">
          <a:xfrm>
            <a:off x="1046163" y="4583113"/>
            <a:ext cx="4059237" cy="3048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2709" name="Rectangle 6"/>
          <p:cNvSpPr>
            <a:spLocks noChangeArrowheads="1"/>
          </p:cNvSpPr>
          <p:nvPr/>
        </p:nvSpPr>
        <p:spPr bwMode="blackWhite">
          <a:xfrm>
            <a:off x="955675" y="3429000"/>
            <a:ext cx="72390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group_function</a:t>
            </a: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group_by_expression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]</a:t>
            </a:r>
            <a:endParaRPr lang="en-US" altLang="zh-CN" sz="1800" b="1" i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[HAVING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group_condition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ChangeArrowheads="1"/>
          </p:cNvSpPr>
          <p:nvPr/>
        </p:nvSpPr>
        <p:spPr bwMode="blackWhite">
          <a:xfrm>
            <a:off x="927100" y="1965325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4754" name="Rectangle 3"/>
          <p:cNvSpPr>
            <a:spLocks noChangeArrowheads="1"/>
          </p:cNvSpPr>
          <p:nvPr/>
        </p:nvSpPr>
        <p:spPr bwMode="blackWhite">
          <a:xfrm>
            <a:off x="954088" y="3800475"/>
            <a:ext cx="7289800" cy="1190625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4755" name="Rectangle 4"/>
          <p:cNvSpPr>
            <a:spLocks noGrp="1" noChangeArrowheads="1"/>
          </p:cNvSpPr>
          <p:nvPr>
            <p:ph type="title"/>
          </p:nvPr>
        </p:nvSpPr>
        <p:spPr>
          <a:xfrm>
            <a:off x="687388" y="609600"/>
            <a:ext cx="7769225" cy="990600"/>
          </a:xfrm>
        </p:spPr>
        <p:txBody>
          <a:bodyPr lIns="92075" tIns="46038" rIns="92075" bIns="46038"/>
          <a:lstStyle/>
          <a:p>
            <a:r>
              <a:rPr lang="zh-CN" altLang="en-US" smtClean="0"/>
              <a:t>使用 </a:t>
            </a:r>
            <a:r>
              <a:rPr lang="en-US" altLang="zh-CN" smtClean="0"/>
              <a:t>HAVING </a:t>
            </a:r>
            <a:r>
              <a:rPr lang="zh-CN" altLang="en-US" smtClean="0"/>
              <a:t>子句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43063" y="2792413"/>
            <a:ext cx="3259137" cy="2135187"/>
            <a:chOff x="1035" y="1759"/>
            <a:chExt cx="2053" cy="1345"/>
          </a:xfrm>
        </p:grpSpPr>
        <p:sp>
          <p:nvSpPr>
            <p:cNvPr id="74760" name="Rectangle 6"/>
            <p:cNvSpPr>
              <a:spLocks noChangeArrowheads="1"/>
            </p:cNvSpPr>
            <p:nvPr/>
          </p:nvSpPr>
          <p:spPr bwMode="ltGray">
            <a:xfrm>
              <a:off x="1035" y="1759"/>
              <a:ext cx="2053" cy="19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74761" name="Rectangle 7"/>
            <p:cNvSpPr>
              <a:spLocks noChangeArrowheads="1"/>
            </p:cNvSpPr>
            <p:nvPr/>
          </p:nvSpPr>
          <p:spPr bwMode="ltGray">
            <a:xfrm>
              <a:off x="1539" y="2431"/>
              <a:ext cx="797" cy="67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74757" name="Rectangle 8"/>
          <p:cNvSpPr>
            <a:spLocks noChangeArrowheads="1"/>
          </p:cNvSpPr>
          <p:nvPr/>
        </p:nvSpPr>
        <p:spPr bwMode="blackWhite">
          <a:xfrm>
            <a:off x="914400" y="1952625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 deptno, max(sal)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GROUP BY deptno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4  HAVING   max(sal)&gt;2900;</a:t>
            </a:r>
          </a:p>
        </p:txBody>
      </p:sp>
      <p:sp>
        <p:nvSpPr>
          <p:cNvPr id="74758" name="Rectangle 9"/>
          <p:cNvSpPr>
            <a:spLocks noChangeArrowheads="1"/>
          </p:cNvSpPr>
          <p:nvPr/>
        </p:nvSpPr>
        <p:spPr bwMode="blackWhite">
          <a:xfrm>
            <a:off x="941388" y="3787775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  MAX(SAL)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00063" y="1363663"/>
            <a:ext cx="864393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600" kern="0" dirty="0">
                <a:latin typeface="黑体" pitchFamily="49" charset="-122"/>
                <a:ea typeface="黑体" pitchFamily="49" charset="-122"/>
              </a:rPr>
              <a:t>查询每个部门最高工资大于</a:t>
            </a:r>
            <a:r>
              <a:rPr lang="en-US" altLang="zh-CN" sz="2600" kern="0" dirty="0">
                <a:latin typeface="黑体" pitchFamily="49" charset="-122"/>
                <a:ea typeface="黑体" pitchFamily="49" charset="-122"/>
              </a:rPr>
              <a:t>2900</a:t>
            </a:r>
            <a:r>
              <a:rPr lang="zh-CN" altLang="en-US" sz="2600" kern="0" dirty="0">
                <a:latin typeface="黑体" pitchFamily="49" charset="-122"/>
                <a:ea typeface="黑体" pitchFamily="49" charset="-122"/>
              </a:rPr>
              <a:t>的部门编号，最高工资</a:t>
            </a:r>
            <a:endParaRPr lang="en-US" altLang="zh-CN" sz="26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/>
              <a:t>使用 </a:t>
            </a:r>
            <a:r>
              <a:rPr lang="en-US" altLang="zh-CN" smtClean="0"/>
              <a:t>HAVING </a:t>
            </a:r>
            <a:r>
              <a:rPr lang="zh-CN" altLang="en-US" smtClean="0"/>
              <a:t>子句</a:t>
            </a:r>
          </a:p>
        </p:txBody>
      </p:sp>
      <p:sp>
        <p:nvSpPr>
          <p:cNvPr id="76802" name="Rectangle 3"/>
          <p:cNvSpPr>
            <a:spLocks noChangeArrowheads="1"/>
          </p:cNvSpPr>
          <p:nvPr/>
        </p:nvSpPr>
        <p:spPr bwMode="blackWhite">
          <a:xfrm>
            <a:off x="889000" y="1879600"/>
            <a:ext cx="7518400" cy="1955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blackWhite">
          <a:xfrm>
            <a:off x="952500" y="2238375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  job, SUM(sal) PAYROLL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  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	  job NOT LIKE 'SALES%'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4  GROUP BY  job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6  ORDER BY  SUM(sal);</a:t>
            </a:r>
          </a:p>
        </p:txBody>
      </p:sp>
      <p:sp>
        <p:nvSpPr>
          <p:cNvPr id="76804" name="Rectangle 5"/>
          <p:cNvSpPr>
            <a:spLocks noChangeArrowheads="1"/>
          </p:cNvSpPr>
          <p:nvPr/>
        </p:nvSpPr>
        <p:spPr bwMode="blackWhite">
          <a:xfrm>
            <a:off x="896938" y="4124325"/>
            <a:ext cx="7515225" cy="1190625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6805" name="Rectangle 6"/>
          <p:cNvSpPr>
            <a:spLocks noChangeArrowheads="1"/>
          </p:cNvSpPr>
          <p:nvPr/>
        </p:nvSpPr>
        <p:spPr bwMode="blackWhite">
          <a:xfrm>
            <a:off x="884238" y="4111625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JOB         PAYROLL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ANALYST        6000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MANAGER        8275</a:t>
            </a:r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1238250" y="3078163"/>
            <a:ext cx="4235450" cy="338137"/>
          </a:xfrm>
          <a:prstGeom prst="rect">
            <a:avLst/>
          </a:prstGeom>
          <a:solidFill>
            <a:srgbClr val="FC0128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6807" name="Rectangle 8"/>
          <p:cNvSpPr>
            <a:spLocks noChangeArrowheads="1"/>
          </p:cNvSpPr>
          <p:nvPr/>
        </p:nvSpPr>
        <p:spPr bwMode="auto">
          <a:xfrm>
            <a:off x="1243013" y="3052763"/>
            <a:ext cx="3751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5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HAVING    SUM(sal)&gt;5000</a:t>
            </a:r>
          </a:p>
          <a:p>
            <a:pPr algn="ctr" fontAlgn="ctr">
              <a:buSzPct val="65000"/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en-US" altLang="zh-CN" smtClean="0"/>
              <a:t>SELECT</a:t>
            </a:r>
            <a:r>
              <a:rPr lang="zh-CN" altLang="en-US" smtClean="0"/>
              <a:t>语句执行过程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通过案例解释</a:t>
            </a:r>
            <a:r>
              <a:rPr lang="en-US" altLang="zh-CN" smtClean="0"/>
              <a:t>SELECT</a:t>
            </a:r>
            <a:r>
              <a:rPr lang="zh-CN" altLang="en-US" smtClean="0"/>
              <a:t>语句的执行过程。</a:t>
            </a:r>
            <a:endParaRPr lang="en-US" altLang="zh-CN" smtClean="0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blackWhite">
          <a:xfrm>
            <a:off x="889000" y="1879600"/>
            <a:ext cx="7518400" cy="1955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blackWhite">
          <a:xfrm>
            <a:off x="952500" y="1500188"/>
            <a:ext cx="7315200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  deptno,job,avg(sal)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  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	  job in ('SALESMAN','MANAGER','CLERK')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4  GROUP BY  deptno,job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5  HAVING avg(sal)&gt;1000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6  ORDER BY  3 DESC;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blackWhite">
          <a:xfrm>
            <a:off x="896938" y="3929063"/>
            <a:ext cx="7515225" cy="200025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blackWhite">
          <a:xfrm>
            <a:off x="884238" y="4111625"/>
            <a:ext cx="7315200" cy="167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DEPTNO        JOB     AVG(SAL)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--------- --------- --------- </a:t>
            </a:r>
          </a:p>
          <a:p>
            <a:pPr marL="342900" indent="-342900" fontAlgn="ctr">
              <a:buSzPct val="65000"/>
              <a:tabLst>
                <a:tab pos="682625" algn="l"/>
                <a:tab pos="1833563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20			MANAGER     2975</a:t>
            </a:r>
          </a:p>
          <a:p>
            <a:pPr marL="342900" indent="-342900" fontAlgn="ctr">
              <a:buSzPct val="65000"/>
              <a:tabLst>
                <a:tab pos="682625" algn="l"/>
                <a:tab pos="1833563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30 		MANAGER     2850</a:t>
            </a:r>
          </a:p>
          <a:p>
            <a:pPr marL="342900" indent="-342900" fontAlgn="ctr">
              <a:buSzPct val="65000"/>
              <a:tabLst>
                <a:tab pos="682625" algn="l"/>
                <a:tab pos="1833563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10			MANAGER     2450	</a:t>
            </a:r>
          </a:p>
          <a:p>
            <a:pPr marL="342900" indent="-342900" fontAlgn="ctr">
              <a:buSzPct val="65000"/>
              <a:tabLst>
                <a:tab pos="682625" algn="l"/>
                <a:tab pos="1833563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30			SALESMAN    1400</a:t>
            </a:r>
          </a:p>
          <a:p>
            <a:pPr marL="342900" indent="-342900" fontAlgn="ctr">
              <a:buSzPct val="65000"/>
              <a:tabLst>
                <a:tab pos="682625" algn="l"/>
                <a:tab pos="1833563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10			CLERK       1300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en-US" altLang="zh-CN" smtClean="0"/>
              <a:t>SELECT</a:t>
            </a:r>
            <a:r>
              <a:rPr lang="zh-CN" altLang="en-US" smtClean="0"/>
              <a:t>语句执行过程</a:t>
            </a:r>
          </a:p>
        </p:txBody>
      </p:sp>
      <p:pic>
        <p:nvPicPr>
          <p:cNvPr id="80898" name="图片 4" descr="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1214438"/>
            <a:ext cx="8572500" cy="46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en-US" altLang="zh-CN" smtClean="0"/>
              <a:t>SELECT</a:t>
            </a:r>
            <a:r>
              <a:rPr lang="zh-CN" altLang="en-US" smtClean="0"/>
              <a:t>语句执行过程</a:t>
            </a:r>
          </a:p>
        </p:txBody>
      </p:sp>
      <p:pic>
        <p:nvPicPr>
          <p:cNvPr id="82946" name="图片 5" descr="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1071563"/>
            <a:ext cx="8143875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en-US" altLang="zh-CN" smtClean="0"/>
              <a:t>SELECT</a:t>
            </a:r>
            <a:r>
              <a:rPr lang="zh-CN" altLang="en-US" smtClean="0"/>
              <a:t>语句执行过程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SELECT</a:t>
            </a:r>
            <a:r>
              <a:rPr lang="zh-CN" altLang="en-US" smtClean="0"/>
              <a:t>语句执行过程：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1.</a:t>
            </a:r>
            <a:r>
              <a:rPr lang="zh-CN" altLang="en-US" smtClean="0"/>
              <a:t>通过</a:t>
            </a:r>
            <a:r>
              <a:rPr lang="en-US" altLang="zh-CN" smtClean="0"/>
              <a:t>FROM</a:t>
            </a:r>
            <a:r>
              <a:rPr lang="zh-CN" altLang="en-US" smtClean="0"/>
              <a:t>子句中找到需要查询的表；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2.</a:t>
            </a:r>
            <a:r>
              <a:rPr lang="zh-CN" altLang="en-US" smtClean="0"/>
              <a:t>通过</a:t>
            </a:r>
            <a:r>
              <a:rPr lang="en-US" altLang="zh-CN" smtClean="0"/>
              <a:t>WHERE</a:t>
            </a:r>
            <a:r>
              <a:rPr lang="zh-CN" altLang="en-US" smtClean="0"/>
              <a:t>子句进行非分组函数筛选判断；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3.</a:t>
            </a:r>
            <a:r>
              <a:rPr lang="zh-CN" altLang="en-US" smtClean="0"/>
              <a:t>通过</a:t>
            </a:r>
            <a:r>
              <a:rPr lang="en-US" altLang="zh-CN" smtClean="0"/>
              <a:t>GROUP BY</a:t>
            </a:r>
            <a:r>
              <a:rPr lang="zh-CN" altLang="en-US" smtClean="0"/>
              <a:t>子句完成分组操作；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4.</a:t>
            </a:r>
            <a:r>
              <a:rPr lang="zh-CN" altLang="en-US" smtClean="0"/>
              <a:t>通过</a:t>
            </a:r>
            <a:r>
              <a:rPr lang="en-US" altLang="zh-CN" smtClean="0"/>
              <a:t>HAVING</a:t>
            </a:r>
            <a:r>
              <a:rPr lang="zh-CN" altLang="en-US" smtClean="0"/>
              <a:t>子句完成组函数筛选判断；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5.</a:t>
            </a:r>
            <a:r>
              <a:rPr lang="zh-CN" altLang="en-US" smtClean="0"/>
              <a:t>通过</a:t>
            </a:r>
            <a:r>
              <a:rPr lang="en-US" altLang="zh-CN" smtClean="0"/>
              <a:t>SELECT</a:t>
            </a:r>
            <a:r>
              <a:rPr lang="zh-CN" altLang="en-US" smtClean="0"/>
              <a:t>子句选择显示的列或表达式及组函数；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6.</a:t>
            </a:r>
            <a:r>
              <a:rPr lang="zh-CN" altLang="en-US" smtClean="0"/>
              <a:t>通过</a:t>
            </a:r>
            <a:r>
              <a:rPr lang="en-US" altLang="zh-CN" smtClean="0"/>
              <a:t>ORDER BY</a:t>
            </a:r>
            <a:r>
              <a:rPr lang="zh-CN" altLang="en-US" smtClean="0"/>
              <a:t>子句进行排序操作。</a:t>
            </a:r>
            <a:endParaRPr lang="en-US" altLang="zh-CN" smtClean="0"/>
          </a:p>
          <a:p>
            <a:pPr lvl="2" eaLnBrk="1" hangingPunct="1"/>
            <a:endParaRPr lang="en-US" altLang="zh-CN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组函数和多表连接</a:t>
            </a:r>
          </a:p>
        </p:txBody>
      </p:sp>
      <p:sp>
        <p:nvSpPr>
          <p:cNvPr id="87042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590550"/>
          </a:xfrm>
        </p:spPr>
        <p:txBody>
          <a:bodyPr/>
          <a:lstStyle/>
          <a:p>
            <a:r>
              <a:rPr lang="zh-CN" altLang="en-US" smtClean="0"/>
              <a:t>查询每个部门的部门编号、部门名称、部门人数</a:t>
            </a:r>
          </a:p>
        </p:txBody>
      </p:sp>
      <p:sp>
        <p:nvSpPr>
          <p:cNvPr id="87043" name="Rectangle 2"/>
          <p:cNvSpPr>
            <a:spLocks noChangeArrowheads="1"/>
          </p:cNvSpPr>
          <p:nvPr/>
        </p:nvSpPr>
        <p:spPr bwMode="blackWhite">
          <a:xfrm>
            <a:off x="857250" y="1828800"/>
            <a:ext cx="7289800" cy="13858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7044" name="Rectangle 8"/>
          <p:cNvSpPr>
            <a:spLocks noChangeArrowheads="1"/>
          </p:cNvSpPr>
          <p:nvPr/>
        </p:nvSpPr>
        <p:spPr bwMode="blackWhite">
          <a:xfrm>
            <a:off x="882650" y="1855788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 e.deptno,d.dname,count(empno)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 emp e,dept d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    e.deptno = d.deptno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4  GROUP BY e.deptno;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500063" y="3286125"/>
            <a:ext cx="81470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上述语句错在哪里？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3</a:t>
            </a:r>
            <a:endParaRPr lang="zh-CN" altLang="en-US" smtClean="0"/>
          </a:p>
        </p:txBody>
      </p:sp>
      <p:sp>
        <p:nvSpPr>
          <p:cNvPr id="890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查询部门人数大于</a:t>
            </a:r>
            <a:r>
              <a:rPr lang="en-US" altLang="zh-CN" smtClean="0"/>
              <a:t>2</a:t>
            </a:r>
            <a:r>
              <a:rPr lang="zh-CN" altLang="en-US" smtClean="0"/>
              <a:t>的部门编号，部门名称，部门人数。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查询部门平均工资大于</a:t>
            </a:r>
            <a:r>
              <a:rPr lang="en-US" altLang="zh-CN" smtClean="0"/>
              <a:t>2000</a:t>
            </a:r>
            <a:r>
              <a:rPr lang="zh-CN" altLang="en-US" smtClean="0"/>
              <a:t>，且人数大于</a:t>
            </a:r>
            <a:r>
              <a:rPr lang="en-US" altLang="zh-CN" smtClean="0"/>
              <a:t>2</a:t>
            </a:r>
            <a:r>
              <a:rPr lang="zh-CN" altLang="en-US" smtClean="0"/>
              <a:t>的部门编号，部门名称，部门人数，部门平均工资，并按照部门人数升序排序。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ChangeArrowheads="1"/>
          </p:cNvSpPr>
          <p:nvPr/>
        </p:nvSpPr>
        <p:spPr bwMode="blackWhite">
          <a:xfrm>
            <a:off x="927100" y="2470150"/>
            <a:ext cx="7289800" cy="9271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1138" name="Rectangle 3"/>
          <p:cNvSpPr>
            <a:spLocks noChangeArrowheads="1"/>
          </p:cNvSpPr>
          <p:nvPr/>
        </p:nvSpPr>
        <p:spPr bwMode="blackWhite">
          <a:xfrm>
            <a:off x="954088" y="3822700"/>
            <a:ext cx="7289800" cy="100330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1139" name="Rectangle 4"/>
          <p:cNvSpPr>
            <a:spLocks noGrp="1" noChangeArrowheads="1"/>
          </p:cNvSpPr>
          <p:nvPr>
            <p:ph type="title"/>
          </p:nvPr>
        </p:nvSpPr>
        <p:spPr>
          <a:xfrm>
            <a:off x="687388" y="609600"/>
            <a:ext cx="7769225" cy="762000"/>
          </a:xfrm>
        </p:spPr>
        <p:txBody>
          <a:bodyPr lIns="92075" tIns="46038" rIns="92075" bIns="46038"/>
          <a:lstStyle/>
          <a:p>
            <a:r>
              <a:rPr lang="zh-CN" altLang="en-US" smtClean="0"/>
              <a:t>组函数的嵌套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76313" y="2506663"/>
            <a:ext cx="3767137" cy="2274887"/>
            <a:chOff x="615" y="1579"/>
            <a:chExt cx="2373" cy="1433"/>
          </a:xfrm>
        </p:grpSpPr>
        <p:sp>
          <p:nvSpPr>
            <p:cNvPr id="91145" name="Rectangle 6"/>
            <p:cNvSpPr>
              <a:spLocks noChangeArrowheads="1"/>
            </p:cNvSpPr>
            <p:nvPr/>
          </p:nvSpPr>
          <p:spPr bwMode="ltGray">
            <a:xfrm>
              <a:off x="1803" y="1579"/>
              <a:ext cx="1185" cy="19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91146" name="Rectangle 7"/>
            <p:cNvSpPr>
              <a:spLocks noChangeArrowheads="1"/>
            </p:cNvSpPr>
            <p:nvPr/>
          </p:nvSpPr>
          <p:spPr bwMode="ltGray">
            <a:xfrm>
              <a:off x="615" y="2431"/>
              <a:ext cx="1173" cy="58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91141" name="Rectangle 8"/>
          <p:cNvSpPr>
            <a:spLocks noChangeArrowheads="1"/>
          </p:cNvSpPr>
          <p:nvPr/>
        </p:nvSpPr>
        <p:spPr bwMode="blackWhite">
          <a:xfrm>
            <a:off x="952500" y="2333625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 max(avg(sal))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91142" name="Rectangle 9"/>
          <p:cNvSpPr>
            <a:spLocks noChangeArrowheads="1"/>
          </p:cNvSpPr>
          <p:nvPr/>
        </p:nvSpPr>
        <p:spPr bwMode="blackWhite">
          <a:xfrm>
            <a:off x="941388" y="3711575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MAX(AVG(SAL))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-------------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2916.6667</a:t>
            </a:r>
          </a:p>
        </p:txBody>
      </p:sp>
      <p:sp>
        <p:nvSpPr>
          <p:cNvPr id="9114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911225" y="1554163"/>
            <a:ext cx="7699375" cy="523875"/>
          </a:xfrm>
        </p:spPr>
        <p:txBody>
          <a:bodyPr lIns="92075" tIns="46038" rIns="92075" bIns="46038">
            <a:spAutoFit/>
          </a:bodyPr>
          <a:lstStyle/>
          <a:p>
            <a:r>
              <a:rPr lang="zh-CN" altLang="en-US" b="1" smtClean="0"/>
              <a:t>显示平均薪水的最大值</a:t>
            </a:r>
            <a:r>
              <a:rPr lang="en-US" altLang="zh-CN" smtClean="0"/>
              <a:t> </a:t>
            </a:r>
          </a:p>
        </p:txBody>
      </p:sp>
      <p:sp>
        <p:nvSpPr>
          <p:cNvPr id="91144" name="Rectangle 11"/>
          <p:cNvSpPr>
            <a:spLocks noChangeArrowheads="1"/>
          </p:cNvSpPr>
          <p:nvPr/>
        </p:nvSpPr>
        <p:spPr bwMode="auto">
          <a:xfrm>
            <a:off x="533400" y="5029200"/>
            <a:ext cx="807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注：与单行函数不同，组函数只能嵌套两层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smtClean="0"/>
              <a:t>为什么使用分组函数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457200" y="1317625"/>
            <a:ext cx="8147050" cy="4968875"/>
          </a:xfrm>
        </p:spPr>
        <p:txBody>
          <a:bodyPr/>
          <a:lstStyle/>
          <a:p>
            <a:r>
              <a:rPr lang="zh-CN" altLang="en-US" smtClean="0"/>
              <a:t>请思考如下问题？</a:t>
            </a:r>
            <a:endParaRPr lang="en-US" altLang="zh-CN" smtClean="0"/>
          </a:p>
          <a:p>
            <a:pPr lvl="1"/>
            <a:r>
              <a:rPr lang="zh-CN" altLang="en-US" smtClean="0"/>
              <a:t>查询所有员工的每个月工资总和，平均工资？</a:t>
            </a:r>
            <a:endParaRPr lang="en-US" altLang="zh-CN" smtClean="0"/>
          </a:p>
          <a:p>
            <a:pPr lvl="1"/>
            <a:r>
              <a:rPr lang="zh-CN" altLang="en-US" smtClean="0"/>
              <a:t>查询工资最高和最低的工资是多少？</a:t>
            </a:r>
            <a:endParaRPr lang="en-US" altLang="zh-CN" smtClean="0"/>
          </a:p>
          <a:p>
            <a:pPr lvl="1"/>
            <a:r>
              <a:rPr lang="zh-CN" altLang="en-US" smtClean="0"/>
              <a:t>查询公司的总人数？</a:t>
            </a:r>
            <a:endParaRPr lang="en-US" altLang="zh-CN" smtClean="0"/>
          </a:p>
          <a:p>
            <a:pPr lvl="1"/>
            <a:r>
              <a:rPr lang="zh-CN" altLang="en-US" smtClean="0"/>
              <a:t>查询有奖金的总人数？</a:t>
            </a:r>
            <a:endParaRPr lang="en-US" altLang="zh-CN" smtClean="0"/>
          </a:p>
          <a:p>
            <a:pPr lvl="1"/>
            <a:r>
              <a:rPr lang="en-US" altLang="zh-CN" smtClean="0"/>
              <a:t>………..</a:t>
            </a:r>
          </a:p>
          <a:p>
            <a:pPr lvl="1"/>
            <a:endParaRPr lang="en-US" altLang="zh-CN" smtClean="0"/>
          </a:p>
          <a:p>
            <a:pPr lvl="1"/>
            <a:endParaRPr lang="zh-CN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本章重点总结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分组函数能解决的问题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MIN</a:t>
            </a:r>
            <a:r>
              <a:rPr lang="zh-CN" altLang="en-US" smtClean="0"/>
              <a:t>函数和</a:t>
            </a:r>
            <a:r>
              <a:rPr lang="en-US" altLang="zh-CN" smtClean="0"/>
              <a:t>MAX</a:t>
            </a:r>
            <a:r>
              <a:rPr lang="zh-CN" altLang="en-US" smtClean="0"/>
              <a:t>函数</a:t>
            </a:r>
          </a:p>
          <a:p>
            <a:pPr eaLnBrk="1" hangingPunct="1"/>
            <a:r>
              <a:rPr lang="en-US" altLang="zh-CN" smtClean="0"/>
              <a:t>SUM</a:t>
            </a:r>
            <a:r>
              <a:rPr lang="zh-CN" altLang="en-US" smtClean="0"/>
              <a:t>函数和</a:t>
            </a:r>
            <a:r>
              <a:rPr lang="en-US" altLang="zh-CN" smtClean="0"/>
              <a:t>AVG</a:t>
            </a:r>
            <a:r>
              <a:rPr lang="zh-CN" altLang="en-US" smtClean="0"/>
              <a:t>函数</a:t>
            </a:r>
          </a:p>
          <a:p>
            <a:pPr eaLnBrk="1" hangingPunct="1"/>
            <a:r>
              <a:rPr lang="en-US" altLang="zh-CN" smtClean="0"/>
              <a:t>COUNT</a:t>
            </a:r>
            <a:r>
              <a:rPr lang="zh-CN" altLang="en-US" smtClean="0"/>
              <a:t>函数</a:t>
            </a:r>
          </a:p>
          <a:p>
            <a:pPr eaLnBrk="1" hangingPunct="1"/>
            <a:r>
              <a:rPr lang="zh-CN" altLang="en-US" smtClean="0"/>
              <a:t>组函数中</a:t>
            </a:r>
            <a:r>
              <a:rPr lang="en-US" altLang="zh-CN" smtClean="0"/>
              <a:t>DISTINCT</a:t>
            </a:r>
            <a:r>
              <a:rPr lang="zh-CN" altLang="en-US" smtClean="0"/>
              <a:t>消除重复行</a:t>
            </a:r>
          </a:p>
          <a:p>
            <a:pPr eaLnBrk="1" hangingPunct="1"/>
            <a:r>
              <a:rPr lang="zh-CN" altLang="en-US" smtClean="0"/>
              <a:t>组函数中空值处理</a:t>
            </a:r>
          </a:p>
          <a:p>
            <a:pPr eaLnBrk="1" hangingPunct="1"/>
            <a:r>
              <a:rPr lang="zh-CN" altLang="en-US" smtClean="0"/>
              <a:t>通过</a:t>
            </a:r>
            <a:r>
              <a:rPr lang="en-US" altLang="zh-CN" smtClean="0"/>
              <a:t>GROUP BY</a:t>
            </a:r>
            <a:r>
              <a:rPr lang="zh-CN" altLang="en-US" smtClean="0"/>
              <a:t>子句进行分组汇总</a:t>
            </a:r>
          </a:p>
          <a:p>
            <a:pPr eaLnBrk="1" hangingPunct="1"/>
            <a:r>
              <a:rPr lang="en-US" altLang="zh-CN" smtClean="0"/>
              <a:t>GROUP BY</a:t>
            </a:r>
            <a:r>
              <a:rPr lang="zh-CN" altLang="en-US" smtClean="0"/>
              <a:t>子句使用需要注意的两个问题</a:t>
            </a:r>
          </a:p>
          <a:p>
            <a:pPr eaLnBrk="1" hangingPunct="1"/>
            <a:r>
              <a:rPr lang="en-US" altLang="zh-CN" smtClean="0"/>
              <a:t>HAVING</a:t>
            </a:r>
            <a:r>
              <a:rPr lang="zh-CN" altLang="en-US" smtClean="0"/>
              <a:t>子句的使用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SELECT</a:t>
            </a:r>
            <a:r>
              <a:rPr lang="zh-CN" altLang="en-US" smtClean="0"/>
              <a:t>语句的执行顺序</a:t>
            </a:r>
          </a:p>
          <a:p>
            <a:pPr eaLnBrk="1" hangingPunct="1"/>
            <a:r>
              <a:rPr lang="zh-CN" altLang="en-US" smtClean="0"/>
              <a:t>组函数的嵌套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课后作业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200" smtClean="0"/>
              <a:t>1.</a:t>
            </a:r>
            <a:r>
              <a:rPr lang="zh-CN" altLang="en-US" sz="2200" smtClean="0"/>
              <a:t>查询部门平均工资在</a:t>
            </a:r>
            <a:r>
              <a:rPr lang="en-US" altLang="zh-CN" sz="2200" smtClean="0"/>
              <a:t>2500</a:t>
            </a:r>
            <a:r>
              <a:rPr lang="zh-CN" altLang="en-US" sz="2200" smtClean="0"/>
              <a:t>元以上的部门名称及平均工资。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200" smtClean="0"/>
              <a:t>2.</a:t>
            </a:r>
            <a:r>
              <a:rPr lang="zh-CN" altLang="en-US" sz="2200" smtClean="0"/>
              <a:t>查询员工岗位中不是以“</a:t>
            </a:r>
            <a:r>
              <a:rPr lang="en-US" altLang="zh-CN" sz="2200" smtClean="0"/>
              <a:t>SA”</a:t>
            </a:r>
            <a:r>
              <a:rPr lang="zh-CN" altLang="en-US" sz="2200" smtClean="0"/>
              <a:t>开头并且平均工资在</a:t>
            </a:r>
            <a:r>
              <a:rPr lang="en-US" altLang="zh-CN" sz="2200" smtClean="0"/>
              <a:t>2500</a:t>
            </a:r>
            <a:r>
              <a:rPr lang="zh-CN" altLang="en-US" sz="2200" smtClean="0"/>
              <a:t>元以上的</a:t>
            </a:r>
            <a:r>
              <a:rPr lang="zh-CN" altLang="zh-CN" sz="2200" smtClean="0"/>
              <a:t>岗位</a:t>
            </a:r>
            <a:r>
              <a:rPr lang="zh-CN" altLang="en-US" sz="2200" smtClean="0"/>
              <a:t>及平均工资，并按平均工资降序排序。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200" smtClean="0"/>
              <a:t>3.</a:t>
            </a:r>
            <a:r>
              <a:rPr lang="zh-CN" altLang="en-US" sz="2200" smtClean="0"/>
              <a:t>查询部门人数在</a:t>
            </a:r>
            <a:r>
              <a:rPr lang="en-US" altLang="zh-CN" sz="2200" smtClean="0"/>
              <a:t>2</a:t>
            </a:r>
            <a:r>
              <a:rPr lang="zh-CN" altLang="en-US" sz="2200" smtClean="0"/>
              <a:t>人以上的部门名称、最低工资、最高工资</a:t>
            </a:r>
            <a:r>
              <a:rPr lang="en-US" altLang="zh-CN" sz="2200" smtClean="0"/>
              <a:t>,</a:t>
            </a:r>
            <a:r>
              <a:rPr lang="zh-CN" altLang="en-US" sz="2200" smtClean="0"/>
              <a:t>并对求得的工资进行四舍五入到整数位。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200" smtClean="0"/>
              <a:t>4.</a:t>
            </a:r>
            <a:r>
              <a:rPr lang="zh-CN" altLang="en-US" sz="2200" smtClean="0"/>
              <a:t>查询岗位不为</a:t>
            </a:r>
            <a:r>
              <a:rPr lang="en-US" altLang="zh-CN" sz="2200" smtClean="0"/>
              <a:t>SALESMAN</a:t>
            </a:r>
            <a:r>
              <a:rPr lang="zh-CN" altLang="en-US" sz="2200" smtClean="0"/>
              <a:t>，工资和大于等于</a:t>
            </a:r>
            <a:r>
              <a:rPr lang="en-US" altLang="zh-CN" sz="2200" smtClean="0"/>
              <a:t>2500</a:t>
            </a:r>
            <a:r>
              <a:rPr lang="zh-CN" altLang="en-US" sz="2200" smtClean="0"/>
              <a:t>的岗位及每种岗位的工资和。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200" smtClean="0"/>
              <a:t>5.</a:t>
            </a:r>
            <a:r>
              <a:rPr lang="zh-CN" altLang="en-US" sz="2200" smtClean="0"/>
              <a:t>显示经理号码和经理姓名，这个经理所管理员工的最低工资，没有经理的</a:t>
            </a:r>
            <a:r>
              <a:rPr lang="en-US" altLang="zh-CN" sz="2200" smtClean="0"/>
              <a:t>KING</a:t>
            </a:r>
            <a:r>
              <a:rPr lang="zh-CN" altLang="en-US" sz="2200" smtClean="0"/>
              <a:t>也要显示，不包括最低工资小于</a:t>
            </a:r>
            <a:r>
              <a:rPr lang="en-US" altLang="zh-CN" sz="2200" smtClean="0"/>
              <a:t>3000</a:t>
            </a:r>
            <a:r>
              <a:rPr lang="zh-CN" altLang="en-US" sz="2200" smtClean="0"/>
              <a:t>的，按最低工资由高到低排序。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 smtClean="0"/>
              <a:t>SELECT</a:t>
            </a:r>
            <a:r>
              <a:rPr lang="en-US" altLang="zh-CN" sz="2000" smtClean="0"/>
              <a:t> manager.empno,manager.ename,</a:t>
            </a:r>
            <a:r>
              <a:rPr lang="en-US" altLang="zh-CN" sz="2000" b="1" smtClean="0"/>
              <a:t>MIN</a:t>
            </a:r>
            <a:r>
              <a:rPr lang="en-US" altLang="zh-CN" sz="2000" smtClean="0"/>
              <a:t>(worker.sal)</a:t>
            </a:r>
            <a:br>
              <a:rPr lang="en-US" altLang="zh-CN" sz="2000" smtClean="0"/>
            </a:br>
            <a:r>
              <a:rPr lang="en-US" altLang="zh-CN" sz="2000" smtClean="0"/>
              <a:t>              </a:t>
            </a:r>
            <a:r>
              <a:rPr lang="en-US" altLang="zh-CN" sz="2000" b="1" smtClean="0"/>
              <a:t>FROM</a:t>
            </a:r>
            <a:r>
              <a:rPr lang="en-US" altLang="zh-CN" sz="2000" smtClean="0"/>
              <a:t> emp manager </a:t>
            </a:r>
            <a:r>
              <a:rPr lang="en-US" altLang="zh-CN" sz="2000" b="1" smtClean="0"/>
              <a:t>RIGHT</a:t>
            </a:r>
            <a:r>
              <a:rPr lang="en-US" altLang="zh-CN" sz="2000" smtClean="0"/>
              <a:t> </a:t>
            </a:r>
            <a:r>
              <a:rPr lang="en-US" altLang="zh-CN" sz="2000" b="1" smtClean="0"/>
              <a:t>JOIN</a:t>
            </a:r>
            <a:r>
              <a:rPr lang="en-US" altLang="zh-CN" sz="2000" smtClean="0"/>
              <a:t> emp worker</a:t>
            </a:r>
            <a:br>
              <a:rPr lang="en-US" altLang="zh-CN" sz="2000" smtClean="0"/>
            </a:br>
            <a:r>
              <a:rPr lang="en-US" altLang="zh-CN" sz="2000" smtClean="0"/>
              <a:t>              </a:t>
            </a:r>
            <a:r>
              <a:rPr lang="en-US" altLang="zh-CN" sz="2000" b="1" smtClean="0"/>
              <a:t>ON</a:t>
            </a:r>
            <a:r>
              <a:rPr lang="en-US" altLang="zh-CN" sz="2000" smtClean="0"/>
              <a:t> manager.empno=worker.mgr</a:t>
            </a:r>
            <a:br>
              <a:rPr lang="en-US" altLang="zh-CN" sz="2000" smtClean="0"/>
            </a:br>
            <a:r>
              <a:rPr lang="en-US" altLang="zh-CN" sz="2000" smtClean="0"/>
              <a:t>              </a:t>
            </a:r>
            <a:r>
              <a:rPr lang="en-US" altLang="zh-CN" sz="2000" b="1" smtClean="0"/>
              <a:t>GROUP</a:t>
            </a:r>
            <a:r>
              <a:rPr lang="en-US" altLang="zh-CN" sz="2000" smtClean="0"/>
              <a:t> </a:t>
            </a:r>
            <a:r>
              <a:rPr lang="en-US" altLang="zh-CN" sz="2000" b="1" smtClean="0"/>
              <a:t>BY</a:t>
            </a:r>
            <a:r>
              <a:rPr lang="en-US" altLang="zh-CN" sz="2000" smtClean="0"/>
              <a:t>  manager.empno,manager.ename</a:t>
            </a:r>
            <a:br>
              <a:rPr lang="en-US" altLang="zh-CN" sz="2000" smtClean="0"/>
            </a:br>
            <a:r>
              <a:rPr lang="en-US" altLang="zh-CN" sz="2000" smtClean="0"/>
              <a:t>              </a:t>
            </a:r>
            <a:r>
              <a:rPr lang="en-US" altLang="zh-CN" sz="2000" b="1" smtClean="0"/>
              <a:t>HAVING</a:t>
            </a:r>
            <a:r>
              <a:rPr lang="en-US" altLang="zh-CN" sz="2000" smtClean="0"/>
              <a:t> </a:t>
            </a:r>
            <a:r>
              <a:rPr lang="en-US" altLang="zh-CN" sz="2000" b="1" smtClean="0"/>
              <a:t>MIN</a:t>
            </a:r>
            <a:r>
              <a:rPr lang="en-US" altLang="zh-CN" sz="2000" smtClean="0"/>
              <a:t>(worker.sal)&gt;1000</a:t>
            </a:r>
            <a:br>
              <a:rPr lang="en-US" altLang="zh-CN" sz="2000" smtClean="0"/>
            </a:br>
            <a:r>
              <a:rPr lang="en-US" altLang="zh-CN" sz="2000" smtClean="0"/>
              <a:t>              </a:t>
            </a:r>
            <a:r>
              <a:rPr lang="en-US" altLang="zh-CN" sz="2000" b="1" smtClean="0"/>
              <a:t>ORDER</a:t>
            </a:r>
            <a:r>
              <a:rPr lang="en-US" altLang="zh-CN" sz="2000" smtClean="0"/>
              <a:t> </a:t>
            </a:r>
            <a:r>
              <a:rPr lang="en-US" altLang="zh-CN" sz="2000" b="1" smtClean="0"/>
              <a:t>BY</a:t>
            </a:r>
            <a:r>
              <a:rPr lang="en-US" altLang="zh-CN" sz="2000" smtClean="0"/>
              <a:t> </a:t>
            </a:r>
            <a:r>
              <a:rPr lang="en-US" altLang="zh-CN" sz="2000" b="1" smtClean="0"/>
              <a:t>MIN</a:t>
            </a:r>
            <a:r>
              <a:rPr lang="en-US" altLang="zh-CN" sz="2000" smtClean="0"/>
              <a:t>(worker.sal) </a:t>
            </a:r>
            <a:r>
              <a:rPr lang="en-US" altLang="zh-CN" sz="2000" b="1" smtClean="0"/>
              <a:t>DESC</a:t>
            </a:r>
            <a:endParaRPr lang="zh-CN" altLang="en-US" sz="22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200" smtClean="0"/>
              <a:t>6.</a:t>
            </a:r>
            <a:r>
              <a:rPr lang="zh-CN" altLang="en-US" sz="2200" smtClean="0"/>
              <a:t>写一个查询，显示每个部门最高工资和最低工资的差额。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ChangeArrowheads="1"/>
          </p:cNvSpPr>
          <p:nvPr/>
        </p:nvSpPr>
        <p:spPr bwMode="blackWhite">
          <a:xfrm>
            <a:off x="6405563" y="3535363"/>
            <a:ext cx="1430337" cy="11620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06" name="Rectangle 3"/>
          <p:cNvSpPr>
            <a:spLocks noChangeArrowheads="1"/>
          </p:cNvSpPr>
          <p:nvPr/>
        </p:nvSpPr>
        <p:spPr bwMode="blackWhite">
          <a:xfrm>
            <a:off x="900113" y="1928813"/>
            <a:ext cx="2905125" cy="40798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914400" algn="l"/>
                <a:tab pos="1885950" algn="l"/>
                <a:tab pos="24574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xfrm>
            <a:off x="428625" y="357188"/>
            <a:ext cx="7769225" cy="762000"/>
          </a:xfrm>
        </p:spPr>
        <p:txBody>
          <a:bodyPr lIns="92075" tIns="46038" rIns="92075" bIns="46038"/>
          <a:lstStyle/>
          <a:p>
            <a:r>
              <a:rPr lang="zh-CN" altLang="en-US" b="0" smtClean="0"/>
              <a:t>为什么使用分组函数</a:t>
            </a:r>
            <a:endParaRPr lang="zh-CN" altLang="en-US" b="0" smtClean="0">
              <a:solidFill>
                <a:srgbClr val="000099"/>
              </a:solidFill>
              <a:ea typeface="宋体" charset="-122"/>
            </a:endParaRP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7550" y="1208088"/>
            <a:ext cx="7997825" cy="720725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400" smtClean="0"/>
              <a:t>分组函数是对数据行的集合进行操作并按组给出一个结果，这个结果可直接输出，或者用来做判断条件。</a:t>
            </a:r>
            <a:endParaRPr lang="en-US" altLang="zh-CN" sz="2400" smtClean="0"/>
          </a:p>
        </p:txBody>
      </p:sp>
      <p:sp>
        <p:nvSpPr>
          <p:cNvPr id="21509" name="Freeform 7"/>
          <p:cNvSpPr>
            <a:spLocks/>
          </p:cNvSpPr>
          <p:nvPr/>
        </p:nvSpPr>
        <p:spPr bwMode="auto">
          <a:xfrm>
            <a:off x="3803650" y="1965325"/>
            <a:ext cx="2608263" cy="4079875"/>
          </a:xfrm>
          <a:custGeom>
            <a:avLst/>
            <a:gdLst>
              <a:gd name="T0" fmla="*/ 0 w 1643"/>
              <a:gd name="T1" fmla="*/ 2147483647 h 2570"/>
              <a:gd name="T2" fmla="*/ 0 w 1643"/>
              <a:gd name="T3" fmla="*/ 0 h 2570"/>
              <a:gd name="T4" fmla="*/ 2147483647 w 1643"/>
              <a:gd name="T5" fmla="*/ 2147483647 h 2570"/>
              <a:gd name="T6" fmla="*/ 2147483647 w 1643"/>
              <a:gd name="T7" fmla="*/ 2147483647 h 2570"/>
              <a:gd name="T8" fmla="*/ 0 w 1643"/>
              <a:gd name="T9" fmla="*/ 2147483647 h 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43"/>
              <a:gd name="T16" fmla="*/ 0 h 2570"/>
              <a:gd name="T17" fmla="*/ 1643 w 1643"/>
              <a:gd name="T18" fmla="*/ 2570 h 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43" h="2570">
                <a:moveTo>
                  <a:pt x="0" y="2569"/>
                </a:moveTo>
                <a:lnTo>
                  <a:pt x="0" y="0"/>
                </a:lnTo>
                <a:lnTo>
                  <a:pt x="1642" y="973"/>
                </a:lnTo>
                <a:lnTo>
                  <a:pt x="1642" y="1721"/>
                </a:lnTo>
                <a:lnTo>
                  <a:pt x="0" y="2569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4308475" y="3938588"/>
            <a:ext cx="16240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“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EMP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表中的</a:t>
            </a:r>
          </a:p>
          <a:p>
            <a:pPr algn="ctr" fontAlgn="ctr">
              <a:buSzPct val="65000"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最高工资”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454275" y="2433638"/>
            <a:ext cx="5297488" cy="3525837"/>
            <a:chOff x="1709" y="1658"/>
            <a:chExt cx="3337" cy="2221"/>
          </a:xfrm>
        </p:grpSpPr>
        <p:sp>
          <p:nvSpPr>
            <p:cNvPr id="21514" name="Rectangle 10"/>
            <p:cNvSpPr>
              <a:spLocks noChangeArrowheads="1"/>
            </p:cNvSpPr>
            <p:nvPr/>
          </p:nvSpPr>
          <p:spPr bwMode="ltGray">
            <a:xfrm>
              <a:off x="1709" y="1658"/>
              <a:ext cx="786" cy="222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ltGray">
            <a:xfrm>
              <a:off x="4258" y="2820"/>
              <a:ext cx="788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1512" name="Rectangle 12"/>
          <p:cNvSpPr>
            <a:spLocks noChangeArrowheads="1"/>
          </p:cNvSpPr>
          <p:nvPr/>
        </p:nvSpPr>
        <p:spPr bwMode="auto">
          <a:xfrm>
            <a:off x="785813" y="1987550"/>
            <a:ext cx="3192462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DEPTNO       SAL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10      2450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10      1300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20       800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20      1100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20      2975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30      1600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30      2850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30       950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30      1500</a:t>
            </a:r>
          </a:p>
          <a:p>
            <a:pPr algn="ctr" fontAlgn="ctr">
              <a:lnSpc>
                <a:spcPct val="90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</p:txBody>
      </p:sp>
      <p:sp>
        <p:nvSpPr>
          <p:cNvPr id="21513" name="Rectangle 13"/>
          <p:cNvSpPr>
            <a:spLocks noChangeArrowheads="1"/>
          </p:cNvSpPr>
          <p:nvPr/>
        </p:nvSpPr>
        <p:spPr bwMode="auto">
          <a:xfrm>
            <a:off x="6400800" y="3527425"/>
            <a:ext cx="1412875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5000"/>
              </a:lnSpc>
              <a:buSzPct val="65000"/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MAX(SAL)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ctr" fontAlgn="ctr">
              <a:lnSpc>
                <a:spcPct val="125000"/>
              </a:lnSpc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5000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2"/>
          <p:cNvSpPr>
            <a:spLocks noGrp="1"/>
          </p:cNvSpPr>
          <p:nvPr>
            <p:ph idx="1"/>
          </p:nvPr>
        </p:nvSpPr>
        <p:spPr>
          <a:xfrm>
            <a:off x="285750" y="1071563"/>
            <a:ext cx="8147050" cy="4968875"/>
          </a:xfrm>
        </p:spPr>
        <p:txBody>
          <a:bodyPr/>
          <a:lstStyle/>
          <a:p>
            <a:r>
              <a:rPr lang="zh-CN" altLang="en-US" smtClean="0"/>
              <a:t>单行函数和分组函数区别</a:t>
            </a:r>
          </a:p>
        </p:txBody>
      </p:sp>
      <p:sp>
        <p:nvSpPr>
          <p:cNvPr id="23554" name="Line 5"/>
          <p:cNvSpPr>
            <a:spLocks noChangeShapeType="1"/>
          </p:cNvSpPr>
          <p:nvPr/>
        </p:nvSpPr>
        <p:spPr bwMode="auto">
          <a:xfrm flipV="1">
            <a:off x="4572000" y="2936875"/>
            <a:ext cx="0" cy="6445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5" name="Freeform 6"/>
          <p:cNvSpPr>
            <a:spLocks/>
          </p:cNvSpPr>
          <p:nvPr/>
        </p:nvSpPr>
        <p:spPr bwMode="auto">
          <a:xfrm>
            <a:off x="2266950" y="3562350"/>
            <a:ext cx="4706938" cy="534988"/>
          </a:xfrm>
          <a:custGeom>
            <a:avLst/>
            <a:gdLst>
              <a:gd name="T0" fmla="*/ 0 w 2965"/>
              <a:gd name="T1" fmla="*/ 2147483647 h 337"/>
              <a:gd name="T2" fmla="*/ 0 w 2965"/>
              <a:gd name="T3" fmla="*/ 0 h 337"/>
              <a:gd name="T4" fmla="*/ 2147483647 w 2965"/>
              <a:gd name="T5" fmla="*/ 0 h 337"/>
              <a:gd name="T6" fmla="*/ 2147483647 w 2965"/>
              <a:gd name="T7" fmla="*/ 2147483647 h 337"/>
              <a:gd name="T8" fmla="*/ 2147483647 w 2965"/>
              <a:gd name="T9" fmla="*/ 2147483647 h 3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5"/>
              <a:gd name="T16" fmla="*/ 0 h 337"/>
              <a:gd name="T17" fmla="*/ 2965 w 2965"/>
              <a:gd name="T18" fmla="*/ 337 h 3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5" h="337">
                <a:moveTo>
                  <a:pt x="0" y="316"/>
                </a:moveTo>
                <a:lnTo>
                  <a:pt x="0" y="0"/>
                </a:lnTo>
                <a:lnTo>
                  <a:pt x="2964" y="0"/>
                </a:lnTo>
                <a:lnTo>
                  <a:pt x="2964" y="148"/>
                </a:lnTo>
                <a:lnTo>
                  <a:pt x="2964" y="336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2296" name="Rectangle 8"/>
          <p:cNvSpPr>
            <a:spLocks noChangeArrowheads="1"/>
          </p:cNvSpPr>
          <p:nvPr/>
        </p:nvSpPr>
        <p:spPr bwMode="blackWhite">
          <a:xfrm>
            <a:off x="3416300" y="2014538"/>
            <a:ext cx="2311400" cy="931862"/>
          </a:xfrm>
          <a:prstGeom prst="rect">
            <a:avLst/>
          </a:prstGeom>
          <a:gradFill rotWithShape="0">
            <a:gsLst>
              <a:gs pos="0">
                <a:srgbClr val="FF6633"/>
              </a:gs>
              <a:gs pos="100000">
                <a:srgbClr val="FF6633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en-US" altLang="zh-CN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Functions</a:t>
            </a:r>
          </a:p>
        </p:txBody>
      </p:sp>
      <p:sp>
        <p:nvSpPr>
          <p:cNvPr id="652297" name="Rectangle 9"/>
          <p:cNvSpPr>
            <a:spLocks noChangeArrowheads="1"/>
          </p:cNvSpPr>
          <p:nvPr/>
        </p:nvSpPr>
        <p:spPr bwMode="blackWhite">
          <a:xfrm>
            <a:off x="1195388" y="4071938"/>
            <a:ext cx="2284412" cy="920750"/>
          </a:xfrm>
          <a:prstGeom prst="rect">
            <a:avLst/>
          </a:prstGeom>
          <a:gradFill rotWithShape="0">
            <a:gsLst>
              <a:gs pos="0">
                <a:srgbClr val="008080"/>
              </a:gs>
              <a:gs pos="100000">
                <a:srgbClr val="00808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单行函数</a:t>
            </a:r>
          </a:p>
        </p:txBody>
      </p:sp>
      <p:sp>
        <p:nvSpPr>
          <p:cNvPr id="652298" name="Rectangle 10"/>
          <p:cNvSpPr>
            <a:spLocks noChangeArrowheads="1"/>
          </p:cNvSpPr>
          <p:nvPr/>
        </p:nvSpPr>
        <p:spPr bwMode="blackWhite">
          <a:xfrm>
            <a:off x="5749925" y="4057650"/>
            <a:ext cx="2263775" cy="950913"/>
          </a:xfrm>
          <a:prstGeom prst="rect">
            <a:avLst/>
          </a:prstGeom>
          <a:gradFill rotWithShape="0">
            <a:gsLst>
              <a:gs pos="0">
                <a:srgbClr val="008080"/>
              </a:gs>
              <a:gs pos="100000">
                <a:srgbClr val="00808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分组函数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33400" y="4532313"/>
            <a:ext cx="3581400" cy="0"/>
            <a:chOff x="336" y="2855"/>
            <a:chExt cx="2256" cy="0"/>
          </a:xfrm>
        </p:grpSpPr>
        <p:sp>
          <p:nvSpPr>
            <p:cNvPr id="23566" name="Line 12"/>
            <p:cNvSpPr>
              <a:spLocks noChangeShapeType="1"/>
            </p:cNvSpPr>
            <p:nvPr/>
          </p:nvSpPr>
          <p:spPr bwMode="auto">
            <a:xfrm>
              <a:off x="336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Line 13"/>
            <p:cNvSpPr>
              <a:spLocks noChangeShapeType="1"/>
            </p:cNvSpPr>
            <p:nvPr/>
          </p:nvSpPr>
          <p:spPr bwMode="auto">
            <a:xfrm>
              <a:off x="220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124450" y="4227513"/>
            <a:ext cx="3524250" cy="552450"/>
            <a:chOff x="3228" y="2663"/>
            <a:chExt cx="2220" cy="348"/>
          </a:xfrm>
        </p:grpSpPr>
        <p:sp>
          <p:nvSpPr>
            <p:cNvPr id="23562" name="Line 15"/>
            <p:cNvSpPr>
              <a:spLocks noChangeShapeType="1"/>
            </p:cNvSpPr>
            <p:nvPr/>
          </p:nvSpPr>
          <p:spPr bwMode="auto">
            <a:xfrm>
              <a:off x="322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3" name="Line 16"/>
            <p:cNvSpPr>
              <a:spLocks noChangeShapeType="1"/>
            </p:cNvSpPr>
            <p:nvPr/>
          </p:nvSpPr>
          <p:spPr bwMode="auto">
            <a:xfrm>
              <a:off x="5064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4" name="Line 17"/>
            <p:cNvSpPr>
              <a:spLocks noChangeShapeType="1"/>
            </p:cNvSpPr>
            <p:nvPr/>
          </p:nvSpPr>
          <p:spPr bwMode="auto">
            <a:xfrm>
              <a:off x="3228" y="2663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Line 18"/>
            <p:cNvSpPr>
              <a:spLocks noChangeShapeType="1"/>
            </p:cNvSpPr>
            <p:nvPr/>
          </p:nvSpPr>
          <p:spPr bwMode="auto">
            <a:xfrm>
              <a:off x="3228" y="3011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61" name="Rectangle 4"/>
          <p:cNvSpPr>
            <a:spLocks noGrp="1" noChangeArrowheads="1"/>
          </p:cNvSpPr>
          <p:nvPr>
            <p:ph type="title"/>
          </p:nvPr>
        </p:nvSpPr>
        <p:spPr>
          <a:xfrm>
            <a:off x="428625" y="357188"/>
            <a:ext cx="7769225" cy="762000"/>
          </a:xfrm>
        </p:spPr>
        <p:txBody>
          <a:bodyPr lIns="92075" tIns="46038" rIns="92075" bIns="46038"/>
          <a:lstStyle/>
          <a:p>
            <a:r>
              <a:rPr lang="zh-CN" altLang="en-US" b="0" smtClean="0"/>
              <a:t>为什么使用分组函数</a:t>
            </a:r>
            <a:endParaRPr lang="zh-CN" altLang="en-US" b="0" smtClean="0">
              <a:solidFill>
                <a:srgbClr val="000099"/>
              </a:solidFill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zh-CN" altLang="en-US" b="0" smtClean="0">
                <a:latin typeface="宋体" charset="-122"/>
              </a:rPr>
              <a:t>分组函数概述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分组函数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分组函数是对表中一组记录进行操作，每组只返回一个结果，即首先要对表记录进行分组，然后再进行操作汇总，每组返回一个结果，分组时可能是整个表分为一组，也可能根据条件分成多组。</a:t>
            </a:r>
          </a:p>
          <a:p>
            <a:pPr lvl="1" eaLnBrk="1" hangingPunct="1"/>
            <a:r>
              <a:rPr lang="zh-CN" altLang="en-US" smtClean="0"/>
              <a:t>分组函数常用到以下五个函数：</a:t>
            </a:r>
          </a:p>
          <a:p>
            <a:pPr lvl="2" eaLnBrk="1" hangingPunct="1"/>
            <a:r>
              <a:rPr lang="en-US" altLang="zh-CN" sz="2000" smtClean="0"/>
              <a:t>MIN</a:t>
            </a:r>
          </a:p>
          <a:p>
            <a:pPr lvl="2" eaLnBrk="1" hangingPunct="1"/>
            <a:r>
              <a:rPr lang="en-US" altLang="zh-CN" sz="2000" smtClean="0"/>
              <a:t>MAX</a:t>
            </a:r>
          </a:p>
          <a:p>
            <a:pPr lvl="2" eaLnBrk="1" hangingPunct="1"/>
            <a:r>
              <a:rPr lang="en-US" altLang="zh-CN" sz="2000" smtClean="0"/>
              <a:t>SUM</a:t>
            </a:r>
          </a:p>
          <a:p>
            <a:pPr lvl="2" eaLnBrk="1" hangingPunct="1"/>
            <a:r>
              <a:rPr lang="en-US" altLang="zh-CN" sz="2000" smtClean="0"/>
              <a:t>AVG</a:t>
            </a:r>
          </a:p>
          <a:p>
            <a:pPr lvl="2" eaLnBrk="1" hangingPunct="1"/>
            <a:r>
              <a:rPr lang="en-US" altLang="zh-CN" sz="2000" smtClean="0"/>
              <a:t>COUNT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/>
          <p:cNvSpPr txBox="1">
            <a:spLocks noChangeArrowheads="1"/>
          </p:cNvSpPr>
          <p:nvPr/>
        </p:nvSpPr>
        <p:spPr bwMode="auto">
          <a:xfrm>
            <a:off x="457200" y="1460500"/>
            <a:ext cx="8147050" cy="432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使用分组函数</a:t>
            </a:r>
            <a:endParaRPr lang="en-US" altLang="zh-CN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0" name="Rectangle 3"/>
          <p:cNvSpPr>
            <a:spLocks noChangeArrowheads="1"/>
          </p:cNvSpPr>
          <p:nvPr/>
        </p:nvSpPr>
        <p:spPr bwMode="blackWhite">
          <a:xfrm>
            <a:off x="1008063" y="2066925"/>
            <a:ext cx="7778750" cy="1719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ltGray">
          <a:xfrm>
            <a:off x="4187825" y="2071688"/>
            <a:ext cx="3130550" cy="26511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blackWhite">
          <a:xfrm>
            <a:off x="982663" y="2057400"/>
            <a:ext cx="7732712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SELECT	[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,] 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group_function(column)</a:t>
            </a: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[HAVING       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group_function(column)expression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column|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group_function(column)expression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3688"/>
            <a:ext cx="7283450" cy="706437"/>
          </a:xfrm>
        </p:spPr>
        <p:txBody>
          <a:bodyPr/>
          <a:lstStyle/>
          <a:p>
            <a:pPr fontAlgn="ctr"/>
            <a:r>
              <a:rPr lang="zh-CN" altLang="en-US" b="0" smtClean="0">
                <a:latin typeface="宋体" charset="-122"/>
              </a:rPr>
              <a:t>分组函数概述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2928938" y="3214688"/>
            <a:ext cx="4487862" cy="21431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4000500" y="3429000"/>
            <a:ext cx="4429125" cy="26511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zh-CN" altLang="en-US" b="0" smtClean="0">
                <a:latin typeface="宋体" charset="-122"/>
              </a:rPr>
              <a:t>分组函数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MIN</a:t>
            </a:r>
            <a:r>
              <a:rPr lang="zh-CN" altLang="en-US" smtClean="0"/>
              <a:t>函数和</a:t>
            </a:r>
            <a:r>
              <a:rPr lang="en-US" altLang="zh-CN" smtClean="0"/>
              <a:t>MAX</a:t>
            </a:r>
            <a:r>
              <a:rPr lang="zh-CN" altLang="en-US" smtClean="0"/>
              <a:t>函数 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MIN</a:t>
            </a:r>
            <a:r>
              <a:rPr lang="zh-CN" altLang="en-US" smtClean="0"/>
              <a:t>和</a:t>
            </a:r>
            <a:r>
              <a:rPr lang="en-US" altLang="zh-CN" smtClean="0"/>
              <a:t>MAX</a:t>
            </a:r>
            <a:r>
              <a:rPr lang="zh-CN" altLang="en-US" smtClean="0"/>
              <a:t>函数主要是返回每组的最小值和最大值。</a:t>
            </a:r>
          </a:p>
          <a:p>
            <a:pPr lvl="2" eaLnBrk="1" hangingPunct="1"/>
            <a:r>
              <a:rPr lang="en-US" altLang="zh-CN" smtClean="0"/>
              <a:t>MIN([DISTINCT|</a:t>
            </a:r>
            <a:r>
              <a:rPr lang="en-US" altLang="zh-CN" u="sng" smtClean="0"/>
              <a:t>ALL</a:t>
            </a:r>
            <a:r>
              <a:rPr lang="en-US" altLang="zh-CN" smtClean="0"/>
              <a:t>]</a:t>
            </a:r>
            <a:r>
              <a:rPr lang="zh-CN" altLang="en-US" smtClean="0"/>
              <a:t> </a:t>
            </a:r>
            <a:r>
              <a:rPr lang="en-US" altLang="zh-CN" smtClean="0"/>
              <a:t>column|expression)</a:t>
            </a:r>
          </a:p>
          <a:p>
            <a:pPr lvl="2" eaLnBrk="1" hangingPunct="1"/>
            <a:r>
              <a:rPr lang="en-US" altLang="zh-CN" smtClean="0"/>
              <a:t>MAX([DISTINCT|</a:t>
            </a:r>
            <a:r>
              <a:rPr lang="en-US" altLang="zh-CN" u="sng" smtClean="0"/>
              <a:t>ALL</a:t>
            </a:r>
            <a:r>
              <a:rPr lang="en-US" altLang="zh-CN" smtClean="0"/>
              <a:t>] column|expression)</a:t>
            </a:r>
          </a:p>
          <a:p>
            <a:pPr lvl="1" eaLnBrk="1" hangingPunct="1"/>
            <a:r>
              <a:rPr lang="en-US" altLang="zh-CN" smtClean="0"/>
              <a:t>MIN</a:t>
            </a:r>
            <a:r>
              <a:rPr lang="zh-CN" altLang="en-US" smtClean="0"/>
              <a:t>和</a:t>
            </a:r>
            <a:r>
              <a:rPr lang="en-US" altLang="zh-CN" smtClean="0"/>
              <a:t>MAX</a:t>
            </a:r>
            <a:r>
              <a:rPr lang="zh-CN" altLang="en-US" smtClean="0"/>
              <a:t>可以用于任何数据类型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查询入职日期最早和最晚的</a:t>
            </a:r>
            <a:r>
              <a:rPr lang="zh-CN" altLang="en-US" b="1" smtClean="0">
                <a:solidFill>
                  <a:srgbClr val="FF0000"/>
                </a:solidFill>
              </a:rPr>
              <a:t>日期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lvl="2" eaLnBrk="1" hangingPunct="1"/>
            <a:endParaRPr lang="en-US" altLang="zh-CN" smtClean="0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blackWhite">
          <a:xfrm>
            <a:off x="1149350" y="3414713"/>
            <a:ext cx="690245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682625" algn="l"/>
                <a:tab pos="1833563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blackWhite">
          <a:xfrm>
            <a:off x="1135063" y="4630738"/>
            <a:ext cx="692785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ctr"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00150" y="3463925"/>
            <a:ext cx="3676650" cy="2073275"/>
            <a:chOff x="756" y="1502"/>
            <a:chExt cx="2316" cy="1306"/>
          </a:xfrm>
        </p:grpSpPr>
        <p:sp>
          <p:nvSpPr>
            <p:cNvPr id="29707" name="Rectangle 5"/>
            <p:cNvSpPr>
              <a:spLocks noChangeArrowheads="1"/>
            </p:cNvSpPr>
            <p:nvPr/>
          </p:nvSpPr>
          <p:spPr bwMode="ltGray">
            <a:xfrm>
              <a:off x="1914" y="1502"/>
              <a:ext cx="115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9708" name="Rectangle 6"/>
            <p:cNvSpPr>
              <a:spLocks noChangeArrowheads="1"/>
            </p:cNvSpPr>
            <p:nvPr/>
          </p:nvSpPr>
          <p:spPr bwMode="ltGray">
            <a:xfrm>
              <a:off x="756" y="2280"/>
              <a:ext cx="840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581275" y="3463925"/>
            <a:ext cx="4352925" cy="2073275"/>
            <a:chOff x="1626" y="1502"/>
            <a:chExt cx="2742" cy="1306"/>
          </a:xfrm>
        </p:grpSpPr>
        <p:sp>
          <p:nvSpPr>
            <p:cNvPr id="29705" name="Rectangle 8"/>
            <p:cNvSpPr>
              <a:spLocks noChangeArrowheads="1"/>
            </p:cNvSpPr>
            <p:nvPr/>
          </p:nvSpPr>
          <p:spPr bwMode="ltGray">
            <a:xfrm>
              <a:off x="3198" y="1502"/>
              <a:ext cx="1170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9706" name="Rectangle 9"/>
            <p:cNvSpPr>
              <a:spLocks noChangeArrowheads="1"/>
            </p:cNvSpPr>
            <p:nvPr/>
          </p:nvSpPr>
          <p:spPr bwMode="ltGray">
            <a:xfrm>
              <a:off x="1626" y="2280"/>
              <a:ext cx="846" cy="52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9703" name="Rectangle 12"/>
          <p:cNvSpPr>
            <a:spLocks noChangeArrowheads="1"/>
          </p:cNvSpPr>
          <p:nvPr/>
        </p:nvSpPr>
        <p:spPr bwMode="blackWhite">
          <a:xfrm>
            <a:off x="1162050" y="3402013"/>
            <a:ext cx="69278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MIN(hiredate), MAX(hiredate)</a:t>
            </a:r>
          </a:p>
          <a:p>
            <a:pPr fontAlgn="ctr">
              <a:buSzPct val="65000"/>
              <a:tabLst>
                <a:tab pos="682625" algn="l"/>
                <a:tab pos="1833563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	emp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29704" name="Rectangle 13"/>
          <p:cNvSpPr>
            <a:spLocks noChangeArrowheads="1"/>
          </p:cNvSpPr>
          <p:nvPr/>
        </p:nvSpPr>
        <p:spPr bwMode="blackWhite">
          <a:xfrm>
            <a:off x="1173163" y="4643438"/>
            <a:ext cx="69024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MIN(HIRED MAX(HIRED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fontAlgn="ctr">
              <a:buSzPct val="65000"/>
              <a:tabLst>
                <a:tab pos="1828800" algn="l"/>
                <a:tab pos="3086100" algn="l"/>
                <a:tab pos="42291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17-DEC-80 12-JAN-83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7012</TotalTime>
  <Words>2895</Words>
  <Application>Microsoft Office PowerPoint</Application>
  <PresentationFormat>On-screen Show (4:3)</PresentationFormat>
  <Paragraphs>613</Paragraphs>
  <Slides>41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Arial</vt:lpstr>
      <vt:lpstr>宋体</vt:lpstr>
      <vt:lpstr>黑体</vt:lpstr>
      <vt:lpstr>华文细黑</vt:lpstr>
      <vt:lpstr>Courier New</vt:lpstr>
      <vt:lpstr>Times New Roman</vt:lpstr>
      <vt:lpstr>4_默认设计模板</vt:lpstr>
      <vt:lpstr>幻灯片 1</vt:lpstr>
      <vt:lpstr>幻灯片 2</vt:lpstr>
      <vt:lpstr>本章内容</vt:lpstr>
      <vt:lpstr>为什么使用分组函数</vt:lpstr>
      <vt:lpstr>为什么使用分组函数</vt:lpstr>
      <vt:lpstr>为什么使用分组函数</vt:lpstr>
      <vt:lpstr>分组函数概述</vt:lpstr>
      <vt:lpstr>分组函数概述</vt:lpstr>
      <vt:lpstr>分组函数</vt:lpstr>
      <vt:lpstr>分组函数</vt:lpstr>
      <vt:lpstr>分组函数</vt:lpstr>
      <vt:lpstr>分组函数</vt:lpstr>
      <vt:lpstr>分组函数</vt:lpstr>
      <vt:lpstr>分组函数</vt:lpstr>
      <vt:lpstr>幻灯片 15</vt:lpstr>
      <vt:lpstr>练习1</vt:lpstr>
      <vt:lpstr>思考</vt:lpstr>
      <vt:lpstr>创建数据组 </vt:lpstr>
      <vt:lpstr>用GROUP BY子句创建数据组</vt:lpstr>
      <vt:lpstr>使用 GROUP BY 子句 </vt:lpstr>
      <vt:lpstr>使用 GROUP BY 子句 </vt:lpstr>
      <vt:lpstr>使用 GROUP BY 子句 </vt:lpstr>
      <vt:lpstr>按多个列分组</vt:lpstr>
      <vt:lpstr>按多列分组的GROUP BY子句 </vt:lpstr>
      <vt:lpstr>使用分组函数的非法的查询</vt:lpstr>
      <vt:lpstr>使用分组函数的非法的查询</vt:lpstr>
      <vt:lpstr>练习2</vt:lpstr>
      <vt:lpstr>排除组结果</vt:lpstr>
      <vt:lpstr>使用组函数的非法的查询</vt:lpstr>
      <vt:lpstr>用 HAVING Clause子句排除组结果</vt:lpstr>
      <vt:lpstr>使用 HAVING 子句</vt:lpstr>
      <vt:lpstr>使用 HAVING 子句</vt:lpstr>
      <vt:lpstr>SELECT语句执行过程</vt:lpstr>
      <vt:lpstr>SELECT语句执行过程</vt:lpstr>
      <vt:lpstr>SELECT语句执行过程</vt:lpstr>
      <vt:lpstr>SELECT语句执行过程</vt:lpstr>
      <vt:lpstr>组函数和多表连接</vt:lpstr>
      <vt:lpstr>练习3</vt:lpstr>
      <vt:lpstr>组函数的嵌套</vt:lpstr>
      <vt:lpstr>本章重点总结</vt:lpstr>
      <vt:lpstr>课后作业</vt:lpstr>
    </vt:vector>
  </TitlesOfParts>
  <Company>LERY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lenovo</cp:lastModifiedBy>
  <cp:revision>1425</cp:revision>
  <dcterms:created xsi:type="dcterms:W3CDTF">2004-04-25T08:53:43Z</dcterms:created>
  <dcterms:modified xsi:type="dcterms:W3CDTF">2018-05-24T05:36:05Z</dcterms:modified>
</cp:coreProperties>
</file>