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518" r:id="rId2"/>
    <p:sldId id="584" r:id="rId3"/>
    <p:sldId id="585" r:id="rId4"/>
    <p:sldId id="588" r:id="rId5"/>
    <p:sldId id="589" r:id="rId6"/>
    <p:sldId id="590" r:id="rId7"/>
    <p:sldId id="591" r:id="rId8"/>
    <p:sldId id="592" r:id="rId9"/>
    <p:sldId id="594" r:id="rId10"/>
    <p:sldId id="608" r:id="rId11"/>
    <p:sldId id="595" r:id="rId12"/>
    <p:sldId id="596" r:id="rId13"/>
    <p:sldId id="597" r:id="rId14"/>
    <p:sldId id="606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580" r:id="rId23"/>
    <p:sldId id="581" r:id="rId2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g9HRPm8fFPtqSEmQSb0mbQ==" hashData="oK8MpenNAZZ90P86HZ3+GAs0jp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85147" autoAdjust="0"/>
  </p:normalViewPr>
  <p:slideViewPr>
    <p:cSldViewPr>
      <p:cViewPr>
        <p:scale>
          <a:sx n="70" d="100"/>
          <a:sy n="70" d="100"/>
        </p:scale>
        <p:origin x="-137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0.xml"/><Relationship Id="rId3" Type="http://schemas.openxmlformats.org/officeDocument/2006/relationships/slide" Target="slides/slide8.xml"/><Relationship Id="rId7" Type="http://schemas.openxmlformats.org/officeDocument/2006/relationships/slide" Target="slides/slide13.xml"/><Relationship Id="rId12" Type="http://schemas.openxmlformats.org/officeDocument/2006/relationships/slide" Target="slides/slide19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2.xml"/><Relationship Id="rId11" Type="http://schemas.openxmlformats.org/officeDocument/2006/relationships/slide" Target="slides/slide18.xml"/><Relationship Id="rId5" Type="http://schemas.openxmlformats.org/officeDocument/2006/relationships/slide" Target="slides/slide11.xml"/><Relationship Id="rId10" Type="http://schemas.openxmlformats.org/officeDocument/2006/relationships/slide" Target="slides/slide17.xml"/><Relationship Id="rId4" Type="http://schemas.openxmlformats.org/officeDocument/2006/relationships/slide" Target="slides/slide9.xml"/><Relationship Id="rId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49417" y="6721786"/>
            <a:ext cx="5846389" cy="5629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25812" y="6773450"/>
            <a:ext cx="2522631" cy="52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>
              <a:spcBef>
                <a:spcPct val="30000"/>
              </a:spcBef>
            </a:pPr>
            <a:r>
              <a:rPr lang="en-US" altLang="zh-CN" sz="1200" b="1" dirty="0">
                <a:latin typeface="Courier New" pitchFamily="49" charset="0"/>
              </a:rPr>
              <a:t>SQL&gt; SELECT  * 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b="1" dirty="0">
                <a:latin typeface="Courier New" pitchFamily="49" charset="0"/>
              </a:rPr>
              <a:t>  2  FROM    </a:t>
            </a:r>
            <a:r>
              <a:rPr lang="en-US" altLang="zh-CN" sz="1200" b="1" dirty="0" err="1">
                <a:latin typeface="Courier New" pitchFamily="49" charset="0"/>
              </a:rPr>
              <a:t>dept_sum_vu</a:t>
            </a:r>
            <a:r>
              <a:rPr lang="en-US" altLang="zh-CN" sz="1200" b="1" dirty="0">
                <a:latin typeface="Courier New" pitchFamily="49" charset="0"/>
              </a:rPr>
              <a:t>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42840" y="7450440"/>
            <a:ext cx="5852966" cy="1302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02418" y="7487853"/>
            <a:ext cx="4289139" cy="124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NAME              MINSAL    MAXSAL    AVGSAL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-------------- --------- --------- ---------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ACCOUNTING          1300      5000 2916.6667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RESEARCH             800      3000      2175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SALES                950      2850 1566.6667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993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109" y="5244881"/>
            <a:ext cx="6310023" cy="4398646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75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642840" y="6552539"/>
            <a:ext cx="6043680" cy="14216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478405" y="6581044"/>
            <a:ext cx="6520519" cy="139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lang="en-US" altLang="zh-CN" sz="1200" b="1" dirty="0">
                <a:latin typeface="Courier New" pitchFamily="49" charset="0"/>
              </a:rPr>
              <a:t>SQL&gt; DELETE FROM  empvu10</a:t>
            </a:r>
          </a:p>
          <a:p>
            <a:pPr defTabSz="943896"/>
            <a:r>
              <a:rPr lang="en-US" altLang="zh-CN" sz="1200" b="1" dirty="0">
                <a:latin typeface="Courier New" pitchFamily="49" charset="0"/>
              </a:rPr>
              <a:t>  2  WHERE   </a:t>
            </a:r>
            <a:r>
              <a:rPr lang="en-US" altLang="zh-CN" sz="1200" b="1" dirty="0" err="1">
                <a:latin typeface="Courier New" pitchFamily="49" charset="0"/>
              </a:rPr>
              <a:t>employee_number</a:t>
            </a:r>
            <a:r>
              <a:rPr lang="en-US" altLang="zh-CN" sz="1200" b="1" dirty="0">
                <a:latin typeface="Courier New" pitchFamily="49" charset="0"/>
              </a:rPr>
              <a:t> = 7782;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DELETE FROM empvu10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            *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ERROR at line 1: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ORA-01752:Cannot delete from view without exactly one key-preserved 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table</a:t>
            </a:r>
            <a:r>
              <a:rPr lang="en-US" altLang="zh-CN" sz="1200" b="1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95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2999-6BF9-4140-805E-6969942DCC3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课堂笔记：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E3A8F-DC5D-4F98-82F4-25776AF6BFBE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901" tIns="49951" rIns="99901" bIns="49951"/>
          <a:lstStyle/>
          <a:p>
            <a:pPr marL="0" marR="0" indent="0" algn="l" defTabSz="43577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pPr defTabSz="435777"/>
            <a:endParaRPr lang="zh-CN" altLang="en-US" dirty="0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0617" y="5341085"/>
            <a:ext cx="6245904" cy="4202675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090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29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49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464" y="5341085"/>
            <a:ext cx="6411957" cy="4202675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视图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创建一个视图，通过该视图可以查询到工资在</a:t>
            </a:r>
            <a:r>
              <a:rPr lang="en-US" altLang="zh-CN" dirty="0" smtClean="0"/>
              <a:t>2000-5000</a:t>
            </a:r>
            <a:r>
              <a:rPr lang="zh-CN" altLang="en-US" dirty="0" smtClean="0"/>
              <a:t>内并且姓名中包含有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的员工编号，姓名，工资。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smtClean="0"/>
              <a:t>通过上述创建的视图查询数据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blackWhite">
          <a:xfrm>
            <a:off x="928688" y="2146300"/>
            <a:ext cx="7497762" cy="18494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创建视图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6690" y="1124744"/>
            <a:ext cx="7905750" cy="474655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创建视图时，在子查询中使用列的别名</a:t>
            </a: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None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blackWhite">
          <a:xfrm>
            <a:off x="911225" y="2133600"/>
            <a:ext cx="7523163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VIEW 	salvu30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AS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EMPLOYEE_NUMBER,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NAME,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SALARY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FROM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WHERE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30;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blackWhite">
          <a:xfrm>
            <a:off x="923925" y="2495550"/>
            <a:ext cx="7373938" cy="24463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7769225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创建复杂视图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96944" cy="1127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例：创建一个视图，通过该视图可以查看每个部门的名称，最低工资，最高工资，平均工资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blackWhite">
          <a:xfrm>
            <a:off x="996950" y="2463800"/>
            <a:ext cx="73993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VIEW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dept_sum_vu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  				(name,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minsal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avgsal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AS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d.dname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MIN(e.sal), MAX(e.sal),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			AVG(e.sal)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FROM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e, dept d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  WHERE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e.deptno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d.deptno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GROUP BY 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d.dname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blackWhite">
          <a:xfrm>
            <a:off x="935038" y="2139255"/>
            <a:ext cx="7497762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80803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80803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69225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从视图检索数据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blackWhite">
          <a:xfrm>
            <a:off x="923925" y="2925117"/>
            <a:ext cx="7497763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EMPLOYEE_NUMBER NAME          SALARY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--------------- ---------- ---------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7698 BLAKE           2850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7654 MARTIN          1250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7499 ALLEN           1600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7844 TURNER          1500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7900 JAMES            950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7521 WARD            1250</a:t>
            </a:r>
          </a:p>
          <a:p>
            <a:pPr algn="l"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6 rows selected.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ltGray">
          <a:xfrm>
            <a:off x="2747963" y="2340917"/>
            <a:ext cx="1228725" cy="34290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blackWhite">
          <a:xfrm>
            <a:off x="892175" y="2051992"/>
            <a:ext cx="75231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808038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	SELECT *</a:t>
            </a:r>
          </a:p>
          <a:p>
            <a:pPr algn="l">
              <a:tabLst>
                <a:tab pos="808038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	FROM	salvu30;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147050" cy="4968875"/>
          </a:xfrm>
        </p:spPr>
        <p:txBody>
          <a:bodyPr/>
          <a:lstStyle/>
          <a:p>
            <a:r>
              <a:rPr lang="zh-CN" altLang="en-US" dirty="0" smtClean="0"/>
              <a:t>从视图中检索数据，同从表中检索数据一样，只不过是只能看到视图所定义的那些列。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创建一个视图，通过该视图可以查询到工作在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YORK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CHICAGO</a:t>
            </a:r>
            <a:r>
              <a:rPr lang="zh-CN" altLang="en-US" dirty="0" smtClean="0"/>
              <a:t>的员工编号，姓名，部门编号，入职日期。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创建一个视图，通过该视图可以查询到每个部门的部门名称及最低工资。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通过如上视图，查询每个部门工资最低的员工姓名及部门名称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blackWhite">
          <a:xfrm>
            <a:off x="990600" y="2438400"/>
            <a:ext cx="7645400" cy="18557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1209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  <a:tab pos="21209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992" y="457200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修改视图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336675"/>
            <a:ext cx="8280920" cy="578068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CREATE OR REPLACE VIEW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子句修改视图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empvu10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，为每个列添加别名。</a:t>
            </a: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CREATE VIEW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子句中别名的顺序必须和内部查询中的列的顺序一一对应。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blackWhite">
          <a:xfrm>
            <a:off x="914400" y="2514600"/>
            <a:ext cx="74422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OR REPLACE VIEW empvu10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  	(employee_number, employee_name, job_title)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AS SELECT 	empno, ename, job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FROM				emp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WHERE				deptno = 10;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769225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视图上执行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操作的规则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12968" cy="52565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在简单视图上可以执行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操作；</a:t>
            </a: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您可以通过视图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删除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基表中数据，只要视图中不出现以下情况：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sz="2200" dirty="0" smtClean="0">
                <a:latin typeface="黑体" pitchFamily="2" charset="-122"/>
                <a:ea typeface="黑体" pitchFamily="2" charset="-122"/>
                <a:cs typeface="+mn-cs"/>
              </a:rPr>
              <a:t>Group 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  <a:cs typeface="+mn-cs"/>
              </a:rPr>
              <a:t>函数；</a:t>
            </a:r>
            <a:endParaRPr lang="en-US" altLang="zh-CN" sz="22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GROUP BY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子句；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DISTINCT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关键字；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Char char="•"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  <a:cs typeface="+mn-cs"/>
              </a:rPr>
              <a:t>您可以通过视图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rPr>
              <a:t>修改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  <a:cs typeface="+mn-cs"/>
              </a:rPr>
              <a:t>基表中数据，只要视图中不出现以下情况：</a:t>
            </a:r>
            <a:endParaRPr lang="en-US" altLang="zh-CN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GROUP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函数、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GROUP BY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子句，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DISTINCT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关键字；</a:t>
            </a:r>
          </a:p>
          <a:p>
            <a:pPr lvl="1"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使用表达式定义的列；</a:t>
            </a: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ROWNUM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伪列；</a:t>
            </a:r>
          </a:p>
          <a:p>
            <a:pPr lvl="1" fontAlgn="ctr">
              <a:lnSpc>
                <a:spcPct val="120000"/>
              </a:lnSpc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260648"/>
            <a:ext cx="7299325" cy="6143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视图上执行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操作的规则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48688" cy="31375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您可以通过视图向基表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插入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数据，只要视图中不出现以下情况：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关键字；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使用表达式定义的列；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ROWNUM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伪列；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基表中未在视图中选择的其它列定义为非空并且没有默认值；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2" fontAlgn="ctr">
              <a:lnSpc>
                <a:spcPct val="120000"/>
              </a:lnSpc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blackWhite">
          <a:xfrm>
            <a:off x="928688" y="2636912"/>
            <a:ext cx="74930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31167" y="332656"/>
            <a:ext cx="7769225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WITH CHECK OPTION </a:t>
            </a:r>
            <a:r>
              <a:rPr lang="zh-CN" altLang="en-US" dirty="0" smtClean="0"/>
              <a:t>子句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08912" cy="16441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如果要确保在视图上执行的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操作仅限于一定的范围，便可使用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WITH CHECK OPTION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在视图中任何修改部门编号的操作都会失败，因为这违反了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WITH CHECK OPTION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约束。</a:t>
            </a:r>
          </a:p>
          <a:p>
            <a:pPr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ltGray">
          <a:xfrm>
            <a:off x="1633538" y="3717032"/>
            <a:ext cx="5583237" cy="28575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blackWhite">
          <a:xfrm>
            <a:off x="911225" y="2599804"/>
            <a:ext cx="7142163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OR REPLACE VIEW empvu20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AS SELECT	*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FROM	  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WHERE	  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20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WITH CHECK OPTION CONSTRAINT empvu20_ck;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blackWhite">
          <a:xfrm>
            <a:off x="923925" y="2770188"/>
            <a:ext cx="7497763" cy="20145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772400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拒绝 </a:t>
            </a:r>
            <a:r>
              <a:rPr lang="en-US" altLang="zh-CN" dirty="0" smtClean="0"/>
              <a:t>DML </a:t>
            </a:r>
            <a:r>
              <a:rPr lang="zh-CN" altLang="en-US" dirty="0" smtClean="0"/>
              <a:t>操作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341438"/>
            <a:ext cx="7827963" cy="1127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在视图定义时使用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WITH READ ONLY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选项，可以确保不能对视图执行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任何试图执行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的操作都会导致一个错误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ORA-01752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blackWhite">
          <a:xfrm>
            <a:off x="936625" y="2757488"/>
            <a:ext cx="7497763" cy="20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OR REPLACE VIEW empvu10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      (employee_number, employee_name, job_title)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AS SELECT	empno, ename, job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FROM				emp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WHERE				deptno = 10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  WITH READ ONLY;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理解视图的作用、分类； </a:t>
            </a: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掌握视图创建、修改、删除；</a:t>
            </a: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掌握如何从视图中检索数据；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blackWhite">
          <a:xfrm>
            <a:off x="923925" y="4295775"/>
            <a:ext cx="7493000" cy="5921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475183" y="404664"/>
            <a:ext cx="7769225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删除视图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7769225" cy="1127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删除视图并不会删除数据，因为视图是基于数据库中的基表的虚表。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blackWhite">
          <a:xfrm>
            <a:off x="915988" y="4283075"/>
            <a:ext cx="7518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DROP VIEW empvu10; 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dropped.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blackWhite">
          <a:xfrm>
            <a:off x="928688" y="3306763"/>
            <a:ext cx="7493000" cy="3381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VIEW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view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相关数据字典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USER_VIEWS</a:t>
            </a:r>
            <a:r>
              <a:rPr lang="zh-CN" altLang="en-US" dirty="0" smtClean="0"/>
              <a:t>：字典中包含了视图的定义。</a:t>
            </a:r>
          </a:p>
          <a:p>
            <a:r>
              <a:rPr lang="en-US" altLang="zh-CN" dirty="0" smtClean="0"/>
              <a:t>USER_UPDATABLE_COLUMNS</a:t>
            </a:r>
            <a:r>
              <a:rPr lang="zh-CN" altLang="en-US" dirty="0" smtClean="0"/>
              <a:t>：字典包含了哪些列可以更新、插入、删除。</a:t>
            </a:r>
          </a:p>
          <a:p>
            <a:r>
              <a:rPr lang="en-US" altLang="zh-CN" dirty="0" smtClean="0"/>
              <a:t>USER_OBJECTS</a:t>
            </a:r>
            <a:r>
              <a:rPr lang="zh-CN" altLang="en-US" dirty="0" smtClean="0"/>
              <a:t>：字典中包含了用户的对象。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5713"/>
            <a:ext cx="8147050" cy="4765675"/>
          </a:xfrm>
          <a:noFill/>
        </p:spPr>
        <p:txBody>
          <a:bodyPr lIns="90433" tIns="45217" rIns="90433" bIns="45217"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理解视图的作用、分类；</a:t>
            </a:r>
            <a:endParaRPr lang="zh-CN" altLang="en-US" dirty="0" smtClean="0"/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掌握如何创建简单视图；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掌握如何创建复杂视图；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理解带约束视图的含义；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理解只读视图的含义；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掌握如何从视图中检索数据；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掌握修改、删除视图；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了解通过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视图执行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操作的规则；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创建视图</a:t>
            </a:r>
            <a:r>
              <a:rPr lang="en-US" altLang="zh-CN" sz="2400" dirty="0" smtClean="0"/>
              <a:t>v_emp_20</a:t>
            </a:r>
            <a:r>
              <a:rPr lang="zh-CN" altLang="en-US" sz="2400" dirty="0" smtClean="0"/>
              <a:t>，包含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号部门的员工编号，姓名，年薪列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年薪</a:t>
            </a:r>
            <a:r>
              <a:rPr lang="en-US" altLang="zh-CN" sz="2400" dirty="0" smtClean="0"/>
              <a:t>=12*(</a:t>
            </a:r>
            <a:r>
              <a:rPr lang="zh-CN" altLang="en-US" sz="2400" dirty="0" smtClean="0"/>
              <a:t>工资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奖金）；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2.</a:t>
            </a:r>
            <a:r>
              <a:rPr lang="zh-CN" altLang="en-US" sz="2400" dirty="0" smtClean="0"/>
              <a:t>从视图</a:t>
            </a:r>
            <a:r>
              <a:rPr lang="en-US" altLang="zh-CN" sz="2400" dirty="0" smtClean="0"/>
              <a:t>v_emp_20</a:t>
            </a:r>
            <a:r>
              <a:rPr lang="zh-CN" altLang="en-US" sz="2400" dirty="0" smtClean="0"/>
              <a:t>中查询年薪大于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万元员工的信息；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3.</a:t>
            </a:r>
            <a:r>
              <a:rPr lang="zh-CN" altLang="en-US" sz="2400" dirty="0" smtClean="0"/>
              <a:t>请为工资大于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的员工创建视图，要求显示员工的部门信息，职位信息，工作地点；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4.</a:t>
            </a:r>
            <a:r>
              <a:rPr lang="zh-CN" altLang="en-US" sz="2400" dirty="0" smtClean="0"/>
              <a:t>针对以上视图执行</a:t>
            </a:r>
            <a:r>
              <a:rPr lang="en-US" altLang="zh-CN" sz="2400" dirty="0" err="1" smtClean="0"/>
              <a:t>insert,update,delete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语句能否成功，为什么？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5" name="图片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052736"/>
            <a:ext cx="8496944" cy="53285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69225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数据库对象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55650" y="1262434"/>
            <a:ext cx="1079500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表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5650" y="1844824"/>
            <a:ext cx="1079500" cy="55406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约束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55650" y="3787948"/>
            <a:ext cx="1079500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序列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755650" y="3246560"/>
            <a:ext cx="1079500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索引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755650" y="2347838"/>
            <a:ext cx="1079500" cy="865138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视图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755650" y="4365352"/>
            <a:ext cx="1079500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同义词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1836738" y="1262434"/>
            <a:ext cx="6480175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表是用来存放用户数据的对象，由行和列组成，列就是字段，行就是表中的记录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836738" y="4365352"/>
            <a:ext cx="6480175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数据库对象的别名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836738" y="3789536"/>
            <a:ext cx="6480175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产生顺序的不重复数字串，被作为主键约束值的参照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1835150" y="1851174"/>
            <a:ext cx="6480175" cy="55406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保证数据完整性的规则，设置在单个字段或者多个字段组合上，写入这些字段的数据必须符合约束的限制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1836738" y="3248148"/>
            <a:ext cx="6480175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构建于表的单字段或者字段组合上，用于加速对表中数据的查询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1836738" y="2357363"/>
            <a:ext cx="6480175" cy="85561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是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一个命名的查询，用于改变基表数据的显示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，通过视图能简化查询；访问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方式与表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相同</a:t>
            </a:r>
            <a:endParaRPr lang="zh-CN" altLang="en-US" sz="18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984" y="260648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什么是视图？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192958" y="2127721"/>
            <a:ext cx="5684837" cy="39655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 ENAME   JOB         MGR HIREDATE    SAL  COMM  DEPTNO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 ------- --------- ----- --------- ----- ----- -------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7839 KING    PRESIDENT       17-NOV-81  5000            10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7698 BLAKE   MANAGER    7839 01-MAY-81  2850      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7782 CLARK   MANAGER    7839 09-JUN-81  2450            10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7566 JONES   MANAGER    7839 02-APR-81  2975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7654 MARTIN  SALESMAN   7698 28-SEP-81  1250  1400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7499 ALLEN   SALESMAN   7698 20-FEB-81  1600   300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7844 TURNER  SALESMAN   7698 08-SEP-81  1500     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7900 JAMES   CLERK      7698 03-DEC-81   950      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7521 WARD    SALESMAN   7698 22-FEB-81  1250   500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7902 FORD    ANALYST    7566 03-DEC-81  3000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7369 SMITH   CLERK      7902 17-DEC-80   800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7788 SCOTT   ANALYST    7566 09-DEC-82  3000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7876 ADAMS   CLERK      7788 12-JAN-83  1100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7934 MILLER  CLERK      7782 23-JAN-82  1300            10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118345" y="1727671"/>
            <a:ext cx="11477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EMP 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3608" y="2127721"/>
            <a:ext cx="6834187" cy="3965575"/>
            <a:chOff x="753" y="1022"/>
            <a:chExt cx="4305" cy="2498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blackWhite">
            <a:xfrm>
              <a:off x="1477" y="1022"/>
              <a:ext cx="3581" cy="24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EMPNO ENAME    JOB        MGR HIREDATE     SAL  COMM  DEPTNO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----- -------- --------- ---- --------- ------ ----- -------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7839  KING     PRESIDENT      17-NOV-81   5000            10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7782  CLARK    MANAGER   7839 09-JUN-81   1500   300      10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7934  MILLER   CLERK     7782 23-JAN-82   1300            10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7566  JONES    MANAGER   7839 02-APR-81   2975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7788  SCOTT    ANALYST   7566 09-DEC-82   3000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7876  ADAMS    CLERK     7788 12-JAN-83   1100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7369  SMITH    CLERK     7902 17-DEC-80    800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7902  FORD     ANALYST   7566 03-DEC-81   3000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7698  BLAKE    MANAGER   7839 01-MAY-81   2850      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7654  MARTIN   SALESMAN  7698 28-SEP-81   1250  1400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7499  ALLEN    SALESMAN  7698 20-FEB-81   1600   300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7844  TURNER   SALESMAN  7698 08-SEP-81   1500     0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7900  JAMES    CLERK     7698 03-DEC-81    950      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7521  WARD     SALESMAN  7698 22-FEB-81   1250   500      30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53" y="1380"/>
              <a:ext cx="4288" cy="1801"/>
              <a:chOff x="753" y="1380"/>
              <a:chExt cx="4288" cy="1801"/>
            </a:xfrm>
          </p:grpSpPr>
          <p:sp>
            <p:nvSpPr>
              <p:cNvPr id="79880" name="Freeform 8"/>
              <p:cNvSpPr>
                <a:spLocks/>
              </p:cNvSpPr>
              <p:nvPr/>
            </p:nvSpPr>
            <p:spPr bwMode="blackWhite">
              <a:xfrm>
                <a:off x="4056" y="1380"/>
                <a:ext cx="985" cy="1801"/>
              </a:xfrm>
              <a:custGeom>
                <a:avLst/>
                <a:gdLst/>
                <a:ahLst/>
                <a:cxnLst>
                  <a:cxn ang="0">
                    <a:pos x="984" y="0"/>
                  </a:cxn>
                  <a:cxn ang="0">
                    <a:pos x="984" y="387"/>
                  </a:cxn>
                  <a:cxn ang="0">
                    <a:pos x="12" y="1800"/>
                  </a:cxn>
                  <a:cxn ang="0">
                    <a:pos x="0" y="780"/>
                  </a:cxn>
                  <a:cxn ang="0">
                    <a:pos x="984" y="0"/>
                  </a:cxn>
                </a:cxnLst>
                <a:rect l="0" t="0" r="r" b="b"/>
                <a:pathLst>
                  <a:path w="985" h="1801">
                    <a:moveTo>
                      <a:pt x="984" y="0"/>
                    </a:moveTo>
                    <a:lnTo>
                      <a:pt x="984" y="387"/>
                    </a:lnTo>
                    <a:lnTo>
                      <a:pt x="12" y="1800"/>
                    </a:lnTo>
                    <a:lnTo>
                      <a:pt x="0" y="780"/>
                    </a:lnTo>
                    <a:lnTo>
                      <a:pt x="984" y="0"/>
                    </a:lnTo>
                  </a:path>
                </a:pathLst>
              </a:custGeom>
              <a:solidFill>
                <a:srgbClr val="FF663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1" name="Freeform 9"/>
              <p:cNvSpPr>
                <a:spLocks/>
              </p:cNvSpPr>
              <p:nvPr/>
            </p:nvSpPr>
            <p:spPr bwMode="blackWhite">
              <a:xfrm>
                <a:off x="816" y="1380"/>
                <a:ext cx="4225" cy="781"/>
              </a:xfrm>
              <a:custGeom>
                <a:avLst/>
                <a:gdLst/>
                <a:ahLst/>
                <a:cxnLst>
                  <a:cxn ang="0">
                    <a:pos x="0" y="780"/>
                  </a:cxn>
                  <a:cxn ang="0">
                    <a:pos x="696" y="0"/>
                  </a:cxn>
                  <a:cxn ang="0">
                    <a:pos x="4224" y="0"/>
                  </a:cxn>
                  <a:cxn ang="0">
                    <a:pos x="3252" y="780"/>
                  </a:cxn>
                  <a:cxn ang="0">
                    <a:pos x="0" y="780"/>
                  </a:cxn>
                </a:cxnLst>
                <a:rect l="0" t="0" r="r" b="b"/>
                <a:pathLst>
                  <a:path w="4225" h="781">
                    <a:moveTo>
                      <a:pt x="0" y="780"/>
                    </a:moveTo>
                    <a:lnTo>
                      <a:pt x="696" y="0"/>
                    </a:lnTo>
                    <a:lnTo>
                      <a:pt x="4224" y="0"/>
                    </a:lnTo>
                    <a:lnTo>
                      <a:pt x="3252" y="780"/>
                    </a:lnTo>
                    <a:lnTo>
                      <a:pt x="0" y="780"/>
                    </a:lnTo>
                  </a:path>
                </a:pathLst>
              </a:custGeom>
              <a:solidFill>
                <a:srgbClr val="FF9966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753" y="1886"/>
                <a:ext cx="3376" cy="1291"/>
                <a:chOff x="753" y="1886"/>
                <a:chExt cx="3376" cy="1291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812" y="2136"/>
                  <a:ext cx="3317" cy="1041"/>
                  <a:chOff x="812" y="2136"/>
                  <a:chExt cx="3317" cy="1041"/>
                </a:xfrm>
              </p:grpSpPr>
              <p:sp>
                <p:nvSpPr>
                  <p:cNvPr id="79884" name="Rectangle 12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2" y="2136"/>
                    <a:ext cx="3238" cy="104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DDDDDD">
                          <a:gamma/>
                          <a:shade val="89804"/>
                          <a:invGamma/>
                        </a:srgbClr>
                      </a:gs>
                      <a:gs pos="50000">
                        <a:srgbClr val="DDDDDD"/>
                      </a:gs>
                      <a:gs pos="100000">
                        <a:srgbClr val="DDDDDD">
                          <a:gamma/>
                          <a:shade val="89804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85" name="Rectangle 13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4" y="2233"/>
                    <a:ext cx="3315" cy="9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l">
                      <a:lnSpc>
                        <a:spcPts val="1300"/>
                      </a:lnSpc>
                      <a:tabLst>
                        <a:tab pos="2911475" algn="l"/>
                      </a:tabLst>
                    </a:pPr>
                    <a:r>
                      <a:rPr lang="zh-CN" altLang="en-US" sz="24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</a:t>
                    </a: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EMPNO ENAME    JOB        </a:t>
                    </a:r>
                  </a:p>
                  <a:p>
                    <a:pPr algn="l">
                      <a:lnSpc>
                        <a:spcPts val="1300"/>
                      </a:lnSpc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------ -------- ----------- </a:t>
                    </a:r>
                  </a:p>
                  <a:p>
                    <a:pPr algn="l"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 7839 KING     PRESIDENT</a:t>
                    </a:r>
                  </a:p>
                  <a:p>
                    <a:pPr algn="l"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 7782 CLARK    MANAGER</a:t>
                    </a:r>
                  </a:p>
                  <a:p>
                    <a:pPr algn="l"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 7934 MILLER   CLERK</a:t>
                    </a:r>
                  </a:p>
                </p:txBody>
              </p:sp>
            </p:grpSp>
            <p:sp>
              <p:nvSpPr>
                <p:cNvPr id="79886" name="Rectangle 14"/>
                <p:cNvSpPr>
                  <a:spLocks noChangeArrowheads="1"/>
                </p:cNvSpPr>
                <p:nvPr/>
              </p:nvSpPr>
              <p:spPr bwMode="blackWhite">
                <a:xfrm>
                  <a:off x="753" y="1886"/>
                  <a:ext cx="163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2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      </a:t>
                  </a:r>
                  <a:r>
                    <a:rPr lang="en-US" altLang="zh-CN" sz="22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EMPVU10 </a:t>
                  </a:r>
                  <a:r>
                    <a:rPr lang="zh-CN" altLang="en-US" sz="22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视图</a:t>
                  </a:r>
                </a:p>
              </p:txBody>
            </p:sp>
          </p:grpSp>
        </p:grp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视图是逻辑上来自一个或多个表的数据集合。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7769225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为什么使用视图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136904" cy="26782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限制其它用户对数据库表的访问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因为视图可以有选择性的显示数据库表的一部分；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容易实现复杂的查询；</a:t>
            </a: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对于相同的数据可以产生不同的视图；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blackWhite">
          <a:xfrm>
            <a:off x="612650" y="2318172"/>
            <a:ext cx="7650163" cy="2767012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60000"/>
              </a:spcBef>
              <a:tabLst>
                <a:tab pos="3378200" algn="l"/>
                <a:tab pos="5373688" algn="l"/>
              </a:tabLst>
            </a:pPr>
            <a:endParaRPr lang="zh-CN" altLang="en-US" sz="2200" b="1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110000"/>
              </a:lnSpc>
              <a:spcBef>
                <a:spcPct val="60000"/>
              </a:spcBef>
              <a:tabLst>
                <a:tab pos="3378200" algn="l"/>
                <a:tab pos="5373688" algn="l"/>
              </a:tabLst>
            </a:pPr>
            <a:endParaRPr lang="zh-CN" altLang="en-US" sz="2200" b="1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69225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视图分类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 bwMode="blackWhite">
          <a:xfrm>
            <a:off x="640853" y="2564904"/>
            <a:ext cx="7675563" cy="3148012"/>
          </a:xfrm>
          <a:noFill/>
          <a:ln/>
        </p:spPr>
        <p:txBody>
          <a:bodyPr lIns="92075" tIns="46038" rIns="92075" bIns="46038"/>
          <a:lstStyle/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特征	简单视图	复杂视图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基表数量	一个	一个或多个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包含函数	没有	有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包含数据组	没有	有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通过视图实现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DML</a:t>
            </a: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操作	可以	不一定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76550" y="2332459"/>
            <a:ext cx="2066925" cy="2752725"/>
            <a:chOff x="2554" y="1230"/>
            <a:chExt cx="1302" cy="1734"/>
          </a:xfrm>
        </p:grpSpPr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 flipV="1">
              <a:off x="2554" y="1230"/>
              <a:ext cx="0" cy="17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 flipV="1">
              <a:off x="3856" y="1230"/>
              <a:ext cx="0" cy="17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25350" y="2972594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587250" y="3488531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587250" y="3991769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574550" y="4418806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18566" y="2324472"/>
            <a:ext cx="8136904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51520" y="1196752"/>
            <a:ext cx="813690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kern="0" dirty="0" smtClean="0">
                <a:latin typeface="黑体" pitchFamily="2" charset="-122"/>
                <a:ea typeface="黑体" pitchFamily="2" charset="-122"/>
              </a:rPr>
              <a:t>视图分为简单视图和复杂视图，最基本差别在</a:t>
            </a:r>
            <a:r>
              <a:rPr lang="en-US" altLang="zh-CN" sz="2800" kern="0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sz="2800" kern="0" dirty="0" smtClean="0">
                <a:latin typeface="黑体" pitchFamily="2" charset="-122"/>
                <a:ea typeface="黑体" pitchFamily="2" charset="-122"/>
              </a:rPr>
              <a:t>操作上</a:t>
            </a:r>
          </a:p>
          <a:p>
            <a:pPr marL="342900" marR="0" lvl="0" indent="-34290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772400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创建视图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568952" cy="47392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创建视图语法；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342900" lvl="1" indent="-342900" fontAlgn="ctr">
              <a:lnSpc>
                <a:spcPct val="120000"/>
              </a:lnSpc>
              <a:buChar char="•"/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OR REPLACE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：如果所创建的视图已经存在，该选项表示修改原视图的定义；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FORCE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：不管视图所基于的基表是否存在，都会创建该视图；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NOFORCE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：只有视图所基于的基表都存在，才会创建该视图；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err="1" smtClean="0">
                <a:latin typeface="黑体" pitchFamily="2" charset="-122"/>
                <a:ea typeface="黑体" pitchFamily="2" charset="-122"/>
              </a:rPr>
              <a:t>viewname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：视图的名称；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column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：列名，列名的数量必须和视图所对应查询语句的列数量相等；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err="1" smtClean="0">
                <a:latin typeface="黑体" pitchFamily="2" charset="-122"/>
                <a:ea typeface="黑体" pitchFamily="2" charset="-122"/>
              </a:rPr>
              <a:t>subquery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：一条完整的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语句；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WITH CHECK OPTION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：一个约束条件，通过视图所插入或修改的数据行必须满足视图所定义的查询； </a:t>
            </a:r>
            <a:r>
              <a:rPr lang="en-US" altLang="zh-CN" sz="1800" dirty="0" err="1" smtClean="0">
                <a:latin typeface="黑体" pitchFamily="2" charset="-122"/>
                <a:ea typeface="黑体" pitchFamily="2" charset="-122"/>
              </a:rPr>
              <a:t>constraintname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：约束名；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WITH READ ONLY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：确保在该视图上不能进行任何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操作；</a:t>
            </a:r>
          </a:p>
          <a:p>
            <a:pPr marL="342900" lvl="1" indent="-342900" fontAlgn="ctr">
              <a:lnSpc>
                <a:spcPct val="120000"/>
              </a:lnSpc>
              <a:buChar char="•"/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blackWhite">
          <a:xfrm>
            <a:off x="827584" y="1196752"/>
            <a:ext cx="7497763" cy="129614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[OR REPLACE] [FORCE|NOFORCE] VIEW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viewname</a:t>
            </a:r>
            <a:endParaRPr lang="en-US" altLang="zh-CN" b="1" i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[(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[, 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]...)]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AS </a:t>
            </a:r>
            <a:r>
              <a:rPr lang="en-US" altLang="zh-CN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subquery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[WITH CHECK OPTION [CONSTRAINT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constraintname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]]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[WITH READ ONLY]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blackWhite">
          <a:xfrm>
            <a:off x="925513" y="2455863"/>
            <a:ext cx="7496175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创建视图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341438"/>
            <a:ext cx="8064896" cy="920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dirty="0" smtClean="0"/>
              <a:t>创建一个视图</a:t>
            </a:r>
            <a:r>
              <a:rPr lang="en-US" altLang="zh-CN" dirty="0" smtClean="0"/>
              <a:t>v_emp10</a:t>
            </a:r>
            <a:r>
              <a:rPr lang="zh-CN" altLang="en-US" dirty="0" smtClean="0"/>
              <a:t>，通过该视图只能查看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号部门的员工编号，员工姓名，职位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中，可以使用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DESC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命令显示视图的结构。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844550" y="4056063"/>
            <a:ext cx="7975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blackWhite">
          <a:xfrm>
            <a:off x="936625" y="5066382"/>
            <a:ext cx="7642225" cy="450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DESC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empvu10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blackWhite">
          <a:xfrm>
            <a:off x="935038" y="2443163"/>
            <a:ext cx="7231062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VIEW 	empvu10</a:t>
            </a: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AS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job</a:t>
            </a: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FROM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WHERE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10;</a:t>
            </a: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5662</TotalTime>
  <Words>1598</Words>
  <Application>Microsoft Office PowerPoint</Application>
  <PresentationFormat>全屏显示(4:3)</PresentationFormat>
  <Paragraphs>270</Paragraphs>
  <Slides>23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4_默认设计模板</vt:lpstr>
      <vt:lpstr>幻灯片 1</vt:lpstr>
      <vt:lpstr>章节目标</vt:lpstr>
      <vt:lpstr>本章内容</vt:lpstr>
      <vt:lpstr>数据库对象</vt:lpstr>
      <vt:lpstr>什么是视图？</vt:lpstr>
      <vt:lpstr>为什么使用视图</vt:lpstr>
      <vt:lpstr>视图分类</vt:lpstr>
      <vt:lpstr>创建视图</vt:lpstr>
      <vt:lpstr>创建视图</vt:lpstr>
      <vt:lpstr>练习1</vt:lpstr>
      <vt:lpstr>创建视图</vt:lpstr>
      <vt:lpstr>创建复杂视图</vt:lpstr>
      <vt:lpstr>从视图检索数据</vt:lpstr>
      <vt:lpstr>练习2</vt:lpstr>
      <vt:lpstr>修改视图</vt:lpstr>
      <vt:lpstr>视图上执行DML操作的规则</vt:lpstr>
      <vt:lpstr>视图上执行DML操作的规则</vt:lpstr>
      <vt:lpstr>WITH CHECK OPTION 子句</vt:lpstr>
      <vt:lpstr>拒绝 DML 操作</vt:lpstr>
      <vt:lpstr>删除视图</vt:lpstr>
      <vt:lpstr>相关数据字典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1261</cp:revision>
  <dcterms:created xsi:type="dcterms:W3CDTF">2004-04-25T08:53:43Z</dcterms:created>
  <dcterms:modified xsi:type="dcterms:W3CDTF">2015-10-23T00:56:52Z</dcterms:modified>
</cp:coreProperties>
</file>