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1"/>
  </p:notesMasterIdLst>
  <p:handoutMasterIdLst>
    <p:handoutMasterId r:id="rId52"/>
  </p:handoutMasterIdLst>
  <p:sldIdLst>
    <p:sldId id="518" r:id="rId2"/>
    <p:sldId id="590" r:id="rId3"/>
    <p:sldId id="454" r:id="rId4"/>
    <p:sldId id="530" r:id="rId5"/>
    <p:sldId id="592" r:id="rId6"/>
    <p:sldId id="593" r:id="rId7"/>
    <p:sldId id="594" r:id="rId8"/>
    <p:sldId id="626" r:id="rId9"/>
    <p:sldId id="595" r:id="rId10"/>
    <p:sldId id="596" r:id="rId11"/>
    <p:sldId id="537" r:id="rId12"/>
    <p:sldId id="625" r:id="rId13"/>
    <p:sldId id="538" r:id="rId14"/>
    <p:sldId id="597" r:id="rId15"/>
    <p:sldId id="598" r:id="rId16"/>
    <p:sldId id="599" r:id="rId17"/>
    <p:sldId id="600" r:id="rId18"/>
    <p:sldId id="601" r:id="rId19"/>
    <p:sldId id="602" r:id="rId20"/>
    <p:sldId id="605" r:id="rId21"/>
    <p:sldId id="627" r:id="rId22"/>
    <p:sldId id="603" r:id="rId23"/>
    <p:sldId id="620" r:id="rId24"/>
    <p:sldId id="604" r:id="rId25"/>
    <p:sldId id="606" r:id="rId26"/>
    <p:sldId id="607" r:id="rId27"/>
    <p:sldId id="608" r:id="rId28"/>
    <p:sldId id="609" r:id="rId29"/>
    <p:sldId id="610" r:id="rId30"/>
    <p:sldId id="614" r:id="rId31"/>
    <p:sldId id="559" r:id="rId32"/>
    <p:sldId id="560" r:id="rId33"/>
    <p:sldId id="633" r:id="rId34"/>
    <p:sldId id="634" r:id="rId35"/>
    <p:sldId id="635" r:id="rId36"/>
    <p:sldId id="628" r:id="rId37"/>
    <p:sldId id="563" r:id="rId38"/>
    <p:sldId id="566" r:id="rId39"/>
    <p:sldId id="636" r:id="rId40"/>
    <p:sldId id="574" r:id="rId41"/>
    <p:sldId id="630" r:id="rId42"/>
    <p:sldId id="631" r:id="rId43"/>
    <p:sldId id="632" r:id="rId44"/>
    <p:sldId id="637" r:id="rId45"/>
    <p:sldId id="583" r:id="rId46"/>
    <p:sldId id="584" r:id="rId47"/>
    <p:sldId id="621" r:id="rId48"/>
    <p:sldId id="622" r:id="rId49"/>
    <p:sldId id="623" r:id="rId50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87570" autoAdjust="0"/>
  </p:normalViewPr>
  <p:slideViewPr>
    <p:cSldViewPr>
      <p:cViewPr>
        <p:scale>
          <a:sx n="70" d="100"/>
          <a:sy n="70" d="100"/>
        </p:scale>
        <p:origin x="-117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9.xml"/><Relationship Id="rId7" Type="http://schemas.openxmlformats.org/officeDocument/2006/relationships/slide" Target="slides/slide20.xml"/><Relationship Id="rId12" Type="http://schemas.openxmlformats.org/officeDocument/2006/relationships/slide" Target="slides/slide29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9.xml"/><Relationship Id="rId11" Type="http://schemas.openxmlformats.org/officeDocument/2006/relationships/slide" Target="slides/slide28.xml"/><Relationship Id="rId5" Type="http://schemas.openxmlformats.org/officeDocument/2006/relationships/slide" Target="slides/slide18.xml"/><Relationship Id="rId10" Type="http://schemas.openxmlformats.org/officeDocument/2006/relationships/slide" Target="slides/slide27.xml"/><Relationship Id="rId4" Type="http://schemas.openxmlformats.org/officeDocument/2006/relationships/slide" Target="slides/slide1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029D448-C9F7-474A-985A-D4859A6C8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FD97ACB-6F76-4A7D-A77B-26C19E0B4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63B8B-5CC8-4AD5-B65A-7434068CCC47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00FDF-37DD-46FF-8B57-2A226D85C115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80CB5A-E1D3-4EF1-B131-E770C9D080DD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4022725" y="-1588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-1588" y="-1588"/>
            <a:ext cx="307657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6088" y="5337175"/>
            <a:ext cx="6146800" cy="42545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440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4608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5337175"/>
            <a:ext cx="6157913" cy="42545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631825" y="6383338"/>
            <a:ext cx="5781675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698500" y="6392863"/>
            <a:ext cx="2616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179" tIns="48228" rIns="98179" bIns="48228">
            <a:spAutoFit/>
          </a:bodyPr>
          <a:lstStyle/>
          <a:p>
            <a:pPr algn="ctr" defTabSz="942975" fontAlgn="ctr">
              <a:buSzPct val="65000"/>
            </a:pPr>
            <a:r>
              <a:rPr kumimoji="1" lang="en-US" altLang="zh-CN" sz="1200" b="1">
                <a:latin typeface="Courier New" pitchFamily="49" charset="0"/>
              </a:rPr>
              <a:t>SQL&gt; SELECT  ename, deptno</a:t>
            </a:r>
          </a:p>
          <a:p>
            <a:pPr algn="ctr" defTabSz="942975" fontAlgn="ctr">
              <a:buSzPct val="65000"/>
            </a:pPr>
            <a:r>
              <a:rPr kumimoji="1" lang="en-US" altLang="zh-CN" sz="1200" b="1">
                <a:latin typeface="Courier New" pitchFamily="49" charset="0"/>
              </a:rPr>
              <a:t>  2  FROM    employee;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644525" y="7026275"/>
            <a:ext cx="5768975" cy="231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738188" y="7050088"/>
            <a:ext cx="539115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79" tIns="48228" rIns="98179" bIns="48228">
            <a:spAutoFit/>
          </a:bodyPr>
          <a:lstStyle/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ENAME         DEPTNO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---------- ---------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KING 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BLAKE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CLARK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JONES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MARTIN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ALLEN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TURNER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...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5337175"/>
            <a:ext cx="6157913" cy="42545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631825" y="6383338"/>
            <a:ext cx="5781675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698500" y="6392863"/>
            <a:ext cx="2616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179" tIns="48228" rIns="98179" bIns="48228">
            <a:spAutoFit/>
          </a:bodyPr>
          <a:lstStyle/>
          <a:p>
            <a:pPr algn="ctr" defTabSz="942975" fontAlgn="ctr">
              <a:buSzPct val="65000"/>
            </a:pPr>
            <a:r>
              <a:rPr kumimoji="1" lang="en-US" altLang="zh-CN" sz="1200" b="1">
                <a:latin typeface="Courier New" pitchFamily="49" charset="0"/>
              </a:rPr>
              <a:t>SQL&gt; SELECT  ename, deptno</a:t>
            </a:r>
          </a:p>
          <a:p>
            <a:pPr algn="ctr" defTabSz="942975" fontAlgn="ctr">
              <a:buSzPct val="65000"/>
            </a:pPr>
            <a:r>
              <a:rPr kumimoji="1" lang="en-US" altLang="zh-CN" sz="1200" b="1">
                <a:latin typeface="Courier New" pitchFamily="49" charset="0"/>
              </a:rPr>
              <a:t>  2  FROM    employee;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44525" y="7026275"/>
            <a:ext cx="5768975" cy="231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738188" y="7050088"/>
            <a:ext cx="539115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79" tIns="48228" rIns="98179" bIns="48228">
            <a:spAutoFit/>
          </a:bodyPr>
          <a:lstStyle/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ENAME         DEPTNO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---------- ---------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KING 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BLAKE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CLARK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JONES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MARTIN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ALLEN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TURNER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...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5763" y="5340350"/>
            <a:ext cx="6246812" cy="42037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5222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5337175"/>
            <a:ext cx="6157913" cy="42545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631825" y="6383338"/>
            <a:ext cx="5781675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698500" y="6392863"/>
            <a:ext cx="2616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179" tIns="48228" rIns="98179" bIns="48228">
            <a:spAutoFit/>
          </a:bodyPr>
          <a:lstStyle/>
          <a:p>
            <a:pPr algn="ctr" defTabSz="942975" fontAlgn="ctr">
              <a:buSzPct val="65000"/>
            </a:pPr>
            <a:r>
              <a:rPr kumimoji="1" lang="en-US" altLang="zh-CN" sz="1200" b="1">
                <a:latin typeface="Courier New" pitchFamily="49" charset="0"/>
              </a:rPr>
              <a:t>SQL&gt; SELECT  ename, deptno</a:t>
            </a:r>
          </a:p>
          <a:p>
            <a:pPr algn="ctr" defTabSz="942975" fontAlgn="ctr">
              <a:buSzPct val="65000"/>
            </a:pPr>
            <a:r>
              <a:rPr kumimoji="1" lang="en-US" altLang="zh-CN" sz="1200" b="1">
                <a:latin typeface="Courier New" pitchFamily="49" charset="0"/>
              </a:rPr>
              <a:t>  2  FROM    employee;</a:t>
            </a: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644525" y="7026275"/>
            <a:ext cx="5768975" cy="231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738188" y="7050088"/>
            <a:ext cx="539115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79" tIns="48228" rIns="98179" bIns="48228">
            <a:spAutoFit/>
          </a:bodyPr>
          <a:lstStyle/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ENAME         DEPTNO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---------- ---------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KING 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BLAKE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CLARK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JONES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MARTIN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ALLEN 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TURNER            20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...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5253038"/>
            <a:ext cx="6443663" cy="4248150"/>
          </a:xfrm>
          <a:noFill/>
          <a:ln/>
        </p:spPr>
        <p:txBody>
          <a:bodyPr lIns="94650" tIns="45635" rIns="94650" bIns="45635"/>
          <a:lstStyle/>
          <a:p>
            <a:pPr eaLnBrk="1" hangingPunct="1"/>
            <a:r>
              <a:rPr lang="zh-CN" altLang="en-US" sz="1000" smtClean="0">
                <a:ea typeface="宋体" charset="-122"/>
              </a:rPr>
              <a:t>课堂笔记：</a:t>
            </a:r>
            <a:endParaRPr lang="zh-CN" altLang="zh-CN" sz="1000" smtClean="0">
              <a:ea typeface="宋体" charset="-122"/>
            </a:endParaRPr>
          </a:p>
        </p:txBody>
      </p:sp>
      <p:sp>
        <p:nvSpPr>
          <p:cNvPr id="5837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192088"/>
            <a:ext cx="6615113" cy="49625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4022725" y="-1588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-1588" y="-1588"/>
            <a:ext cx="307657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0525" y="5337175"/>
            <a:ext cx="6149975" cy="42545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6246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0050" y="5340350"/>
            <a:ext cx="6245225" cy="42037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6451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5340350"/>
            <a:ext cx="6246812" cy="42037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5340350"/>
            <a:ext cx="6246812" cy="42037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5763" y="5340350"/>
            <a:ext cx="6246812" cy="42037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7066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5E96B-BFEF-496D-8EFF-AC984E9DEBC4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6D5B9-4E43-4999-B4FA-7F63B2312942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311CC-62F1-401E-B32A-B808BF9A3C39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D7DBC-454F-4B4D-9AAB-62940FF5C824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D48A0-D894-4C55-B65A-FEBFAE278F33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DC04C-33E3-4604-B56C-1F6F4C51DCA9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2E923-ED88-4922-9307-2E3CEA243353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A8670-EECC-4D28-B3CD-2D95F5446538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830A2-C5F0-43EB-957F-9B19D02C0015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5D428-4D82-41A5-94BD-AD7FA48D9035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EF0A7-DA6B-46AD-87FF-68C2BB112907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8F5DE3-8C39-413A-A9AB-5254C283D9F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03CE5-5A22-47C6-B6A0-237BFDE9848D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4E641-95E4-4B83-8C92-212CD86A4AD5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BD49D-B2B6-46F8-B943-17C031388087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4022725" y="-1588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-1588" y="-1588"/>
            <a:ext cx="307657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488" y="5337175"/>
            <a:ext cx="6121400" cy="42545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22532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90500"/>
            <a:ext cx="6640513" cy="4981575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-3175" y="0"/>
            <a:ext cx="3079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24580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644525" y="6569075"/>
            <a:ext cx="5770563" cy="66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644525" y="7785100"/>
            <a:ext cx="5768975" cy="909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619125" y="7624763"/>
            <a:ext cx="4848225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179" tIns="48228" rIns="98179" bIns="48228">
            <a:spAutoFit/>
          </a:bodyPr>
          <a:lstStyle/>
          <a:p>
            <a:pPr algn="ctr" defTabSz="942975" fontAlgn="ctr">
              <a:buSzPct val="65000"/>
            </a:pPr>
            <a:r>
              <a:rPr kumimoji="1" lang="zh-CN" altLang="en-US" sz="2900" b="1">
                <a:solidFill>
                  <a:schemeClr val="bg2"/>
                </a:solidFill>
                <a:latin typeface="Arial Narrow" pitchFamily="34" charset="0"/>
              </a:rPr>
              <a:t>    </a:t>
            </a:r>
            <a:r>
              <a:rPr kumimoji="1" lang="en-US" altLang="zh-CN" sz="1200">
                <a:latin typeface="Courier New" pitchFamily="49" charset="0"/>
              </a:rPr>
              <a:t>EMPNO ENAME      JOB       HIREDATE       COMM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--------- ---------- --------- --------- ---------</a:t>
            </a:r>
          </a:p>
          <a:p>
            <a:pPr algn="ctr" defTabSz="942975" fontAlgn="ctr">
              <a:buSzPct val="65000"/>
            </a:pPr>
            <a:r>
              <a:rPr kumimoji="1" lang="en-US" altLang="zh-CN" sz="1200">
                <a:latin typeface="Courier New" pitchFamily="49" charset="0"/>
              </a:rPr>
              <a:t>     7196 GREEN      SALESMAN  01-DEC-97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ChangeArrowheads="1"/>
          </p:cNvSpPr>
          <p:nvPr/>
        </p:nvSpPr>
        <p:spPr bwMode="auto">
          <a:xfrm>
            <a:off x="4022725" y="-1588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-1588" y="-1588"/>
            <a:ext cx="3076576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212" tIns="49606" rIns="99212" bIns="49606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1488" y="5337175"/>
            <a:ext cx="6057900" cy="4254500"/>
          </a:xfrm>
          <a:noFill/>
          <a:ln/>
        </p:spPr>
        <p:txBody>
          <a:bodyPr lIns="99901" tIns="49951" rIns="99901" bIns="49951"/>
          <a:lstStyle/>
          <a:p>
            <a:pPr eaLnBrk="1" hangingPunct="1"/>
            <a:r>
              <a:rPr lang="zh-CN" altLang="en-US" smtClean="0">
                <a:ea typeface="宋体" charset="-122"/>
              </a:rPr>
              <a:t>课堂笔记：</a:t>
            </a:r>
            <a:endParaRPr lang="zh-CN" altLang="zh-CN" smtClean="0">
              <a:ea typeface="宋体" charset="-122"/>
            </a:endParaRPr>
          </a:p>
        </p:txBody>
      </p:sp>
      <p:sp>
        <p:nvSpPr>
          <p:cNvPr id="317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188913"/>
            <a:ext cx="6642100" cy="4983162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59788" y="6464300"/>
            <a:ext cx="7207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ctr">
              <a:buSzPct val="65000"/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611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Oracle-SQL</a:t>
            </a:r>
            <a:r>
              <a:rPr lang="zh-CN" altLang="en-US"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开发</a:t>
            </a:r>
            <a:endParaRPr lang="en-US" altLang="zh-CN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3600" b="1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		----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数据操作与事务控制</a:t>
            </a:r>
            <a:endParaRPr lang="zh-CN" altLang="en-US" sz="2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8459788" y="6464300"/>
            <a:ext cx="720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>
              <a:buSzPct val="65000"/>
            </a:pPr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2" name="Rectangle 8"/>
          <p:cNvSpPr>
            <a:spLocks noChangeArrowheads="1"/>
          </p:cNvSpPr>
          <p:nvPr/>
        </p:nvSpPr>
        <p:spPr bwMode="blackWhite">
          <a:xfrm>
            <a:off x="1000125" y="2162175"/>
            <a:ext cx="7797800" cy="1490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      (2296,'AROMANO','SALESMAN',7782,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    TO_DATE('2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月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3,1997', 'MON DD, YYYY'),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		    1300, NULL, 10);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0425" y="1285875"/>
            <a:ext cx="7385050" cy="523875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kern="1200" dirty="0" smtClean="0"/>
              <a:t>插入日期值</a:t>
            </a:r>
            <a:endParaRPr lang="en-US" altLang="zh-CN" kern="1200" dirty="0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ltGray">
          <a:xfrm>
            <a:off x="3465513" y="2743200"/>
            <a:ext cx="5059362" cy="32543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ltGray">
          <a:xfrm>
            <a:off x="4829175" y="4498975"/>
            <a:ext cx="1319213" cy="773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blackWhite">
          <a:xfrm>
            <a:off x="928688" y="4448175"/>
            <a:ext cx="77597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EMPNO ENAME   JOB      MGR   HIREDATE  SAL COMM DEPTNO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----- ------- -------- ---- --------- ---- ---- ------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 2296 AROMANO SALESMAN 7782 03-2</a:t>
            </a:r>
            <a:r>
              <a:rPr kumimoji="1" lang="zh-CN" altLang="en-US" sz="1800" b="1">
                <a:latin typeface="Courier New" pitchFamily="49" charset="0"/>
              </a:rPr>
              <a:t>月</a:t>
            </a:r>
            <a:r>
              <a:rPr kumimoji="1" lang="en-US" altLang="zh-CN" sz="1800" b="1">
                <a:latin typeface="Courier New" pitchFamily="49" charset="0"/>
              </a:rPr>
              <a:t>-97 1300          10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nimBg="1"/>
      <p:bldP spid="1546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插入数据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52488" lvl="1" indent="-395288">
              <a:lnSpc>
                <a:spcPct val="80000"/>
              </a:lnSpc>
              <a:defRPr/>
            </a:pPr>
            <a:endParaRPr lang="en-US" altLang="zh-CN" dirty="0" smtClean="0"/>
          </a:p>
          <a:p>
            <a:pPr marL="400050" indent="-400050">
              <a:lnSpc>
                <a:spcPct val="80000"/>
              </a:lnSpc>
              <a:defRPr/>
            </a:pPr>
            <a:r>
              <a:rPr lang="zh-CN" altLang="en-US" dirty="0" smtClean="0"/>
              <a:t>插入特字符</a:t>
            </a:r>
            <a:r>
              <a:rPr lang="en-US" altLang="zh-CN" dirty="0" smtClean="0"/>
              <a:t>&amp;</a:t>
            </a:r>
          </a:p>
          <a:p>
            <a:pPr marL="800100" lvl="1" indent="-400050">
              <a:lnSpc>
                <a:spcPct val="80000"/>
              </a:lnSpc>
              <a:defRPr/>
            </a:pPr>
            <a:r>
              <a:rPr lang="zh-CN" altLang="en-US" dirty="0" smtClean="0"/>
              <a:t>插入部门信息：编号为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，部门名称为</a:t>
            </a:r>
            <a:r>
              <a:rPr lang="en-US" altLang="zh-CN" dirty="0" smtClean="0"/>
              <a:t>&amp;Test&amp;</a:t>
            </a:r>
            <a:r>
              <a:rPr lang="zh-CN" altLang="en-US" dirty="0" smtClean="0"/>
              <a:t>，地点为</a:t>
            </a:r>
            <a:r>
              <a:rPr lang="en-US" altLang="zh-CN" dirty="0" smtClean="0"/>
              <a:t>null</a:t>
            </a:r>
            <a:endParaRPr lang="zh-CN" altLang="en-US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ESCAPE</a:t>
            </a:r>
            <a:r>
              <a:rPr lang="zh-CN" altLang="en-US" dirty="0" smtClean="0"/>
              <a:t>转义符用哪个符号表示</a:t>
            </a:r>
            <a:endParaRPr lang="en-US" altLang="zh-CN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en-US" altLang="zh-CN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  <a:defRPr/>
            </a:pPr>
            <a:endParaRPr lang="zh-CN" altLang="en-US" dirty="0" smtClean="0"/>
          </a:p>
          <a:p>
            <a:pPr marL="800100" lvl="1" indent="-400050">
              <a:lnSpc>
                <a:spcPct val="80000"/>
              </a:lnSpc>
              <a:defRPr/>
            </a:pPr>
            <a:r>
              <a:rPr lang="en-US" altLang="zh-CN" dirty="0" smtClean="0"/>
              <a:t>INSERT</a:t>
            </a:r>
            <a:r>
              <a:rPr lang="zh-CN" altLang="en-US" dirty="0" smtClean="0"/>
              <a:t>语句中使用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smtClean="0"/>
              <a:t>\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符对特殊符号转义。 </a:t>
            </a:r>
          </a:p>
          <a:p>
            <a:pPr marL="800100" lvl="1" indent="-400050">
              <a:lnSpc>
                <a:spcPct val="80000"/>
              </a:lnSpc>
              <a:defRPr/>
            </a:pPr>
            <a:endParaRPr lang="en-US" altLang="zh-CN" dirty="0" smtClean="0">
              <a:solidFill>
                <a:srgbClr val="932956"/>
              </a:solidFill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827088" y="2243138"/>
            <a:ext cx="7848600" cy="538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7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INSERT INTO dept  VALUES(80, '&amp;TEST&amp;',null);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827088" y="3324225"/>
            <a:ext cx="7848600" cy="1905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7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SHOW ESCAPE</a:t>
            </a:r>
            <a:r>
              <a:rPr kumimoji="1" lang="zh-CN" altLang="en-US" sz="1800" b="1">
                <a:latin typeface="Courier New" pitchFamily="49" charset="0"/>
              </a:rPr>
              <a:t>； </a:t>
            </a:r>
            <a:r>
              <a:rPr kumimoji="1" lang="en-US" altLang="zh-CN" sz="1800" b="1">
                <a:latin typeface="Courier New" pitchFamily="49" charset="0"/>
              </a:rPr>
              <a:t>——</a:t>
            </a:r>
            <a:r>
              <a:rPr kumimoji="1" lang="zh-CN" altLang="en-US" sz="1800" b="1">
                <a:latin typeface="Courier New" pitchFamily="49" charset="0"/>
              </a:rPr>
              <a:t>查看</a:t>
            </a:r>
            <a:r>
              <a:rPr kumimoji="1" lang="en-US" altLang="zh-CN" sz="1800" b="1">
                <a:latin typeface="Courier New" pitchFamily="49" charset="0"/>
              </a:rPr>
              <a:t>ESCAPE</a:t>
            </a:r>
            <a:r>
              <a:rPr kumimoji="1" lang="zh-CN" altLang="en-US" sz="1800" b="1">
                <a:latin typeface="Courier New" pitchFamily="49" charset="0"/>
              </a:rPr>
              <a:t>状态</a:t>
            </a:r>
          </a:p>
          <a:p>
            <a:pPr marL="342900" indent="-342900" fontAlgn="ctr">
              <a:lnSpc>
                <a:spcPct val="7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escape OFF        ——</a:t>
            </a:r>
            <a:r>
              <a:rPr kumimoji="1" lang="zh-CN" altLang="en-US" sz="1800" b="1">
                <a:latin typeface="Courier New" pitchFamily="49" charset="0"/>
              </a:rPr>
              <a:t>返回</a:t>
            </a:r>
            <a:r>
              <a:rPr kumimoji="1" lang="en-US" altLang="zh-CN" sz="1800" b="1">
                <a:latin typeface="Courier New" pitchFamily="49" charset="0"/>
              </a:rPr>
              <a:t>ESCAPE</a:t>
            </a:r>
            <a:r>
              <a:rPr kumimoji="1" lang="zh-CN" altLang="en-US" sz="1800" b="1">
                <a:latin typeface="Courier New" pitchFamily="49" charset="0"/>
              </a:rPr>
              <a:t>状态为</a:t>
            </a:r>
            <a:r>
              <a:rPr kumimoji="1" lang="en-US" altLang="zh-CN" sz="1800" b="1">
                <a:latin typeface="Courier New" pitchFamily="49" charset="0"/>
              </a:rPr>
              <a:t>OFF</a:t>
            </a:r>
          </a:p>
          <a:p>
            <a:pPr marL="342900" indent="-342900" fontAlgn="ctr">
              <a:lnSpc>
                <a:spcPct val="7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SET ESCAPE ON</a:t>
            </a:r>
            <a:r>
              <a:rPr kumimoji="1" lang="zh-CN" altLang="en-US" sz="1800" b="1">
                <a:latin typeface="Courier New" pitchFamily="49" charset="0"/>
              </a:rPr>
              <a:t>； </a:t>
            </a:r>
            <a:r>
              <a:rPr kumimoji="1" lang="en-US" altLang="zh-CN" sz="1800" b="1">
                <a:latin typeface="Courier New" pitchFamily="49" charset="0"/>
              </a:rPr>
              <a:t>——</a:t>
            </a:r>
            <a:r>
              <a:rPr kumimoji="1" lang="zh-CN" altLang="en-US" sz="1800" b="1">
                <a:latin typeface="Courier New" pitchFamily="49" charset="0"/>
              </a:rPr>
              <a:t>设定</a:t>
            </a:r>
            <a:r>
              <a:rPr kumimoji="1" lang="en-US" altLang="zh-CN" sz="1800" b="1">
                <a:latin typeface="Courier New" pitchFamily="49" charset="0"/>
              </a:rPr>
              <a:t>ESCAPE</a:t>
            </a:r>
            <a:r>
              <a:rPr kumimoji="1" lang="zh-CN" altLang="en-US" sz="1800" b="1">
                <a:latin typeface="Courier New" pitchFamily="49" charset="0"/>
              </a:rPr>
              <a:t>状态为</a:t>
            </a:r>
            <a:r>
              <a:rPr kumimoji="1" lang="en-US" altLang="zh-CN" sz="1800" b="1">
                <a:latin typeface="Courier New" pitchFamily="49" charset="0"/>
              </a:rPr>
              <a:t>ON</a:t>
            </a:r>
          </a:p>
          <a:p>
            <a:pPr marL="342900" indent="-342900" fontAlgn="ctr">
              <a:lnSpc>
                <a:spcPct val="7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SHOW ESCAPE</a:t>
            </a:r>
            <a:r>
              <a:rPr kumimoji="1" lang="zh-CN" altLang="en-US" sz="1800" b="1">
                <a:latin typeface="Courier New" pitchFamily="49" charset="0"/>
              </a:rPr>
              <a:t>； </a:t>
            </a:r>
            <a:r>
              <a:rPr kumimoji="1" lang="en-US" altLang="zh-CN" sz="1800" b="1">
                <a:latin typeface="Courier New" pitchFamily="49" charset="0"/>
              </a:rPr>
              <a:t>——</a:t>
            </a:r>
            <a:r>
              <a:rPr kumimoji="1" lang="zh-CN" altLang="en-US" sz="1800" b="1">
                <a:latin typeface="Courier New" pitchFamily="49" charset="0"/>
              </a:rPr>
              <a:t>查看</a:t>
            </a:r>
            <a:r>
              <a:rPr kumimoji="1" lang="en-US" altLang="zh-CN" sz="1800" b="1">
                <a:latin typeface="Courier New" pitchFamily="49" charset="0"/>
              </a:rPr>
              <a:t>ESCAPE</a:t>
            </a:r>
            <a:r>
              <a:rPr kumimoji="1" lang="zh-CN" altLang="en-US" sz="1800" b="1">
                <a:latin typeface="Courier New" pitchFamily="49" charset="0"/>
              </a:rPr>
              <a:t>状态</a:t>
            </a:r>
          </a:p>
          <a:p>
            <a:pPr marL="342900" indent="-342900" fontAlgn="ctr">
              <a:lnSpc>
                <a:spcPct val="7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escape "\" (hex 5c)   ——</a:t>
            </a:r>
            <a:r>
              <a:rPr kumimoji="1" lang="zh-CN" altLang="en-US" sz="1800" b="1">
                <a:latin typeface="Courier New" pitchFamily="49" charset="0"/>
              </a:rPr>
              <a:t>返回</a:t>
            </a:r>
            <a:r>
              <a:rPr kumimoji="1" lang="en-US" altLang="zh-CN" sz="1800" b="1">
                <a:latin typeface="Courier New" pitchFamily="49" charset="0"/>
              </a:rPr>
              <a:t>ESCAPE</a:t>
            </a:r>
            <a:r>
              <a:rPr kumimoji="1" lang="zh-CN" altLang="en-US" sz="1800" b="1">
                <a:latin typeface="Courier New" pitchFamily="49" charset="0"/>
              </a:rPr>
              <a:t>符号为“</a:t>
            </a:r>
            <a:r>
              <a:rPr kumimoji="1" lang="en-US" altLang="zh-CN" sz="1800" b="1">
                <a:latin typeface="Courier New" pitchFamily="49" charset="0"/>
              </a:rPr>
              <a:t>\” 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827088" y="5732463"/>
            <a:ext cx="7848600" cy="5381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70000"/>
              </a:lnSpc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INSERT INTO dept  VALUES(80, '\&amp;TEST\&amp;',null);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435975" cy="4968875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向员工表中新增一个员工，员工编号为</a:t>
            </a:r>
            <a:r>
              <a:rPr lang="en-US" altLang="zh-CN" smtClean="0"/>
              <a:t>8888</a:t>
            </a:r>
            <a:r>
              <a:rPr lang="zh-CN" altLang="en-US" smtClean="0"/>
              <a:t>，姓名为</a:t>
            </a:r>
            <a:r>
              <a:rPr lang="en-US" altLang="zh-CN" smtClean="0"/>
              <a:t>BOB</a:t>
            </a:r>
            <a:r>
              <a:rPr lang="zh-CN" altLang="en-US" smtClean="0"/>
              <a:t>，岗位为</a:t>
            </a:r>
            <a:r>
              <a:rPr lang="en-US" altLang="zh-CN" smtClean="0"/>
              <a:t>CLERK</a:t>
            </a:r>
            <a:r>
              <a:rPr lang="zh-CN" altLang="en-US" smtClean="0"/>
              <a:t>，经理为号</a:t>
            </a:r>
            <a:r>
              <a:rPr lang="en-US" altLang="zh-CN" smtClean="0"/>
              <a:t>7788</a:t>
            </a:r>
            <a:r>
              <a:rPr lang="zh-CN" altLang="en-US" smtClean="0"/>
              <a:t>，入职日期为</a:t>
            </a:r>
            <a:r>
              <a:rPr lang="en-US" altLang="zh-CN" smtClean="0"/>
              <a:t>1985-03-03</a:t>
            </a:r>
            <a:r>
              <a:rPr lang="zh-CN" altLang="en-US" smtClean="0"/>
              <a:t>，薪资</a:t>
            </a:r>
            <a:r>
              <a:rPr lang="en-US" altLang="zh-CN" smtClean="0"/>
              <a:t>3000</a:t>
            </a:r>
            <a:r>
              <a:rPr lang="zh-CN" altLang="en-US" smtClean="0"/>
              <a:t>，奖金和部门为空。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插入数据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89925" cy="2874963"/>
          </a:xfrm>
        </p:spPr>
        <p:txBody>
          <a:bodyPr/>
          <a:lstStyle/>
          <a:p>
            <a:pPr eaLnBrk="1" hangingPunct="1"/>
            <a:r>
              <a:rPr lang="zh-CN" altLang="en-US" smtClean="0"/>
              <a:t>插入多行数据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语法</a:t>
            </a:r>
          </a:p>
          <a:p>
            <a:pPr lvl="1" eaLnBrk="1" hangingPunct="1"/>
            <a:endParaRPr lang="zh-CN" altLang="en-US" smtClean="0"/>
          </a:p>
          <a:p>
            <a:pPr lvl="1" eaLnBrk="1" hangingPunct="1">
              <a:buFontTx/>
              <a:buNone/>
            </a:pPr>
            <a:endParaRPr lang="zh-CN" altLang="en-US" smtClean="0"/>
          </a:p>
          <a:p>
            <a:pPr lvl="1" eaLnBrk="1" hangingPunct="1"/>
            <a:r>
              <a:rPr lang="zh-CN" altLang="en-US" smtClean="0"/>
              <a:t>不必书写</a:t>
            </a:r>
            <a:r>
              <a:rPr lang="en-US" altLang="zh-CN" smtClean="0"/>
              <a:t>values</a:t>
            </a:r>
            <a:r>
              <a:rPr lang="zh-CN" altLang="en-US" smtClean="0"/>
              <a:t>子句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INSERT</a:t>
            </a:r>
            <a:r>
              <a:rPr lang="zh-CN" altLang="en-US" smtClean="0"/>
              <a:t>子句和数据类型必须和子查询中列的数量和类型相匹配中列的数量</a:t>
            </a:r>
          </a:p>
          <a:p>
            <a:pPr lvl="1" eaLnBrk="1" hangingPunct="1"/>
            <a:endParaRPr lang="zh-CN" altLang="en-US" b="1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642938" y="2000250"/>
            <a:ext cx="78486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INSERT INTO</a:t>
            </a:r>
            <a:r>
              <a:rPr kumimoji="1" lang="zh-CN" altLang="en-US" sz="1800" b="1">
                <a:latin typeface="Courier New" pitchFamily="49" charset="0"/>
              </a:rPr>
              <a:t>表名</a:t>
            </a:r>
            <a:r>
              <a:rPr kumimoji="1" lang="en-US" altLang="zh-CN" sz="1800" b="1">
                <a:latin typeface="Courier New" pitchFamily="49" charset="0"/>
              </a:rPr>
              <a:t>[(</a:t>
            </a:r>
            <a:r>
              <a:rPr kumimoji="1" lang="zh-CN" altLang="en-US" sz="1800" b="1">
                <a:latin typeface="Courier New" pitchFamily="49" charset="0"/>
              </a:rPr>
              <a:t>列名</a:t>
            </a:r>
            <a:r>
              <a:rPr kumimoji="1" lang="en-US" altLang="zh-CN" sz="1800" b="1">
                <a:latin typeface="Courier New" pitchFamily="49" charset="0"/>
              </a:rPr>
              <a:t>1[,</a:t>
            </a:r>
            <a:r>
              <a:rPr kumimoji="1" lang="zh-CN" altLang="en-US" sz="1800" b="1">
                <a:latin typeface="Courier New" pitchFamily="49" charset="0"/>
              </a:rPr>
              <a:t>列名</a:t>
            </a:r>
            <a:r>
              <a:rPr kumimoji="1" lang="en-US" altLang="zh-CN" sz="1800" b="1">
                <a:latin typeface="Courier New" pitchFamily="49" charset="0"/>
              </a:rPr>
              <a:t>2</a:t>
            </a:r>
            <a:r>
              <a:rPr kumimoji="1" lang="zh-CN" altLang="en-US" sz="1800" b="1">
                <a:latin typeface="Courier New" pitchFamily="49" charset="0"/>
              </a:rPr>
              <a:t>，</a:t>
            </a:r>
            <a:r>
              <a:rPr kumimoji="1" lang="en-US" altLang="zh-CN" sz="1800" b="1">
                <a:latin typeface="Courier New" pitchFamily="49" charset="0"/>
              </a:rPr>
              <a:t>…</a:t>
            </a:r>
            <a:r>
              <a:rPr kumimoji="1" lang="zh-CN" altLang="en-US" sz="1800" b="1">
                <a:latin typeface="Courier New" pitchFamily="49" charset="0"/>
              </a:rPr>
              <a:t>，列名</a:t>
            </a:r>
            <a:r>
              <a:rPr kumimoji="1" lang="en-US" altLang="zh-CN" sz="1800" b="1">
                <a:latin typeface="Courier New" pitchFamily="49" charset="0"/>
              </a:rPr>
              <a:t>n])] </a:t>
            </a:r>
            <a:r>
              <a:rPr kumimoji="1" lang="zh-CN" altLang="en-US" sz="1800" b="1">
                <a:latin typeface="Courier New" pitchFamily="49" charset="0"/>
              </a:rPr>
              <a:t>子查询 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插入数据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blackWhite">
          <a:xfrm>
            <a:off x="763588" y="4267200"/>
            <a:ext cx="7510462" cy="1530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70000"/>
              </a:lnSpc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  <a:p>
            <a:pPr fontAlgn="ctr">
              <a:lnSpc>
                <a:spcPct val="70000"/>
              </a:lnSpc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0888" y="4213225"/>
            <a:ext cx="7535862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lnSpc>
                <a:spcPct val="50000"/>
              </a:lnSpc>
              <a:spcBef>
                <a:spcPct val="60000"/>
              </a:spcBef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 manager</a:t>
            </a:r>
          </a:p>
          <a:p>
            <a:pPr fontAlgn="ctr">
              <a:lnSpc>
                <a:spcPct val="50000"/>
              </a:lnSpc>
              <a:spcBef>
                <a:spcPct val="60000"/>
              </a:spcBef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SELECT *</a:t>
            </a:r>
          </a:p>
          <a:p>
            <a:pPr fontAlgn="ctr">
              <a:lnSpc>
                <a:spcPct val="50000"/>
              </a:lnSpc>
              <a:spcBef>
                <a:spcPct val="60000"/>
              </a:spcBef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FROM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lnSpc>
                <a:spcPct val="50000"/>
              </a:lnSpc>
              <a:spcBef>
                <a:spcPct val="60000"/>
              </a:spcBef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WHERE job = 'MANAGER';</a:t>
            </a:r>
          </a:p>
          <a:p>
            <a:pPr fontAlgn="ctr">
              <a:lnSpc>
                <a:spcPct val="50000"/>
              </a:lnSpc>
              <a:spcBef>
                <a:spcPct val="60000"/>
              </a:spcBef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3 rows created.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blackWhite">
          <a:xfrm>
            <a:off x="692150" y="1911350"/>
            <a:ext cx="7510463" cy="1231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70000"/>
              </a:lnSpc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  <a:p>
            <a:pPr fontAlgn="ctr">
              <a:lnSpc>
                <a:spcPct val="70000"/>
              </a:lnSpc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blackWhite">
          <a:xfrm>
            <a:off x="642938" y="1857375"/>
            <a:ext cx="7535862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5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SQL&gt; CREATE TABLE manager AS</a:t>
            </a:r>
          </a:p>
          <a:p>
            <a:pPr fontAlgn="ctr">
              <a:lnSpc>
                <a:spcPct val="5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 2 SELECT * FROM emp WHERE 1=0;</a:t>
            </a:r>
          </a:p>
        </p:txBody>
      </p:sp>
      <p:sp>
        <p:nvSpPr>
          <p:cNvPr id="38918" name="Rectangle 5"/>
          <p:cNvSpPr txBox="1">
            <a:spLocks noChangeArrowheads="1"/>
          </p:cNvSpPr>
          <p:nvPr/>
        </p:nvSpPr>
        <p:spPr bwMode="auto">
          <a:xfrm>
            <a:off x="642938" y="1285875"/>
            <a:ext cx="7385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表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9" name="Rectangle 5"/>
          <p:cNvSpPr txBox="1">
            <a:spLocks noChangeArrowheads="1"/>
          </p:cNvSpPr>
          <p:nvPr/>
        </p:nvSpPr>
        <p:spPr bwMode="auto">
          <a:xfrm>
            <a:off x="642938" y="3619500"/>
            <a:ext cx="7385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向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表中插入职位为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的记录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4968875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使用</a:t>
            </a:r>
            <a:r>
              <a:rPr lang="en-US" altLang="zh-CN" smtClean="0"/>
              <a:t>CREATE TABLE emp_back as </a:t>
            </a:r>
          </a:p>
          <a:p>
            <a:pPr>
              <a:buFontTx/>
              <a:buNone/>
            </a:pPr>
            <a:r>
              <a:rPr lang="en-US" altLang="zh-CN" smtClean="0"/>
              <a:t>        SELECT * FROM EMP WHERE 1=0</a:t>
            </a:r>
            <a:r>
              <a:rPr lang="zh-CN" altLang="en-US" smtClean="0"/>
              <a:t>，创建</a:t>
            </a:r>
            <a:r>
              <a:rPr lang="en-US" altLang="zh-CN" smtClean="0"/>
              <a:t>emp_back</a:t>
            </a:r>
            <a:r>
              <a:rPr lang="zh-CN" altLang="en-US" smtClean="0"/>
              <a:t>表</a:t>
            </a:r>
            <a:r>
              <a:rPr lang="en-US" altLang="zh-CN" smtClean="0"/>
              <a:t>,</a:t>
            </a:r>
            <a:r>
              <a:rPr lang="zh-CN" altLang="en-US" smtClean="0"/>
              <a:t>拷贝下来即可。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把</a:t>
            </a:r>
            <a:r>
              <a:rPr lang="en-US" altLang="zh-CN" smtClean="0"/>
              <a:t>emp</a:t>
            </a:r>
            <a:r>
              <a:rPr lang="zh-CN" altLang="en-US" smtClean="0"/>
              <a:t>表中入职日期大于</a:t>
            </a:r>
            <a:r>
              <a:rPr lang="en-US" altLang="zh-CN" smtClean="0"/>
              <a:t>1982</a:t>
            </a:r>
            <a:r>
              <a:rPr lang="zh-CN" altLang="en-US" smtClean="0"/>
              <a:t>年</a:t>
            </a:r>
            <a:r>
              <a:rPr lang="en-US" altLang="zh-CN" smtClean="0"/>
              <a:t>1</a:t>
            </a:r>
            <a:r>
              <a:rPr lang="zh-CN" altLang="en-US" smtClean="0"/>
              <a:t>月</a:t>
            </a:r>
            <a:r>
              <a:rPr lang="en-US" altLang="zh-CN" smtClean="0"/>
              <a:t>1</a:t>
            </a:r>
            <a:r>
              <a:rPr lang="zh-CN" altLang="en-US" smtClean="0"/>
              <a:t>日之前的员工信息复制到</a:t>
            </a:r>
            <a:r>
              <a:rPr lang="en-US" altLang="zh-CN" smtClean="0"/>
              <a:t>emp_back</a:t>
            </a:r>
            <a:r>
              <a:rPr lang="zh-CN" altLang="en-US" smtClean="0"/>
              <a:t>表中。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/>
          </p:cNvSpPr>
          <p:nvPr/>
        </p:nvSpPr>
        <p:spPr bwMode="blackWhite">
          <a:xfrm>
            <a:off x="3101975" y="4584700"/>
            <a:ext cx="5237163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 </a:t>
            </a: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ltGray">
          <a:xfrm>
            <a:off x="3111500" y="5703888"/>
            <a:ext cx="5216525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blackWhite">
          <a:xfrm>
            <a:off x="684213" y="2032000"/>
            <a:ext cx="5237162" cy="1939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 </a:t>
            </a: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ltGray">
          <a:xfrm>
            <a:off x="698500" y="3151188"/>
            <a:ext cx="5213350" cy="247650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3" name="Line 8"/>
          <p:cNvSpPr>
            <a:spLocks noChangeShapeType="1"/>
          </p:cNvSpPr>
          <p:nvPr/>
        </p:nvSpPr>
        <p:spPr bwMode="auto">
          <a:xfrm>
            <a:off x="685800" y="2486025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>
            <a:off x="679450" y="2879725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>
            <a:off x="679450" y="3140075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>
            <a:off x="679450" y="3400425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12"/>
          <p:cNvSpPr>
            <a:spLocks noChangeShapeType="1"/>
          </p:cNvSpPr>
          <p:nvPr/>
        </p:nvSpPr>
        <p:spPr bwMode="auto">
          <a:xfrm>
            <a:off x="1682750" y="2022475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13"/>
          <p:cNvSpPr>
            <a:spLocks noChangeShapeType="1"/>
          </p:cNvSpPr>
          <p:nvPr/>
        </p:nvSpPr>
        <p:spPr bwMode="auto">
          <a:xfrm>
            <a:off x="2533650" y="2022475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9" name="Arc 16"/>
          <p:cNvSpPr>
            <a:spLocks/>
          </p:cNvSpPr>
          <p:nvPr/>
        </p:nvSpPr>
        <p:spPr bwMode="auto">
          <a:xfrm>
            <a:off x="6189663" y="3224213"/>
            <a:ext cx="1582737" cy="1028700"/>
          </a:xfrm>
          <a:custGeom>
            <a:avLst/>
            <a:gdLst>
              <a:gd name="T0" fmla="*/ 0 w 21608"/>
              <a:gd name="T1" fmla="*/ 0 h 21600"/>
              <a:gd name="T2" fmla="*/ 115931964 w 21608"/>
              <a:gd name="T3" fmla="*/ 47252186 h 21600"/>
              <a:gd name="T4" fmla="*/ 118002 w 21608"/>
              <a:gd name="T5" fmla="*/ 48991832 h 21600"/>
              <a:gd name="T6" fmla="*/ 0 60000 65536"/>
              <a:gd name="T7" fmla="*/ 0 60000 65536"/>
              <a:gd name="T8" fmla="*/ 0 60000 65536"/>
              <a:gd name="T9" fmla="*/ 0 w 21608"/>
              <a:gd name="T10" fmla="*/ 0 h 21600"/>
              <a:gd name="T11" fmla="*/ 21608 w 216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8" h="21600" fill="none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</a:path>
              <a:path w="21608" h="21600" stroke="0" extrusionOk="0">
                <a:moveTo>
                  <a:pt x="0" y="0"/>
                </a:moveTo>
                <a:cubicBezTo>
                  <a:pt x="7" y="0"/>
                  <a:pt x="14" y="-1"/>
                  <a:pt x="22" y="0"/>
                </a:cubicBezTo>
                <a:cubicBezTo>
                  <a:pt x="11652" y="0"/>
                  <a:pt x="21195" y="9209"/>
                  <a:pt x="21608" y="20832"/>
                </a:cubicBezTo>
                <a:lnTo>
                  <a:pt x="22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7"/>
          <p:cNvSpPr>
            <a:spLocks noChangeShapeType="1"/>
          </p:cNvSpPr>
          <p:nvPr/>
        </p:nvSpPr>
        <p:spPr bwMode="auto">
          <a:xfrm>
            <a:off x="4029075" y="2022475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18"/>
          <p:cNvSpPr>
            <a:spLocks noChangeShapeType="1"/>
          </p:cNvSpPr>
          <p:nvPr/>
        </p:nvSpPr>
        <p:spPr bwMode="auto">
          <a:xfrm>
            <a:off x="4648200" y="2022475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19"/>
          <p:cNvSpPr>
            <a:spLocks noChangeShapeType="1"/>
          </p:cNvSpPr>
          <p:nvPr/>
        </p:nvSpPr>
        <p:spPr bwMode="auto">
          <a:xfrm>
            <a:off x="679450" y="3686175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Rectangle 21"/>
          <p:cNvSpPr>
            <a:spLocks noChangeArrowheads="1"/>
          </p:cNvSpPr>
          <p:nvPr/>
        </p:nvSpPr>
        <p:spPr bwMode="blackWhite">
          <a:xfrm>
            <a:off x="3133725" y="4625975"/>
            <a:ext cx="562768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EMPNO 	ENAME 	JOB		 ...  DEPTNO     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>
              <a:solidFill>
                <a:schemeClr val="bg2"/>
              </a:solidFill>
              <a:latin typeface="Courier New" pitchFamily="49" charset="0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7839	KING	PRESIDENT		      10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7698	BLAKE	MANAGER		      30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7782	CLARK	MANAGER		      10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7566	JONES	MANAGER		      20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43024" name="Line 22"/>
          <p:cNvSpPr>
            <a:spLocks noChangeShapeType="1"/>
          </p:cNvSpPr>
          <p:nvPr/>
        </p:nvSpPr>
        <p:spPr bwMode="auto">
          <a:xfrm>
            <a:off x="3103563" y="5038725"/>
            <a:ext cx="5257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3"/>
          <p:cNvSpPr>
            <a:spLocks noChangeShapeType="1"/>
          </p:cNvSpPr>
          <p:nvPr/>
        </p:nvSpPr>
        <p:spPr bwMode="auto">
          <a:xfrm>
            <a:off x="3097213" y="5432425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4"/>
          <p:cNvSpPr>
            <a:spLocks noChangeShapeType="1"/>
          </p:cNvSpPr>
          <p:nvPr/>
        </p:nvSpPr>
        <p:spPr bwMode="auto">
          <a:xfrm>
            <a:off x="3097213" y="5692775"/>
            <a:ext cx="528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5"/>
          <p:cNvSpPr>
            <a:spLocks noChangeShapeType="1"/>
          </p:cNvSpPr>
          <p:nvPr/>
        </p:nvSpPr>
        <p:spPr bwMode="auto">
          <a:xfrm>
            <a:off x="3097213" y="5953125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6"/>
          <p:cNvSpPr>
            <a:spLocks noChangeShapeType="1"/>
          </p:cNvSpPr>
          <p:nvPr/>
        </p:nvSpPr>
        <p:spPr bwMode="auto">
          <a:xfrm>
            <a:off x="4100513" y="4575175"/>
            <a:ext cx="0" cy="1987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27"/>
          <p:cNvSpPr>
            <a:spLocks noChangeShapeType="1"/>
          </p:cNvSpPr>
          <p:nvPr/>
        </p:nvSpPr>
        <p:spPr bwMode="auto">
          <a:xfrm>
            <a:off x="4951413" y="4575175"/>
            <a:ext cx="0" cy="1978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8"/>
          <p:cNvSpPr>
            <a:spLocks noChangeShapeType="1"/>
          </p:cNvSpPr>
          <p:nvPr/>
        </p:nvSpPr>
        <p:spPr bwMode="auto">
          <a:xfrm>
            <a:off x="6446838" y="4575175"/>
            <a:ext cx="0" cy="1958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29"/>
          <p:cNvSpPr>
            <a:spLocks noChangeShapeType="1"/>
          </p:cNvSpPr>
          <p:nvPr/>
        </p:nvSpPr>
        <p:spPr bwMode="auto">
          <a:xfrm>
            <a:off x="7065963" y="4575175"/>
            <a:ext cx="0" cy="1997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30"/>
          <p:cNvSpPr>
            <a:spLocks noChangeShapeType="1"/>
          </p:cNvSpPr>
          <p:nvPr/>
        </p:nvSpPr>
        <p:spPr bwMode="auto">
          <a:xfrm>
            <a:off x="3097213" y="6238875"/>
            <a:ext cx="527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91150" y="3151188"/>
            <a:ext cx="2814638" cy="2855912"/>
            <a:chOff x="3396" y="1692"/>
            <a:chExt cx="1773" cy="1799"/>
          </a:xfrm>
        </p:grpSpPr>
        <p:sp>
          <p:nvSpPr>
            <p:cNvPr id="43037" name="Rectangle 32"/>
            <p:cNvSpPr>
              <a:spLocks noChangeArrowheads="1"/>
            </p:cNvSpPr>
            <p:nvPr/>
          </p:nvSpPr>
          <p:spPr bwMode="blackWhite">
            <a:xfrm>
              <a:off x="3396" y="1692"/>
              <a:ext cx="181" cy="14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grpSp>
          <p:nvGrpSpPr>
            <p:cNvPr id="43038" name="Group 33"/>
            <p:cNvGrpSpPr>
              <a:grpSpLocks/>
            </p:cNvGrpSpPr>
            <p:nvPr/>
          </p:nvGrpSpPr>
          <p:grpSpPr bwMode="auto">
            <a:xfrm>
              <a:off x="4880" y="3225"/>
              <a:ext cx="289" cy="266"/>
              <a:chOff x="4880" y="3225"/>
              <a:chExt cx="289" cy="266"/>
            </a:xfrm>
          </p:grpSpPr>
          <p:sp>
            <p:nvSpPr>
              <p:cNvPr id="43039" name="Rectangle 34"/>
              <p:cNvSpPr>
                <a:spLocks noChangeArrowheads="1"/>
              </p:cNvSpPr>
              <p:nvPr/>
            </p:nvSpPr>
            <p:spPr bwMode="blackWhite">
              <a:xfrm>
                <a:off x="4924" y="3294"/>
                <a:ext cx="181" cy="143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43040" name="Rectangle 35"/>
              <p:cNvSpPr>
                <a:spLocks noChangeArrowheads="1"/>
              </p:cNvSpPr>
              <p:nvPr/>
            </p:nvSpPr>
            <p:spPr bwMode="blackWhite">
              <a:xfrm>
                <a:off x="4880" y="3225"/>
                <a:ext cx="28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fontAlgn="ctr">
                  <a:lnSpc>
                    <a:spcPct val="120000"/>
                  </a:lnSpc>
                  <a:spcBef>
                    <a:spcPct val="60000"/>
                  </a:spcBef>
                  <a:buSzPct val="65000"/>
                </a:pPr>
                <a:r>
                  <a:rPr kumimoji="1" lang="en-US" altLang="zh-CN" sz="1800" b="1">
                    <a:solidFill>
                      <a:schemeClr val="bg2"/>
                    </a:solidFill>
                    <a:latin typeface="Courier New" pitchFamily="49" charset="0"/>
                  </a:rPr>
                  <a:t>20</a:t>
                </a:r>
              </a:p>
            </p:txBody>
          </p:sp>
        </p:grpSp>
      </p:grpSp>
      <p:sp>
        <p:nvSpPr>
          <p:cNvPr id="43034" name="Rectangle 36"/>
          <p:cNvSpPr>
            <a:spLocks noChangeArrowheads="1"/>
          </p:cNvSpPr>
          <p:nvPr/>
        </p:nvSpPr>
        <p:spPr bwMode="blackWhite">
          <a:xfrm>
            <a:off x="715963" y="2073275"/>
            <a:ext cx="562768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EMPNO 	ENAME 	JOB		 ...  DEPTNO     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endParaRPr kumimoji="1" lang="en-US" altLang="zh-CN" sz="1800" b="1">
              <a:solidFill>
                <a:schemeClr val="bg2"/>
              </a:solidFill>
              <a:latin typeface="Courier New" pitchFamily="49" charset="0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7839	KING	PRESIDENT		      10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7698	BLAKE	MANAGER		      30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7782	CLARK	MANAGER		      10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7566	JONES	MANAGER		      20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  <a:tab pos="3200400" algn="l"/>
                <a:tab pos="377190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43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修改数据</a:t>
            </a:r>
          </a:p>
        </p:txBody>
      </p:sp>
      <p:sp>
        <p:nvSpPr>
          <p:cNvPr id="4303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4968875"/>
          </a:xfrm>
        </p:spPr>
        <p:txBody>
          <a:bodyPr/>
          <a:lstStyle/>
          <a:p>
            <a:r>
              <a:rPr lang="zh-CN" altLang="en-US" smtClean="0"/>
              <a:t>修改数据主要用来按照指定条件修改表中某些行的列数据。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357313"/>
            <a:ext cx="8069262" cy="523875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smtClean="0"/>
              <a:t>修改数据使用</a:t>
            </a:r>
            <a:r>
              <a:rPr lang="en-US" altLang="zh-CN" smtClean="0"/>
              <a:t>UPDATE</a:t>
            </a:r>
            <a:r>
              <a:rPr lang="zh-CN" altLang="en-US" smtClean="0"/>
              <a:t>子句完成，语法结构如下：</a:t>
            </a:r>
            <a:endParaRPr lang="zh-CN" altLang="en-US" b="1" smtClean="0">
              <a:ea typeface="宋体" charset="-122"/>
            </a:endParaRPr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blackWhite">
          <a:xfrm>
            <a:off x="935038" y="1928813"/>
            <a:ext cx="7497762" cy="1082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UPDATE		</a:t>
            </a:r>
            <a:r>
              <a:rPr kumimoji="1" lang="en-US" altLang="zh-CN" sz="1800" b="1" i="1">
                <a:latin typeface="Courier New" pitchFamily="49" charset="0"/>
              </a:rPr>
              <a:t>table</a:t>
            </a:r>
            <a:endParaRPr kumimoji="1" lang="en-US" altLang="zh-CN" sz="1800" b="1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SET		</a:t>
            </a:r>
            <a:r>
              <a:rPr kumimoji="1" lang="en-US" altLang="zh-CN" sz="1800" b="1" i="1">
                <a:latin typeface="Courier New" pitchFamily="49" charset="0"/>
              </a:rPr>
              <a:t>column</a:t>
            </a:r>
            <a:r>
              <a:rPr kumimoji="1" lang="en-US" altLang="zh-CN" sz="1800" b="1">
                <a:latin typeface="Courier New" pitchFamily="49" charset="0"/>
              </a:rPr>
              <a:t> = </a:t>
            </a:r>
            <a:r>
              <a:rPr kumimoji="1" lang="en-US" altLang="zh-CN" sz="1800" b="1" i="1">
                <a:latin typeface="Courier New" pitchFamily="49" charset="0"/>
              </a:rPr>
              <a:t>value</a:t>
            </a:r>
            <a:r>
              <a:rPr kumimoji="1" lang="en-US" altLang="zh-CN" sz="1800" b="1">
                <a:latin typeface="Courier New" pitchFamily="49" charset="0"/>
              </a:rPr>
              <a:t> [, </a:t>
            </a:r>
            <a:r>
              <a:rPr kumimoji="1" lang="en-US" altLang="zh-CN" sz="1800" b="1" i="1">
                <a:latin typeface="Courier New" pitchFamily="49" charset="0"/>
              </a:rPr>
              <a:t>column </a:t>
            </a:r>
            <a:r>
              <a:rPr kumimoji="1" lang="en-US" altLang="zh-CN" sz="1800" b="1">
                <a:latin typeface="Courier New" pitchFamily="49" charset="0"/>
              </a:rPr>
              <a:t>= </a:t>
            </a:r>
            <a:r>
              <a:rPr kumimoji="1" lang="en-US" altLang="zh-CN" sz="1800" b="1" i="1">
                <a:latin typeface="Courier New" pitchFamily="49" charset="0"/>
              </a:rPr>
              <a:t>value</a:t>
            </a:r>
            <a:r>
              <a:rPr kumimoji="1" lang="en-US" altLang="zh-CN" sz="1800" b="1">
                <a:latin typeface="Courier New" pitchFamily="49" charset="0"/>
              </a:rPr>
              <a:t>]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[WHERE 		</a:t>
            </a:r>
            <a:r>
              <a:rPr kumimoji="1" lang="en-US" altLang="zh-CN" sz="1800" b="1" i="1">
                <a:latin typeface="Courier New" pitchFamily="49" charset="0"/>
              </a:rPr>
              <a:t>condition</a:t>
            </a:r>
            <a:r>
              <a:rPr kumimoji="1" lang="en-US" altLang="zh-CN" sz="1800" b="1">
                <a:latin typeface="Courier New" pitchFamily="49" charset="0"/>
              </a:rPr>
              <a:t>];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修改数据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7550" y="3214688"/>
            <a:ext cx="806926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宋体" pitchFamily="2" charset="-122"/>
              </a:rPr>
              <a:t>WHERE</a:t>
            </a:r>
            <a:r>
              <a:rPr lang="zh-CN" altLang="en-US" sz="2800" kern="0" dirty="0">
                <a:latin typeface="黑体" pitchFamily="49" charset="-122"/>
                <a:ea typeface="宋体" pitchFamily="2" charset="-122"/>
              </a:rPr>
              <a:t>子句用来限定修改哪些行。</a:t>
            </a:r>
            <a:endParaRPr lang="en-US" altLang="zh-CN" sz="2800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宋体" pitchFamily="2" charset="-122"/>
              </a:rPr>
              <a:t>SET</a:t>
            </a:r>
            <a:r>
              <a:rPr lang="zh-CN" altLang="en-US" sz="2800" kern="0" dirty="0">
                <a:latin typeface="黑体" pitchFamily="49" charset="-122"/>
                <a:ea typeface="宋体" pitchFamily="2" charset="-122"/>
              </a:rPr>
              <a:t>子句用来限定修改哪些列。</a:t>
            </a:r>
            <a:endParaRPr lang="en-US" altLang="zh-CN" sz="2800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blackWhite">
          <a:xfrm>
            <a:off x="900113" y="2365375"/>
            <a:ext cx="7577137" cy="12080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71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63" y="1357313"/>
            <a:ext cx="8359775" cy="3262312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ea typeface="宋体" charset="-122"/>
              </a:rPr>
              <a:t>使用 </a:t>
            </a:r>
            <a:r>
              <a:rPr lang="en-US" altLang="zh-CN" b="1" smtClean="0">
                <a:ea typeface="宋体" charset="-122"/>
              </a:rPr>
              <a:t>WHERE </a:t>
            </a:r>
            <a:r>
              <a:rPr lang="zh-CN" altLang="en-US" b="1" smtClean="0">
                <a:ea typeface="宋体" charset="-122"/>
              </a:rPr>
              <a:t>子句指定要修改的记录</a:t>
            </a:r>
            <a:endParaRPr lang="en-US" altLang="zh-CN" b="1" smtClean="0">
              <a:ea typeface="宋体" charset="-122"/>
            </a:endParaRPr>
          </a:p>
          <a:p>
            <a:pPr lvl="1"/>
            <a:r>
              <a:rPr lang="zh-CN" altLang="en-US" b="1" smtClean="0">
                <a:ea typeface="宋体" charset="-122"/>
              </a:rPr>
              <a:t>把员工编号为</a:t>
            </a:r>
            <a:r>
              <a:rPr lang="en-US" altLang="zh-CN" b="1" smtClean="0">
                <a:ea typeface="宋体" charset="-122"/>
              </a:rPr>
              <a:t>7782</a:t>
            </a:r>
            <a:r>
              <a:rPr lang="zh-CN" altLang="en-US" b="1" smtClean="0">
                <a:ea typeface="宋体" charset="-122"/>
              </a:rPr>
              <a:t>的部门编号修改为</a:t>
            </a:r>
            <a:r>
              <a:rPr lang="en-US" altLang="zh-CN" b="1" smtClean="0">
                <a:ea typeface="宋体" charset="-122"/>
              </a:rPr>
              <a:t>20</a:t>
            </a:r>
            <a:endParaRPr lang="zh-CN" altLang="en-US" b="1" smtClean="0">
              <a:ea typeface="宋体" charset="-122"/>
            </a:endParaRPr>
          </a:p>
          <a:p>
            <a:pPr lvl="1">
              <a:buFontTx/>
              <a:buNone/>
            </a:pPr>
            <a:endParaRPr lang="zh-CN" altLang="en-US" b="1" smtClean="0">
              <a:ea typeface="宋体" charset="-122"/>
            </a:endParaRPr>
          </a:p>
          <a:p>
            <a:pPr lvl="1">
              <a:buFontTx/>
              <a:buNone/>
            </a:pPr>
            <a:endParaRPr lang="zh-CN" altLang="en-US" b="1" smtClean="0">
              <a:ea typeface="宋体" charset="-122"/>
            </a:endParaRPr>
          </a:p>
          <a:p>
            <a:endParaRPr lang="zh-CN" altLang="en-US" b="1" smtClean="0">
              <a:ea typeface="宋体" charset="-122"/>
            </a:endParaRPr>
          </a:p>
          <a:p>
            <a:endParaRPr lang="en-US" altLang="zh-CN" b="1" smtClean="0">
              <a:ea typeface="宋体" charset="-122"/>
            </a:endParaRPr>
          </a:p>
          <a:p>
            <a:r>
              <a:rPr lang="zh-CN" altLang="en-US" b="1" smtClean="0">
                <a:ea typeface="宋体" charset="-122"/>
              </a:rPr>
              <a:t>如果要修改所有记录，</a:t>
            </a:r>
            <a:r>
              <a:rPr lang="en-US" altLang="zh-CN" b="1" smtClean="0">
                <a:ea typeface="宋体" charset="-122"/>
              </a:rPr>
              <a:t>WHERE</a:t>
            </a:r>
            <a:r>
              <a:rPr lang="zh-CN" altLang="en-US" b="1" smtClean="0">
                <a:ea typeface="宋体" charset="-122"/>
              </a:rPr>
              <a:t>子句可以忽略</a:t>
            </a:r>
            <a:endParaRPr lang="en-US" altLang="zh-CN" b="1" smtClean="0">
              <a:ea typeface="宋体" charset="-122"/>
            </a:endParaRPr>
          </a:p>
          <a:p>
            <a:pPr lvl="1"/>
            <a:r>
              <a:rPr lang="zh-CN" altLang="en-US" b="1" smtClean="0">
                <a:ea typeface="宋体" charset="-122"/>
              </a:rPr>
              <a:t>把所有员工的部门编号修改为</a:t>
            </a:r>
            <a:r>
              <a:rPr lang="en-US" altLang="zh-CN" b="1" smtClean="0">
                <a:ea typeface="宋体" charset="-122"/>
              </a:rPr>
              <a:t>20</a:t>
            </a:r>
            <a:endParaRPr lang="zh-CN" altLang="en-US" b="1" smtClean="0">
              <a:ea typeface="宋体" charset="-122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ltGray">
          <a:xfrm>
            <a:off x="1617663" y="2589213"/>
            <a:ext cx="3473450" cy="31273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475" y="2362200"/>
            <a:ext cx="760253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7782;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updated.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blackWhite">
          <a:xfrm>
            <a:off x="896938" y="4581525"/>
            <a:ext cx="7572375" cy="9604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rows updated.</a:t>
            </a:r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265113"/>
            <a:ext cx="7353300" cy="725487"/>
          </a:xfrm>
        </p:spPr>
        <p:txBody>
          <a:bodyPr/>
          <a:lstStyle/>
          <a:p>
            <a:pPr eaLnBrk="1" hangingPunct="1"/>
            <a:r>
              <a:rPr lang="zh-CN" altLang="en-US" smtClean="0"/>
              <a:t>修改数据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00063" y="3438525"/>
            <a:ext cx="8359775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>
                <a:latin typeface="黑体" pitchFamily="49" charset="-122"/>
                <a:ea typeface="宋体" pitchFamily="2" charset="-122"/>
              </a:rPr>
              <a:t>嵌入子查询修改</a:t>
            </a:r>
            <a:endParaRPr lang="en-US" altLang="zh-CN" sz="2800" b="1" kern="0" dirty="0">
              <a:latin typeface="黑体" pitchFamily="49" charset="-122"/>
              <a:ea typeface="宋体" pitchFamily="2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b="1" dirty="0">
                <a:latin typeface="黑体" pitchFamily="49" charset="-122"/>
                <a:ea typeface="宋体" pitchFamily="2" charset="-122"/>
              </a:rPr>
              <a:t>把部门编号为</a:t>
            </a:r>
            <a:r>
              <a:rPr lang="en-US" altLang="zh-CN" sz="2200" b="1" dirty="0">
                <a:latin typeface="黑体" pitchFamily="49" charset="-122"/>
                <a:ea typeface="宋体" pitchFamily="2" charset="-122"/>
              </a:rPr>
              <a:t>10</a:t>
            </a:r>
            <a:r>
              <a:rPr lang="zh-CN" altLang="en-US" sz="2200" b="1" dirty="0">
                <a:latin typeface="黑体" pitchFamily="49" charset="-122"/>
                <a:ea typeface="宋体" pitchFamily="2" charset="-122"/>
              </a:rPr>
              <a:t>的员工，部门编号调整为</a:t>
            </a:r>
            <a:r>
              <a:rPr lang="en-US" altLang="zh-CN" sz="2200" b="1" dirty="0">
                <a:latin typeface="黑体" pitchFamily="49" charset="-122"/>
                <a:ea typeface="宋体" pitchFamily="2" charset="-122"/>
              </a:rPr>
              <a:t>20</a:t>
            </a:r>
            <a:r>
              <a:rPr lang="zh-CN" altLang="en-US" sz="2200" b="1" dirty="0">
                <a:latin typeface="黑体" pitchFamily="49" charset="-122"/>
                <a:ea typeface="宋体" pitchFamily="2" charset="-122"/>
              </a:rPr>
              <a:t>，工资在原有的基础上，增加所有人的平均工资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defRPr/>
            </a:pPr>
            <a:endParaRPr lang="zh-CN" altLang="en-US" sz="2200" b="1" kern="0" dirty="0">
              <a:latin typeface="黑体" pitchFamily="49" charset="-122"/>
              <a:ea typeface="宋体" pitchFamily="2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defRPr/>
            </a:pPr>
            <a:endParaRPr lang="zh-CN" altLang="en-US" sz="2200" b="1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b="1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b="1" kern="0" dirty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blackWhite">
          <a:xfrm>
            <a:off x="900113" y="2220913"/>
            <a:ext cx="7575550" cy="12080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63" y="1357313"/>
            <a:ext cx="8359775" cy="2401887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ea typeface="宋体" charset="-122"/>
              </a:rPr>
              <a:t>一次修改多列</a:t>
            </a:r>
            <a:endParaRPr lang="en-US" altLang="zh-CN" b="1" smtClean="0">
              <a:ea typeface="宋体" charset="-122"/>
            </a:endParaRPr>
          </a:p>
          <a:p>
            <a:pPr lvl="1"/>
            <a:r>
              <a:rPr lang="zh-CN" altLang="en-US" b="1" smtClean="0">
                <a:ea typeface="宋体" charset="-122"/>
              </a:rPr>
              <a:t>把部门编号为</a:t>
            </a:r>
            <a:r>
              <a:rPr lang="en-US" altLang="zh-CN" b="1" smtClean="0">
                <a:ea typeface="宋体" charset="-122"/>
              </a:rPr>
              <a:t>10</a:t>
            </a:r>
            <a:r>
              <a:rPr lang="zh-CN" altLang="en-US" b="1" smtClean="0">
                <a:ea typeface="宋体" charset="-122"/>
              </a:rPr>
              <a:t>的员工，部门编号调整为</a:t>
            </a:r>
            <a:r>
              <a:rPr lang="en-US" altLang="zh-CN" b="1" smtClean="0">
                <a:ea typeface="宋体" charset="-122"/>
              </a:rPr>
              <a:t>20</a:t>
            </a:r>
            <a:r>
              <a:rPr lang="zh-CN" altLang="en-US" b="1" smtClean="0">
                <a:ea typeface="宋体" charset="-122"/>
              </a:rPr>
              <a:t>，工资增加</a:t>
            </a:r>
            <a:r>
              <a:rPr lang="en-US" altLang="zh-CN" b="1" smtClean="0">
                <a:ea typeface="宋体" charset="-122"/>
              </a:rPr>
              <a:t>100</a:t>
            </a:r>
            <a:endParaRPr lang="zh-CN" altLang="en-US" b="1" smtClean="0">
              <a:ea typeface="宋体" charset="-122"/>
            </a:endParaRPr>
          </a:p>
          <a:p>
            <a:pPr lvl="1">
              <a:buFontTx/>
              <a:buNone/>
            </a:pPr>
            <a:endParaRPr lang="zh-CN" altLang="en-US" b="1" smtClean="0">
              <a:ea typeface="宋体" charset="-122"/>
            </a:endParaRPr>
          </a:p>
          <a:p>
            <a:pPr lvl="1">
              <a:buFontTx/>
              <a:buNone/>
            </a:pPr>
            <a:endParaRPr lang="zh-CN" altLang="en-US" b="1" smtClean="0">
              <a:ea typeface="宋体" charset="-122"/>
            </a:endParaRPr>
          </a:p>
          <a:p>
            <a:endParaRPr lang="zh-CN" altLang="en-US" b="1" smtClean="0">
              <a:ea typeface="宋体" charset="-122"/>
            </a:endParaRPr>
          </a:p>
          <a:p>
            <a:endParaRPr lang="en-US" altLang="zh-CN" b="1" smtClean="0">
              <a:ea typeface="宋体" charset="-122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blackWhite">
          <a:xfrm>
            <a:off x="879475" y="2289175"/>
            <a:ext cx="760253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20,sal=sal+100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10;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row updated.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265113"/>
            <a:ext cx="7353300" cy="725487"/>
          </a:xfrm>
        </p:spPr>
        <p:txBody>
          <a:bodyPr/>
          <a:lstStyle/>
          <a:p>
            <a:pPr eaLnBrk="1" hangingPunct="1"/>
            <a:r>
              <a:rPr lang="zh-CN" altLang="en-US" smtClean="0"/>
              <a:t>修改数据</a:t>
            </a:r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blackWhite">
          <a:xfrm>
            <a:off x="663575" y="4724400"/>
            <a:ext cx="8243888" cy="12080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blackWhite">
          <a:xfrm>
            <a:off x="642938" y="4738688"/>
            <a:ext cx="8264525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UPDATE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SET  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20,sal=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+(select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avg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zh-CN" altLang="en-US" sz="1800" b="1" dirty="0">
                <a:latin typeface="Courier New" pitchFamily="49" charset="0"/>
                <a:ea typeface="宋体" pitchFamily="2" charset="-122"/>
              </a:rPr>
              <a:t>） 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from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  WHERE  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10;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5 row updated.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fontAlgn="ctr"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通过本章学习，学员应达到如下目标：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掌握向表中插入数据；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掌握修改表中数据；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掌握删除表中数据；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掌握数据库事务的概念并能进行事务控制；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了解锁定的应用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>
              <a:latin typeface="黑体" pitchFamily="49" charset="-122"/>
              <a:ea typeface="黑体" pitchFamily="49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00063" y="1357313"/>
            <a:ext cx="83597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dirty="0">
                <a:ea typeface="宋体" pitchFamily="2" charset="-122"/>
              </a:rPr>
              <a:t>修改</a:t>
            </a:r>
            <a:r>
              <a:rPr lang="zh-CN" altLang="en-US" sz="2800" b="1" kern="0" dirty="0">
                <a:latin typeface="黑体" pitchFamily="49" charset="-122"/>
                <a:ea typeface="宋体" pitchFamily="2" charset="-122"/>
              </a:rPr>
              <a:t>记录时的完整性约束错误</a:t>
            </a:r>
            <a:endParaRPr lang="en-US" altLang="zh-CN" sz="2800" b="1" kern="0" dirty="0">
              <a:latin typeface="黑体" pitchFamily="49" charset="-122"/>
              <a:ea typeface="宋体" pitchFamily="2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b="1" dirty="0">
                <a:latin typeface="黑体" pitchFamily="49" charset="-122"/>
                <a:ea typeface="宋体" pitchFamily="2" charset="-122"/>
              </a:rPr>
              <a:t>把部门编号为</a:t>
            </a:r>
            <a:r>
              <a:rPr lang="en-US" altLang="zh-CN" sz="2200" b="1" dirty="0">
                <a:latin typeface="黑体" pitchFamily="49" charset="-122"/>
                <a:ea typeface="宋体" pitchFamily="2" charset="-122"/>
              </a:rPr>
              <a:t>10</a:t>
            </a:r>
            <a:r>
              <a:rPr lang="zh-CN" altLang="en-US" sz="2200" b="1" dirty="0">
                <a:latin typeface="黑体" pitchFamily="49" charset="-122"/>
                <a:ea typeface="宋体" pitchFamily="2" charset="-122"/>
              </a:rPr>
              <a:t>的员工，部门编号调整为</a:t>
            </a:r>
            <a:r>
              <a:rPr lang="en-US" altLang="zh-CN" sz="2200" b="1" dirty="0">
                <a:latin typeface="黑体" pitchFamily="49" charset="-122"/>
                <a:ea typeface="宋体" pitchFamily="2" charset="-122"/>
              </a:rPr>
              <a:t>55</a:t>
            </a:r>
            <a:endParaRPr lang="zh-CN" altLang="en-US" sz="2200" b="1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b="1" kern="0" dirty="0">
              <a:latin typeface="黑体" pitchFamily="49" charset="-122"/>
              <a:ea typeface="宋体" pitchFamily="2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defRPr/>
            </a:pPr>
            <a:endParaRPr lang="zh-CN" altLang="en-US" sz="2200" b="1" kern="0" dirty="0">
              <a:latin typeface="黑体" pitchFamily="49" charset="-122"/>
              <a:ea typeface="宋体" pitchFamily="2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defRPr/>
            </a:pPr>
            <a:endParaRPr lang="zh-CN" altLang="en-US" sz="2200" b="1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b="1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b="1" kern="0" dirty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blackWhite">
          <a:xfrm>
            <a:off x="925513" y="4157663"/>
            <a:ext cx="7510462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UPDATE emp</a:t>
            </a:r>
          </a:p>
          <a:p>
            <a:pPr fontAlgn="ctr">
              <a:lnSpc>
                <a:spcPct val="9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*</a:t>
            </a:r>
          </a:p>
          <a:p>
            <a:pPr fontAlgn="ctr">
              <a:lnSpc>
                <a:spcPct val="9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ERROR </a:t>
            </a: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位于第 </a:t>
            </a: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1 </a:t>
            </a: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行</a:t>
            </a: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:</a:t>
            </a:r>
          </a:p>
          <a:p>
            <a:pPr fontAlgn="ctr">
              <a:lnSpc>
                <a:spcPct val="9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ORA-02291: </a:t>
            </a: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违反完整约束条件 </a:t>
            </a: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(SCOTT.FK_DEPTNO) - </a:t>
            </a: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未找到父项关键字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blackWhite">
          <a:xfrm>
            <a:off x="941388" y="2257425"/>
            <a:ext cx="7469187" cy="9969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>
                <a:latin typeface="Courier New" pitchFamily="49" charset="0"/>
              </a:rPr>
              <a:t>SQL&gt; UPDATE	emp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>
                <a:latin typeface="Courier New" pitchFamily="49" charset="0"/>
              </a:rPr>
              <a:t>  2  SET	deptno = 55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>
                <a:latin typeface="Courier New" pitchFamily="49" charset="0"/>
              </a:rPr>
              <a:t>  3  WHERE	deptno = 10;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body" idx="1"/>
          </p:nvPr>
        </p:nvSpPr>
        <p:spPr>
          <a:xfrm rot="19440000">
            <a:off x="2886075" y="3206750"/>
            <a:ext cx="2909888" cy="412750"/>
          </a:xfrm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altLang="zh-CN" sz="2100" smtClean="0">
                <a:solidFill>
                  <a:schemeClr val="hlink"/>
                </a:solidFill>
                <a:ea typeface="宋体" charset="-122"/>
              </a:rPr>
              <a:t>55 </a:t>
            </a:r>
            <a:r>
              <a:rPr lang="zh-CN" altLang="en-US" sz="2100" smtClean="0">
                <a:solidFill>
                  <a:schemeClr val="hlink"/>
                </a:solidFill>
                <a:ea typeface="宋体" charset="-122"/>
              </a:rPr>
              <a:t>号部门不存在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2275" y="265113"/>
            <a:ext cx="73533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>
              <a:defRPr/>
            </a:pPr>
            <a:r>
              <a:rPr lang="zh-CN" altLang="en-US" sz="3600" b="1" ker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修改数据</a:t>
            </a:r>
            <a:endParaRPr lang="zh-CN" altLang="en-US" sz="3600" b="1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修改部门</a:t>
            </a:r>
            <a:r>
              <a:rPr lang="en-US" altLang="zh-CN" smtClean="0"/>
              <a:t>20</a:t>
            </a:r>
            <a:r>
              <a:rPr lang="zh-CN" altLang="en-US" smtClean="0"/>
              <a:t>的员工信息，把</a:t>
            </a:r>
            <a:r>
              <a:rPr lang="en-US" altLang="zh-CN" smtClean="0"/>
              <a:t>82</a:t>
            </a:r>
            <a:r>
              <a:rPr lang="zh-CN" altLang="en-US" smtClean="0"/>
              <a:t>年之后入职的员工入职日期向后调整</a:t>
            </a:r>
            <a:r>
              <a:rPr lang="en-US" altLang="zh-CN" smtClean="0"/>
              <a:t>10</a:t>
            </a:r>
            <a:r>
              <a:rPr lang="zh-CN" altLang="en-US" smtClean="0"/>
              <a:t>天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修改奖金为</a:t>
            </a:r>
            <a:r>
              <a:rPr lang="en-US" altLang="zh-CN" smtClean="0"/>
              <a:t>null</a:t>
            </a:r>
            <a:r>
              <a:rPr lang="zh-CN" altLang="en-US" smtClean="0"/>
              <a:t>的员工，奖金设置为</a:t>
            </a:r>
            <a:r>
              <a:rPr lang="en-US" altLang="zh-CN" smtClean="0"/>
              <a:t>0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修改工作地点在</a:t>
            </a:r>
            <a:r>
              <a:rPr lang="en-US" altLang="zh-CN" smtClean="0"/>
              <a:t>NEW YORK</a:t>
            </a:r>
            <a:r>
              <a:rPr lang="zh-CN" altLang="en-US" smtClean="0"/>
              <a:t>或</a:t>
            </a:r>
            <a:r>
              <a:rPr lang="en-US" altLang="zh-CN" smtClean="0"/>
              <a:t>CHICAGO</a:t>
            </a:r>
            <a:r>
              <a:rPr lang="zh-CN" altLang="en-US" smtClean="0"/>
              <a:t>的员工工资，工资增加</a:t>
            </a:r>
            <a:r>
              <a:rPr lang="en-US" altLang="zh-CN" smtClean="0"/>
              <a:t>500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63" y="1357313"/>
            <a:ext cx="8359775" cy="3078162"/>
          </a:xfrm>
        </p:spPr>
        <p:txBody>
          <a:bodyPr lIns="92075" tIns="46038" rIns="92075" bIns="46038">
            <a:spAutoFit/>
          </a:bodyPr>
          <a:lstStyle/>
          <a:p>
            <a:r>
              <a:rPr lang="zh-CN" altLang="en-US" b="1" smtClean="0">
                <a:ea typeface="宋体" charset="-122"/>
              </a:rPr>
              <a:t>相关</a:t>
            </a:r>
            <a:r>
              <a:rPr lang="en-US" altLang="zh-CN" b="1" smtClean="0">
                <a:ea typeface="宋体" charset="-122"/>
              </a:rPr>
              <a:t>UPDATE</a:t>
            </a:r>
          </a:p>
          <a:p>
            <a:pPr lvl="1"/>
            <a:r>
              <a:rPr lang="zh-CN" altLang="en-US" b="1" smtClean="0">
                <a:ea typeface="宋体" charset="-122"/>
              </a:rPr>
              <a:t>用一个相关子查询来更新在一个表中的行，该表中的行基于另一个表中的行</a:t>
            </a:r>
          </a:p>
          <a:p>
            <a:pPr lvl="1"/>
            <a:endParaRPr lang="zh-CN" altLang="en-US" b="1" smtClean="0">
              <a:ea typeface="宋体" charset="-122"/>
            </a:endParaRPr>
          </a:p>
          <a:p>
            <a:pPr lvl="1">
              <a:buFontTx/>
              <a:buNone/>
            </a:pPr>
            <a:endParaRPr lang="zh-CN" altLang="en-US" b="1" smtClean="0">
              <a:ea typeface="宋体" charset="-122"/>
            </a:endParaRPr>
          </a:p>
          <a:p>
            <a:pPr lvl="1">
              <a:buFontTx/>
              <a:buNone/>
            </a:pPr>
            <a:endParaRPr lang="zh-CN" altLang="en-US" b="1" smtClean="0">
              <a:ea typeface="宋体" charset="-122"/>
            </a:endParaRPr>
          </a:p>
          <a:p>
            <a:endParaRPr lang="zh-CN" altLang="en-US" b="1" smtClean="0">
              <a:ea typeface="宋体" charset="-122"/>
            </a:endParaRPr>
          </a:p>
          <a:p>
            <a:endParaRPr lang="en-US" altLang="zh-CN" b="1" smtClean="0">
              <a:ea typeface="宋体" charset="-122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265113"/>
            <a:ext cx="7353300" cy="725487"/>
          </a:xfrm>
        </p:spPr>
        <p:txBody>
          <a:bodyPr/>
          <a:lstStyle/>
          <a:p>
            <a:pPr eaLnBrk="1" hangingPunct="1"/>
            <a:r>
              <a:rPr lang="zh-CN" altLang="en-US" smtClean="0"/>
              <a:t>修改数据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889000" y="2598738"/>
            <a:ext cx="7354888" cy="14779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UPDATE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table1 alias1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SET    column = (SELECT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expression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       FROM  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table2 alias2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       WHERE 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alias1.column =    </a:t>
            </a:r>
          </a:p>
          <a:p>
            <a:pPr fontAlgn="ctr">
              <a:buSzPct val="65000"/>
            </a:pP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                        alias2.column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00063" y="1481138"/>
            <a:ext cx="8359775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>
                <a:latin typeface="黑体" pitchFamily="49" charset="-122"/>
                <a:ea typeface="宋体" pitchFamily="2" charset="-122"/>
              </a:rPr>
              <a:t>相关</a:t>
            </a:r>
            <a:r>
              <a:rPr lang="en-US" altLang="zh-CN" sz="2800" b="1" kern="0" dirty="0">
                <a:latin typeface="黑体" pitchFamily="49" charset="-122"/>
                <a:ea typeface="宋体" pitchFamily="2" charset="-122"/>
              </a:rPr>
              <a:t>UPDATE</a:t>
            </a: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b="1" kern="0" dirty="0">
                <a:latin typeface="黑体" pitchFamily="49" charset="-122"/>
                <a:ea typeface="宋体" pitchFamily="2" charset="-122"/>
              </a:rPr>
              <a:t>例</a:t>
            </a:r>
            <a:r>
              <a:rPr lang="en-US" altLang="zh-CN" sz="2200" b="1" kern="0" dirty="0">
                <a:latin typeface="黑体" pitchFamily="49" charset="-122"/>
                <a:ea typeface="宋体" pitchFamily="2" charset="-122"/>
              </a:rPr>
              <a:t>1.</a:t>
            </a:r>
            <a:r>
              <a:rPr lang="zh-CN" altLang="en-US" sz="2200" b="1" kern="0" dirty="0">
                <a:latin typeface="黑体" pitchFamily="49" charset="-122"/>
                <a:ea typeface="宋体" pitchFamily="2" charset="-122"/>
              </a:rPr>
              <a:t>在</a:t>
            </a:r>
            <a:r>
              <a:rPr lang="en-US" altLang="zh-CN" sz="2200" b="1" kern="0" dirty="0" err="1">
                <a:latin typeface="黑体" pitchFamily="49" charset="-122"/>
                <a:ea typeface="宋体" pitchFamily="2" charset="-122"/>
              </a:rPr>
              <a:t>emp</a:t>
            </a:r>
            <a:r>
              <a:rPr lang="zh-CN" altLang="en-US" sz="2200" b="1" kern="0" dirty="0">
                <a:latin typeface="黑体" pitchFamily="49" charset="-122"/>
                <a:ea typeface="宋体" pitchFamily="2" charset="-122"/>
              </a:rPr>
              <a:t>表中增加一个列</a:t>
            </a:r>
            <a:r>
              <a:rPr lang="en-US" altLang="zh-CN" sz="2200" b="1" kern="0" dirty="0" err="1">
                <a:latin typeface="黑体" pitchFamily="49" charset="-122"/>
                <a:ea typeface="宋体" pitchFamily="2" charset="-122"/>
              </a:rPr>
              <a:t>dname</a:t>
            </a:r>
            <a:r>
              <a:rPr lang="en-US" altLang="zh-CN" sz="2200" b="1" kern="0" dirty="0">
                <a:latin typeface="黑体" pitchFamily="49" charset="-122"/>
                <a:ea typeface="宋体" pitchFamily="2" charset="-122"/>
              </a:rPr>
              <a:t>,</a:t>
            </a:r>
            <a:r>
              <a:rPr lang="zh-CN" altLang="en-US" sz="2200" b="1" kern="0" dirty="0">
                <a:latin typeface="黑体" pitchFamily="49" charset="-122"/>
                <a:ea typeface="宋体" pitchFamily="2" charset="-122"/>
              </a:rPr>
              <a:t> 来存储部门名称</a:t>
            </a:r>
            <a:r>
              <a:rPr lang="en-US" altLang="zh-CN" sz="2200" b="1" kern="0" dirty="0">
                <a:latin typeface="黑体" pitchFamily="49" charset="-122"/>
                <a:ea typeface="宋体" pitchFamily="2" charset="-122"/>
              </a:rPr>
              <a:t>.</a:t>
            </a:r>
            <a:br>
              <a:rPr lang="en-US" altLang="zh-CN" sz="2200" b="1" kern="0" dirty="0">
                <a:latin typeface="黑体" pitchFamily="49" charset="-122"/>
                <a:ea typeface="宋体" pitchFamily="2" charset="-122"/>
              </a:rPr>
            </a:br>
            <a:endParaRPr lang="en-US" altLang="zh-CN" sz="2200" b="1" kern="0" dirty="0">
              <a:latin typeface="黑体" pitchFamily="49" charset="-122"/>
              <a:ea typeface="宋体" pitchFamily="2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b="1" kern="0" dirty="0">
              <a:latin typeface="黑体" pitchFamily="49" charset="-122"/>
              <a:ea typeface="宋体" pitchFamily="2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defRPr/>
            </a:pPr>
            <a:endParaRPr lang="zh-CN" altLang="en-US" sz="2200" b="1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b="1" kern="0" dirty="0">
                <a:latin typeface="黑体" pitchFamily="49" charset="-122"/>
                <a:ea typeface="宋体" pitchFamily="2" charset="-122"/>
              </a:rPr>
              <a:t>  </a:t>
            </a:r>
            <a:r>
              <a:rPr lang="zh-CN" altLang="en-US" sz="2200" b="1" kern="0" dirty="0">
                <a:latin typeface="黑体" pitchFamily="49" charset="-122"/>
                <a:ea typeface="宋体" pitchFamily="2" charset="-122"/>
              </a:rPr>
              <a:t>例</a:t>
            </a:r>
            <a:r>
              <a:rPr lang="en-US" altLang="zh-CN" sz="2200" b="1" kern="0" dirty="0">
                <a:latin typeface="黑体" pitchFamily="49" charset="-122"/>
                <a:ea typeface="宋体" pitchFamily="2" charset="-122"/>
              </a:rPr>
              <a:t>2.</a:t>
            </a:r>
            <a:r>
              <a:rPr lang="zh-CN" altLang="en-US" sz="2200" b="1" kern="0" dirty="0">
                <a:latin typeface="黑体" pitchFamily="49" charset="-122"/>
                <a:ea typeface="宋体" pitchFamily="2" charset="-122"/>
              </a:rPr>
              <a:t>使用相关子查询更新</a:t>
            </a:r>
            <a:r>
              <a:rPr lang="en-US" altLang="zh-CN" sz="2200" b="1" kern="0" dirty="0" err="1">
                <a:latin typeface="黑体" pitchFamily="49" charset="-122"/>
                <a:ea typeface="宋体" pitchFamily="2" charset="-122"/>
              </a:rPr>
              <a:t>dname</a:t>
            </a:r>
            <a:r>
              <a:rPr lang="zh-CN" altLang="en-US" sz="2200" b="1" kern="0" dirty="0">
                <a:latin typeface="黑体" pitchFamily="49" charset="-122"/>
                <a:ea typeface="宋体" pitchFamily="2" charset="-122"/>
              </a:rPr>
              <a:t>列为正确的部门名称。</a:t>
            </a:r>
            <a:r>
              <a:rPr lang="en-US" altLang="zh-CN" sz="2800" b="1" kern="0" dirty="0">
                <a:latin typeface="黑体" pitchFamily="49" charset="-122"/>
                <a:ea typeface="宋体" pitchFamily="2" charset="-122"/>
              </a:rPr>
              <a:t/>
            </a:r>
            <a:br>
              <a:rPr lang="en-US" altLang="zh-CN" sz="2800" b="1" kern="0" dirty="0">
                <a:latin typeface="黑体" pitchFamily="49" charset="-122"/>
                <a:ea typeface="宋体" pitchFamily="2" charset="-122"/>
              </a:rPr>
            </a:br>
            <a:endParaRPr lang="zh-CN" altLang="en-US" sz="2800" b="1" kern="0" dirty="0">
              <a:latin typeface="黑体" pitchFamily="49" charset="-122"/>
              <a:ea typeface="宋体" pitchFamily="2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b="1" kern="0" dirty="0">
              <a:latin typeface="黑体" pitchFamily="49" charset="-122"/>
              <a:ea typeface="宋体" pitchFamily="2" charset="-122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609600"/>
            <a:ext cx="7769225" cy="590550"/>
          </a:xfrm>
        </p:spPr>
        <p:txBody>
          <a:bodyPr lIns="92075" tIns="46038" rIns="92075" bIns="46038"/>
          <a:lstStyle/>
          <a:p>
            <a:r>
              <a:rPr lang="zh-CN" altLang="en-US" sz="3200" smtClean="0"/>
              <a:t>修改数据</a:t>
            </a:r>
            <a:endParaRPr lang="en-US" altLang="zh-CN" sz="3300" smtClean="0">
              <a:latin typeface="Courier New" pitchFamily="49" charset="0"/>
              <a:ea typeface="宋体" charset="-122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900113" y="2763838"/>
            <a:ext cx="7353300" cy="5937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ALTER TABLE emp</a:t>
            </a:r>
          </a:p>
          <a:p>
            <a:pPr fontAlgn="ctr">
              <a:buSzPct val="65000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ADD(dname VARCHAR2(14));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912813" y="4262438"/>
            <a:ext cx="7404100" cy="13271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UPDATE emp e</a:t>
            </a:r>
          </a:p>
          <a:p>
            <a:pPr fontAlgn="ctr">
              <a:buSzPct val="65000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SET    dname = </a:t>
            </a:r>
          </a:p>
          <a:p>
            <a:pPr fontAlgn="ctr">
              <a:buSzPct val="65000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              (SELECT dname </a:t>
            </a:r>
          </a:p>
          <a:p>
            <a:pPr fontAlgn="ctr">
              <a:buSzPct val="65000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	       FROM   dept d</a:t>
            </a:r>
          </a:p>
          <a:p>
            <a:pPr fontAlgn="ctr">
              <a:buSzPct val="65000"/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	       WHERE  deptno = e.deptno);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2049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重复做一下刚才的案例。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ChangeArrowheads="1"/>
          </p:cNvSpPr>
          <p:nvPr/>
        </p:nvSpPr>
        <p:spPr bwMode="blackWhite">
          <a:xfrm>
            <a:off x="627063" y="1982788"/>
            <a:ext cx="3862387" cy="24606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solidFill>
                  <a:schemeClr val="bg2"/>
                </a:solidFill>
                <a:latin typeface="Courier New" pitchFamily="49" charset="0"/>
              </a:rPr>
              <a:t> </a:t>
            </a: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61442" name="Arc 5"/>
          <p:cNvSpPr>
            <a:spLocks/>
          </p:cNvSpPr>
          <p:nvPr/>
        </p:nvSpPr>
        <p:spPr bwMode="auto">
          <a:xfrm>
            <a:off x="4427538" y="3716338"/>
            <a:ext cx="2439987" cy="671512"/>
          </a:xfrm>
          <a:custGeom>
            <a:avLst/>
            <a:gdLst>
              <a:gd name="T0" fmla="*/ 0 w 20501"/>
              <a:gd name="T1" fmla="*/ 0 h 21600"/>
              <a:gd name="T2" fmla="*/ 21772072 w 20501"/>
              <a:gd name="T3" fmla="*/ 279330 h 21600"/>
              <a:gd name="T4" fmla="*/ 14163 w 20501"/>
              <a:gd name="T5" fmla="*/ 408814 h 21600"/>
              <a:gd name="T6" fmla="*/ 0 60000 65536"/>
              <a:gd name="T7" fmla="*/ 0 60000 65536"/>
              <a:gd name="T8" fmla="*/ 0 60000 65536"/>
              <a:gd name="T9" fmla="*/ 0 w 20501"/>
              <a:gd name="T10" fmla="*/ 0 h 21600"/>
              <a:gd name="T11" fmla="*/ 20501 w 2050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01" h="21600" fill="none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</a:path>
              <a:path w="20501" h="21600" stroke="0" extrusionOk="0">
                <a:moveTo>
                  <a:pt x="0" y="0"/>
                </a:moveTo>
                <a:cubicBezTo>
                  <a:pt x="4" y="0"/>
                  <a:pt x="8" y="-1"/>
                  <a:pt x="13" y="0"/>
                </a:cubicBezTo>
                <a:cubicBezTo>
                  <a:pt x="9306" y="0"/>
                  <a:pt x="17557" y="5944"/>
                  <a:pt x="20501" y="14758"/>
                </a:cubicBezTo>
                <a:lnTo>
                  <a:pt x="13" y="21600"/>
                </a:lnTo>
                <a:close/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ltGray">
          <a:xfrm>
            <a:off x="638175" y="3600450"/>
            <a:ext cx="3838575" cy="238125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title"/>
          </p:nvPr>
        </p:nvSpPr>
        <p:spPr>
          <a:xfrm>
            <a:off x="417513" y="422275"/>
            <a:ext cx="7772400" cy="6858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删除数据</a:t>
            </a:r>
            <a:endParaRPr lang="zh-CN" altLang="en-US" smtClean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1445" name="Rectangle 9"/>
          <p:cNvSpPr>
            <a:spLocks noChangeArrowheads="1"/>
          </p:cNvSpPr>
          <p:nvPr/>
        </p:nvSpPr>
        <p:spPr bwMode="blackWhite">
          <a:xfrm>
            <a:off x="639763" y="2044700"/>
            <a:ext cx="383698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DEPTNO DNAME     	LOC     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------ ----------	--------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  10	ACCOUNTING	NEW YORK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  20	RESEARCH	DALLAS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  30	SALES		CHICAGO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  40	OPERATIONS	BOSTON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  50	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DEVELOPMENT	</a:t>
            </a: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DETROIT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  60	MIS		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solidFill>
                  <a:schemeClr val="bg2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61446" name="Line 10"/>
          <p:cNvSpPr>
            <a:spLocks noChangeShapeType="1"/>
          </p:cNvSpPr>
          <p:nvPr/>
        </p:nvSpPr>
        <p:spPr bwMode="auto">
          <a:xfrm>
            <a:off x="628650" y="2428875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11"/>
          <p:cNvSpPr>
            <a:spLocks noChangeShapeType="1"/>
          </p:cNvSpPr>
          <p:nvPr/>
        </p:nvSpPr>
        <p:spPr bwMode="auto">
          <a:xfrm>
            <a:off x="622300" y="28225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12"/>
          <p:cNvSpPr>
            <a:spLocks noChangeShapeType="1"/>
          </p:cNvSpPr>
          <p:nvPr/>
        </p:nvSpPr>
        <p:spPr bwMode="auto">
          <a:xfrm>
            <a:off x="622300" y="30829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Line 13"/>
          <p:cNvSpPr>
            <a:spLocks noChangeShapeType="1"/>
          </p:cNvSpPr>
          <p:nvPr/>
        </p:nvSpPr>
        <p:spPr bwMode="auto">
          <a:xfrm>
            <a:off x="622300" y="334327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Line 14"/>
          <p:cNvSpPr>
            <a:spLocks noChangeShapeType="1"/>
          </p:cNvSpPr>
          <p:nvPr/>
        </p:nvSpPr>
        <p:spPr bwMode="auto">
          <a:xfrm>
            <a:off x="1625600" y="1974850"/>
            <a:ext cx="0" cy="2482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1" name="Line 15"/>
          <p:cNvSpPr>
            <a:spLocks noChangeShapeType="1"/>
          </p:cNvSpPr>
          <p:nvPr/>
        </p:nvSpPr>
        <p:spPr bwMode="auto">
          <a:xfrm>
            <a:off x="3124200" y="1974850"/>
            <a:ext cx="0" cy="2511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2" name="Line 16"/>
          <p:cNvSpPr>
            <a:spLocks noChangeShapeType="1"/>
          </p:cNvSpPr>
          <p:nvPr/>
        </p:nvSpPr>
        <p:spPr bwMode="auto">
          <a:xfrm>
            <a:off x="622300" y="35909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3" name="Line 17"/>
          <p:cNvSpPr>
            <a:spLocks noChangeShapeType="1"/>
          </p:cNvSpPr>
          <p:nvPr/>
        </p:nvSpPr>
        <p:spPr bwMode="auto">
          <a:xfrm>
            <a:off x="622300" y="38481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4" name="Line 18"/>
          <p:cNvSpPr>
            <a:spLocks noChangeShapeType="1"/>
          </p:cNvSpPr>
          <p:nvPr/>
        </p:nvSpPr>
        <p:spPr bwMode="auto">
          <a:xfrm>
            <a:off x="622300" y="4124325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22813" y="4459288"/>
            <a:ext cx="3886200" cy="2282825"/>
            <a:chOff x="2975" y="2342"/>
            <a:chExt cx="2448" cy="1438"/>
          </a:xfrm>
        </p:grpSpPr>
        <p:sp>
          <p:nvSpPr>
            <p:cNvPr id="61457" name="Rectangle 20"/>
            <p:cNvSpPr>
              <a:spLocks noChangeArrowheads="1"/>
            </p:cNvSpPr>
            <p:nvPr/>
          </p:nvSpPr>
          <p:spPr bwMode="blackWhite">
            <a:xfrm>
              <a:off x="2978" y="2347"/>
              <a:ext cx="2433" cy="138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61458" name="Rectangle 22"/>
            <p:cNvSpPr>
              <a:spLocks noChangeArrowheads="1"/>
            </p:cNvSpPr>
            <p:nvPr/>
          </p:nvSpPr>
          <p:spPr bwMode="blackWhite">
            <a:xfrm>
              <a:off x="2986" y="2356"/>
              <a:ext cx="2417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DEPTNO DNAME     	LOC     </a:t>
              </a: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------ ----------	--------</a:t>
              </a: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    10	ACCOUNTING	NEW YORK</a:t>
              </a: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    20	RESEARCH	DALLAS</a:t>
              </a: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    30	SALES		CHICAGO</a:t>
              </a: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    40	OPERATIONS	BOSTON</a:t>
              </a: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    60	MIS		</a:t>
              </a: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en-US" altLang="zh-CN" sz="1800" b="1">
                  <a:solidFill>
                    <a:schemeClr val="bg2"/>
                  </a:solidFill>
                  <a:latin typeface="Courier New" pitchFamily="49" charset="0"/>
                </a:rPr>
                <a:t>   ...</a:t>
              </a:r>
            </a:p>
          </p:txBody>
        </p:sp>
        <p:sp>
          <p:nvSpPr>
            <p:cNvPr id="61459" name="Line 23"/>
            <p:cNvSpPr>
              <a:spLocks noChangeShapeType="1"/>
            </p:cNvSpPr>
            <p:nvPr/>
          </p:nvSpPr>
          <p:spPr bwMode="auto">
            <a:xfrm>
              <a:off x="2979" y="2628"/>
              <a:ext cx="2444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24"/>
            <p:cNvSpPr>
              <a:spLocks noChangeShapeType="1"/>
            </p:cNvSpPr>
            <p:nvPr/>
          </p:nvSpPr>
          <p:spPr bwMode="auto">
            <a:xfrm>
              <a:off x="2975" y="2876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Line 25"/>
            <p:cNvSpPr>
              <a:spLocks noChangeShapeType="1"/>
            </p:cNvSpPr>
            <p:nvPr/>
          </p:nvSpPr>
          <p:spPr bwMode="auto">
            <a:xfrm>
              <a:off x="2975" y="304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26"/>
            <p:cNvSpPr>
              <a:spLocks noChangeShapeType="1"/>
            </p:cNvSpPr>
            <p:nvPr/>
          </p:nvSpPr>
          <p:spPr bwMode="auto">
            <a:xfrm>
              <a:off x="2975" y="3204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Line 27"/>
            <p:cNvSpPr>
              <a:spLocks noChangeShapeType="1"/>
            </p:cNvSpPr>
            <p:nvPr/>
          </p:nvSpPr>
          <p:spPr bwMode="auto">
            <a:xfrm>
              <a:off x="3607" y="2342"/>
              <a:ext cx="0" cy="14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Line 28"/>
            <p:cNvSpPr>
              <a:spLocks noChangeShapeType="1"/>
            </p:cNvSpPr>
            <p:nvPr/>
          </p:nvSpPr>
          <p:spPr bwMode="auto">
            <a:xfrm>
              <a:off x="4551" y="2342"/>
              <a:ext cx="0" cy="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5" name="Line 29"/>
            <p:cNvSpPr>
              <a:spLocks noChangeShapeType="1"/>
            </p:cNvSpPr>
            <p:nvPr/>
          </p:nvSpPr>
          <p:spPr bwMode="auto">
            <a:xfrm>
              <a:off x="2975" y="3360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Line 30"/>
            <p:cNvSpPr>
              <a:spLocks noChangeShapeType="1"/>
            </p:cNvSpPr>
            <p:nvPr/>
          </p:nvSpPr>
          <p:spPr bwMode="auto">
            <a:xfrm>
              <a:off x="2975" y="3522"/>
              <a:ext cx="2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56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329613" cy="4968875"/>
          </a:xfrm>
        </p:spPr>
        <p:txBody>
          <a:bodyPr/>
          <a:lstStyle/>
          <a:p>
            <a:r>
              <a:rPr lang="zh-CN" altLang="en-US" smtClean="0"/>
              <a:t>删除数据主要用来按照指定条件从表中删除某些行。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删除数据</a:t>
            </a:r>
            <a:endParaRPr lang="zh-CN" altLang="en-US" smtClean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7769225" cy="1319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sz="2800" dirty="0" smtClean="0">
                <a:cs typeface="+mn-cs"/>
              </a:rPr>
              <a:t>使用 </a:t>
            </a:r>
            <a:r>
              <a:rPr lang="en-US" altLang="zh-CN" sz="2800" dirty="0" smtClean="0">
                <a:cs typeface="+mn-cs"/>
              </a:rPr>
              <a:t>DELETE </a:t>
            </a:r>
            <a:r>
              <a:rPr lang="zh-CN" altLang="en-US" sz="2800" dirty="0" smtClean="0">
                <a:cs typeface="+mn-cs"/>
              </a:rPr>
              <a:t>语句删除表中满足条件的行记录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blackWhite">
          <a:xfrm>
            <a:off x="933450" y="3170238"/>
            <a:ext cx="7499350" cy="8350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>
                <a:latin typeface="Courier New" pitchFamily="49" charset="0"/>
              </a:rPr>
              <a:t>DELETE [FROM]	  </a:t>
            </a:r>
            <a:r>
              <a:rPr kumimoji="1" lang="en-US" altLang="zh-CN" sz="1800" b="1" i="1">
                <a:latin typeface="Courier New" pitchFamily="49" charset="0"/>
              </a:rPr>
              <a:t>table</a:t>
            </a:r>
            <a:endParaRPr kumimoji="1" lang="en-US" altLang="zh-CN" sz="1800" b="1">
              <a:latin typeface="Courier New" pitchFamily="49" charset="0"/>
            </a:endParaRPr>
          </a:p>
          <a:p>
            <a:pPr fontAlgn="ctr">
              <a:buSzPct val="65000"/>
              <a:tabLst>
                <a:tab pos="688975" algn="l"/>
                <a:tab pos="1824038" algn="l"/>
                <a:tab pos="3324225" algn="l"/>
                <a:tab pos="4579938" algn="l"/>
              </a:tabLst>
            </a:pPr>
            <a:r>
              <a:rPr kumimoji="1" lang="en-US" altLang="zh-CN" sz="1800" b="1">
                <a:latin typeface="Courier New" pitchFamily="49" charset="0"/>
              </a:rPr>
              <a:t>[WHERE	  </a:t>
            </a:r>
            <a:r>
              <a:rPr kumimoji="1" lang="en-US" altLang="zh-CN" sz="1800" b="1" i="1">
                <a:latin typeface="Courier New" pitchFamily="49" charset="0"/>
              </a:rPr>
              <a:t>condition</a:t>
            </a:r>
            <a:r>
              <a:rPr kumimoji="1" lang="en-US" altLang="zh-CN" sz="1800" b="1"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7238" y="1533525"/>
            <a:ext cx="8135937" cy="3109913"/>
          </a:xfrm>
        </p:spPr>
        <p:txBody>
          <a:bodyPr/>
          <a:lstStyle/>
          <a:p>
            <a:pPr eaLnBrk="1" hangingPunct="1"/>
            <a:r>
              <a:rPr lang="zh-CN" altLang="en-US" smtClean="0"/>
              <a:t>删除选中记录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删除职位是</a:t>
            </a:r>
            <a:r>
              <a:rPr lang="en-US" altLang="zh-CN" smtClean="0"/>
              <a:t>CLERK</a:t>
            </a:r>
            <a:r>
              <a:rPr lang="zh-CN" altLang="en-US" smtClean="0"/>
              <a:t>的员工记录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/>
            <a:r>
              <a:rPr lang="zh-CN" altLang="en-US" smtClean="0"/>
              <a:t>删除全部记录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删除所有员工记录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8382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删除数据</a:t>
            </a:r>
            <a:endParaRPr lang="zh-CN" altLang="en-US" smtClean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blackWhite">
          <a:xfrm>
            <a:off x="933450" y="2697163"/>
            <a:ext cx="7518400" cy="10239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 		job = </a:t>
            </a:r>
            <a:r>
              <a:rPr kumimoji="1" lang="en-US" altLang="zh-CN" sz="1800" dirty="0">
                <a:latin typeface="Arial Narrow" pitchFamily="34" charset="0"/>
                <a:ea typeface="宋体" pitchFamily="2" charset="-122"/>
              </a:rPr>
              <a:t>'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CLERK'; 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已删除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4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行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blackWhite">
          <a:xfrm>
            <a:off x="931863" y="5137150"/>
            <a:ext cx="751205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rows deleted.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ChangeArrowheads="1"/>
          </p:cNvSpPr>
          <p:nvPr/>
        </p:nvSpPr>
        <p:spPr bwMode="blackWhite">
          <a:xfrm>
            <a:off x="925513" y="3933825"/>
            <a:ext cx="7499350" cy="18002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90000"/>
              </a:lnSpc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</a:pPr>
            <a:endParaRPr kumimoji="1"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删除数据</a:t>
            </a:r>
            <a:endParaRPr lang="zh-CN" altLang="en-US" smtClean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8975" y="1677988"/>
            <a:ext cx="7769225" cy="1385887"/>
          </a:xfrm>
        </p:spPr>
        <p:txBody>
          <a:bodyPr/>
          <a:lstStyle/>
          <a:p>
            <a:pPr eaLnBrk="1" hangingPunct="1"/>
            <a:r>
              <a:rPr lang="zh-CN" altLang="en-US" smtClean="0"/>
              <a:t>基于另一个表删除本表记录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DELETE</a:t>
            </a:r>
            <a:r>
              <a:rPr lang="zh-CN" altLang="en-US" smtClean="0"/>
              <a:t>语句中使用子查询可以基于另一个表删除本表记录。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删除部门</a:t>
            </a:r>
            <a:r>
              <a:rPr lang="en-US" altLang="zh-CN" smtClean="0"/>
              <a:t>SALES</a:t>
            </a:r>
            <a:r>
              <a:rPr lang="zh-CN" altLang="en-US" smtClean="0"/>
              <a:t>的员工记录。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ltGray">
          <a:xfrm>
            <a:off x="4648200" y="4497388"/>
            <a:ext cx="3695700" cy="8763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blackWhite">
          <a:xfrm>
            <a:off x="950913" y="3890963"/>
            <a:ext cx="7726362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DELETE FROM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WHERE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 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	       (SELECT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endParaRPr kumimoji="1" lang="en-US" altLang="zh-CN" sz="1800" b="1" dirty="0">
              <a:latin typeface="Courier New" pitchFamily="49" charset="0"/>
              <a:ea typeface="宋体" pitchFamily="2" charset="-122"/>
            </a:endParaRP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			        FROM     dept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  			        WHERE   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='SALES');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4579938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6 rows deleted.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/>
              <a:t>删除数据</a:t>
            </a:r>
            <a:endParaRPr lang="zh-CN" altLang="en-US" smtClean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blackWhite">
          <a:xfrm>
            <a:off x="931863" y="2657475"/>
            <a:ext cx="7493000" cy="8429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DELETE FROM	dept</a:t>
            </a:r>
          </a:p>
          <a:p>
            <a:pPr fontAlgn="ctr">
              <a:buSzPct val="65000"/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</a:rPr>
              <a:t>  2  WHERE		deptno = 10;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blackWhite">
          <a:xfrm>
            <a:off x="914400" y="3675063"/>
            <a:ext cx="7510463" cy="17081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8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DELETE FROM dept</a:t>
            </a:r>
          </a:p>
          <a:p>
            <a:pPr fontAlgn="ctr">
              <a:lnSpc>
                <a:spcPct val="8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*</a:t>
            </a:r>
          </a:p>
          <a:p>
            <a:pPr fontAlgn="ctr">
              <a:lnSpc>
                <a:spcPct val="8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ERROR </a:t>
            </a:r>
            <a:r>
              <a:rPr kumimoji="1" lang="zh-CN" altLang="en-US" sz="1800" b="1">
                <a:latin typeface="Courier New" pitchFamily="49" charset="0"/>
              </a:rPr>
              <a:t>位于第 </a:t>
            </a:r>
            <a:r>
              <a:rPr kumimoji="1" lang="en-US" altLang="zh-CN" sz="1800" b="1">
                <a:latin typeface="Courier New" pitchFamily="49" charset="0"/>
              </a:rPr>
              <a:t>1 </a:t>
            </a:r>
            <a:r>
              <a:rPr kumimoji="1" lang="zh-CN" altLang="en-US" sz="1800" b="1">
                <a:latin typeface="Courier New" pitchFamily="49" charset="0"/>
              </a:rPr>
              <a:t>行</a:t>
            </a:r>
            <a:r>
              <a:rPr kumimoji="1" lang="en-US" altLang="zh-CN" sz="1800" b="1">
                <a:latin typeface="Courier New" pitchFamily="49" charset="0"/>
              </a:rPr>
              <a:t>:</a:t>
            </a:r>
          </a:p>
          <a:p>
            <a:pPr fontAlgn="ctr">
              <a:lnSpc>
                <a:spcPct val="80000"/>
              </a:lnSpc>
              <a:spcBef>
                <a:spcPct val="60000"/>
              </a:spcBef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ORA-02292: </a:t>
            </a:r>
            <a:r>
              <a:rPr kumimoji="1" lang="zh-CN" altLang="en-US" sz="1800" b="1">
                <a:latin typeface="Courier New" pitchFamily="49" charset="0"/>
              </a:rPr>
              <a:t>违反完整约束条件 </a:t>
            </a:r>
            <a:r>
              <a:rPr kumimoji="1" lang="en-US" altLang="zh-CN" sz="1800" b="1">
                <a:latin typeface="Courier New" pitchFamily="49" charset="0"/>
              </a:rPr>
              <a:t>(SCOTT.FK_DEPTNO) - </a:t>
            </a:r>
            <a:r>
              <a:rPr kumimoji="1" lang="zh-CN" altLang="en-US" sz="1800" b="1">
                <a:latin typeface="Courier New" pitchFamily="49" charset="0"/>
              </a:rPr>
              <a:t>已找到子记录日志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>
          <a:xfrm rot="19560000">
            <a:off x="842963" y="3430588"/>
            <a:ext cx="7381875" cy="733425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2100" smtClean="0">
                <a:solidFill>
                  <a:srgbClr val="FF3300"/>
                </a:solidFill>
                <a:ea typeface="宋体" charset="-122"/>
              </a:rPr>
              <a:t>如果数据行主键作为外键被其它表所引用，则不能删除该数据行。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8975" y="1677988"/>
            <a:ext cx="77692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删除记录时的完整性约束错误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删除部门编号为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的部门记录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7283450" cy="706437"/>
          </a:xfrm>
        </p:spPr>
        <p:txBody>
          <a:bodyPr lIns="92075" tIns="46038" rIns="92075" bIns="46038"/>
          <a:lstStyle/>
          <a:p>
            <a:pPr eaLnBrk="1" fontAlgn="ctr" hangingPunct="1">
              <a:buSzPct val="65000"/>
              <a:defRPr/>
            </a:pPr>
            <a:r>
              <a:rPr lang="zh-CN" altLang="en-US" kern="1200" dirty="0" smtClean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17410" name="图片 3" descr="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692150"/>
            <a:ext cx="835342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事务处理语言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事务</a:t>
            </a:r>
            <a:r>
              <a:rPr lang="en-US" altLang="zh-CN" smtClean="0"/>
              <a:t>(Transaction)</a:t>
            </a:r>
            <a:r>
              <a:rPr lang="zh-CN" altLang="en-US" smtClean="0"/>
              <a:t>概念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事务：也称工作单元，是由一个或多个</a:t>
            </a:r>
            <a:r>
              <a:rPr lang="en-US" altLang="zh-CN" smtClean="0"/>
              <a:t>SQL</a:t>
            </a:r>
            <a:r>
              <a:rPr lang="zh-CN" altLang="en-US" smtClean="0"/>
              <a:t>语句所组成的操作序列，这些</a:t>
            </a:r>
            <a:r>
              <a:rPr lang="en-US" altLang="zh-CN" smtClean="0"/>
              <a:t>SQL</a:t>
            </a:r>
            <a:r>
              <a:rPr lang="zh-CN" altLang="en-US" smtClean="0"/>
              <a:t>语句作为一个完整的工作单元，要么全部执行成功，要么全部执行失败。在数据库中，通过事务来保证数据的一致性。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事务处理语言：</a:t>
            </a:r>
            <a:r>
              <a:rPr lang="en-US" altLang="zh-CN" smtClean="0"/>
              <a:t>Transaction Process Language ,</a:t>
            </a:r>
            <a:r>
              <a:rPr lang="zh-CN" altLang="en-US" smtClean="0"/>
              <a:t>简称</a:t>
            </a:r>
            <a:r>
              <a:rPr lang="en-US" altLang="zh-CN" smtClean="0"/>
              <a:t>TPL</a:t>
            </a:r>
            <a:r>
              <a:rPr lang="zh-CN" altLang="en-US" smtClean="0"/>
              <a:t>，主要用来对组成事务的</a:t>
            </a:r>
            <a:r>
              <a:rPr lang="en-US" altLang="zh-CN" smtClean="0"/>
              <a:t>DML</a:t>
            </a:r>
            <a:r>
              <a:rPr lang="zh-CN" altLang="en-US" smtClean="0"/>
              <a:t>语句的操作结果进行确认或取消。确认也就是使</a:t>
            </a:r>
            <a:r>
              <a:rPr lang="en-US" altLang="zh-CN" smtClean="0"/>
              <a:t>DML</a:t>
            </a:r>
            <a:r>
              <a:rPr lang="zh-CN" altLang="en-US" smtClean="0"/>
              <a:t>操作生效，使用提交</a:t>
            </a:r>
            <a:r>
              <a:rPr lang="en-US" altLang="zh-CN" smtClean="0"/>
              <a:t>(COMMIT)</a:t>
            </a:r>
            <a:r>
              <a:rPr lang="zh-CN" altLang="en-US" smtClean="0"/>
              <a:t>命令实现；取消也就是使</a:t>
            </a:r>
            <a:r>
              <a:rPr lang="en-US" altLang="zh-CN" smtClean="0"/>
              <a:t>DML</a:t>
            </a:r>
            <a:r>
              <a:rPr lang="zh-CN" altLang="en-US" smtClean="0"/>
              <a:t>操作失效，使用回滚</a:t>
            </a:r>
            <a:r>
              <a:rPr lang="en-US" altLang="zh-CN" smtClean="0"/>
              <a:t>(ROLLBACK)</a:t>
            </a:r>
            <a:r>
              <a:rPr lang="zh-CN" altLang="en-US" smtClean="0"/>
              <a:t>命令实现。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通过事务的使用，能防止数据库中出现数据不一致现象。如两个银行账户进行转账，涉及到两条更新操作，这两条更新操作只允许全部成功或失败，否则数据会出现不一致的现象。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事务组成</a:t>
            </a: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147050" cy="5473700"/>
          </a:xfrm>
        </p:spPr>
        <p:txBody>
          <a:bodyPr/>
          <a:lstStyle/>
          <a:p>
            <a:pPr eaLnBrk="1" hangingPunct="1"/>
            <a:r>
              <a:rPr lang="zh-CN" altLang="en-US" smtClean="0"/>
              <a:t>事务组成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在数据库中，事务由一组相关的</a:t>
            </a:r>
            <a:r>
              <a:rPr lang="en-US" altLang="zh-CN" smtClean="0"/>
              <a:t>DML</a:t>
            </a:r>
            <a:r>
              <a:rPr lang="zh-CN" altLang="en-US" smtClean="0"/>
              <a:t>或</a:t>
            </a:r>
            <a:r>
              <a:rPr lang="en-US" altLang="zh-CN" smtClean="0"/>
              <a:t>SELECT</a:t>
            </a:r>
            <a:r>
              <a:rPr lang="zh-CN" altLang="en-US" smtClean="0"/>
              <a:t>语句，加上一个</a:t>
            </a:r>
            <a:r>
              <a:rPr lang="en-US" altLang="zh-CN" smtClean="0"/>
              <a:t>TPL</a:t>
            </a:r>
            <a:r>
              <a:rPr lang="zh-CN" altLang="en-US" smtClean="0"/>
              <a:t>语句（</a:t>
            </a:r>
            <a:r>
              <a:rPr lang="en-US" altLang="zh-CN" smtClean="0"/>
              <a:t>COMMIT</a:t>
            </a:r>
            <a:r>
              <a:rPr lang="zh-CN" altLang="en-US" smtClean="0"/>
              <a:t>、</a:t>
            </a:r>
            <a:r>
              <a:rPr lang="en-US" altLang="zh-CN" smtClean="0"/>
              <a:t>ROLLBACK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0000"/>
                </a:solidFill>
              </a:rPr>
              <a:t>或</a:t>
            </a:r>
            <a:r>
              <a:rPr lang="zh-CN" altLang="en-US" smtClean="0"/>
              <a:t>一个</a:t>
            </a:r>
            <a:r>
              <a:rPr lang="en-US" altLang="zh-CN" smtClean="0"/>
              <a:t>DDL</a:t>
            </a:r>
            <a:r>
              <a:rPr lang="zh-CN" altLang="en-US" smtClean="0"/>
              <a:t>语句</a:t>
            </a:r>
            <a:r>
              <a:rPr lang="en-US" altLang="zh-CN" smtClean="0"/>
              <a:t>(CREATE</a:t>
            </a:r>
            <a:r>
              <a:rPr lang="zh-CN" altLang="en-US" smtClean="0"/>
              <a:t>、</a:t>
            </a:r>
            <a:r>
              <a:rPr lang="en-US" altLang="zh-CN" smtClean="0"/>
              <a:t>ALTER</a:t>
            </a:r>
            <a:r>
              <a:rPr lang="zh-CN" altLang="en-US" smtClean="0"/>
              <a:t>、</a:t>
            </a:r>
            <a:r>
              <a:rPr lang="en-US" altLang="zh-CN" smtClean="0"/>
              <a:t>DROP</a:t>
            </a:r>
            <a:r>
              <a:rPr lang="zh-CN" altLang="en-US" smtClean="0"/>
              <a:t>、</a:t>
            </a:r>
            <a:r>
              <a:rPr lang="en-US" altLang="zh-CN" smtClean="0"/>
              <a:t>TRUNCATE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rgbClr val="FF0000"/>
                </a:solidFill>
              </a:rPr>
              <a:t>或</a:t>
            </a:r>
            <a:r>
              <a:rPr lang="zh-CN" altLang="en-US" smtClean="0"/>
              <a:t>一个</a:t>
            </a:r>
            <a:r>
              <a:rPr lang="en-US" altLang="zh-CN" smtClean="0"/>
              <a:t>DCL</a:t>
            </a:r>
            <a:r>
              <a:rPr lang="zh-CN" altLang="en-US" smtClean="0"/>
              <a:t>（</a:t>
            </a:r>
            <a:r>
              <a:rPr lang="en-US" altLang="zh-CN" smtClean="0"/>
              <a:t>GRANT</a:t>
            </a:r>
            <a:r>
              <a:rPr lang="zh-CN" altLang="en-US" smtClean="0"/>
              <a:t>、</a:t>
            </a:r>
            <a:r>
              <a:rPr lang="en-US" altLang="zh-CN" smtClean="0"/>
              <a:t>REVOKE</a:t>
            </a:r>
            <a:r>
              <a:rPr lang="zh-CN" altLang="en-US" smtClean="0"/>
              <a:t>）语句。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例：如下语句组成两个事务。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INSERT….</a:t>
            </a:r>
          </a:p>
          <a:p>
            <a:pPr lvl="2" eaLnBrk="1" hangingPunct="1"/>
            <a:r>
              <a:rPr lang="en-US" altLang="zh-CN" smtClean="0"/>
              <a:t>UPDATE….</a:t>
            </a:r>
          </a:p>
          <a:p>
            <a:pPr lvl="2" eaLnBrk="1" hangingPunct="1"/>
            <a:r>
              <a:rPr lang="en-US" altLang="zh-CN" smtClean="0"/>
              <a:t>DELETE….</a:t>
            </a:r>
          </a:p>
          <a:p>
            <a:pPr lvl="2" eaLnBrk="1" hangingPunct="1"/>
            <a:r>
              <a:rPr lang="en-US" altLang="zh-CN" smtClean="0"/>
              <a:t>SELECT….</a:t>
            </a:r>
          </a:p>
          <a:p>
            <a:pPr lvl="2" eaLnBrk="1" hangingPunct="1"/>
            <a:r>
              <a:rPr lang="en-US" altLang="zh-CN" smtClean="0"/>
              <a:t>INSERT…</a:t>
            </a:r>
          </a:p>
          <a:p>
            <a:pPr lvl="2" eaLnBrk="1" hangingPunct="1"/>
            <a:r>
              <a:rPr lang="en-US" altLang="zh-CN" smtClean="0"/>
              <a:t>COMMIT;</a:t>
            </a:r>
            <a:r>
              <a:rPr lang="en-US" altLang="zh-CN" i="1" smtClean="0"/>
              <a:t>--</a:t>
            </a:r>
            <a:r>
              <a:rPr lang="zh-CN" altLang="en-US" i="1" smtClean="0"/>
              <a:t> 前</a:t>
            </a:r>
            <a:r>
              <a:rPr lang="en-US" altLang="zh-CN" i="1" smtClean="0"/>
              <a:t>6</a:t>
            </a:r>
            <a:r>
              <a:rPr lang="zh-CN" altLang="en-US" i="1" smtClean="0"/>
              <a:t>条语句，组成第</a:t>
            </a:r>
            <a:r>
              <a:rPr lang="en-US" altLang="zh-CN" i="1" smtClean="0"/>
              <a:t>1</a:t>
            </a:r>
            <a:r>
              <a:rPr lang="zh-CN" altLang="en-US" i="1" smtClean="0"/>
              <a:t>个事务</a:t>
            </a:r>
            <a:endParaRPr lang="en-US" altLang="zh-CN" i="1" smtClean="0"/>
          </a:p>
          <a:p>
            <a:pPr lvl="2" eaLnBrk="1" hangingPunct="1"/>
            <a:r>
              <a:rPr lang="en-US" altLang="zh-CN" smtClean="0"/>
              <a:t>UPDATE…</a:t>
            </a:r>
          </a:p>
          <a:p>
            <a:pPr lvl="2" eaLnBrk="1" hangingPunct="1"/>
            <a:r>
              <a:rPr lang="en-US" altLang="zh-CN" smtClean="0"/>
              <a:t>DELETE….</a:t>
            </a:r>
          </a:p>
          <a:p>
            <a:pPr lvl="2" eaLnBrk="1" hangingPunct="1"/>
            <a:r>
              <a:rPr lang="en-US" altLang="zh-CN" smtClean="0"/>
              <a:t>CREATE… ;</a:t>
            </a:r>
            <a:r>
              <a:rPr lang="en-US" altLang="zh-CN" i="1" smtClean="0"/>
              <a:t>--</a:t>
            </a:r>
            <a:r>
              <a:rPr lang="zh-CN" altLang="en-US" i="1" smtClean="0"/>
              <a:t>后</a:t>
            </a:r>
            <a:r>
              <a:rPr lang="en-US" altLang="zh-CN" i="1" smtClean="0"/>
              <a:t>3</a:t>
            </a:r>
            <a:r>
              <a:rPr lang="zh-CN" altLang="en-US" i="1" smtClean="0"/>
              <a:t>条语句，组成第</a:t>
            </a:r>
            <a:r>
              <a:rPr lang="en-US" altLang="zh-CN" i="1" smtClean="0"/>
              <a:t>2</a:t>
            </a:r>
            <a:r>
              <a:rPr lang="zh-CN" altLang="en-US" i="1" smtClean="0"/>
              <a:t>个事务</a:t>
            </a:r>
            <a:endParaRPr lang="en-US" altLang="zh-CN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事务特性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事务特征可用四个字母的缩写表示：即</a:t>
            </a:r>
            <a:r>
              <a:rPr lang="en-US" altLang="zh-CN" smtClean="0"/>
              <a:t>ACID</a:t>
            </a:r>
          </a:p>
          <a:p>
            <a:pPr lvl="1" eaLnBrk="1" hangingPunct="1"/>
            <a:r>
              <a:rPr lang="zh-CN" altLang="en-US" smtClean="0"/>
              <a:t>原子性（</a:t>
            </a:r>
            <a:r>
              <a:rPr lang="en-US" altLang="zh-CN" smtClean="0"/>
              <a:t>Atomicity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事务就像“原子”一样，不可被分割，组成事务的</a:t>
            </a:r>
            <a:r>
              <a:rPr lang="en-US" altLang="zh-CN" smtClean="0"/>
              <a:t>DML</a:t>
            </a:r>
            <a:r>
              <a:rPr lang="zh-CN" altLang="en-US" smtClean="0"/>
              <a:t>操作语句要么全成功，要么全失败，不可能出现部分成功部分失败的情况。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一致性（</a:t>
            </a:r>
            <a:r>
              <a:rPr lang="en-US" altLang="zh-CN" smtClean="0"/>
              <a:t>Consistency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一旦事务完成，不管是成功的，还是失败的，整个系统处于数据一致的状态。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隔离性（</a:t>
            </a:r>
            <a:r>
              <a:rPr lang="en-US" altLang="zh-CN" smtClean="0"/>
              <a:t>Isolation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一个事务的执行不会被另一个事务所干扰。比如两个人同时从一个账户从取钱，通过事务的隔离性确保账户余额的正确性。</a:t>
            </a:r>
          </a:p>
          <a:p>
            <a:pPr lvl="1" eaLnBrk="1" hangingPunct="1"/>
            <a:r>
              <a:rPr lang="zh-CN" altLang="en-US" smtClean="0"/>
              <a:t>持久性（</a:t>
            </a:r>
            <a:r>
              <a:rPr lang="en-US" altLang="zh-CN" smtClean="0"/>
              <a:t>Durability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zh-CN" altLang="en-US" smtClean="0"/>
              <a:t>也称为永久性，指事务一旦提交，对数据的改变就是永久的，不可以再被回滚。</a:t>
            </a:r>
          </a:p>
          <a:p>
            <a:pPr lvl="2" eaLnBrk="1" hangingPunct="1"/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事务结束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289925" cy="5308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smtClean="0"/>
              <a:t>显示结束</a:t>
            </a:r>
            <a:endParaRPr lang="en-US" altLang="zh-CN" smtClean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smtClean="0"/>
              <a:t>提交</a:t>
            </a:r>
            <a:r>
              <a:rPr lang="en-US" altLang="zh-CN" smtClean="0"/>
              <a:t>(COMMIT)</a:t>
            </a:r>
            <a:r>
              <a:rPr lang="zh-CN" altLang="en-US" smtClean="0"/>
              <a:t>：使用</a:t>
            </a:r>
            <a:r>
              <a:rPr lang="en-US" altLang="zh-CN" smtClean="0"/>
              <a:t>COMMIT</a:t>
            </a:r>
            <a:r>
              <a:rPr lang="zh-CN" altLang="en-US" smtClean="0"/>
              <a:t>命令实现，以成功的方式结束事务，组成事务的</a:t>
            </a:r>
            <a:r>
              <a:rPr lang="en-US" altLang="zh-CN" smtClean="0"/>
              <a:t>DML</a:t>
            </a:r>
            <a:r>
              <a:rPr lang="zh-CN" altLang="en-US" smtClean="0"/>
              <a:t>语句操作全部生效。</a:t>
            </a:r>
            <a:endParaRPr lang="en-US" altLang="zh-CN" smtClean="0"/>
          </a:p>
          <a:p>
            <a:pPr marL="819150" lvl="1" indent="-419100" eaLnBrk="1" hangingPunct="1">
              <a:lnSpc>
                <a:spcPct val="90000"/>
              </a:lnSpc>
            </a:pPr>
            <a:endParaRPr lang="en-US" altLang="zh-CN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smtClean="0"/>
              <a:t>回滚</a:t>
            </a:r>
            <a:r>
              <a:rPr lang="en-US" altLang="zh-CN" smtClean="0"/>
              <a:t>(ROLLBACK)</a:t>
            </a:r>
            <a:r>
              <a:rPr lang="zh-CN" altLang="en-US" smtClean="0"/>
              <a:t>：使用</a:t>
            </a:r>
            <a:r>
              <a:rPr lang="en-US" altLang="zh-CN" smtClean="0"/>
              <a:t>ROLLBACK</a:t>
            </a:r>
            <a:r>
              <a:rPr lang="zh-CN" altLang="en-US" smtClean="0"/>
              <a:t>命令实现，以失败的方式结束事务，组成事务的</a:t>
            </a:r>
            <a:r>
              <a:rPr lang="en-US" altLang="zh-CN" smtClean="0"/>
              <a:t>DML</a:t>
            </a:r>
            <a:r>
              <a:rPr lang="zh-CN" altLang="en-US" smtClean="0"/>
              <a:t>语句操作全部被取消。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事务结束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507413" cy="5308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zh-CN" altLang="en-US" smtClean="0"/>
              <a:t>隐式结束</a:t>
            </a:r>
            <a:endParaRPr lang="en-US" altLang="zh-CN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smtClean="0"/>
              <a:t>隐式提交：当下列任意一种情况发生时，会发生隐式提交</a:t>
            </a:r>
            <a:endParaRPr lang="en-US" altLang="zh-CN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smtClean="0"/>
              <a:t>执行一个</a:t>
            </a:r>
            <a:r>
              <a:rPr lang="en-US" altLang="zh-CN" smtClean="0"/>
              <a:t>DDL(CREATE</a:t>
            </a:r>
            <a:r>
              <a:rPr lang="zh-CN" altLang="en-US" smtClean="0"/>
              <a:t>、</a:t>
            </a:r>
            <a:r>
              <a:rPr lang="en-US" altLang="zh-CN" smtClean="0"/>
              <a:t>ALTER</a:t>
            </a:r>
            <a:r>
              <a:rPr lang="zh-CN" altLang="en-US" smtClean="0"/>
              <a:t>、</a:t>
            </a:r>
            <a:r>
              <a:rPr lang="en-US" altLang="zh-CN" smtClean="0"/>
              <a:t>DROP</a:t>
            </a:r>
            <a:r>
              <a:rPr lang="zh-CN" altLang="en-US" smtClean="0"/>
              <a:t>、</a:t>
            </a:r>
            <a:r>
              <a:rPr lang="en-US" altLang="zh-CN" smtClean="0"/>
              <a:t>TRUNCATE</a:t>
            </a:r>
            <a:r>
              <a:rPr lang="zh-CN" altLang="en-US" smtClean="0"/>
              <a:t>、</a:t>
            </a:r>
            <a:r>
              <a:rPr lang="en-US" altLang="zh-CN" smtClean="0"/>
              <a:t>RENAME</a:t>
            </a:r>
            <a:r>
              <a:rPr lang="zh-CN" altLang="en-US" smtClean="0"/>
              <a:t>）语句；</a:t>
            </a:r>
            <a:endParaRPr lang="en-US" altLang="zh-CN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smtClean="0"/>
              <a:t>执行一个</a:t>
            </a:r>
            <a:r>
              <a:rPr lang="en-US" altLang="zh-CN" smtClean="0"/>
              <a:t>DCL(GRANT</a:t>
            </a:r>
            <a:r>
              <a:rPr lang="zh-CN" altLang="en-US" smtClean="0"/>
              <a:t>、</a:t>
            </a:r>
            <a:r>
              <a:rPr lang="en-US" altLang="zh-CN" smtClean="0"/>
              <a:t>REVOKE)</a:t>
            </a:r>
            <a:r>
              <a:rPr lang="zh-CN" altLang="en-US" smtClean="0"/>
              <a:t>语句；</a:t>
            </a:r>
            <a:endParaRPr lang="en-US" altLang="zh-CN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smtClean="0"/>
              <a:t>从</a:t>
            </a:r>
            <a:r>
              <a:rPr lang="en-US" altLang="zh-CN" smtClean="0"/>
              <a:t>SQL*Plus</a:t>
            </a:r>
            <a:r>
              <a:rPr lang="zh-CN" altLang="en-US" smtClean="0"/>
              <a:t>正常退出（即使用</a:t>
            </a:r>
            <a:r>
              <a:rPr lang="en-US" altLang="zh-CN" smtClean="0"/>
              <a:t>EXIT</a:t>
            </a:r>
            <a:r>
              <a:rPr lang="zh-CN" altLang="en-US" smtClean="0"/>
              <a:t>或</a:t>
            </a:r>
            <a:r>
              <a:rPr lang="en-US" altLang="zh-CN" smtClean="0"/>
              <a:t>QUIT</a:t>
            </a:r>
            <a:r>
              <a:rPr lang="zh-CN" altLang="en-US" smtClean="0"/>
              <a:t>命令退出）；</a:t>
            </a:r>
            <a:endParaRPr lang="en-US" altLang="zh-CN" smtClean="0"/>
          </a:p>
          <a:p>
            <a:pPr marL="1219200" lvl="2" indent="-419100" eaLnBrk="1" hangingPunct="1">
              <a:lnSpc>
                <a:spcPct val="90000"/>
              </a:lnSpc>
            </a:pPr>
            <a:endParaRPr lang="zh-CN" altLang="en-US" smtClean="0"/>
          </a:p>
          <a:p>
            <a:pPr marL="819150" lvl="1" indent="-419100" eaLnBrk="1" hangingPunct="1">
              <a:lnSpc>
                <a:spcPct val="90000"/>
              </a:lnSpc>
            </a:pPr>
            <a:r>
              <a:rPr lang="zh-CN" altLang="en-US" smtClean="0"/>
              <a:t>隐式回滚：当下列任意一种情况发生时，会发生隐式回滚</a:t>
            </a:r>
            <a:endParaRPr lang="en-US" altLang="zh-CN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smtClean="0"/>
              <a:t>从</a:t>
            </a:r>
            <a:r>
              <a:rPr lang="en-US" altLang="zh-CN" smtClean="0"/>
              <a:t>SQL*Plus</a:t>
            </a:r>
            <a:r>
              <a:rPr lang="zh-CN" altLang="en-US" smtClean="0"/>
              <a:t>中强行退出</a:t>
            </a:r>
            <a:endParaRPr lang="en-US" altLang="zh-CN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smtClean="0"/>
              <a:t>客户端连接到服务器端异常中断</a:t>
            </a:r>
            <a:endParaRPr lang="en-US" altLang="zh-CN" smtClean="0"/>
          </a:p>
          <a:p>
            <a:pPr marL="1219200" lvl="2" indent="-419100" eaLnBrk="1" hangingPunct="1">
              <a:lnSpc>
                <a:spcPct val="90000"/>
              </a:lnSpc>
            </a:pPr>
            <a:r>
              <a:rPr lang="zh-CN" altLang="en-US" smtClean="0"/>
              <a:t>系统崩溃</a:t>
            </a:r>
            <a:endParaRPr lang="zh-CN" altLang="en-US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7</a:t>
            </a:r>
            <a:endParaRPr lang="zh-CN" altLang="en-US" smtClean="0"/>
          </a:p>
        </p:txBody>
      </p:sp>
      <p:sp>
        <p:nvSpPr>
          <p:cNvPr id="880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分析如下语句序列，哪些语句会结束事务？</a:t>
            </a:r>
            <a:endParaRPr lang="en-US" altLang="zh-CN" smtClean="0"/>
          </a:p>
          <a:p>
            <a:pPr lvl="1"/>
            <a:r>
              <a:rPr lang="en-US" altLang="zh-CN" smtClean="0"/>
              <a:t>INSERT…</a:t>
            </a:r>
          </a:p>
          <a:p>
            <a:pPr lvl="1"/>
            <a:r>
              <a:rPr lang="en-US" altLang="zh-CN" smtClean="0"/>
              <a:t>UPDATE..</a:t>
            </a:r>
          </a:p>
          <a:p>
            <a:pPr lvl="1"/>
            <a:r>
              <a:rPr lang="en-US" altLang="zh-CN" smtClean="0"/>
              <a:t>INSERT</a:t>
            </a:r>
          </a:p>
          <a:p>
            <a:pPr lvl="1"/>
            <a:r>
              <a:rPr lang="en-US" altLang="zh-CN" smtClean="0"/>
              <a:t>ROLLBACK;</a:t>
            </a:r>
          </a:p>
          <a:p>
            <a:pPr lvl="1"/>
            <a:r>
              <a:rPr lang="en-US" altLang="zh-CN" smtClean="0"/>
              <a:t>DELETE..</a:t>
            </a:r>
          </a:p>
          <a:p>
            <a:pPr lvl="1"/>
            <a:r>
              <a:rPr lang="en-US" altLang="zh-CN" smtClean="0"/>
              <a:t>DELETE..</a:t>
            </a:r>
          </a:p>
          <a:p>
            <a:pPr lvl="1"/>
            <a:r>
              <a:rPr lang="en-US" altLang="zh-CN" smtClean="0"/>
              <a:t>SELECT..</a:t>
            </a:r>
          </a:p>
          <a:p>
            <a:pPr lvl="1"/>
            <a:r>
              <a:rPr lang="en-US" altLang="zh-CN" smtClean="0"/>
              <a:t>COMMIT..</a:t>
            </a:r>
          </a:p>
          <a:p>
            <a:pPr lvl="1"/>
            <a:r>
              <a:rPr lang="en-US" altLang="zh-CN" smtClean="0"/>
              <a:t>INSERT..</a:t>
            </a:r>
          </a:p>
          <a:p>
            <a:pPr lvl="1"/>
            <a:r>
              <a:rPr lang="en-US" altLang="zh-CN" smtClean="0"/>
              <a:t>INSERT..</a:t>
            </a:r>
          </a:p>
          <a:p>
            <a:pPr lvl="1"/>
            <a:r>
              <a:rPr lang="en-US" altLang="zh-CN" smtClean="0"/>
              <a:t>DELETE..</a:t>
            </a:r>
          </a:p>
          <a:p>
            <a:pPr lvl="1"/>
            <a:r>
              <a:rPr lang="en-US" altLang="zh-CN" smtClean="0"/>
              <a:t>GRANT..</a:t>
            </a:r>
          </a:p>
          <a:p>
            <a:pPr lvl="1"/>
            <a:r>
              <a:rPr lang="en-US" altLang="zh-CN" smtClean="0"/>
              <a:t>INSERT..</a:t>
            </a:r>
          </a:p>
          <a:p>
            <a:pPr lvl="1"/>
            <a:r>
              <a:rPr lang="en-US" altLang="zh-CN" smtClean="0"/>
              <a:t>SELECT;</a:t>
            </a:r>
          </a:p>
          <a:p>
            <a:pPr lvl="1"/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事务开启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mtClean="0"/>
              <a:t>事务自动开启于上一个事务结束后，执行的第一个</a:t>
            </a:r>
            <a:r>
              <a:rPr lang="en-US" altLang="zh-CN" smtClean="0"/>
              <a:t>DML</a:t>
            </a:r>
            <a:r>
              <a:rPr lang="zh-CN" altLang="en-US" smtClean="0"/>
              <a:t>语句。</a:t>
            </a:r>
            <a:endParaRPr lang="en-US" altLang="zh-CN" smtClean="0"/>
          </a:p>
          <a:p>
            <a:pPr marL="342900" lvl="1" indent="-342900">
              <a:buFontTx/>
              <a:buChar char="•"/>
            </a:pPr>
            <a:r>
              <a:rPr lang="zh-CN" altLang="en-US" smtClean="0"/>
              <a:t>例如：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….</a:t>
            </a:r>
          </a:p>
          <a:p>
            <a:pPr lvl="2" eaLnBrk="1" hangingPunct="1"/>
            <a:r>
              <a:rPr lang="en-US" altLang="zh-CN" smtClean="0"/>
              <a:t>COMMIT;    </a:t>
            </a:r>
            <a:r>
              <a:rPr lang="en-US" altLang="zh-CN" i="1" smtClean="0"/>
              <a:t>--</a:t>
            </a:r>
            <a:r>
              <a:rPr lang="zh-CN" altLang="en-US" i="1" smtClean="0"/>
              <a:t>结束一个事务；</a:t>
            </a:r>
            <a:endParaRPr lang="en-US" altLang="zh-CN" i="1" smtClean="0"/>
          </a:p>
          <a:p>
            <a:pPr lvl="2" eaLnBrk="1" hangingPunct="1"/>
            <a:r>
              <a:rPr lang="en-US" altLang="zh-CN" smtClean="0"/>
              <a:t>SELECT….</a:t>
            </a:r>
          </a:p>
          <a:p>
            <a:pPr lvl="2" eaLnBrk="1" hangingPunct="1"/>
            <a:r>
              <a:rPr lang="en-US" altLang="zh-CN" smtClean="0"/>
              <a:t>INSERT….  </a:t>
            </a:r>
            <a:r>
              <a:rPr lang="en-US" altLang="zh-CN" i="1" smtClean="0"/>
              <a:t>--</a:t>
            </a:r>
            <a:r>
              <a:rPr lang="zh-CN" altLang="en-US" i="1" smtClean="0"/>
              <a:t>开启一个事务</a:t>
            </a:r>
            <a:endParaRPr lang="en-US" altLang="zh-CN" i="1" smtClean="0"/>
          </a:p>
          <a:p>
            <a:pPr lvl="2" eaLnBrk="1" hangingPunct="1"/>
            <a:r>
              <a:rPr lang="en-US" altLang="zh-CN" smtClean="0"/>
              <a:t>UPDATE….</a:t>
            </a:r>
          </a:p>
          <a:p>
            <a:pPr lvl="2" eaLnBrk="1" hangingPunct="1"/>
            <a:r>
              <a:rPr lang="en-US" altLang="zh-CN" smtClean="0"/>
              <a:t>DELETE….</a:t>
            </a:r>
          </a:p>
          <a:p>
            <a:pPr lvl="2" eaLnBrk="1" hangingPunct="1"/>
            <a:r>
              <a:rPr lang="en-US" altLang="zh-CN" smtClean="0"/>
              <a:t>SELECT….</a:t>
            </a:r>
          </a:p>
          <a:p>
            <a:pPr lvl="2" eaLnBrk="1" hangingPunct="1"/>
            <a:r>
              <a:rPr lang="en-US" altLang="zh-CN" smtClean="0"/>
              <a:t>INSERT…</a:t>
            </a:r>
          </a:p>
          <a:p>
            <a:pPr lvl="2" eaLnBrk="1" hangingPunct="1"/>
            <a:r>
              <a:rPr lang="en-US" altLang="zh-CN" smtClean="0"/>
              <a:t>COMMIT;    </a:t>
            </a:r>
            <a:r>
              <a:rPr lang="en-US" altLang="zh-CN" i="1" smtClean="0"/>
              <a:t>--</a:t>
            </a:r>
            <a:r>
              <a:rPr lang="zh-CN" altLang="en-US" i="1" smtClean="0"/>
              <a:t>结束一个事务</a:t>
            </a:r>
            <a:endParaRPr lang="en-US" altLang="zh-CN" i="1" smtClean="0"/>
          </a:p>
          <a:p>
            <a:pPr lvl="2" eaLnBrk="1" hangingPunct="1"/>
            <a:r>
              <a:rPr lang="en-US" altLang="zh-CN" smtClean="0"/>
              <a:t>UPDATE</a:t>
            </a:r>
            <a:r>
              <a:rPr lang="en-US" altLang="zh-CN" i="1" smtClean="0"/>
              <a:t>…   --</a:t>
            </a:r>
            <a:r>
              <a:rPr lang="zh-CN" altLang="en-US" i="1" smtClean="0"/>
              <a:t>开启一个事务</a:t>
            </a:r>
            <a:r>
              <a:rPr lang="en-US" altLang="zh-CN" i="1" smtClean="0"/>
              <a:t> </a:t>
            </a:r>
          </a:p>
          <a:p>
            <a:pPr lvl="2" eaLnBrk="1" hangingPunct="1"/>
            <a:r>
              <a:rPr lang="en-US" altLang="zh-CN" smtClean="0"/>
              <a:t>DELETE….</a:t>
            </a:r>
          </a:p>
          <a:p>
            <a:pPr lvl="2" eaLnBrk="1" hangingPunct="1"/>
            <a:r>
              <a:rPr lang="en-US" altLang="zh-CN" smtClean="0"/>
              <a:t>ROLLBACK… ;</a:t>
            </a:r>
            <a:r>
              <a:rPr lang="en-US" altLang="zh-CN" i="1" smtClean="0"/>
              <a:t>--</a:t>
            </a:r>
            <a:r>
              <a:rPr lang="zh-CN" altLang="en-US" i="1" smtClean="0"/>
              <a:t>结束一个事务</a:t>
            </a:r>
            <a:endParaRPr lang="en-US" altLang="zh-CN" smtClean="0"/>
          </a:p>
          <a:p>
            <a:pPr marL="342900" lvl="1" indent="-342900">
              <a:buFontTx/>
              <a:buChar char="•"/>
            </a:pPr>
            <a:endParaRPr lang="en-US" altLang="zh-CN" smtClean="0"/>
          </a:p>
          <a:p>
            <a:pPr marL="342900" lvl="1" indent="-342900">
              <a:buFontTx/>
              <a:buChar char="•"/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设置保存点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设置保存点：如果在一个事务内，想要回滚到指定位置，不是回滚到事务的起始点，可以通过保存点</a:t>
            </a:r>
            <a:r>
              <a:rPr lang="en-US" altLang="zh-CN" smtClean="0"/>
              <a:t>(SAVEPOINT)</a:t>
            </a:r>
            <a:r>
              <a:rPr lang="zh-CN" altLang="en-US" smtClean="0"/>
              <a:t>来实现。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SAVEPOINT </a:t>
            </a:r>
            <a:r>
              <a:rPr lang="en-US" altLang="zh-CN" i="1" smtClean="0"/>
              <a:t>savepointname</a:t>
            </a:r>
            <a:r>
              <a:rPr lang="zh-CN" altLang="en-US" smtClean="0"/>
              <a:t>；</a:t>
            </a:r>
            <a:r>
              <a:rPr lang="en-US" altLang="zh-CN" smtClean="0">
                <a:latin typeface="R Frutiger Roman"/>
              </a:rPr>
              <a:t>--</a:t>
            </a:r>
            <a:r>
              <a:rPr lang="zh-CN" altLang="en-US" smtClean="0"/>
              <a:t>定义一个保存点语句；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en-US" altLang="zh-CN" smtClean="0"/>
              <a:t>ROLLBACK TO</a:t>
            </a:r>
            <a:r>
              <a:rPr lang="zh-CN" altLang="en-US" i="1" smtClean="0"/>
              <a:t> </a:t>
            </a:r>
            <a:r>
              <a:rPr lang="en-US" altLang="zh-CN" i="1" smtClean="0"/>
              <a:t>savepointname</a:t>
            </a:r>
            <a:r>
              <a:rPr lang="en-US" altLang="zh-CN" smtClean="0"/>
              <a:t>;</a:t>
            </a:r>
            <a:r>
              <a:rPr lang="en-US" altLang="zh-CN" smtClean="0">
                <a:latin typeface="R Frutiger Roman"/>
              </a:rPr>
              <a:t>--</a:t>
            </a:r>
            <a:r>
              <a:rPr lang="zh-CN" altLang="en-US" smtClean="0"/>
              <a:t>回滚到指定保存点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注意：如上两条语句不结束事务的执行。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设置保存点</a:t>
            </a:r>
          </a:p>
        </p:txBody>
      </p:sp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428625" y="1628775"/>
            <a:ext cx="8286750" cy="31400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DELETE FROM test ;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ROLLBACK;                        ——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撤消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DELETE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操作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INSERT INTO test VALUES(’A’);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SAVEPOINT insert_a;            ——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insert_a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INSERT INTO test VALUES(’B’);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SAVEPOINT insert_b;             ——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定义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INSERT INTO test VALUES(’C’);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ROLLBACK TO insert_b;    ——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撤消操作到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insert_b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保存点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DELETE FROM test WHERE test_str = ‘A’;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COMMIT;                            ——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将所有修改写入数据库</a:t>
            </a:r>
          </a:p>
          <a:p>
            <a:pPr marL="342900" indent="-342900" fontAlgn="ctr">
              <a:buClr>
                <a:srgbClr val="777777"/>
              </a:buClr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ROLLBACK;    -—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所有操作已经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COMMIT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提交，不能回滚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107156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分析如下操作序列</a:t>
            </a:r>
            <a:endParaRPr lang="zh-CN" altLang="en-US" sz="2200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8</a:t>
            </a:r>
            <a:endParaRPr lang="zh-CN" altLang="en-US" smtClean="0"/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1.test</a:t>
            </a:r>
            <a:r>
              <a:rPr lang="zh-CN" altLang="en-US" smtClean="0"/>
              <a:t>表为空表，分析如下语句操作后，最后</a:t>
            </a:r>
            <a:r>
              <a:rPr lang="en-US" altLang="zh-CN" smtClean="0"/>
              <a:t>test</a:t>
            </a:r>
            <a:r>
              <a:rPr lang="zh-CN" altLang="en-US" smtClean="0"/>
              <a:t>表的状态。</a:t>
            </a:r>
            <a:endParaRPr lang="en-US" altLang="zh-CN" smtClean="0"/>
          </a:p>
          <a:p>
            <a:pPr lvl="1"/>
            <a:r>
              <a:rPr lang="en-US" altLang="zh-CN" smtClean="0"/>
              <a:t>INSERT INTO test(id,name) values(1, 'a')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INSERT INTO test(id,name) values(2, 'b')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SAVEPOINT s1;</a:t>
            </a:r>
          </a:p>
          <a:p>
            <a:pPr lvl="1"/>
            <a:r>
              <a:rPr lang="en-US" altLang="zh-CN" smtClean="0"/>
              <a:t>INSERT INTO test(id,name) values(3, 'c')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INSERT INTO test(id,name) values(4, 'd')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DELETE FROM test WHERE id in (1,3);</a:t>
            </a:r>
          </a:p>
          <a:p>
            <a:pPr lvl="1"/>
            <a:r>
              <a:rPr lang="en-US" altLang="zh-CN" smtClean="0"/>
              <a:t>ROLLBACK TO s1;</a:t>
            </a:r>
          </a:p>
          <a:p>
            <a:pPr lvl="1"/>
            <a:r>
              <a:rPr lang="en-US" altLang="zh-CN" smtClean="0"/>
              <a:t>DELETE FROM test WHERE id in (2,4);</a:t>
            </a:r>
          </a:p>
          <a:p>
            <a:pPr lvl="1"/>
            <a:r>
              <a:rPr lang="en-US" altLang="zh-CN" smtClean="0"/>
              <a:t>COMMIT;</a:t>
            </a:r>
          </a:p>
          <a:p>
            <a:pPr lvl="1"/>
            <a:r>
              <a:rPr lang="en-US" altLang="zh-CN" smtClean="0"/>
              <a:t>ROLLBACK;</a:t>
            </a:r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数据操作语言</a:t>
            </a:r>
            <a:r>
              <a:rPr lang="zh-CN" altLang="en-US" b="0" smtClean="0">
                <a:latin typeface="宋体" charset="-122"/>
              </a:rPr>
              <a:t/>
            </a:r>
            <a:br>
              <a:rPr lang="zh-CN" altLang="en-US" b="0" smtClean="0">
                <a:latin typeface="宋体" charset="-122"/>
              </a:rPr>
            </a:br>
            <a:endParaRPr lang="zh-CN" altLang="en-US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数据操作语言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Data Manipulation Language ,</a:t>
            </a:r>
            <a:r>
              <a:rPr lang="zh-CN" altLang="en-US" smtClean="0"/>
              <a:t>简称</a:t>
            </a:r>
            <a:r>
              <a:rPr lang="en-US" altLang="zh-CN" smtClean="0"/>
              <a:t>DML</a:t>
            </a:r>
            <a:r>
              <a:rPr lang="zh-CN" altLang="en-US" smtClean="0"/>
              <a:t>，主要用来实现对数据库表中的数据进行操作。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数据操作语言主要包括如下几种：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增加行数据：使用</a:t>
            </a:r>
            <a:r>
              <a:rPr lang="en-US" altLang="zh-CN" smtClean="0"/>
              <a:t>INSERT</a:t>
            </a:r>
            <a:r>
              <a:rPr lang="zh-CN" altLang="en-US" smtClean="0"/>
              <a:t>语句实现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修改行数据：使用</a:t>
            </a:r>
            <a:r>
              <a:rPr lang="en-US" altLang="zh-CN" smtClean="0"/>
              <a:t>UPDATE</a:t>
            </a:r>
            <a:r>
              <a:rPr lang="zh-CN" altLang="en-US" smtClean="0"/>
              <a:t>语句实现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删除行数据：使用</a:t>
            </a:r>
            <a:r>
              <a:rPr lang="en-US" altLang="zh-CN" smtClean="0"/>
              <a:t>DELETE</a:t>
            </a:r>
            <a:r>
              <a:rPr lang="zh-CN" altLang="en-US" smtClean="0"/>
              <a:t>语句实现</a:t>
            </a:r>
            <a:endParaRPr lang="en-US" altLang="zh-CN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/>
              <a:t>合并行数据：按照指定条件合并两个表的数据，使用</a:t>
            </a:r>
            <a:r>
              <a:rPr lang="en-US" altLang="zh-CN" smtClean="0"/>
              <a:t>MERGE</a:t>
            </a:r>
            <a:r>
              <a:rPr lang="zh-CN" altLang="en-US" smtClean="0"/>
              <a:t>语句实现</a:t>
            </a:r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锁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锁的概念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锁用来在多用户并发访问和操作数据库时</a:t>
            </a:r>
            <a:r>
              <a:rPr lang="en-US" altLang="zh-CN" smtClean="0"/>
              <a:t>,</a:t>
            </a:r>
            <a:r>
              <a:rPr lang="zh-CN" altLang="en-US" smtClean="0"/>
              <a:t>保证数据的一致性的一种机制</a:t>
            </a:r>
            <a:r>
              <a:rPr lang="en-US" altLang="zh-CN" smtClean="0"/>
              <a:t>;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锁由</a:t>
            </a:r>
            <a:r>
              <a:rPr lang="en-US" altLang="zh-CN" smtClean="0"/>
              <a:t>Oracle</a:t>
            </a:r>
            <a:r>
              <a:rPr lang="zh-CN" altLang="en-US" smtClean="0"/>
              <a:t>自动管理，如一个</a:t>
            </a:r>
            <a:r>
              <a:rPr lang="en-US" altLang="zh-CN" smtClean="0"/>
              <a:t>DML</a:t>
            </a:r>
            <a:r>
              <a:rPr lang="zh-CN" altLang="en-US" smtClean="0"/>
              <a:t>操作，</a:t>
            </a:r>
            <a:r>
              <a:rPr lang="en-US" altLang="zh-CN" smtClean="0"/>
              <a:t>ORACLE</a:t>
            </a:r>
            <a:r>
              <a:rPr lang="zh-CN" altLang="en-US" smtClean="0"/>
              <a:t>默认的机制是在</a:t>
            </a:r>
            <a:r>
              <a:rPr lang="en-US" altLang="zh-CN" smtClean="0"/>
              <a:t>DML</a:t>
            </a:r>
            <a:r>
              <a:rPr lang="zh-CN" altLang="en-US" smtClean="0"/>
              <a:t>操作影响的行记录上自动加锁</a:t>
            </a:r>
            <a:r>
              <a:rPr lang="en-US" altLang="zh-CN" smtClean="0"/>
              <a:t>;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锁在被相关的操作申请并持有后，会一直保持到事务的结束，事务结束后，锁才会被释放</a:t>
            </a:r>
            <a:r>
              <a:rPr lang="en-US" altLang="zh-CN" smtClean="0"/>
              <a:t>;</a:t>
            </a:r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查询语句不会锁定任何记录，如果在查询语句后面加</a:t>
            </a:r>
            <a:r>
              <a:rPr lang="en-US" altLang="zh-CN" smtClean="0"/>
              <a:t>FOR UPDATE</a:t>
            </a:r>
            <a:r>
              <a:rPr lang="zh-CN" altLang="en-US" smtClean="0"/>
              <a:t>子句会锁定查询所影响的行记录</a:t>
            </a:r>
            <a:r>
              <a:rPr lang="en-US" altLang="zh-CN" smtClean="0"/>
              <a:t>;</a:t>
            </a:r>
            <a:endParaRPr lang="zh-CN" altLang="en-US" smtClean="0"/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4438"/>
            <a:ext cx="8208963" cy="3570287"/>
          </a:xfrm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zh-CN" altLang="en-US" smtClean="0"/>
              <a:t>提交</a:t>
            </a:r>
            <a:r>
              <a:rPr lang="en-US" altLang="zh-CN" smtClean="0"/>
              <a:t>(COMMIT)</a:t>
            </a:r>
            <a:r>
              <a:rPr lang="zh-CN" altLang="en-US" smtClean="0"/>
              <a:t>或回滚</a:t>
            </a:r>
            <a:r>
              <a:rPr lang="en-US" altLang="zh-CN" smtClean="0"/>
              <a:t>(ROLLBACK)</a:t>
            </a:r>
            <a:r>
              <a:rPr lang="zh-CN" altLang="en-US" smtClean="0"/>
              <a:t>前的数据状态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数据变化前的状态可以被恢复</a:t>
            </a:r>
            <a:r>
              <a:rPr lang="en-US" altLang="zh-CN" smtClean="0"/>
              <a:t>;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当前会话可以使用</a:t>
            </a:r>
            <a:r>
              <a:rPr lang="en-US" altLang="zh-CN" smtClean="0"/>
              <a:t>SELECT</a:t>
            </a:r>
            <a:r>
              <a:rPr lang="zh-CN" altLang="en-US" smtClean="0"/>
              <a:t>语句来验证</a:t>
            </a:r>
            <a:r>
              <a:rPr lang="en-US" altLang="zh-CN" smtClean="0"/>
              <a:t>DML</a:t>
            </a:r>
            <a:r>
              <a:rPr lang="zh-CN" altLang="en-US" smtClean="0"/>
              <a:t>操作后的结果</a:t>
            </a:r>
            <a:r>
              <a:rPr lang="en-US" altLang="zh-CN" smtClean="0"/>
              <a:t>;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其它会话不能查看由当前用户的</a:t>
            </a:r>
            <a:r>
              <a:rPr lang="en-US" altLang="zh-CN" smtClean="0"/>
              <a:t>DML</a:t>
            </a:r>
            <a:r>
              <a:rPr lang="zh-CN" altLang="en-US" smtClean="0"/>
              <a:t>操作结果</a:t>
            </a:r>
            <a:r>
              <a:rPr lang="en-US" altLang="zh-CN" smtClean="0"/>
              <a:t>;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受影响记录被锁定，也就是其它用户不能改变受影响记录中的数据</a:t>
            </a:r>
            <a:r>
              <a:rPr lang="en-US" altLang="zh-CN" smtClean="0"/>
              <a:t>;</a:t>
            </a:r>
            <a:endParaRPr lang="zh-CN" altLang="en-US" smtClean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提交或回滚前数据状态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提交后数据状态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208963" cy="2949575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提交</a:t>
            </a:r>
            <a:r>
              <a:rPr lang="en-US" altLang="zh-CN" smtClean="0"/>
              <a:t>(COMMIT) </a:t>
            </a:r>
            <a:r>
              <a:rPr lang="zh-CN" altLang="en-US" smtClean="0"/>
              <a:t>后的数据状态</a:t>
            </a:r>
            <a:endParaRPr lang="en-US" altLang="zh-CN" smtClean="0"/>
          </a:p>
          <a:p>
            <a:pPr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在数据库中数据变化成为永久性的，先前的数据状态永久性的消失；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所有用户</a:t>
            </a:r>
            <a:r>
              <a:rPr lang="en-US" altLang="zh-CN" smtClean="0"/>
              <a:t>/</a:t>
            </a:r>
            <a:r>
              <a:rPr lang="zh-CN" altLang="en-US" smtClean="0"/>
              <a:t>会话都可以查询到提交</a:t>
            </a:r>
            <a:r>
              <a:rPr lang="en-US" altLang="zh-CN" smtClean="0"/>
              <a:t>COMMIT</a:t>
            </a:r>
            <a:r>
              <a:rPr lang="zh-CN" altLang="en-US" smtClean="0"/>
              <a:t>后的结果；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锁定的记录被释放，可以有效地被其他用户操作；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所有的存储节点被清除；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回滚后数据状态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14438"/>
            <a:ext cx="8208963" cy="2406650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回滚</a:t>
            </a:r>
            <a:r>
              <a:rPr lang="en-US" altLang="zh-CN" smtClean="0"/>
              <a:t>(ROLLBACK)</a:t>
            </a:r>
            <a:r>
              <a:rPr lang="zh-CN" altLang="en-US" smtClean="0"/>
              <a:t>后的数据状态</a:t>
            </a:r>
            <a:endParaRPr lang="en-US" altLang="zh-CN" smtClean="0"/>
          </a:p>
          <a:p>
            <a:pPr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先前的数据状态被恢复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锁定的记录被释放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/>
              <a:t>所有的存储节点被清除</a:t>
            </a:r>
            <a:r>
              <a:rPr lang="en-US" altLang="zh-CN" smtClean="0"/>
              <a:t>;</a:t>
            </a:r>
            <a:endParaRPr lang="zh-CN" altLang="en-US" smtClean="0"/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  <a:buFont typeface="Times New Roman" pitchFamily="18" charset="0"/>
              <a:buChar char="¯"/>
            </a:pPr>
            <a:endParaRPr lang="en-US" altLang="zh-CN" b="1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9</a:t>
            </a:r>
            <a:endParaRPr lang="zh-CN" altLang="en-US" smtClean="0"/>
          </a:p>
        </p:txBody>
      </p:sp>
      <p:sp>
        <p:nvSpPr>
          <p:cNvPr id="103426" name="内容占位符 2"/>
          <p:cNvSpPr>
            <a:spLocks noGrp="1"/>
          </p:cNvSpPr>
          <p:nvPr>
            <p:ph idx="1"/>
          </p:nvPr>
        </p:nvSpPr>
        <p:spPr>
          <a:xfrm>
            <a:off x="250825" y="2205038"/>
            <a:ext cx="4321175" cy="3887787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1600" smtClean="0"/>
              <a:t>1.UPDATE EMP SET sal = sal+500 WHERE deptno= 10;</a:t>
            </a:r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r>
              <a:rPr lang="en-US" altLang="zh-CN" sz="1600" smtClean="0"/>
              <a:t>3.SELECT sal FROM EMP WHERE deptno = 10;</a:t>
            </a:r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r>
              <a:rPr lang="en-US" altLang="zh-CN" sz="1600" smtClean="0"/>
              <a:t>6.COMMIT:</a:t>
            </a:r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r>
              <a:rPr lang="en-US" altLang="zh-CN" sz="1600" smtClean="0"/>
              <a:t>8.SELECT sal FROM EMP WHERE deptno = 10;</a:t>
            </a:r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pPr>
              <a:buFontTx/>
              <a:buNone/>
            </a:pPr>
            <a:endParaRPr lang="en-US" altLang="zh-CN" sz="1600" smtClean="0"/>
          </a:p>
          <a:p>
            <a:endParaRPr lang="en-US" altLang="zh-CN" sz="1600" smtClean="0"/>
          </a:p>
          <a:p>
            <a:endParaRPr lang="en-US" altLang="zh-CN" sz="1600" smtClean="0"/>
          </a:p>
          <a:p>
            <a:endParaRPr lang="en-US" altLang="zh-CN" sz="1600" smtClean="0"/>
          </a:p>
          <a:p>
            <a:endParaRPr lang="en-US" altLang="zh-CN" sz="1600" smtClean="0"/>
          </a:p>
          <a:p>
            <a:pPr lvl="1"/>
            <a:endParaRPr lang="zh-CN" altLang="en-US" sz="16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288" y="989013"/>
            <a:ext cx="835501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分析如下两个会话，执行完每一步时的数据库状态。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716463" y="2852738"/>
            <a:ext cx="4248150" cy="3024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2.SELECT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FROM EMP WHERE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10;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4.UPDATE EMP SET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sal+500 WHERE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20;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5. UPDATE EMP SET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sal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sal+1000 WHERE </a:t>
            </a:r>
            <a:r>
              <a:rPr lang="en-US" altLang="zh-CN" kern="0" dirty="0" err="1">
                <a:latin typeface="黑体" pitchFamily="49" charset="-122"/>
                <a:ea typeface="黑体" pitchFamily="49" charset="-122"/>
              </a:rPr>
              <a:t>deptno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 = 10;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7.COMMIT;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defRPr/>
            </a:pPr>
            <a:endParaRPr lang="en-US" altLang="zh-CN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buClr>
                <a:srgbClr val="777777"/>
              </a:buClr>
              <a:buSzPct val="85000"/>
              <a:defRPr/>
            </a:pPr>
            <a:endParaRPr lang="zh-CN" altLang="en-US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763713" y="1709738"/>
            <a:ext cx="10795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algn="ctr" eaLnBrk="0" hangingPunct="0">
              <a:buClr>
                <a:srgbClr val="777777"/>
              </a:buClr>
              <a:buSzPct val="85000"/>
              <a:defRPr/>
            </a:pPr>
            <a:r>
              <a:rPr lang="zh-CN" altLang="en-US" sz="2000" kern="0" dirty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>
                <a:latin typeface="黑体" pitchFamily="49" charset="-122"/>
                <a:ea typeface="黑体" pitchFamily="49" charset="-122"/>
              </a:rPr>
              <a:t>A</a:t>
            </a:r>
            <a:endParaRPr lang="zh-CN" altLang="en-US" sz="2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67400" y="1700213"/>
            <a:ext cx="1081088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algn="ctr" eaLnBrk="0" hangingPunct="0">
              <a:buClr>
                <a:srgbClr val="777777"/>
              </a:buClr>
              <a:buSzPct val="85000"/>
              <a:defRPr/>
            </a:pPr>
            <a:r>
              <a:rPr lang="zh-CN" altLang="en-US" sz="2000" kern="0" dirty="0">
                <a:latin typeface="黑体" pitchFamily="49" charset="-122"/>
                <a:ea typeface="黑体" pitchFamily="49" charset="-122"/>
              </a:rPr>
              <a:t>会话</a:t>
            </a:r>
            <a:r>
              <a:rPr lang="en-US" altLang="zh-CN" sz="2000" kern="0" dirty="0"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本章重点总结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33" tIns="45217" rIns="90433" bIns="45217"/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插入数据的方法：一次插入多行，插入空值、插入特殊值、插入多行；</a:t>
            </a: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修改表中数据：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指定行，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所有列、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多列、嵌入子查询</a:t>
            </a:r>
            <a:r>
              <a:rPr lang="zh-CN" altLang="en-US" sz="2800" dirty="0" smtClean="0"/>
              <a:t>修改</a:t>
            </a:r>
            <a:r>
              <a:rPr lang="zh-CN" altLang="en-US" sz="2800" dirty="0" smtClean="0">
                <a:cs typeface="+mn-cs"/>
              </a:rPr>
              <a:t>、相关</a:t>
            </a:r>
            <a:r>
              <a:rPr lang="en-US" altLang="zh-CN" sz="2800" dirty="0" smtClean="0">
                <a:cs typeface="+mn-cs"/>
              </a:rPr>
              <a:t>UPDATE</a:t>
            </a:r>
            <a:r>
              <a:rPr lang="zh-CN" altLang="en-US" sz="2800" dirty="0" smtClean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删除表中数据：删除指定行、删除所有行、嵌入子查询删除、相关</a:t>
            </a:r>
            <a:r>
              <a:rPr lang="en-US" altLang="zh-CN" sz="2800" dirty="0" smtClean="0">
                <a:cs typeface="+mn-cs"/>
              </a:rPr>
              <a:t>DELETE</a:t>
            </a:r>
            <a:r>
              <a:rPr lang="zh-CN" altLang="en-US" sz="2800" dirty="0" smtClean="0">
                <a:cs typeface="+mn-cs"/>
              </a:rPr>
              <a:t>；</a:t>
            </a: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数据库事务：</a:t>
            </a:r>
            <a:r>
              <a:rPr lang="zh-CN" altLang="en-US" sz="2800" dirty="0" smtClean="0"/>
              <a:t>事务组成、事务特性、</a:t>
            </a:r>
            <a:r>
              <a:rPr lang="zh-CN" altLang="en-US" sz="2800" dirty="0" smtClean="0">
                <a:cs typeface="+mn-cs"/>
              </a:rPr>
              <a:t>事务控制、事务开始和结束；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了解锁的应用。</a:t>
            </a:r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课后作业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/>
              <a:t>1.</a:t>
            </a:r>
            <a:r>
              <a:rPr lang="zh-CN" altLang="en-US" sz="2400" smtClean="0"/>
              <a:t>使用如下语句，创建学生表</a:t>
            </a:r>
            <a:r>
              <a:rPr lang="en-US" altLang="zh-CN" sz="2400" smtClean="0"/>
              <a:t>student</a:t>
            </a:r>
            <a:r>
              <a:rPr lang="zh-CN" altLang="en-US" sz="2400" smtClean="0"/>
              <a:t>和班级表</a:t>
            </a:r>
            <a:r>
              <a:rPr lang="en-US" altLang="zh-CN" sz="2400" smtClean="0"/>
              <a:t>class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create table student (        --</a:t>
            </a:r>
            <a:r>
              <a:rPr lang="zh-CN" altLang="en-US" sz="2400" smtClean="0"/>
              <a:t>学生表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		</a:t>
            </a:r>
            <a:r>
              <a:rPr lang="en-US" altLang="zh-CN" sz="2400" smtClean="0"/>
              <a:t>xh char(4),--</a:t>
            </a:r>
            <a:r>
              <a:rPr lang="zh-CN" altLang="en-US" sz="2400" smtClean="0"/>
              <a:t>学号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			xm varchar2(10),--</a:t>
            </a:r>
            <a:r>
              <a:rPr lang="zh-CN" altLang="en-US" sz="2400" smtClean="0"/>
              <a:t>姓名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			sex char(2),--</a:t>
            </a:r>
            <a:r>
              <a:rPr lang="zh-CN" altLang="en-US" sz="2400" smtClean="0"/>
              <a:t>性别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			birthday date,--</a:t>
            </a:r>
            <a:r>
              <a:rPr lang="zh-CN" altLang="en-US" sz="2400" smtClean="0"/>
              <a:t>出生日期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			sal number(7,2), --</a:t>
            </a:r>
            <a:r>
              <a:rPr lang="zh-CN" altLang="zh-CN" sz="2400" smtClean="0"/>
              <a:t>奖学金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			studentcid number(2) --</a:t>
            </a:r>
            <a:r>
              <a:rPr lang="zh-CN" altLang="en-US" sz="2400" smtClean="0"/>
              <a:t>学生班级号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Create table class (   --</a:t>
            </a:r>
            <a:r>
              <a:rPr lang="zh-CN" altLang="en-US" sz="2400" smtClean="0"/>
              <a:t>班级表</a:t>
            </a:r>
          </a:p>
          <a:p>
            <a:pPr eaLnBrk="1" hangingPunct="1">
              <a:buFontTx/>
              <a:buNone/>
            </a:pPr>
            <a:r>
              <a:rPr lang="zh-CN" altLang="en-US" sz="2400" smtClean="0"/>
              <a:t>			</a:t>
            </a:r>
            <a:r>
              <a:rPr lang="en-US" altLang="zh-CN" sz="2400" smtClean="0"/>
              <a:t>classid number(2), --</a:t>
            </a:r>
            <a:r>
              <a:rPr lang="zh-CN" altLang="en-US" sz="2400" smtClean="0"/>
              <a:t>班级编号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			cname varchar2(20),--</a:t>
            </a:r>
            <a:r>
              <a:rPr lang="zh-CN" altLang="en-US" sz="2400" smtClean="0"/>
              <a:t>班级名称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  			ccount  number(3) --</a:t>
            </a:r>
            <a:r>
              <a:rPr lang="zh-CN" altLang="en-US" sz="2400" smtClean="0"/>
              <a:t>班级人数</a:t>
            </a:r>
            <a:endParaRPr lang="en-US" altLang="zh-CN" sz="2400" smtClean="0"/>
          </a:p>
          <a:p>
            <a:pPr eaLnBrk="1" hangingPunct="1">
              <a:buFontTx/>
              <a:buNone/>
            </a:pPr>
            <a:r>
              <a:rPr lang="en-US" altLang="zh-CN" sz="2400" smtClean="0"/>
              <a:t>)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课后作业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8856663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200" smtClean="0"/>
              <a:t>2.</a:t>
            </a:r>
            <a:r>
              <a:rPr lang="zh-CN" altLang="en-US" sz="2200" smtClean="0"/>
              <a:t>基于上述学生表和班级表，完成如下问题</a:t>
            </a:r>
            <a:endParaRPr lang="en-US" altLang="zh-CN" sz="2200" smtClean="0"/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1</a:t>
            </a:r>
            <a:r>
              <a:rPr lang="zh-CN" altLang="en-US" sz="2200" smtClean="0"/>
              <a:t>）添加三个班级信息为：</a:t>
            </a:r>
            <a:r>
              <a:rPr lang="en-US" altLang="zh-CN" sz="2200" smtClean="0"/>
              <a:t>1</a:t>
            </a:r>
            <a:r>
              <a:rPr lang="zh-CN" altLang="en-US" sz="2200" smtClean="0"/>
              <a:t>，</a:t>
            </a:r>
            <a:r>
              <a:rPr lang="en-US" altLang="zh-CN" sz="2200" smtClean="0"/>
              <a:t>JAVA1</a:t>
            </a:r>
            <a:r>
              <a:rPr lang="zh-CN" altLang="en-US" sz="2200" smtClean="0"/>
              <a:t>班，</a:t>
            </a:r>
            <a:r>
              <a:rPr lang="en-US" altLang="zh-CN" sz="2200" smtClean="0"/>
              <a:t>null</a:t>
            </a:r>
          </a:p>
          <a:p>
            <a:pPr eaLnBrk="1" hangingPunct="1">
              <a:buFontTx/>
              <a:buNone/>
            </a:pPr>
            <a:r>
              <a:rPr lang="en-US" altLang="zh-CN" sz="2200" smtClean="0"/>
              <a:t>                         2</a:t>
            </a:r>
            <a:r>
              <a:rPr lang="zh-CN" altLang="en-US" sz="2200" smtClean="0"/>
              <a:t>，</a:t>
            </a:r>
            <a:r>
              <a:rPr lang="en-US" altLang="zh-CN" sz="2200" smtClean="0"/>
              <a:t>JAVA2</a:t>
            </a:r>
            <a:r>
              <a:rPr lang="zh-CN" altLang="en-US" sz="2200" smtClean="0"/>
              <a:t>班，</a:t>
            </a:r>
            <a:r>
              <a:rPr lang="en-US" altLang="zh-CN" sz="2200" smtClean="0"/>
              <a:t>null</a:t>
            </a:r>
          </a:p>
          <a:p>
            <a:pPr eaLnBrk="1" hangingPunct="1">
              <a:buFontTx/>
              <a:buNone/>
            </a:pPr>
            <a:r>
              <a:rPr lang="en-US" altLang="zh-CN" sz="2200" smtClean="0"/>
              <a:t>                         3</a:t>
            </a:r>
            <a:r>
              <a:rPr lang="zh-CN" altLang="en-US" sz="2200" smtClean="0"/>
              <a:t>，</a:t>
            </a:r>
            <a:r>
              <a:rPr lang="en-US" altLang="zh-CN" sz="2200" smtClean="0"/>
              <a:t>JAVA3</a:t>
            </a:r>
            <a:r>
              <a:rPr lang="zh-CN" altLang="en-US" sz="2200" smtClean="0"/>
              <a:t>班，</a:t>
            </a:r>
            <a:r>
              <a:rPr lang="en-US" altLang="zh-CN" sz="2200" smtClean="0"/>
              <a:t>null</a:t>
            </a:r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2</a:t>
            </a:r>
            <a:r>
              <a:rPr lang="zh-CN" altLang="en-US" sz="2200" smtClean="0"/>
              <a:t>）添加学生信息如下：</a:t>
            </a:r>
            <a:r>
              <a:rPr lang="en-US" altLang="zh-CN" sz="2200" smtClean="0"/>
              <a:t>‘A001’,‘</a:t>
            </a:r>
            <a:r>
              <a:rPr lang="zh-CN" altLang="en-US" sz="2200" smtClean="0"/>
              <a:t>张三</a:t>
            </a:r>
            <a:r>
              <a:rPr lang="en-US" altLang="zh-CN" sz="2200" smtClean="0"/>
              <a:t>’,‘</a:t>
            </a:r>
            <a:r>
              <a:rPr lang="zh-CN" altLang="en-US" sz="2200" smtClean="0"/>
              <a:t>男</a:t>
            </a:r>
            <a:r>
              <a:rPr lang="en-US" altLang="zh-CN" sz="2200" smtClean="0"/>
              <a:t>’,‘01-5</a:t>
            </a:r>
            <a:r>
              <a:rPr lang="zh-CN" altLang="en-US" sz="2200" smtClean="0"/>
              <a:t>月</a:t>
            </a:r>
            <a:r>
              <a:rPr lang="en-US" altLang="zh-CN" sz="2200" smtClean="0"/>
              <a:t>-05’,100,1</a:t>
            </a:r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3</a:t>
            </a:r>
            <a:r>
              <a:rPr lang="zh-CN" altLang="en-US" sz="2200" smtClean="0"/>
              <a:t>）添加学生信息如下：</a:t>
            </a:r>
            <a:r>
              <a:rPr lang="en-US" altLang="zh-CN" sz="2200" smtClean="0"/>
              <a:t>'A002','MIKE','</a:t>
            </a:r>
            <a:r>
              <a:rPr lang="zh-CN" altLang="en-US" sz="2200" smtClean="0"/>
              <a:t>男</a:t>
            </a:r>
            <a:r>
              <a:rPr lang="en-US" altLang="zh-CN" sz="2200" smtClean="0"/>
              <a:t>','1905-05-06',10</a:t>
            </a:r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4</a:t>
            </a:r>
            <a:r>
              <a:rPr lang="zh-CN" altLang="en-US" sz="2200" smtClean="0"/>
              <a:t>）插入部分学生信息： </a:t>
            </a:r>
            <a:r>
              <a:rPr lang="en-US" altLang="zh-CN" sz="2200" smtClean="0"/>
              <a:t>'A003','JOHN','</a:t>
            </a:r>
            <a:r>
              <a:rPr lang="zh-CN" altLang="en-US" sz="2200" smtClean="0"/>
              <a:t>女</a:t>
            </a:r>
            <a:r>
              <a:rPr lang="en-US" altLang="zh-CN" sz="2200" smtClean="0"/>
              <a:t>’</a:t>
            </a:r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5</a:t>
            </a:r>
            <a:r>
              <a:rPr lang="zh-CN" altLang="en-US" sz="2200" smtClean="0"/>
              <a:t>）将</a:t>
            </a:r>
            <a:r>
              <a:rPr lang="en-US" altLang="zh-CN" sz="2200" smtClean="0"/>
              <a:t>A001</a:t>
            </a:r>
            <a:r>
              <a:rPr lang="zh-CN" altLang="en-US" sz="2200" smtClean="0"/>
              <a:t>学生性别修改为</a:t>
            </a:r>
            <a:r>
              <a:rPr lang="en-US" altLang="zh-CN" sz="2200" smtClean="0"/>
              <a:t>'</a:t>
            </a:r>
            <a:r>
              <a:rPr lang="zh-CN" altLang="en-US" sz="2200" smtClean="0"/>
              <a:t>女</a:t>
            </a:r>
            <a:r>
              <a:rPr lang="en-US" altLang="zh-CN" sz="2200" smtClean="0"/>
              <a:t>‘</a:t>
            </a:r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6</a:t>
            </a:r>
            <a:r>
              <a:rPr lang="zh-CN" altLang="en-US" sz="2200" smtClean="0"/>
              <a:t>）将</a:t>
            </a:r>
            <a:r>
              <a:rPr lang="en-US" altLang="zh-CN" sz="2200" smtClean="0"/>
              <a:t>A001</a:t>
            </a:r>
            <a:r>
              <a:rPr lang="zh-CN" altLang="en-US" sz="2200" smtClean="0"/>
              <a:t>学生信息修改如下：性别为男，生日设置为</a:t>
            </a:r>
            <a:r>
              <a:rPr lang="en-US" altLang="zh-CN" sz="2200" smtClean="0"/>
              <a:t>1980-04-01</a:t>
            </a:r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7</a:t>
            </a:r>
            <a:r>
              <a:rPr lang="zh-CN" altLang="en-US" sz="2200" smtClean="0"/>
              <a:t>）将生日为空的学生班级修改为</a:t>
            </a:r>
            <a:r>
              <a:rPr lang="en-US" altLang="zh-CN" sz="2200" smtClean="0"/>
              <a:t>Java3</a:t>
            </a:r>
            <a:r>
              <a:rPr lang="zh-CN" altLang="en-US" sz="2200" smtClean="0"/>
              <a:t>班</a:t>
            </a:r>
          </a:p>
          <a:p>
            <a:pPr eaLnBrk="1" hangingPunct="1">
              <a:buFontTx/>
              <a:buNone/>
            </a:pPr>
            <a:r>
              <a:rPr lang="zh-CN" altLang="en-US" sz="2200" smtClean="0"/>
              <a:t>（</a:t>
            </a:r>
            <a:r>
              <a:rPr lang="en-US" altLang="zh-CN" sz="2200" smtClean="0"/>
              <a:t>8</a:t>
            </a:r>
            <a:r>
              <a:rPr lang="zh-CN" altLang="en-US" sz="2200" smtClean="0"/>
              <a:t>）请使用一条</a:t>
            </a:r>
            <a:r>
              <a:rPr lang="en-US" altLang="zh-CN" sz="2200" smtClean="0"/>
              <a:t>SQL</a:t>
            </a:r>
            <a:r>
              <a:rPr lang="zh-CN" altLang="en-US" sz="2200" smtClean="0"/>
              <a:t>语句，使用子查询，更新班级表中每个班级的人数字段</a:t>
            </a:r>
          </a:p>
          <a:p>
            <a:pPr eaLnBrk="1" hangingPunct="1">
              <a:buFontTx/>
              <a:buNone/>
            </a:pPr>
            <a:endParaRPr lang="en-US" altLang="zh-CN" sz="2200" smtClean="0"/>
          </a:p>
          <a:p>
            <a:pPr eaLnBrk="1" hangingPunct="1"/>
            <a:endParaRPr lang="en-US" altLang="zh-CN" sz="2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</a:p>
        </p:txBody>
      </p:sp>
      <p:sp>
        <p:nvSpPr>
          <p:cNvPr id="1105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200" smtClean="0"/>
              <a:t>3.</a:t>
            </a:r>
            <a:r>
              <a:rPr lang="zh-CN" altLang="en-US" sz="2200" smtClean="0"/>
              <a:t>使用如下语句，建立以下表</a:t>
            </a:r>
          </a:p>
          <a:p>
            <a:pPr>
              <a:buFontTx/>
              <a:buNone/>
            </a:pPr>
            <a:r>
              <a:rPr lang="en-US" altLang="zh-CN" sz="2200" smtClean="0"/>
              <a:t>CREATE TABLE copy_emp   (</a:t>
            </a:r>
          </a:p>
          <a:p>
            <a:pPr>
              <a:buFontTx/>
              <a:buNone/>
            </a:pPr>
            <a:r>
              <a:rPr lang="en-US" altLang="zh-CN" sz="2200" smtClean="0"/>
              <a:t>  empno number(4),</a:t>
            </a:r>
          </a:p>
          <a:p>
            <a:pPr>
              <a:buFontTx/>
              <a:buNone/>
            </a:pPr>
            <a:r>
              <a:rPr lang="en-US" altLang="zh-CN" sz="2200" smtClean="0"/>
              <a:t>  ename varchar2(20),</a:t>
            </a:r>
          </a:p>
          <a:p>
            <a:pPr>
              <a:buFontTx/>
              <a:buNone/>
            </a:pPr>
            <a:r>
              <a:rPr lang="en-US" altLang="zh-CN" sz="2200" smtClean="0"/>
              <a:t>  hiredate date default sysdate ,</a:t>
            </a:r>
          </a:p>
          <a:p>
            <a:pPr>
              <a:buFontTx/>
              <a:buNone/>
            </a:pPr>
            <a:r>
              <a:rPr lang="en-US" altLang="zh-CN" sz="2200" smtClean="0"/>
              <a:t>  deptno number(2),</a:t>
            </a:r>
          </a:p>
          <a:p>
            <a:pPr>
              <a:buFontTx/>
              <a:buNone/>
            </a:pPr>
            <a:r>
              <a:rPr lang="en-US" altLang="zh-CN" sz="2200" smtClean="0"/>
              <a:t>  sal number(8,2))</a:t>
            </a:r>
            <a:endParaRPr lang="zh-CN" altLang="en-US" sz="22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</a:p>
        </p:txBody>
      </p:sp>
      <p:sp>
        <p:nvSpPr>
          <p:cNvPr id="1126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200" smtClean="0"/>
              <a:t>4.</a:t>
            </a:r>
            <a:r>
              <a:rPr lang="zh-CN" altLang="en-US" sz="2200" smtClean="0"/>
              <a:t>在第三题表的基础上，完成下列问题</a:t>
            </a:r>
          </a:p>
          <a:p>
            <a:pPr>
              <a:buFontTx/>
              <a:buNone/>
            </a:pPr>
            <a:r>
              <a:rPr lang="en-US" altLang="zh-CN" sz="2200" smtClean="0"/>
              <a:t>(1)</a:t>
            </a:r>
            <a:r>
              <a:rPr lang="zh-CN" altLang="en-US" sz="2200" smtClean="0"/>
              <a:t>在表</a:t>
            </a:r>
            <a:r>
              <a:rPr lang="en-US" altLang="zh-CN" sz="2200" smtClean="0"/>
              <a:t>copy_emp</a:t>
            </a:r>
            <a:r>
              <a:rPr lang="zh-CN" altLang="en-US" sz="2200" smtClean="0"/>
              <a:t>中插入数据，要求</a:t>
            </a:r>
            <a:r>
              <a:rPr lang="en-US" altLang="zh-CN" sz="2200" smtClean="0"/>
              <a:t>sal</a:t>
            </a:r>
            <a:r>
              <a:rPr lang="zh-CN" altLang="en-US" sz="2200" smtClean="0"/>
              <a:t>字段插入空值，部门号</a:t>
            </a:r>
            <a:r>
              <a:rPr lang="en-US" altLang="zh-CN" sz="2200" smtClean="0"/>
              <a:t>50</a:t>
            </a:r>
            <a:r>
              <a:rPr lang="zh-CN" altLang="en-US" sz="2200" smtClean="0"/>
              <a:t>，参加工作时间为</a:t>
            </a:r>
            <a:r>
              <a:rPr lang="en-US" altLang="zh-CN" sz="2200" smtClean="0"/>
              <a:t>2000</a:t>
            </a:r>
            <a:r>
              <a:rPr lang="zh-CN" altLang="en-US" sz="2200" smtClean="0"/>
              <a:t>年</a:t>
            </a:r>
            <a:r>
              <a:rPr lang="en-US" altLang="zh-CN" sz="2200" smtClean="0"/>
              <a:t>1</a:t>
            </a:r>
            <a:r>
              <a:rPr lang="zh-CN" altLang="en-US" sz="2200" smtClean="0"/>
              <a:t>月</a:t>
            </a:r>
            <a:r>
              <a:rPr lang="en-US" altLang="zh-CN" sz="2200" smtClean="0"/>
              <a:t>1</a:t>
            </a:r>
            <a:r>
              <a:rPr lang="zh-CN" altLang="en-US" sz="2200" smtClean="0"/>
              <a:t>日，其他字段随意</a:t>
            </a:r>
          </a:p>
          <a:p>
            <a:pPr>
              <a:buFontTx/>
              <a:buNone/>
            </a:pPr>
            <a:r>
              <a:rPr lang="en-US" altLang="zh-CN" sz="2200" smtClean="0"/>
              <a:t>(2)</a:t>
            </a:r>
            <a:r>
              <a:rPr lang="zh-CN" altLang="en-US" sz="2200" smtClean="0"/>
              <a:t>在表</a:t>
            </a:r>
            <a:r>
              <a:rPr lang="en-US" altLang="zh-CN" sz="2200" smtClean="0"/>
              <a:t>copy_emp</a:t>
            </a:r>
            <a:r>
              <a:rPr lang="zh-CN" altLang="en-US" sz="2200" smtClean="0"/>
              <a:t>中插入数据，要求把</a:t>
            </a:r>
            <a:r>
              <a:rPr lang="en-US" altLang="zh-CN" sz="2200" smtClean="0"/>
              <a:t>emp</a:t>
            </a:r>
            <a:r>
              <a:rPr lang="zh-CN" altLang="en-US" sz="2200" smtClean="0"/>
              <a:t>表中部门号为</a:t>
            </a:r>
            <a:r>
              <a:rPr lang="en-US" altLang="zh-CN" sz="2200" smtClean="0"/>
              <a:t>10</a:t>
            </a:r>
            <a:r>
              <a:rPr lang="zh-CN" altLang="en-US" sz="2200" smtClean="0"/>
              <a:t>号部门的员工信息插入</a:t>
            </a:r>
          </a:p>
          <a:p>
            <a:pPr>
              <a:buFontTx/>
              <a:buNone/>
            </a:pPr>
            <a:r>
              <a:rPr lang="en-US" altLang="zh-CN" sz="2200" smtClean="0"/>
              <a:t>(3)</a:t>
            </a:r>
            <a:r>
              <a:rPr lang="zh-CN" altLang="en-US" sz="2200" smtClean="0"/>
              <a:t>修改</a:t>
            </a:r>
            <a:r>
              <a:rPr lang="en-US" altLang="zh-CN" sz="2200" smtClean="0"/>
              <a:t>copy_emp</a:t>
            </a:r>
            <a:r>
              <a:rPr lang="zh-CN" altLang="en-US" sz="2200" smtClean="0"/>
              <a:t>表中数据，要求</a:t>
            </a:r>
            <a:r>
              <a:rPr lang="en-US" altLang="zh-CN" sz="2200" smtClean="0"/>
              <a:t>10</a:t>
            </a:r>
            <a:r>
              <a:rPr lang="zh-CN" altLang="en-US" sz="2200" smtClean="0"/>
              <a:t>号部门所有员工涨</a:t>
            </a:r>
            <a:r>
              <a:rPr lang="en-US" altLang="zh-CN" sz="2200" smtClean="0"/>
              <a:t>20%</a:t>
            </a:r>
            <a:r>
              <a:rPr lang="zh-CN" altLang="en-US" sz="2200" smtClean="0"/>
              <a:t>的工资</a:t>
            </a:r>
          </a:p>
          <a:p>
            <a:pPr>
              <a:buFontTx/>
              <a:buNone/>
            </a:pPr>
            <a:r>
              <a:rPr lang="en-US" altLang="zh-CN" sz="2200" smtClean="0"/>
              <a:t>(4)</a:t>
            </a:r>
            <a:r>
              <a:rPr lang="zh-CN" altLang="en-US" sz="2200" smtClean="0"/>
              <a:t>修改</a:t>
            </a:r>
            <a:r>
              <a:rPr lang="en-US" altLang="zh-CN" sz="2200" smtClean="0"/>
              <a:t>copy_emp</a:t>
            </a:r>
            <a:r>
              <a:rPr lang="zh-CN" altLang="en-US" sz="2200" smtClean="0"/>
              <a:t>表中</a:t>
            </a:r>
            <a:r>
              <a:rPr lang="en-US" altLang="zh-CN" sz="2200" smtClean="0"/>
              <a:t>sal</a:t>
            </a:r>
            <a:r>
              <a:rPr lang="zh-CN" altLang="en-US" sz="2200" smtClean="0"/>
              <a:t>为空的记录，工资修改为平均工资</a:t>
            </a:r>
          </a:p>
          <a:p>
            <a:pPr>
              <a:buFontTx/>
              <a:buNone/>
            </a:pPr>
            <a:r>
              <a:rPr lang="en-US" altLang="zh-CN" sz="2200" smtClean="0"/>
              <a:t>(5)</a:t>
            </a:r>
            <a:r>
              <a:rPr lang="zh-CN" altLang="en-US" sz="2200" smtClean="0"/>
              <a:t>把工资为平均工资的员工，工资修改为空</a:t>
            </a:r>
          </a:p>
          <a:p>
            <a:pPr>
              <a:buFontTx/>
              <a:buNone/>
            </a:pPr>
            <a:r>
              <a:rPr lang="en-US" altLang="zh-CN" sz="2200" smtClean="0"/>
              <a:t>(6)</a:t>
            </a:r>
            <a:r>
              <a:rPr lang="zh-CN" altLang="en-US" sz="2200" smtClean="0"/>
              <a:t>另外打开窗口</a:t>
            </a:r>
            <a:r>
              <a:rPr lang="en-US" altLang="zh-CN" sz="2200" smtClean="0"/>
              <a:t>2</a:t>
            </a:r>
            <a:r>
              <a:rPr lang="zh-CN" altLang="en-US" sz="2200" smtClean="0"/>
              <a:t>查看以上修改</a:t>
            </a:r>
          </a:p>
          <a:p>
            <a:pPr>
              <a:buFontTx/>
              <a:buNone/>
            </a:pPr>
            <a:r>
              <a:rPr lang="en-US" altLang="zh-CN" sz="2200" smtClean="0"/>
              <a:t>(7)</a:t>
            </a:r>
            <a:r>
              <a:rPr lang="zh-CN" altLang="en-US" sz="2200" smtClean="0"/>
              <a:t>执行</a:t>
            </a:r>
            <a:r>
              <a:rPr lang="en-US" altLang="zh-CN" sz="2200" smtClean="0"/>
              <a:t>commit</a:t>
            </a:r>
            <a:r>
              <a:rPr lang="zh-CN" altLang="en-US" sz="2200" smtClean="0"/>
              <a:t>，窗口</a:t>
            </a:r>
            <a:r>
              <a:rPr lang="en-US" altLang="zh-CN" sz="2200" smtClean="0"/>
              <a:t>2</a:t>
            </a:r>
            <a:r>
              <a:rPr lang="zh-CN" altLang="en-US" sz="2200" smtClean="0"/>
              <a:t>中再次查看以上信息</a:t>
            </a:r>
          </a:p>
          <a:p>
            <a:pPr>
              <a:buFontTx/>
              <a:buNone/>
            </a:pPr>
            <a:r>
              <a:rPr lang="en-US" altLang="zh-CN" sz="2200" smtClean="0"/>
              <a:t>(8)</a:t>
            </a:r>
            <a:r>
              <a:rPr lang="zh-CN" altLang="en-US" sz="2200" smtClean="0"/>
              <a:t>删除工资为空的员工信息</a:t>
            </a:r>
          </a:p>
          <a:p>
            <a:pPr>
              <a:buFontTx/>
              <a:buNone/>
            </a:pPr>
            <a:r>
              <a:rPr lang="en-US" altLang="zh-CN" sz="2200" smtClean="0"/>
              <a:t>(9)</a:t>
            </a:r>
            <a:r>
              <a:rPr lang="zh-CN" altLang="en-US" sz="2200" smtClean="0"/>
              <a:t>执行</a:t>
            </a:r>
            <a:r>
              <a:rPr lang="en-US" altLang="zh-CN" sz="2200" smtClean="0"/>
              <a:t>rollback</a:t>
            </a:r>
          </a:p>
          <a:p>
            <a:endParaRPr lang="zh-CN" altLang="en-US" sz="2200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blackWhite">
          <a:xfrm>
            <a:off x="608013" y="277495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06" name="Rectangle 5"/>
          <p:cNvSpPr>
            <a:spLocks noChangeArrowheads="1"/>
          </p:cNvSpPr>
          <p:nvPr/>
        </p:nvSpPr>
        <p:spPr bwMode="blackWhite">
          <a:xfrm>
            <a:off x="620713" y="2806700"/>
            <a:ext cx="3836987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DEPTNO	 DNAME     	LOC     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21507" name="Line 6"/>
          <p:cNvSpPr>
            <a:spLocks noChangeShapeType="1"/>
          </p:cNvSpPr>
          <p:nvPr/>
        </p:nvSpPr>
        <p:spPr bwMode="auto">
          <a:xfrm>
            <a:off x="609600" y="323850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Line 7"/>
          <p:cNvSpPr>
            <a:spLocks noChangeShapeType="1"/>
          </p:cNvSpPr>
          <p:nvPr/>
        </p:nvSpPr>
        <p:spPr bwMode="auto">
          <a:xfrm>
            <a:off x="603250" y="3632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9" name="Line 8"/>
          <p:cNvSpPr>
            <a:spLocks noChangeShapeType="1"/>
          </p:cNvSpPr>
          <p:nvPr/>
        </p:nvSpPr>
        <p:spPr bwMode="auto">
          <a:xfrm>
            <a:off x="603250" y="3892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603250" y="41529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>
            <a:off x="16065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Line 11"/>
          <p:cNvSpPr>
            <a:spLocks noChangeShapeType="1"/>
          </p:cNvSpPr>
          <p:nvPr/>
        </p:nvSpPr>
        <p:spPr bwMode="auto">
          <a:xfrm>
            <a:off x="3105150" y="277495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513" name="Group 12"/>
          <p:cNvGrpSpPr>
            <a:grpSpLocks/>
          </p:cNvGrpSpPr>
          <p:nvPr/>
        </p:nvGrpSpPr>
        <p:grpSpPr bwMode="auto">
          <a:xfrm>
            <a:off x="520700" y="1327150"/>
            <a:ext cx="3949700" cy="1062038"/>
            <a:chOff x="328" y="836"/>
            <a:chExt cx="2488" cy="669"/>
          </a:xfrm>
        </p:grpSpPr>
        <p:sp>
          <p:nvSpPr>
            <p:cNvPr id="21531" name="Rectangle 13"/>
            <p:cNvSpPr>
              <a:spLocks noChangeArrowheads="1"/>
            </p:cNvSpPr>
            <p:nvPr/>
          </p:nvSpPr>
          <p:spPr bwMode="blackWhite">
            <a:xfrm>
              <a:off x="383" y="97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328" y="1253"/>
              <a:ext cx="6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New row</a:t>
              </a:r>
            </a:p>
          </p:txBody>
        </p:sp>
        <p:sp>
          <p:nvSpPr>
            <p:cNvPr id="21533" name="Rectangle 15"/>
            <p:cNvSpPr>
              <a:spLocks noChangeArrowheads="1"/>
            </p:cNvSpPr>
            <p:nvPr/>
          </p:nvSpPr>
          <p:spPr bwMode="blackWhite">
            <a:xfrm>
              <a:off x="391" y="83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latin typeface="黑体" pitchFamily="49" charset="-122"/>
                <a:ea typeface="黑体" pitchFamily="49" charset="-122"/>
              </a:endParaRP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21534" name="Line 16"/>
            <p:cNvSpPr>
              <a:spLocks noChangeShapeType="1"/>
            </p:cNvSpPr>
            <p:nvPr/>
          </p:nvSpPr>
          <p:spPr bwMode="auto">
            <a:xfrm>
              <a:off x="1012" y="97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1956" y="97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4" name="Rectangle 18"/>
          <p:cNvSpPr>
            <a:spLocks noChangeArrowheads="1"/>
          </p:cNvSpPr>
          <p:nvPr/>
        </p:nvSpPr>
        <p:spPr bwMode="blackWhite">
          <a:xfrm>
            <a:off x="4741863" y="3911600"/>
            <a:ext cx="3862387" cy="1679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zh-CN" altLang="en-US" sz="1800" b="1">
                <a:latin typeface="黑体" pitchFamily="49" charset="-122"/>
                <a:ea typeface="黑体" pitchFamily="49" charset="-122"/>
              </a:rPr>
              <a:t> 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endParaRPr kumimoji="1" lang="zh-CN" altLang="en-US" sz="1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15" name="Rectangle 20"/>
          <p:cNvSpPr>
            <a:spLocks noChangeArrowheads="1"/>
          </p:cNvSpPr>
          <p:nvPr/>
        </p:nvSpPr>
        <p:spPr bwMode="blackWhite">
          <a:xfrm>
            <a:off x="4754563" y="3943350"/>
            <a:ext cx="3836987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DEPTNO 	DNAME     	LOC     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------ ----------	--------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10	ACCOUNTING	NEW YORK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20	RESEARCH	DALLAS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30	SALES		CHICAGO</a:t>
            </a:r>
          </a:p>
          <a:p>
            <a:pPr fontAlgn="ctr">
              <a:lnSpc>
                <a:spcPct val="95000"/>
              </a:lnSpc>
              <a:buSzPct val="65000"/>
              <a:tabLst>
                <a:tab pos="966788" algn="l"/>
                <a:tab pos="1885950" algn="l"/>
                <a:tab pos="2457450" algn="l"/>
              </a:tabLst>
            </a:pPr>
            <a:r>
              <a:rPr kumimoji="1" lang="en-US" altLang="zh-CN" sz="1800" b="1">
                <a:latin typeface="黑体" pitchFamily="49" charset="-122"/>
                <a:ea typeface="黑体" pitchFamily="49" charset="-122"/>
              </a:rPr>
              <a:t>    40	OPERATIONS	BOSTON</a:t>
            </a:r>
          </a:p>
        </p:txBody>
      </p:sp>
      <p:sp>
        <p:nvSpPr>
          <p:cNvPr id="21516" name="Line 21"/>
          <p:cNvSpPr>
            <a:spLocks noChangeShapeType="1"/>
          </p:cNvSpPr>
          <p:nvPr/>
        </p:nvSpPr>
        <p:spPr bwMode="auto">
          <a:xfrm>
            <a:off x="4743450" y="4375150"/>
            <a:ext cx="38798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22"/>
          <p:cNvSpPr>
            <a:spLocks noChangeShapeType="1"/>
          </p:cNvSpPr>
          <p:nvPr/>
        </p:nvSpPr>
        <p:spPr bwMode="auto">
          <a:xfrm>
            <a:off x="4737100" y="47688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23"/>
          <p:cNvSpPr>
            <a:spLocks noChangeShapeType="1"/>
          </p:cNvSpPr>
          <p:nvPr/>
        </p:nvSpPr>
        <p:spPr bwMode="auto">
          <a:xfrm>
            <a:off x="4737100" y="502920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24"/>
          <p:cNvSpPr>
            <a:spLocks noChangeShapeType="1"/>
          </p:cNvSpPr>
          <p:nvPr/>
        </p:nvSpPr>
        <p:spPr bwMode="auto">
          <a:xfrm>
            <a:off x="4737100" y="5289550"/>
            <a:ext cx="3886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25"/>
          <p:cNvSpPr>
            <a:spLocks noChangeShapeType="1"/>
          </p:cNvSpPr>
          <p:nvPr/>
        </p:nvSpPr>
        <p:spPr bwMode="auto">
          <a:xfrm>
            <a:off x="57404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26"/>
          <p:cNvSpPr>
            <a:spLocks noChangeShapeType="1"/>
          </p:cNvSpPr>
          <p:nvPr/>
        </p:nvSpPr>
        <p:spPr bwMode="auto">
          <a:xfrm>
            <a:off x="7239000" y="3911600"/>
            <a:ext cx="0" cy="171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14850" y="2263775"/>
            <a:ext cx="3579813" cy="1355725"/>
            <a:chOff x="2844" y="1426"/>
            <a:chExt cx="2255" cy="854"/>
          </a:xfrm>
        </p:grpSpPr>
        <p:sp>
          <p:nvSpPr>
            <p:cNvPr id="144412" name="Rectangle 28"/>
            <p:cNvSpPr>
              <a:spLocks noChangeArrowheads="1"/>
            </p:cNvSpPr>
            <p:nvPr/>
          </p:nvSpPr>
          <p:spPr bwMode="auto">
            <a:xfrm>
              <a:off x="2844" y="1426"/>
              <a:ext cx="2255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 fontAlgn="ctr">
                <a:lnSpc>
                  <a:spcPct val="6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“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…insert a new row </a:t>
              </a:r>
            </a:p>
            <a:p>
              <a:pPr defTabSz="346075" fontAlgn="ctr">
                <a:lnSpc>
                  <a:spcPct val="6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into DEPT table…”</a:t>
              </a:r>
            </a:p>
          </p:txBody>
        </p:sp>
        <p:sp>
          <p:nvSpPr>
            <p:cNvPr id="21530" name="Arc 29"/>
            <p:cNvSpPr>
              <a:spLocks/>
            </p:cNvSpPr>
            <p:nvPr/>
          </p:nvSpPr>
          <p:spPr bwMode="auto">
            <a:xfrm>
              <a:off x="3155" y="1908"/>
              <a:ext cx="1272" cy="372"/>
            </a:xfrm>
            <a:custGeom>
              <a:avLst/>
              <a:gdLst>
                <a:gd name="T0" fmla="*/ 0 w 21604"/>
                <a:gd name="T1" fmla="*/ 0 h 21600"/>
                <a:gd name="T2" fmla="*/ 75 w 21604"/>
                <a:gd name="T3" fmla="*/ 6 h 21600"/>
                <a:gd name="T4" fmla="*/ 0 w 21604"/>
                <a:gd name="T5" fmla="*/ 6 h 21600"/>
                <a:gd name="T6" fmla="*/ 0 60000 65536"/>
                <a:gd name="T7" fmla="*/ 0 60000 65536"/>
                <a:gd name="T8" fmla="*/ 0 60000 65536"/>
                <a:gd name="T9" fmla="*/ 0 w 21604"/>
                <a:gd name="T10" fmla="*/ 0 h 21600"/>
                <a:gd name="T11" fmla="*/ 21604 w 216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4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</a:path>
                <a:path w="21604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652" y="0"/>
                    <a:pt x="21197" y="9216"/>
                    <a:pt x="21603" y="20845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743450" y="5375275"/>
            <a:ext cx="3862388" cy="641350"/>
            <a:chOff x="2988" y="3386"/>
            <a:chExt cx="2433" cy="404"/>
          </a:xfrm>
        </p:grpSpPr>
        <p:sp>
          <p:nvSpPr>
            <p:cNvPr id="21525" name="Rectangle 31"/>
            <p:cNvSpPr>
              <a:spLocks noChangeArrowheads="1"/>
            </p:cNvSpPr>
            <p:nvPr/>
          </p:nvSpPr>
          <p:spPr bwMode="blackWhite">
            <a:xfrm>
              <a:off x="2988" y="3522"/>
              <a:ext cx="2433" cy="224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21526" name="Rectangle 32"/>
            <p:cNvSpPr>
              <a:spLocks noChangeArrowheads="1"/>
            </p:cNvSpPr>
            <p:nvPr/>
          </p:nvSpPr>
          <p:spPr bwMode="blackWhite">
            <a:xfrm>
              <a:off x="2996" y="3386"/>
              <a:ext cx="241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kumimoji="1" lang="zh-CN" altLang="en-US" sz="1800" b="1">
                <a:latin typeface="黑体" pitchFamily="49" charset="-122"/>
                <a:ea typeface="黑体" pitchFamily="49" charset="-122"/>
              </a:endParaRPr>
            </a:p>
            <a:p>
              <a:pPr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kumimoji="1" lang="zh-CN" altLang="en-US" sz="18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50	</a:t>
              </a:r>
              <a:r>
                <a:rPr kumimoji="1" lang="en-US" altLang="zh-CN" b="1">
                  <a:latin typeface="黑体" pitchFamily="49" charset="-122"/>
                  <a:ea typeface="黑体" pitchFamily="49" charset="-122"/>
                </a:rPr>
                <a:t>DEVELOPMENT</a:t>
              </a:r>
              <a:r>
                <a:rPr kumimoji="1" lang="en-US" altLang="zh-CN" sz="1800" b="1">
                  <a:latin typeface="黑体" pitchFamily="49" charset="-122"/>
                  <a:ea typeface="黑体" pitchFamily="49" charset="-122"/>
                </a:rPr>
                <a:t>	DETROIT</a:t>
              </a:r>
            </a:p>
          </p:txBody>
        </p:sp>
        <p:sp>
          <p:nvSpPr>
            <p:cNvPr id="21527" name="Line 33"/>
            <p:cNvSpPr>
              <a:spLocks noChangeShapeType="1"/>
            </p:cNvSpPr>
            <p:nvPr/>
          </p:nvSpPr>
          <p:spPr bwMode="auto">
            <a:xfrm>
              <a:off x="3617" y="3526"/>
              <a:ext cx="0" cy="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34"/>
            <p:cNvSpPr>
              <a:spLocks noChangeShapeType="1"/>
            </p:cNvSpPr>
            <p:nvPr/>
          </p:nvSpPr>
          <p:spPr bwMode="auto">
            <a:xfrm>
              <a:off x="4561" y="3520"/>
              <a:ext cx="0" cy="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572500" cy="4094163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kern="1200" dirty="0" smtClean="0"/>
              <a:t>使用</a:t>
            </a:r>
            <a:r>
              <a:rPr lang="en-US" altLang="zh-CN" kern="1200" dirty="0" smtClean="0"/>
              <a:t>INSERT</a:t>
            </a:r>
            <a:r>
              <a:rPr lang="zh-CN" altLang="en-US" kern="1200" dirty="0" smtClean="0"/>
              <a:t>语句向表中插入数据，语法结构如下：</a:t>
            </a:r>
            <a:endParaRPr lang="en-US" altLang="zh-CN" kern="1200" dirty="0" smtClean="0"/>
          </a:p>
          <a:p>
            <a:pPr>
              <a:buFontTx/>
              <a:buNone/>
              <a:defRPr/>
            </a:pPr>
            <a:r>
              <a:rPr lang="zh-CN" altLang="en-US" kern="1200" dirty="0" smtClean="0"/>
              <a:t/>
            </a:r>
            <a:br>
              <a:rPr lang="zh-CN" altLang="en-US" kern="1200" dirty="0" smtClean="0"/>
            </a:br>
            <a:endParaRPr lang="zh-CN" altLang="en-US" kern="1200" dirty="0" smtClean="0"/>
          </a:p>
          <a:p>
            <a:pPr lvl="1">
              <a:defRPr/>
            </a:pPr>
            <a:r>
              <a:rPr lang="zh-CN" altLang="en-US" kern="1200" dirty="0" smtClean="0"/>
              <a:t>采用这种语法一次只能追加一条记录；</a:t>
            </a:r>
            <a:endParaRPr lang="en-US" altLang="zh-CN" kern="1200" dirty="0" smtClean="0"/>
          </a:p>
          <a:p>
            <a:pPr lvl="1">
              <a:defRPr/>
            </a:pPr>
            <a:r>
              <a:rPr lang="en-US" altLang="zh-CN" kern="1200" dirty="0" smtClean="0"/>
              <a:t>column</a:t>
            </a:r>
            <a:r>
              <a:rPr lang="zh-CN" altLang="en-US" kern="1200" dirty="0" smtClean="0"/>
              <a:t>部分叫做列名列表，</a:t>
            </a:r>
            <a:r>
              <a:rPr lang="en-US" altLang="zh-CN" kern="1200" dirty="0" smtClean="0"/>
              <a:t>value</a:t>
            </a:r>
            <a:r>
              <a:rPr lang="zh-CN" altLang="en-US" kern="1200" dirty="0" smtClean="0"/>
              <a:t>部分叫做值列表，列名列表和值列表必须在个数及数据类型上保持一致；</a:t>
            </a:r>
            <a:endParaRPr lang="en-US" altLang="zh-CN" kern="1200" dirty="0" smtClean="0"/>
          </a:p>
          <a:p>
            <a:pPr lvl="1">
              <a:defRPr/>
            </a:pPr>
            <a:r>
              <a:rPr lang="zh-CN" altLang="en-US" kern="1200" dirty="0" smtClean="0"/>
              <a:t>列名列表部分可以省略，如果省略，默认包括该表的所有列，列的顺序为使用 </a:t>
            </a:r>
            <a:r>
              <a:rPr lang="en-US" altLang="zh-CN" kern="1200" dirty="0" err="1" smtClean="0"/>
              <a:t>desc</a:t>
            </a:r>
            <a:r>
              <a:rPr lang="en-US" altLang="zh-CN" kern="1200" dirty="0" smtClean="0"/>
              <a:t> </a:t>
            </a:r>
            <a:r>
              <a:rPr lang="zh-CN" altLang="en-US" kern="1200" dirty="0" smtClean="0"/>
              <a:t>表名 命令所查看的顺序；</a:t>
            </a:r>
            <a:endParaRPr lang="en-US" altLang="zh-CN" kern="1200" dirty="0" smtClean="0"/>
          </a:p>
          <a:p>
            <a:pPr lvl="1">
              <a:defRPr/>
            </a:pPr>
            <a:r>
              <a:rPr lang="zh-CN" altLang="en-US" kern="1200" dirty="0" smtClean="0"/>
              <a:t>列名列表部分也可以指定部分非空的列，注意值列表必须和列名列表对应；</a:t>
            </a:r>
          </a:p>
          <a:p>
            <a:pPr lvl="1">
              <a:defRPr/>
            </a:pPr>
            <a:r>
              <a:rPr lang="zh-CN" altLang="en-US" kern="1200" dirty="0" smtClean="0"/>
              <a:t>字符和日期型数据必须要用单引号括起来。</a:t>
            </a:r>
          </a:p>
        </p:txBody>
      </p:sp>
      <p:sp>
        <p:nvSpPr>
          <p:cNvPr id="23554" name="Rectangle 4"/>
          <p:cNvSpPr>
            <a:spLocks noChangeArrowheads="1"/>
          </p:cNvSpPr>
          <p:nvPr/>
        </p:nvSpPr>
        <p:spPr bwMode="blackWhite">
          <a:xfrm>
            <a:off x="925513" y="1714500"/>
            <a:ext cx="7500937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INSERT INTO	</a:t>
            </a:r>
            <a:r>
              <a:rPr kumimoji="1" lang="en-US" altLang="zh-CN" sz="1800" b="1" i="1">
                <a:latin typeface="Courier New" pitchFamily="49" charset="0"/>
              </a:rPr>
              <a:t>table </a:t>
            </a:r>
            <a:r>
              <a:rPr kumimoji="1" lang="en-US" altLang="zh-CN" sz="1800" b="1">
                <a:latin typeface="Courier New" pitchFamily="49" charset="0"/>
              </a:rPr>
              <a:t>[(</a:t>
            </a:r>
            <a:r>
              <a:rPr kumimoji="1" lang="en-US" altLang="zh-CN" sz="1800" b="1" i="1">
                <a:latin typeface="Courier New" pitchFamily="49" charset="0"/>
              </a:rPr>
              <a:t>column </a:t>
            </a:r>
            <a:r>
              <a:rPr kumimoji="1" lang="en-US" altLang="zh-CN" sz="1800" b="1">
                <a:latin typeface="Courier New" pitchFamily="49" charset="0"/>
              </a:rPr>
              <a:t>[</a:t>
            </a:r>
            <a:r>
              <a:rPr kumimoji="1" lang="en-US" altLang="zh-CN" sz="1800" b="1" i="1">
                <a:latin typeface="Courier New" pitchFamily="49" charset="0"/>
              </a:rPr>
              <a:t>, column...</a:t>
            </a:r>
            <a:r>
              <a:rPr kumimoji="1" lang="en-US" altLang="zh-CN" sz="1800" b="1">
                <a:latin typeface="Courier New" pitchFamily="49" charset="0"/>
              </a:rPr>
              <a:t>])]</a:t>
            </a:r>
            <a:endParaRPr kumimoji="1" lang="en-US" altLang="zh-CN" sz="1800" b="1" i="1"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kumimoji="1" lang="en-US" altLang="zh-CN" sz="1800" b="1">
                <a:latin typeface="Courier New" pitchFamily="49" charset="0"/>
              </a:rPr>
              <a:t>VALUES		</a:t>
            </a:r>
            <a:r>
              <a:rPr kumimoji="1" lang="en-US" altLang="zh-CN" sz="1800" b="1" i="1">
                <a:latin typeface="Courier New" pitchFamily="49" charset="0"/>
              </a:rPr>
              <a:t>(value </a:t>
            </a:r>
            <a:r>
              <a:rPr kumimoji="1" lang="en-US" altLang="zh-CN" sz="1800" b="1">
                <a:latin typeface="Courier New" pitchFamily="49" charset="0"/>
              </a:rPr>
              <a:t>[</a:t>
            </a:r>
            <a:r>
              <a:rPr kumimoji="1" lang="en-US" altLang="zh-CN" sz="1800" b="1" i="1">
                <a:latin typeface="Courier New" pitchFamily="49" charset="0"/>
              </a:rPr>
              <a:t>, value...</a:t>
            </a:r>
            <a:r>
              <a:rPr kumimoji="1" lang="en-US" altLang="zh-CN" sz="1800" b="1">
                <a:latin typeface="Courier New" pitchFamily="49" charset="0"/>
              </a:rPr>
              <a:t>])</a:t>
            </a:r>
            <a:r>
              <a:rPr kumimoji="1" lang="en-US" altLang="zh-CN" sz="1800" b="1" i="1">
                <a:latin typeface="Courier New" pitchFamily="49" charset="0"/>
              </a:rPr>
              <a:t>;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插入数据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blackWhite">
          <a:xfrm>
            <a:off x="776288" y="5357813"/>
            <a:ext cx="7502525" cy="879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ctr">
              <a:buSzPct val="65000"/>
            </a:pPr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755650" y="5403850"/>
            <a:ext cx="7313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loc)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(50, 'DEVELOPMENT', 'DETROIT');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blackWhite">
          <a:xfrm>
            <a:off x="935038" y="2500313"/>
            <a:ext cx="75057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</p:txBody>
      </p:sp>
      <p:sp>
        <p:nvSpPr>
          <p:cNvPr id="25602" name="Rectangle 3"/>
          <p:cNvSpPr>
            <a:spLocks noChangeArrowheads="1"/>
          </p:cNvSpPr>
          <p:nvPr/>
        </p:nvSpPr>
        <p:spPr bwMode="blackWhite">
          <a:xfrm>
            <a:off x="923925" y="4754563"/>
            <a:ext cx="75025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0425" y="1481138"/>
            <a:ext cx="7385050" cy="5324475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kern="1200" dirty="0" smtClean="0"/>
              <a:t>插入空值</a:t>
            </a:r>
            <a:r>
              <a:rPr lang="en-US" altLang="zh-CN" kern="1200" dirty="0" smtClean="0"/>
              <a:t>NULL</a:t>
            </a:r>
          </a:p>
          <a:p>
            <a:pPr lvl="1">
              <a:defRPr/>
            </a:pPr>
            <a:r>
              <a:rPr lang="zh-CN" altLang="en-US" kern="1200" dirty="0" smtClean="0"/>
              <a:t>隐含法</a:t>
            </a:r>
            <a:r>
              <a:rPr lang="en-US" altLang="zh-CN" kern="1200" dirty="0" smtClean="0"/>
              <a:t>: </a:t>
            </a:r>
            <a:r>
              <a:rPr lang="zh-CN" altLang="en-US" kern="1200" dirty="0" smtClean="0"/>
              <a:t>在列名列表中忽略该列。</a:t>
            </a: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显示法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指定 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关键字或者</a:t>
            </a:r>
            <a:r>
              <a:rPr lang="en-US" altLang="zh-CN" sz="2400" dirty="0" smtClean="0"/>
              <a:t>''</a:t>
            </a:r>
            <a:r>
              <a:rPr lang="zh-CN" altLang="en-US" sz="2400" dirty="0" smtClean="0"/>
              <a:t>。</a:t>
            </a:r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en-US" altLang="zh-CN" kern="1200" dirty="0" smtClean="0"/>
          </a:p>
          <a:p>
            <a:pPr lvl="1">
              <a:defRPr/>
            </a:pPr>
            <a:endParaRPr lang="zh-CN" altLang="en-US" kern="1200" dirty="0" smtClean="0"/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blackWhite">
          <a:xfrm>
            <a:off x="914400" y="2536825"/>
            <a:ext cx="73025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(60, 'MIS');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ltGray">
          <a:xfrm>
            <a:off x="5895975" y="5064125"/>
            <a:ext cx="600075" cy="34607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blackWhite">
          <a:xfrm>
            <a:off x="922338" y="4733925"/>
            <a:ext cx="72993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dept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  VALUES		(70, 'FINANCE', NULL);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向部门表新增一个部门，部门编号为</a:t>
            </a:r>
            <a:r>
              <a:rPr lang="en-US" altLang="zh-CN" smtClean="0"/>
              <a:t>50</a:t>
            </a:r>
            <a:r>
              <a:rPr lang="zh-CN" altLang="en-US" smtClean="0"/>
              <a:t>，部门名称为</a:t>
            </a:r>
            <a:r>
              <a:rPr lang="en-US" altLang="zh-CN" smtClean="0"/>
              <a:t>HR</a:t>
            </a:r>
            <a:r>
              <a:rPr lang="zh-CN" altLang="en-US" smtClean="0"/>
              <a:t>，工作地点为</a:t>
            </a:r>
            <a:r>
              <a:rPr lang="en-US" altLang="zh-CN" smtClean="0"/>
              <a:t>SY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向部门表新增一个部门，部门编号为</a:t>
            </a:r>
            <a:r>
              <a:rPr lang="en-US" altLang="zh-CN" smtClean="0"/>
              <a:t>60</a:t>
            </a:r>
            <a:r>
              <a:rPr lang="zh-CN" altLang="en-US" smtClean="0"/>
              <a:t>，部门名称为</a:t>
            </a:r>
            <a:r>
              <a:rPr lang="en-US" altLang="zh-CN" smtClean="0"/>
              <a:t>MARKET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blackWhite">
          <a:xfrm>
            <a:off x="925513" y="2741613"/>
            <a:ext cx="7481887" cy="208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kumimoji="1" lang="zh-CN" altLang="en-US" sz="1800" b="1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0425" y="1417638"/>
            <a:ext cx="7385050" cy="862012"/>
          </a:xfrm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zh-CN" altLang="en-US" kern="1200" dirty="0" smtClean="0"/>
              <a:t>插入日期值</a:t>
            </a:r>
            <a:endParaRPr lang="en-US" altLang="zh-CN" kern="1200" dirty="0" smtClean="0"/>
          </a:p>
          <a:p>
            <a:pPr lvl="1">
              <a:defRPr/>
            </a:pPr>
            <a:r>
              <a:rPr lang="en-US" altLang="zh-CN" kern="1200" dirty="0" smtClean="0"/>
              <a:t>SYSDATE </a:t>
            </a:r>
            <a:r>
              <a:rPr lang="zh-CN" altLang="en-US" kern="1200" dirty="0" smtClean="0"/>
              <a:t>函数记录当前日期和时间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ltGray">
          <a:xfrm>
            <a:off x="4391025" y="3065463"/>
            <a:ext cx="1236663" cy="325437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ltGray">
          <a:xfrm>
            <a:off x="4391025" y="3895725"/>
            <a:ext cx="1236663" cy="325438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blackWhite">
          <a:xfrm>
            <a:off x="884238" y="2720975"/>
            <a:ext cx="7313612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SQL&gt; INSERT INTO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(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empno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ename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job,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2			mgr,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hiredate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sal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comm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,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3			</a:t>
            </a:r>
            <a:r>
              <a:rPr kumimoji="1" lang="en-US" altLang="zh-CN" sz="1800" b="1" dirty="0" err="1">
                <a:latin typeface="Courier New" pitchFamily="49" charset="0"/>
                <a:ea typeface="宋体" pitchFamily="2" charset="-122"/>
              </a:rPr>
              <a:t>deptno</a:t>
            </a: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)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4  VALUES		(7196, 'GREEN', 'SALESMAN',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5			7782, SYSDATE, 2000, NULL,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latin typeface="Courier New" pitchFamily="49" charset="0"/>
                <a:ea typeface="宋体" pitchFamily="2" charset="-122"/>
              </a:rPr>
              <a:t>  6			10);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</a:rPr>
              <a:t>1 row created.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插入数据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/>
      <p:bldP spid="152582" grpId="0" animBg="1"/>
    </p:bldLst>
  </p:timing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6586</TotalTime>
  <Words>4329</Words>
  <Application>Microsoft Office PowerPoint</Application>
  <PresentationFormat>On-screen Show (4:3)</PresentationFormat>
  <Paragraphs>682</Paragraphs>
  <Slides>49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宋体</vt:lpstr>
      <vt:lpstr>黑体</vt:lpstr>
      <vt:lpstr>华文细黑</vt:lpstr>
      <vt:lpstr>Courier New</vt:lpstr>
      <vt:lpstr>R Frutiger Roman</vt:lpstr>
      <vt:lpstr>Arial Narrow</vt:lpstr>
      <vt:lpstr>Times New Roman</vt:lpstr>
      <vt:lpstr>4_默认设计模板</vt:lpstr>
      <vt:lpstr>幻灯片 1</vt:lpstr>
      <vt:lpstr>幻灯片 2</vt:lpstr>
      <vt:lpstr>本章内容</vt:lpstr>
      <vt:lpstr>数据操作语言 </vt:lpstr>
      <vt:lpstr>插入数据</vt:lpstr>
      <vt:lpstr>插入数据</vt:lpstr>
      <vt:lpstr>插入数据</vt:lpstr>
      <vt:lpstr>练习1</vt:lpstr>
      <vt:lpstr>插入数据</vt:lpstr>
      <vt:lpstr>插入数据</vt:lpstr>
      <vt:lpstr>插入数据</vt:lpstr>
      <vt:lpstr>练习2</vt:lpstr>
      <vt:lpstr>插入数据</vt:lpstr>
      <vt:lpstr>插入数据</vt:lpstr>
      <vt:lpstr>练习3</vt:lpstr>
      <vt:lpstr>修改数据</vt:lpstr>
      <vt:lpstr>修改数据</vt:lpstr>
      <vt:lpstr>修改数据</vt:lpstr>
      <vt:lpstr>修改数据</vt:lpstr>
      <vt:lpstr>幻灯片 20</vt:lpstr>
      <vt:lpstr>练习4</vt:lpstr>
      <vt:lpstr>修改数据</vt:lpstr>
      <vt:lpstr>修改数据</vt:lpstr>
      <vt:lpstr>练习5</vt:lpstr>
      <vt:lpstr>删除数据</vt:lpstr>
      <vt:lpstr>删除数据</vt:lpstr>
      <vt:lpstr>删除数据</vt:lpstr>
      <vt:lpstr>删除数据</vt:lpstr>
      <vt:lpstr>删除数据</vt:lpstr>
      <vt:lpstr>事务处理语言</vt:lpstr>
      <vt:lpstr>事务组成</vt:lpstr>
      <vt:lpstr>事务特性</vt:lpstr>
      <vt:lpstr>事务结束</vt:lpstr>
      <vt:lpstr>事务结束</vt:lpstr>
      <vt:lpstr>练习7</vt:lpstr>
      <vt:lpstr>事务开启</vt:lpstr>
      <vt:lpstr>设置保存点</vt:lpstr>
      <vt:lpstr>设置保存点</vt:lpstr>
      <vt:lpstr>练习8</vt:lpstr>
      <vt:lpstr>锁</vt:lpstr>
      <vt:lpstr>提交或回滚前数据状态</vt:lpstr>
      <vt:lpstr>提交后数据状态</vt:lpstr>
      <vt:lpstr>回滚后数据状态</vt:lpstr>
      <vt:lpstr>练习9</vt:lpstr>
      <vt:lpstr>本章重点总结</vt:lpstr>
      <vt:lpstr>课后作业</vt:lpstr>
      <vt:lpstr>课后作业</vt:lpstr>
      <vt:lpstr>课后作业</vt:lpstr>
      <vt:lpstr>课后作业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lenovo</cp:lastModifiedBy>
  <cp:revision>1471</cp:revision>
  <dcterms:created xsi:type="dcterms:W3CDTF">2004-04-25T08:53:43Z</dcterms:created>
  <dcterms:modified xsi:type="dcterms:W3CDTF">2018-11-21T01:50:21Z</dcterms:modified>
</cp:coreProperties>
</file>