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6"/>
  </p:notesMasterIdLst>
  <p:handoutMasterIdLst>
    <p:handoutMasterId r:id="rId37"/>
  </p:handoutMasterIdLst>
  <p:sldIdLst>
    <p:sldId id="518" r:id="rId2"/>
    <p:sldId id="589" r:id="rId3"/>
    <p:sldId id="590" r:id="rId4"/>
    <p:sldId id="554" r:id="rId5"/>
    <p:sldId id="555" r:id="rId6"/>
    <p:sldId id="559" r:id="rId7"/>
    <p:sldId id="560" r:id="rId8"/>
    <p:sldId id="561" r:id="rId9"/>
    <p:sldId id="562" r:id="rId10"/>
    <p:sldId id="592" r:id="rId11"/>
    <p:sldId id="563" r:id="rId12"/>
    <p:sldId id="564" r:id="rId13"/>
    <p:sldId id="565" r:id="rId14"/>
    <p:sldId id="593" r:id="rId15"/>
    <p:sldId id="594" r:id="rId16"/>
    <p:sldId id="595" r:id="rId17"/>
    <p:sldId id="567" r:id="rId18"/>
    <p:sldId id="596" r:id="rId19"/>
    <p:sldId id="569" r:id="rId20"/>
    <p:sldId id="570" r:id="rId21"/>
    <p:sldId id="571" r:id="rId22"/>
    <p:sldId id="572" r:id="rId23"/>
    <p:sldId id="598" r:id="rId24"/>
    <p:sldId id="573" r:id="rId25"/>
    <p:sldId id="574" r:id="rId26"/>
    <p:sldId id="599" r:id="rId27"/>
    <p:sldId id="597" r:id="rId28"/>
    <p:sldId id="575" r:id="rId29"/>
    <p:sldId id="586" r:id="rId30"/>
    <p:sldId id="577" r:id="rId31"/>
    <p:sldId id="578" r:id="rId32"/>
    <p:sldId id="579" r:id="rId33"/>
    <p:sldId id="580" r:id="rId34"/>
    <p:sldId id="581" r:id="rId35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100000" saltData="sSGKU1Flr0+GZvaPVa5m/w==" hashData="oFN4xjmui1T2+vROZNMZMsDqN94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4" autoAdjust="0"/>
    <p:restoredTop sz="88683" autoAdjust="0"/>
  </p:normalViewPr>
  <p:slideViewPr>
    <p:cSldViewPr>
      <p:cViewPr>
        <p:scale>
          <a:sx n="70" d="100"/>
          <a:sy n="70" d="100"/>
        </p:scale>
        <p:origin x="-1374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课堂笔记：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8C4608-07B6-46B5-9557-A2622EEC03B9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课堂笔记：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课堂笔记：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488B45-7EEC-47F0-BEF4-D0AE04CD1553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课堂笔记：</a:t>
            </a:r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9F609-63D4-44E8-BCF0-3B1E06149D30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课堂笔记：</a:t>
            </a:r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68355-A528-4E73-B60F-C112441742DA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3B037-0EAC-45A1-BFB4-797E1728C080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98758-7771-4988-9DE8-86F2A1B8CBF8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5EA053-B090-4665-9200-ED719F845D72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课堂笔记：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课堂笔记：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13D62A-3DA1-4884-BFB8-2F26411848BE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课堂笔记：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F95CE9-5F20-4CD9-A579-35F778EDFAAA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464" y="5341085"/>
            <a:ext cx="6244259" cy="4202675"/>
          </a:xfrm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642841" y="6524034"/>
            <a:ext cx="5751032" cy="10208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682299" y="6524034"/>
            <a:ext cx="5828304" cy="1334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179" tIns="48228" rIns="98179" bIns="48228">
            <a:spAutoFit/>
          </a:bodyPr>
          <a:lstStyle/>
          <a:p>
            <a:pPr defTabSz="957675">
              <a:spcBef>
                <a:spcPct val="30000"/>
              </a:spcBef>
            </a:pPr>
            <a:r>
              <a:rPr kumimoji="1" lang="en-US" altLang="zh-CN" sz="1200" dirty="0">
                <a:latin typeface="Courier New" pitchFamily="49" charset="0"/>
              </a:rPr>
              <a:t>INDEX_NAME         COLUMN_NAME     COL_POS UNIQUENES</a:t>
            </a:r>
          </a:p>
          <a:p>
            <a:pPr defTabSz="957675">
              <a:spcBef>
                <a:spcPct val="30000"/>
              </a:spcBef>
            </a:pPr>
            <a:r>
              <a:rPr kumimoji="1" lang="en-US" altLang="zh-CN" sz="1200" dirty="0">
                <a:latin typeface="Courier New" pitchFamily="49" charset="0"/>
              </a:rPr>
              <a:t>-----------------  --------------- ------- ----------</a:t>
            </a:r>
          </a:p>
          <a:p>
            <a:pPr defTabSz="957675">
              <a:spcBef>
                <a:spcPct val="30000"/>
              </a:spcBef>
            </a:pPr>
            <a:r>
              <a:rPr kumimoji="1" lang="en-US" altLang="zh-CN" sz="1200" dirty="0">
                <a:latin typeface="Courier New" pitchFamily="49" charset="0"/>
              </a:rPr>
              <a:t>EMP_EMPNO_PK       EMPNO                 1 UNIQUE</a:t>
            </a:r>
          </a:p>
          <a:p>
            <a:pPr defTabSz="957675">
              <a:spcBef>
                <a:spcPct val="30000"/>
              </a:spcBef>
            </a:pPr>
            <a:r>
              <a:rPr kumimoji="1" lang="en-US" altLang="zh-CN" sz="1200" dirty="0">
                <a:latin typeface="Courier New" pitchFamily="49" charset="0"/>
              </a:rPr>
              <a:t>EMP_ENAME_IDX      ENAME                 1 NONUNIQUE</a:t>
            </a:r>
          </a:p>
          <a:p>
            <a:pPr defTabSz="957675">
              <a:lnSpc>
                <a:spcPct val="120000"/>
              </a:lnSpc>
              <a:spcBef>
                <a:spcPct val="60000"/>
              </a:spcBef>
            </a:pPr>
            <a:endParaRPr kumimoji="1" lang="zh-CN" altLang="en-US" sz="1200" dirty="0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62977F-A9E2-4F91-8B29-DA2C05053B46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A50056-94DC-4DE1-8322-79CADEFAAD21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课堂笔记：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6F2999-6BF9-4140-805E-6969942DCC3A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课堂笔记：</a:t>
            </a:r>
            <a:endParaRPr lang="zh-CN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E3A8F-DC5D-4F98-82F4-25776AF6BFBE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61854D-842E-48E7-9695-D033CF35AECE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331D9-83DB-4A91-909E-20127908C085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A0855-304B-4FB6-B661-C2D755D87191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A4155B-F00E-4BAD-896D-A0DEC1552D81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EFCCC5-3279-4671-AE11-A3573BD339E8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课堂笔记：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0" descr="programmi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72450" y="260350"/>
            <a:ext cx="7334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961208" cy="1631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fontAlgn="base">
              <a:buSzTx/>
            </a:pPr>
            <a:r>
              <a:rPr lang="en-US" altLang="en-US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Oracle-SQL</a:t>
            </a:r>
            <a:r>
              <a:rPr lang="zh-CN" altLang="en-US" sz="3600" b="1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开发</a:t>
            </a:r>
            <a:endParaRPr lang="en-US" altLang="zh-CN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 fontAlgn="base">
              <a:buSzTx/>
            </a:pPr>
            <a:endParaRPr lang="en-US" altLang="zh-CN" sz="3600" b="1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pPr algn="l" fontAlgn="base">
              <a:buSzTx/>
            </a:pPr>
            <a:r>
              <a:rPr lang="en-US" altLang="zh-CN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en-US" altLang="zh-CN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序列、索引、同义词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3331"/>
            <a:ext cx="8147050" cy="496887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创建一个序列，该序列起始值从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开始，无最大值，增量是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，不循环。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查询序列的当前值及下一个值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使用第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题所建的序列，向部门表中插入两条记录，部门编号使用序列值，部门名称分别为：</a:t>
            </a:r>
            <a:r>
              <a:rPr lang="en-US" altLang="zh-CN" dirty="0" smtClean="0"/>
              <a:t>Education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Market</a:t>
            </a:r>
            <a:r>
              <a:rPr lang="zh-CN" altLang="en-US" dirty="0" smtClean="0"/>
              <a:t>，城市分别为：</a:t>
            </a:r>
            <a:r>
              <a:rPr lang="en-US" altLang="zh-CN" dirty="0" smtClean="0"/>
              <a:t>DALLAS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WASHTON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修序序列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89925" cy="460851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修改序列的语法如下：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修改序列的语法没有</a:t>
            </a:r>
            <a:r>
              <a:rPr lang="en-US" altLang="zh-CN" dirty="0" smtClean="0"/>
              <a:t>START WITH</a:t>
            </a:r>
            <a:r>
              <a:rPr lang="zh-CN" altLang="en-US" dirty="0" smtClean="0"/>
              <a:t>子句。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714348" y="2214554"/>
            <a:ext cx="7848600" cy="1928826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 SEQUENCE  [schema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.]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sequencename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[INCREMENT BY n]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kumimoji="1" lang="fr-FR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[MAXVALUE n | NOMAXVALUE]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fr-FR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[MINVALUE n | NOMINVALUE]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fr-FR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[CYCLE | NOCYCLE]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fr-FR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[CACHE n | NOCACHE];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修改序列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89925" cy="4248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修改序列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正确修改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错误修改</a:t>
            </a:r>
          </a:p>
        </p:txBody>
      </p:sp>
      <p:sp>
        <p:nvSpPr>
          <p:cNvPr id="398340" name="Rectangle 4"/>
          <p:cNvSpPr>
            <a:spLocks noChangeArrowheads="1"/>
          </p:cNvSpPr>
          <p:nvPr/>
        </p:nvSpPr>
        <p:spPr bwMode="auto">
          <a:xfrm>
            <a:off x="684213" y="4456130"/>
            <a:ext cx="7848600" cy="1473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SEQUENCE test_seq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INCREMENT BY 4   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MAXVALUE 100       ——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最大值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100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小于已经分配的序列值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200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NOCACHE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； </a:t>
            </a:r>
          </a:p>
        </p:txBody>
      </p:sp>
      <p:sp>
        <p:nvSpPr>
          <p:cNvPr id="398341" name="Rectangle 5"/>
          <p:cNvSpPr>
            <a:spLocks noChangeArrowheads="1"/>
          </p:cNvSpPr>
          <p:nvPr/>
        </p:nvSpPr>
        <p:spPr bwMode="auto">
          <a:xfrm>
            <a:off x="684213" y="2025651"/>
            <a:ext cx="7848600" cy="15462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SEQUENCE test_seq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INCREMENT BY 4    ——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序列每次增加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4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MAXVALUE 1000     ——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序列最大值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1000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NOCACHE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；        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——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不设定缓存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删除序列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2984"/>
            <a:ext cx="8289925" cy="40322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删除序列的语法如下：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例：删除序列</a:t>
            </a:r>
            <a:r>
              <a:rPr lang="en-US" altLang="zh-CN" dirty="0" err="1" smtClean="0"/>
              <a:t>student_seq</a:t>
            </a:r>
            <a:endParaRPr lang="en-US" altLang="zh-CN" dirty="0" smtClean="0"/>
          </a:p>
          <a:p>
            <a:pPr lvl="2" eaLnBrk="1" hangingPunct="1">
              <a:buFontTx/>
              <a:buNone/>
            </a:pPr>
            <a:endParaRPr lang="en-US" altLang="zh-CN" dirty="0" smtClean="0">
              <a:solidFill>
                <a:srgbClr val="932956"/>
              </a:solidFill>
            </a:endParaRPr>
          </a:p>
        </p:txBody>
      </p:sp>
      <p:sp>
        <p:nvSpPr>
          <p:cNvPr id="399364" name="Rectangle 4"/>
          <p:cNvSpPr>
            <a:spLocks noChangeArrowheads="1"/>
          </p:cNvSpPr>
          <p:nvPr/>
        </p:nvSpPr>
        <p:spPr bwMode="auto">
          <a:xfrm>
            <a:off x="684213" y="3500438"/>
            <a:ext cx="7848600" cy="5381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DROP SEQUENCE student_seq;</a:t>
            </a:r>
          </a:p>
        </p:txBody>
      </p:sp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684213" y="1785926"/>
            <a:ext cx="7848600" cy="5381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DROP SEQUENCE [schema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.]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sequencename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；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ROWID</a:t>
            </a:r>
            <a:endParaRPr lang="zh-CN" altLang="en-US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ROWID</a:t>
            </a:r>
          </a:p>
          <a:p>
            <a:pPr lvl="1" eaLnBrk="1" hangingPunct="1"/>
            <a:r>
              <a:rPr lang="zh-CN" altLang="en-US" dirty="0" smtClean="0"/>
              <a:t>是一个伪列，系统自动产生。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ROWID</a:t>
            </a:r>
            <a:r>
              <a:rPr lang="zh-CN" altLang="en-US" dirty="0" smtClean="0"/>
              <a:t>能唯一标示每一条数据库行记录的物理地址，通过 </a:t>
            </a:r>
            <a:r>
              <a:rPr lang="en-US" altLang="zh-CN" dirty="0" smtClean="0"/>
              <a:t>ROWID </a:t>
            </a:r>
            <a:r>
              <a:rPr lang="zh-CN" altLang="en-US" dirty="0" smtClean="0"/>
              <a:t>能快速定位到一条行记录。</a:t>
            </a:r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228600" y="3062288"/>
            <a:ext cx="8229600" cy="0"/>
          </a:xfrm>
          <a:prstGeom prst="rect">
            <a:avLst/>
          </a:prstGeom>
          <a:solidFill>
            <a:srgbClr val="F7F7E7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8463" name="Group 47"/>
          <p:cNvGraphicFramePr>
            <a:graphicFrameLocks noGrp="1"/>
          </p:cNvGraphicFramePr>
          <p:nvPr/>
        </p:nvGraphicFramePr>
        <p:xfrm>
          <a:off x="857224" y="4066234"/>
          <a:ext cx="7772400" cy="1005840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26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ROWID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ENAME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99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AAAMfPAAEAAAAAgAAA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SMITH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E7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AAAMfPAAEAAAAAgAAB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ALLEN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E7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57224" y="2714620"/>
            <a:ext cx="7848600" cy="1200971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342900" indent="-342900" algn="l">
              <a:buClr>
                <a:srgbClr val="777777"/>
              </a:buClr>
              <a:defRPr/>
            </a:pP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SELECT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rowid,ename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FROM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algn="l">
              <a:buClr>
                <a:srgbClr val="777777"/>
              </a:buClr>
              <a:buFontTx/>
              <a:buNone/>
              <a:defRPr/>
            </a:pP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ROWID</a:t>
            </a:r>
            <a:endParaRPr lang="zh-CN" alt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ROWID</a:t>
            </a:r>
            <a:r>
              <a:rPr lang="zh-CN" altLang="en-US" dirty="0" smtClean="0"/>
              <a:t>的格式</a:t>
            </a:r>
            <a:endParaRPr lang="en-US" altLang="zh-CN" dirty="0" smtClean="0"/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1414498" y="3205155"/>
            <a:ext cx="8229600" cy="0"/>
          </a:xfrm>
          <a:prstGeom prst="rect">
            <a:avLst/>
          </a:prstGeom>
          <a:solidFill>
            <a:srgbClr val="F7F7E7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8463" name="Group 47"/>
          <p:cNvGraphicFramePr>
            <a:graphicFrameLocks noGrp="1"/>
          </p:cNvGraphicFramePr>
          <p:nvPr/>
        </p:nvGraphicFramePr>
        <p:xfrm>
          <a:off x="714375" y="4857760"/>
          <a:ext cx="7772400" cy="1005840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ROWID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ENAME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99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AAAHjXAAOAAAADaAAA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SMITH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E7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AAAHjXAAOAAAADaAAC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ALLEN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E7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43670" y="3464400"/>
            <a:ext cx="7128792" cy="1261884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例：</a:t>
            </a:r>
            <a:r>
              <a:rPr lang="en-US" altLang="zh-CN" sz="20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AAAHjXAAOAAAADaAAA</a:t>
            </a:r>
            <a:endParaRPr lang="en-US" altLang="zh-CN" sz="2000" dirty="0">
              <a:solidFill>
                <a:srgbClr val="000000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  <a:p>
            <a:pPr algn="l">
              <a:buFont typeface="Wingdings" pitchFamily="2" charset="2"/>
              <a:buNone/>
              <a:defRPr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数据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对象编号 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文件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编号 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块编号       行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编号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algn="l">
              <a:buFont typeface="Wingdings" pitchFamily="2" charset="2"/>
              <a:buNone/>
              <a:defRPr/>
            </a:pPr>
            <a:r>
              <a:rPr lang="en-US" altLang="zh-CN" sz="2000" dirty="0" err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AAAHjX</a:t>
            </a:r>
            <a:r>
              <a:rPr lang="en-US" altLang="zh-CN" sz="20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         AAO    	</a:t>
            </a:r>
            <a:r>
              <a:rPr lang="en-US" altLang="zh-CN" sz="2000" dirty="0" err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AAAADa</a:t>
            </a:r>
            <a:r>
              <a:rPr lang="en-US" altLang="zh-CN" sz="20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       AAA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1366576" y="2143116"/>
            <a:ext cx="6000750" cy="1057275"/>
            <a:chOff x="0" y="0"/>
            <a:chExt cx="4362450" cy="1057274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4362450" cy="105727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33874" y="123825"/>
              <a:ext cx="1028291" cy="495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600" b="1" dirty="0">
                  <a:solidFill>
                    <a:sysClr val="windowText" lastClr="000000"/>
                  </a:solidFill>
                </a:rPr>
                <a:t>OOOOOO</a:t>
              </a:r>
              <a:endParaRPr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94886" y="123825"/>
              <a:ext cx="800937" cy="495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600" b="1">
                  <a:solidFill>
                    <a:sysClr val="windowText" lastClr="000000"/>
                  </a:solidFill>
                </a:rPr>
                <a:t>FFF</a:t>
              </a:r>
              <a:endParaRPr lang="zh-CN" altLang="en-US" sz="16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248162" y="123825"/>
              <a:ext cx="1028291" cy="495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600" b="1" dirty="0">
                  <a:solidFill>
                    <a:sysClr val="windowText" lastClr="000000"/>
                  </a:solidFill>
                </a:rPr>
                <a:t>BBBBBB</a:t>
              </a:r>
              <a:endParaRPr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419560" y="123825"/>
              <a:ext cx="799783" cy="495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600" b="1">
                  <a:solidFill>
                    <a:sysClr val="windowText" lastClr="000000"/>
                  </a:solidFill>
                </a:rPr>
                <a:t>RRR</a:t>
              </a:r>
              <a:endParaRPr lang="zh-CN" altLang="en-US" sz="16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TextBox 6"/>
            <p:cNvSpPr txBox="1"/>
            <p:nvPr/>
          </p:nvSpPr>
          <p:spPr>
            <a:xfrm>
              <a:off x="133874" y="723899"/>
              <a:ext cx="1046757" cy="238125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dirty="0"/>
                <a:t>数据对象编号</a:t>
              </a:r>
            </a:p>
          </p:txBody>
        </p:sp>
        <p:sp>
          <p:nvSpPr>
            <p:cNvPr id="16" name="TextBox 7"/>
            <p:cNvSpPr txBox="1"/>
            <p:nvPr/>
          </p:nvSpPr>
          <p:spPr>
            <a:xfrm>
              <a:off x="1256801" y="714374"/>
              <a:ext cx="1047911" cy="238125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dirty="0"/>
                <a:t>相关文件编号</a:t>
              </a: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2495137" y="723899"/>
              <a:ext cx="781317" cy="238125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/>
                <a:t>块编号</a:t>
              </a:r>
            </a:p>
          </p:txBody>
        </p:sp>
        <p:sp>
          <p:nvSpPr>
            <p:cNvPr id="18" name="TextBox 9"/>
            <p:cNvSpPr txBox="1"/>
            <p:nvPr/>
          </p:nvSpPr>
          <p:spPr>
            <a:xfrm>
              <a:off x="3438026" y="723899"/>
              <a:ext cx="781317" cy="238125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dirty="0"/>
                <a:t>行编号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ROWID</a:t>
            </a:r>
            <a:endParaRPr lang="zh-CN" altLang="en-US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889017"/>
            <a:ext cx="8147050" cy="49688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ROWID</a:t>
            </a:r>
            <a:r>
              <a:rPr lang="zh-CN" altLang="en-US" dirty="0" smtClean="0"/>
              <a:t>的应用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快速定位记录，使用</a:t>
            </a:r>
            <a:r>
              <a:rPr lang="en-US" altLang="zh-CN" dirty="0" smtClean="0"/>
              <a:t>ROWID</a:t>
            </a:r>
            <a:r>
              <a:rPr lang="zh-CN" altLang="en-US" dirty="0" smtClean="0"/>
              <a:t>检索及操作数据，效率最快</a:t>
            </a:r>
            <a:endParaRPr lang="en-US" altLang="zh-CN" dirty="0" smtClean="0"/>
          </a:p>
        </p:txBody>
      </p:sp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228600" y="3213120"/>
            <a:ext cx="8229600" cy="0"/>
          </a:xfrm>
          <a:prstGeom prst="rect">
            <a:avLst/>
          </a:prstGeom>
          <a:solidFill>
            <a:srgbClr val="F7F7E7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702" y="3429000"/>
            <a:ext cx="7143760" cy="184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3798" name="矩形 10"/>
          <p:cNvSpPr>
            <a:spLocks noChangeArrowheads="1"/>
          </p:cNvSpPr>
          <p:nvPr/>
        </p:nvSpPr>
        <p:spPr bwMode="auto">
          <a:xfrm>
            <a:off x="785827" y="3643314"/>
            <a:ext cx="5929313" cy="214314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lIns="252000" anchor="ctr"/>
          <a:lstStyle/>
          <a:p>
            <a:pPr marL="342900" indent="-342900" algn="ctr">
              <a:spcBef>
                <a:spcPct val="0"/>
              </a:spcBef>
              <a:buClr>
                <a:srgbClr val="777777"/>
              </a:buClr>
              <a:buSzPct val="85000"/>
              <a:buFontTx/>
              <a:buNone/>
            </a:pPr>
            <a:endParaRPr lang="zh-CN" altLang="en-US" sz="2000">
              <a:ea typeface="宋体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42910" y="1870839"/>
            <a:ext cx="7848600" cy="1200971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buFont typeface="Wingdings" pitchFamily="2" charset="2"/>
              <a:buNone/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例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: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使用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ROWID</a:t>
            </a:r>
            <a:r>
              <a:rPr lang="zh-CN" altLang="en-US" sz="1800" b="1" dirty="0" smtClean="0">
                <a:solidFill>
                  <a:srgbClr val="000000"/>
                </a:solidFill>
                <a:latin typeface="Courier New" pitchFamily="49" charset="0"/>
              </a:rPr>
              <a:t>修改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数据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UPDATE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SET   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|| '*'</a:t>
            </a:r>
          </a:p>
          <a:p>
            <a:pPr algn="l"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WHERE ROWID = 'AAAMg6AAFAAAABUAAA';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索引概念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索引</a:t>
            </a:r>
            <a:r>
              <a:rPr lang="en-US" altLang="zh-CN" dirty="0" smtClean="0"/>
              <a:t>( INDEX ):</a:t>
            </a:r>
          </a:p>
          <a:p>
            <a:pPr lvl="1" eaLnBrk="1" hangingPunct="1"/>
            <a:r>
              <a:rPr lang="zh-CN" altLang="en-US" dirty="0" smtClean="0"/>
              <a:t>是对数据库表中一个或多个列的值进行排序的一种数据库对象。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在数据库中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通过索引可以加速对表的查询速度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lvl="3" eaLnBrk="1" hangingPunct="1"/>
            <a:endParaRPr lang="zh-CN" altLang="en-US" dirty="0" smtClean="0"/>
          </a:p>
          <a:p>
            <a:pPr lvl="1" eaLnBrk="1" hangingPunct="1"/>
            <a:endParaRPr lang="en-US" altLang="zh-CN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643182"/>
            <a:ext cx="700092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索引类别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147050" cy="4806966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单列索引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索引建立在表中的某一列上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复合索引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索引建立在表中某几列的组合上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创建索引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两种方式：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自动创建</a:t>
            </a:r>
            <a:r>
              <a:rPr lang="en-US" altLang="zh-CN" dirty="0" smtClean="0"/>
              <a:t>: </a:t>
            </a:r>
            <a:r>
              <a:rPr lang="zh-CN" altLang="en-US" dirty="0" smtClean="0"/>
              <a:t>当有 </a:t>
            </a:r>
            <a:r>
              <a:rPr lang="en-US" altLang="zh-CN" dirty="0" smtClean="0"/>
              <a:t>PRIMARY KEY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UNIQUE </a:t>
            </a:r>
            <a:r>
              <a:rPr lang="zh-CN" altLang="en-US" dirty="0" smtClean="0"/>
              <a:t>约束时，数据库会自动创建一个索引；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手动创建</a:t>
            </a:r>
            <a:r>
              <a:rPr lang="en-US" altLang="zh-CN" dirty="0" smtClean="0"/>
              <a:t>: </a:t>
            </a:r>
            <a:r>
              <a:rPr lang="zh-CN" altLang="en-US" dirty="0" smtClean="0"/>
              <a:t>用户使用创建索引语法来进行创建；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创建索引语法：</a:t>
            </a:r>
            <a:endParaRPr lang="en-US" altLang="zh-CN" dirty="0" smtClean="0"/>
          </a:p>
          <a:p>
            <a:pPr lvl="2" eaLnBrk="1" hangingPunct="1"/>
            <a:endParaRPr lang="en-US" altLang="zh-CN" dirty="0" smtClean="0"/>
          </a:p>
          <a:p>
            <a:pPr lvl="2" eaLnBrk="1" hangingPunct="1"/>
            <a:endParaRPr lang="en-US" altLang="zh-CN" dirty="0" smtClean="0"/>
          </a:p>
          <a:p>
            <a:pPr lvl="2" eaLnBrk="1" hangingPunct="1"/>
            <a:endParaRPr lang="en-US" altLang="zh-CN" dirty="0" smtClean="0"/>
          </a:p>
          <a:p>
            <a:pPr lvl="2" eaLnBrk="1" hangingPunct="1"/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建议索引命名格式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idx_tablename_columnname</a:t>
            </a:r>
            <a:endParaRPr lang="en-US" altLang="zh-CN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09746" y="3786190"/>
            <a:ext cx="6562716" cy="7921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INDEX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indexname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ON table (column[, column]...);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通过本章学习，学员应达到如下目标：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理解序列、索引对象的作用及概念；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掌握序列的创建及使用方法；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掌握索引的创建及使用方法；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掌握何时应该创建索引；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了解同义词的概念；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创建索引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例：在</a:t>
            </a:r>
            <a:r>
              <a:rPr lang="en-US" altLang="zh-CN" dirty="0" err="1" smtClean="0"/>
              <a:t>emp</a:t>
            </a:r>
            <a:r>
              <a:rPr lang="zh-CN" altLang="en-US" dirty="0" smtClean="0"/>
              <a:t>表的</a:t>
            </a:r>
            <a:r>
              <a:rPr lang="en-US" altLang="zh-CN" dirty="0" err="1" smtClean="0"/>
              <a:t>ename</a:t>
            </a:r>
            <a:r>
              <a:rPr lang="zh-CN" altLang="en-US" dirty="0" smtClean="0"/>
              <a:t>字段上创建索引</a:t>
            </a:r>
            <a:r>
              <a:rPr lang="en-US" altLang="zh-CN" dirty="0" smtClean="0"/>
              <a:t>.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例：在</a:t>
            </a:r>
            <a:r>
              <a:rPr lang="en-US" altLang="zh-CN" dirty="0" err="1" smtClean="0"/>
              <a:t>emp</a:t>
            </a:r>
            <a:r>
              <a:rPr lang="zh-CN" altLang="en-US" dirty="0" smtClean="0"/>
              <a:t>表的</a:t>
            </a:r>
            <a:r>
              <a:rPr lang="en-US" altLang="zh-CN" dirty="0" err="1" smtClean="0"/>
              <a:t>deptno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的组合上创建索引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</p:txBody>
      </p:sp>
      <p:sp>
        <p:nvSpPr>
          <p:cNvPr id="431109" name="Rectangle 5"/>
          <p:cNvSpPr>
            <a:spLocks noChangeArrowheads="1"/>
          </p:cNvSpPr>
          <p:nvPr/>
        </p:nvSpPr>
        <p:spPr bwMode="auto">
          <a:xfrm>
            <a:off x="795366" y="1785926"/>
            <a:ext cx="7848600" cy="11858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INDEX 	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idx_emp_ename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ON 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(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5786" y="4286256"/>
            <a:ext cx="7848600" cy="11858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INDEX 	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idx_emp_deptnojob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ON 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(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deptno,job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测试索引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89925" cy="42481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创建测试环境表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测试无索引检索时间。</a:t>
            </a:r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684213" y="1714488"/>
            <a:ext cx="7848600" cy="17287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TABLE e1 AS SELECT * FROM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INSERT INTO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e1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SELECT * FROM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e1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;--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多次运行 </a:t>
            </a: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UPDATE e1 SET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=ROWNUM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  --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更新所有记录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的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，</a:t>
            </a:r>
            <a:endParaRPr kumimoji="1" lang="en-US" altLang="zh-CN" sz="1800" b="1" dirty="0" smtClean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				--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以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使其数值唯一</a:t>
            </a: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commit;--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提交</a:t>
            </a:r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755650" y="4343419"/>
            <a:ext cx="7848600" cy="18002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ename,sal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e1</a:t>
            </a: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WHERE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=210000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 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测试索引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测试建索引后检索时间。</a:t>
            </a: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723928" y="2071678"/>
            <a:ext cx="7848600" cy="1905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INDEX e1_id ON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e1(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);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创建索引</a:t>
            </a: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ename,sal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e1</a:t>
            </a: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WHERE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=210000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 --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再次在有索引的情况下做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测试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使用子查询的方式，创建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表。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快速复制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表中的数据，复制到</a:t>
            </a:r>
            <a:r>
              <a:rPr lang="en-US" altLang="zh-CN" dirty="0" smtClean="0"/>
              <a:t>100w</a:t>
            </a:r>
            <a:r>
              <a:rPr lang="zh-CN" altLang="en-US" dirty="0" smtClean="0"/>
              <a:t>条左右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更新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表中的</a:t>
            </a:r>
            <a:r>
              <a:rPr lang="en-US" altLang="zh-CN" dirty="0" err="1" smtClean="0"/>
              <a:t>empno</a:t>
            </a:r>
            <a:r>
              <a:rPr lang="zh-CN" altLang="en-US" dirty="0" smtClean="0"/>
              <a:t>字段为</a:t>
            </a:r>
            <a:r>
              <a:rPr lang="en-US" altLang="zh-CN" dirty="0" err="1" smtClean="0"/>
              <a:t>rownum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empno</a:t>
            </a:r>
            <a:r>
              <a:rPr lang="zh-CN" altLang="en-US" dirty="0" smtClean="0"/>
              <a:t>为</a:t>
            </a:r>
            <a:r>
              <a:rPr lang="en-US" altLang="zh-CN" dirty="0" smtClean="0"/>
              <a:t>800000</a:t>
            </a:r>
            <a:r>
              <a:rPr lang="zh-CN" altLang="en-US" dirty="0" smtClean="0"/>
              <a:t>的记录值，记录查询执行时间。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表的</a:t>
            </a:r>
            <a:r>
              <a:rPr lang="en-US" altLang="zh-CN" dirty="0" err="1" smtClean="0"/>
              <a:t>empno</a:t>
            </a:r>
            <a:r>
              <a:rPr lang="zh-CN" altLang="en-US" dirty="0" smtClean="0"/>
              <a:t>字段上创建索引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重新执行第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题，对比查询时间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适合创建索引情况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9083"/>
            <a:ext cx="8147050" cy="418305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表数据量很大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要查询的结果集在</a:t>
            </a:r>
            <a:r>
              <a:rPr lang="en-US" altLang="zh-CN" dirty="0" smtClean="0"/>
              <a:t>2%-4%</a:t>
            </a:r>
            <a:r>
              <a:rPr lang="zh-CN" altLang="en-US" dirty="0" smtClean="0"/>
              <a:t>左右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经常用来做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条件中的列或者多表连接的列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查询列的数据范围分布很广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查询列中包含大量的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因为空值不包含在索引中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不适合创建索引情况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9083"/>
            <a:ext cx="8147050" cy="49688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数据量很小的表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在查询中不常用来作为查询条件的列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频繁更新的表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索引列作为表达式的一部分被使用时，比如常查询的条件是</a:t>
            </a:r>
            <a:r>
              <a:rPr lang="en-US" altLang="zh-CN" dirty="0" smtClean="0"/>
              <a:t>SALARY*12</a:t>
            </a:r>
            <a:r>
              <a:rPr lang="zh-CN" altLang="en-US" dirty="0" smtClean="0"/>
              <a:t>，此时在</a:t>
            </a:r>
            <a:r>
              <a:rPr lang="en-US" altLang="zh-CN" dirty="0" smtClean="0"/>
              <a:t>SALARY</a:t>
            </a:r>
            <a:r>
              <a:rPr lang="zh-CN" altLang="en-US" dirty="0" smtClean="0"/>
              <a:t>列上创建索引是没有效果的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查询条件中有单行函数时，用不上索引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占用空间；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降低</a:t>
            </a:r>
            <a:r>
              <a:rPr lang="en-US" altLang="zh-CN" dirty="0" smtClean="0"/>
              <a:t>DML</a:t>
            </a:r>
            <a:r>
              <a:rPr lang="zh-CN" altLang="en-US" dirty="0" smtClean="0"/>
              <a:t>的操作速度；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有如下关系模式，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student(</a:t>
            </a:r>
            <a:r>
              <a:rPr lang="en-US" altLang="zh-CN" dirty="0" err="1" smtClean="0"/>
              <a:t>sno,sname,gender,birthday,email</a:t>
            </a:r>
            <a:r>
              <a:rPr lang="en-US" altLang="zh-CN" dirty="0" smtClean="0"/>
              <a:t>);--</a:t>
            </a:r>
            <a:r>
              <a:rPr lang="zh-CN" altLang="en-US" dirty="0" smtClean="0"/>
              <a:t>学生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course(</a:t>
            </a:r>
            <a:r>
              <a:rPr lang="en-US" altLang="zh-CN" dirty="0" err="1" smtClean="0"/>
              <a:t>cno,cname,type,credit</a:t>
            </a:r>
            <a:r>
              <a:rPr lang="en-US" altLang="zh-CN" dirty="0" smtClean="0"/>
              <a:t>);--</a:t>
            </a:r>
            <a:r>
              <a:rPr lang="zh-CN" altLang="en-US" dirty="0" smtClean="0"/>
              <a:t>课程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sno,cno,grade</a:t>
            </a:r>
            <a:r>
              <a:rPr lang="en-US" altLang="zh-CN" dirty="0" smtClean="0"/>
              <a:t>);--</a:t>
            </a:r>
            <a:r>
              <a:rPr lang="zh-CN" altLang="en-US" dirty="0" smtClean="0"/>
              <a:t>选课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试分析哪些列上适合创建索引？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删除索引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89925" cy="4248150"/>
          </a:xfrm>
        </p:spPr>
        <p:txBody>
          <a:bodyPr/>
          <a:lstStyle/>
          <a:p>
            <a:pPr eaLnBrk="1" hangingPunct="1"/>
            <a:r>
              <a:rPr lang="zh-CN" altLang="zh-CN" dirty="0" smtClean="0"/>
              <a:t>删除索引的语法</a:t>
            </a:r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删除索引后，索引中的数据及定义被删除，索引所占的数据空间被释放，但表中的数据仍然存在。</a:t>
            </a: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684213" y="1785926"/>
            <a:ext cx="7848600" cy="574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DROP INDEX index;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blackWhite">
          <a:xfrm>
            <a:off x="912813" y="3081660"/>
            <a:ext cx="7518400" cy="1739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>
              <a:tabLst>
                <a:tab pos="12001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582613"/>
            <a:ext cx="7772400" cy="685800"/>
          </a:xfrm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 smtClean="0"/>
              <a:t>相关数据字典</a:t>
            </a:r>
            <a:endParaRPr lang="zh-CN" altLang="en-US" b="1" dirty="0">
              <a:solidFill>
                <a:srgbClr val="000099"/>
              </a:solidFill>
              <a:ea typeface="宋体" charset="-122"/>
            </a:endParaRP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27075" y="1268413"/>
            <a:ext cx="8021389" cy="181652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USER_INDEXES </a:t>
            </a:r>
            <a:r>
              <a:rPr lang="zh-CN" altLang="en-US" dirty="0" smtClean="0"/>
              <a:t>数据字典视图包含索引的名称及其唯一性；</a:t>
            </a:r>
          </a:p>
          <a:p>
            <a:pPr eaLnBrk="1" hangingPunct="1"/>
            <a:r>
              <a:rPr lang="en-US" altLang="zh-CN" dirty="0" smtClean="0"/>
              <a:t>USER_IND_COLUMNS</a:t>
            </a:r>
            <a:r>
              <a:rPr lang="zh-CN" altLang="en-US" dirty="0" smtClean="0"/>
              <a:t>数据字典视图包含索引名称、表名以及列名；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ltGray">
          <a:xfrm>
            <a:off x="1614488" y="3830960"/>
            <a:ext cx="6265862" cy="263525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blackWhite">
          <a:xfrm>
            <a:off x="922338" y="3068960"/>
            <a:ext cx="760730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SELECT	ic.index_name, ic.column_name,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		ic.column_position col_pos,ix.uniqueness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  FROM	user_indexes ix, user_ind_columns ic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  WHERE	ic.index_name = ix.index_name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  AND		ic.table_name = 'EMP';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0034" y="1142984"/>
          <a:ext cx="8215370" cy="4857792"/>
        </p:xfrm>
        <a:graphic>
          <a:graphicData uri="http://schemas.openxmlformats.org/drawingml/2006/table">
            <a:tbl>
              <a:tblPr/>
              <a:tblGrid>
                <a:gridCol w="2000264"/>
                <a:gridCol w="2643206"/>
                <a:gridCol w="1857388"/>
                <a:gridCol w="1714512"/>
              </a:tblGrid>
              <a:tr h="30361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知识点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掌握程度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难易程度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03612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序列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序列概念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创建序列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NEXTVAL</a:t>
                      </a:r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和</a:t>
                      </a:r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CURRVAL</a:t>
                      </a:r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伪列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序列的使用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修改序列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删除序列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相关数据字典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索引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索引概念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创建索引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创建索引的原则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验证索引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删除索引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相关数据字典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同义词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同义词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相关数据字典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相关数据字典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同义词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同义词的概念</a:t>
            </a: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同义词（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SYNONYM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是指向数据库对象（如：表、视图、序列、存储过程等）的数据库指针。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使用同义词好处：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可以简化对数据库对象的访问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方便对其他用户表的访问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简化过长的对象名称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节省大量的数据库空间，对不同用户的操作同一张表没有多少差别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扩展的数据库的使用范围，能够在不同的数据库用户之间实现无缝交互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同义词可以创建在不同一个数据库服务器上，通过网络实现连接</a:t>
            </a:r>
            <a:r>
              <a:rPr lang="en-US" altLang="zh-CN" dirty="0" smtClean="0"/>
              <a:t>;</a:t>
            </a:r>
            <a:endParaRPr lang="zh-CN" altLang="en-US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同义词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89925" cy="42481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创建同义词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创建同义词的语法如下：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>
              <a:buFontTx/>
              <a:buNone/>
            </a:pPr>
            <a:endParaRPr lang="zh-CN" altLang="en-US" dirty="0" smtClean="0"/>
          </a:p>
          <a:p>
            <a:pPr lvl="1" eaLnBrk="1" hangingPunct="1">
              <a:buFontTx/>
              <a:buNone/>
            </a:pPr>
            <a:endParaRPr lang="zh-CN" altLang="en-US" dirty="0" smtClean="0"/>
          </a:p>
          <a:p>
            <a:pPr lvl="1" eaLnBrk="1" hangingPunct="1">
              <a:buFontTx/>
              <a:buNone/>
            </a:pPr>
            <a:endParaRPr lang="zh-CN" altLang="en-US" dirty="0" smtClean="0"/>
          </a:p>
          <a:p>
            <a:pPr lvl="1" algn="just" eaLnBrk="1" hangingPunct="1"/>
            <a:r>
              <a:rPr lang="zh-CN" altLang="en-US" dirty="0" smtClean="0"/>
              <a:t>同义词两种类型：</a:t>
            </a:r>
          </a:p>
          <a:p>
            <a:pPr lvl="2" algn="just" eaLnBrk="1" hangingPunct="1"/>
            <a:r>
              <a:rPr lang="zh-CN" altLang="en-US" dirty="0" smtClean="0"/>
              <a:t>私有（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）。是在指定的方案中创建的，并且只允许拥有它的方案访问</a:t>
            </a:r>
          </a:p>
          <a:p>
            <a:pPr lvl="2" algn="just" eaLnBrk="1" hangingPunct="1"/>
            <a:r>
              <a:rPr lang="zh-CN" altLang="en-US" dirty="0" smtClean="0"/>
              <a:t>公有（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）。由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方案所拥有，所有的数据库方案都可以引用他们。</a:t>
            </a:r>
          </a:p>
        </p:txBody>
      </p:sp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714348" y="2285992"/>
            <a:ext cx="7848600" cy="8636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[PUBLIC] SYNONYM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同义词 </a:t>
            </a:r>
            <a:endParaRPr kumimoji="1" lang="zh-CN" altLang="de-DE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de-DE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FOR  [schema.]</a:t>
            </a:r>
            <a:r>
              <a:rPr kumimoji="1" lang="zh-CN" altLang="de-DE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对象名；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同义词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89925" cy="41767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删除同义词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创建</a:t>
            </a:r>
            <a:r>
              <a:rPr lang="en-US" altLang="zh-CN" dirty="0" smtClean="0"/>
              <a:t>employees</a:t>
            </a:r>
            <a:r>
              <a:rPr lang="zh-CN" altLang="en-US" dirty="0" smtClean="0"/>
              <a:t>表的别名。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>
              <a:solidFill>
                <a:srgbClr val="932956"/>
              </a:solidFill>
            </a:endParaRPr>
          </a:p>
          <a:p>
            <a:pPr lvl="1" eaLnBrk="1" hangingPunct="1"/>
            <a:endParaRPr lang="zh-CN" altLang="en-US" dirty="0" smtClean="0">
              <a:solidFill>
                <a:srgbClr val="932956"/>
              </a:solidFill>
            </a:endParaRPr>
          </a:p>
          <a:p>
            <a:pPr lvl="1" eaLnBrk="1" hangingPunct="1"/>
            <a:r>
              <a:rPr lang="zh-CN" altLang="en-US" dirty="0" smtClean="0"/>
              <a:t>删除同义词。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只有数据库管理员才拥有公有同义词的创建和删除权限。</a:t>
            </a:r>
            <a:endParaRPr lang="zh-CN" altLang="en-US" dirty="0" smtClean="0">
              <a:solidFill>
                <a:srgbClr val="932956"/>
              </a:solidFill>
            </a:endParaRPr>
          </a:p>
          <a:p>
            <a:pPr lvl="1" eaLnBrk="1" hangingPunct="1"/>
            <a:endParaRPr lang="en-US" altLang="zh-CN" dirty="0" smtClean="0"/>
          </a:p>
        </p:txBody>
      </p:sp>
      <p:sp>
        <p:nvSpPr>
          <p:cNvPr id="434180" name="Rectangle 4"/>
          <p:cNvSpPr>
            <a:spLocks noChangeArrowheads="1"/>
          </p:cNvSpPr>
          <p:nvPr/>
        </p:nvSpPr>
        <p:spPr bwMode="auto">
          <a:xfrm>
            <a:off x="684213" y="2174872"/>
            <a:ext cx="7848600" cy="89693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SYNONYM  s_emp</a:t>
            </a: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FOR  hr.employees;</a:t>
            </a:r>
          </a:p>
        </p:txBody>
      </p:sp>
      <p:sp>
        <p:nvSpPr>
          <p:cNvPr id="434181" name="Rectangle 5"/>
          <p:cNvSpPr>
            <a:spLocks noChangeArrowheads="1"/>
          </p:cNvSpPr>
          <p:nvPr/>
        </p:nvSpPr>
        <p:spPr bwMode="auto">
          <a:xfrm>
            <a:off x="684213" y="3892556"/>
            <a:ext cx="7848600" cy="46513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DROP SYNONYM s_emp;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本章重点总结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5713"/>
            <a:ext cx="8147050" cy="4765675"/>
          </a:xfrm>
          <a:noFill/>
        </p:spPr>
        <p:txBody>
          <a:bodyPr lIns="90433" tIns="45217" rIns="90433" bIns="45217"/>
          <a:lstStyle/>
          <a:p>
            <a:pPr eaLnBrk="1" hangingPunct="1"/>
            <a:r>
              <a:rPr lang="zh-CN" altLang="en-US" dirty="0" smtClean="0"/>
              <a:t>理解序列、索引对象的作用及概念；</a:t>
            </a:r>
          </a:p>
          <a:p>
            <a:pPr eaLnBrk="1" hangingPunct="1"/>
            <a:r>
              <a:rPr lang="zh-CN" altLang="en-US" dirty="0" smtClean="0"/>
              <a:t>掌握序列的创建及使用方法；</a:t>
            </a:r>
          </a:p>
          <a:p>
            <a:pPr eaLnBrk="1" hangingPunct="1"/>
            <a:r>
              <a:rPr lang="zh-CN" altLang="en-US" dirty="0" smtClean="0"/>
              <a:t>掌握索引的创建及使用方法；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掌握何时应该创建索引；</a:t>
            </a:r>
          </a:p>
          <a:p>
            <a:pPr eaLnBrk="1" hangingPunct="1"/>
            <a:r>
              <a:rPr lang="zh-CN" altLang="en-US" dirty="0" smtClean="0"/>
              <a:t>了解同义词的概念；</a:t>
            </a: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课后作业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3272" cy="4968875"/>
          </a:xfrm>
        </p:spPr>
        <p:txBody>
          <a:bodyPr/>
          <a:lstStyle/>
          <a:p>
            <a:pPr eaLnBrk="1" hangingPunct="1"/>
            <a:r>
              <a:rPr lang="en-US" altLang="zh-CN" sz="2000" dirty="0" smtClean="0"/>
              <a:t>1.</a:t>
            </a:r>
            <a:r>
              <a:rPr lang="zh-CN" altLang="en-US" sz="2000" dirty="0" smtClean="0"/>
              <a:t>创建序列，起始位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，自增为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，最小值为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，最大值为</a:t>
            </a:r>
            <a:r>
              <a:rPr lang="en-US" altLang="zh-CN" sz="2000" dirty="0" smtClean="0"/>
              <a:t>9999</a:t>
            </a:r>
          </a:p>
          <a:p>
            <a:pPr eaLnBrk="1" hangingPunct="1"/>
            <a:r>
              <a:rPr lang="en-US" altLang="zh-CN" sz="2000" dirty="0" smtClean="0"/>
              <a:t>2.</a:t>
            </a:r>
            <a:r>
              <a:rPr lang="zh-CN" altLang="en-US" sz="2000" dirty="0" smtClean="0"/>
              <a:t>创建序列，起始值为</a:t>
            </a:r>
            <a:r>
              <a:rPr lang="en-US" altLang="zh-CN" sz="2000" dirty="0" smtClean="0"/>
              <a:t>50</a:t>
            </a:r>
            <a:r>
              <a:rPr lang="zh-CN" altLang="en-US" sz="2000" dirty="0" smtClean="0"/>
              <a:t>，每次增加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 smtClean="0"/>
              <a:t>3.</a:t>
            </a:r>
            <a:r>
              <a:rPr lang="zh-CN" altLang="en-US" sz="2000" dirty="0" smtClean="0"/>
              <a:t>在表</a:t>
            </a:r>
            <a:r>
              <a:rPr lang="en-US" altLang="zh-CN" sz="2000" dirty="0" err="1" smtClean="0"/>
              <a:t>copy_dept</a:t>
            </a:r>
            <a:r>
              <a:rPr lang="zh-CN" altLang="en-US" sz="2000" dirty="0" smtClean="0"/>
              <a:t>中插入记录，其中部门号码采用上一步中创建的序列生成；</a:t>
            </a:r>
          </a:p>
          <a:p>
            <a:pPr eaLnBrk="1" hangingPunct="1"/>
            <a:r>
              <a:rPr lang="en-US" altLang="zh-CN" sz="2000" dirty="0" smtClean="0"/>
              <a:t>4.</a:t>
            </a:r>
            <a:r>
              <a:rPr lang="zh-CN" altLang="en-US" sz="2000" dirty="0" smtClean="0"/>
              <a:t>请为工资创建索引，比较</a:t>
            </a:r>
            <a:r>
              <a:rPr lang="en-US" altLang="zh-CN" sz="2000" dirty="0" smtClean="0"/>
              <a:t>&lt;10000,&gt;1000,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round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sal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&gt;10000,</a:t>
            </a:r>
            <a:r>
              <a:rPr lang="zh-CN" altLang="en-US" sz="2000" dirty="0" smtClean="0"/>
              <a:t>哪个索引有效，哪个索引无效；</a:t>
            </a:r>
          </a:p>
          <a:p>
            <a:pPr eaLnBrk="1" hangingPunct="1"/>
            <a:r>
              <a:rPr lang="en-US" altLang="zh-CN" sz="2000" dirty="0" smtClean="0"/>
              <a:t>5.</a:t>
            </a:r>
            <a:r>
              <a:rPr lang="zh-CN" altLang="en-US" sz="2000" dirty="0" smtClean="0"/>
              <a:t>创建表，采用</a:t>
            </a:r>
            <a:r>
              <a:rPr lang="en-US" altLang="zh-CN" sz="2000" dirty="0" smtClean="0"/>
              <a:t>“create table </a:t>
            </a:r>
            <a:r>
              <a:rPr lang="en-US" altLang="zh-CN" sz="2000" dirty="0" err="1" smtClean="0"/>
              <a:t>copy_emp_index</a:t>
            </a:r>
            <a:r>
              <a:rPr lang="en-US" altLang="zh-CN" sz="2000" dirty="0" smtClean="0"/>
              <a:t> as select * from </a:t>
            </a:r>
            <a:r>
              <a:rPr lang="en-US" altLang="zh-CN" sz="2000" dirty="0" err="1" smtClean="0"/>
              <a:t>emp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，生成</a:t>
            </a:r>
            <a:r>
              <a:rPr lang="en-US" altLang="zh-CN" sz="2000" dirty="0" smtClean="0"/>
              <a:t>500</a:t>
            </a:r>
            <a:r>
              <a:rPr lang="zh-CN" altLang="en-US" sz="2000" dirty="0" smtClean="0"/>
              <a:t>万条数据，把其中的</a:t>
            </a:r>
            <a:r>
              <a:rPr lang="en-US" altLang="zh-CN" sz="2000" dirty="0" smtClean="0"/>
              <a:t>“</a:t>
            </a:r>
            <a:r>
              <a:rPr lang="zh-CN" altLang="en-US" sz="2000" dirty="0" smtClean="0"/>
              <a:t>员工号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字段修改为唯一；</a:t>
            </a:r>
          </a:p>
          <a:p>
            <a:pPr eaLnBrk="1" hangingPunct="1"/>
            <a:r>
              <a:rPr lang="en-US" altLang="zh-CN" sz="2000" dirty="0" smtClean="0"/>
              <a:t>6.</a:t>
            </a:r>
            <a:r>
              <a:rPr lang="zh-CN" altLang="en-US" sz="2000" dirty="0" smtClean="0"/>
              <a:t>查询表</a:t>
            </a:r>
            <a:r>
              <a:rPr lang="en-US" altLang="zh-CN" sz="2000" dirty="0" err="1" smtClean="0"/>
              <a:t>copy_emp_index</a:t>
            </a:r>
            <a:r>
              <a:rPr lang="zh-CN" altLang="en-US" sz="2000" dirty="0" smtClean="0"/>
              <a:t>表中员工号为</a:t>
            </a:r>
            <a:r>
              <a:rPr lang="en-US" altLang="zh-CN" sz="2000" dirty="0" smtClean="0"/>
              <a:t>200001</a:t>
            </a:r>
            <a:r>
              <a:rPr lang="zh-CN" altLang="en-US" sz="2000" dirty="0" smtClean="0"/>
              <a:t>的员工姓名，工资，记录执行时间；</a:t>
            </a:r>
          </a:p>
          <a:p>
            <a:pPr eaLnBrk="1" hangingPunct="1"/>
            <a:r>
              <a:rPr lang="en-US" altLang="zh-CN" sz="2000" dirty="0" smtClean="0"/>
              <a:t>7.</a:t>
            </a:r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copy_emp_index</a:t>
            </a:r>
            <a:r>
              <a:rPr lang="zh-CN" altLang="en-US" sz="2000" dirty="0" smtClean="0"/>
              <a:t>表的</a:t>
            </a:r>
            <a:r>
              <a:rPr lang="en-US" altLang="zh-CN" sz="2000" dirty="0" err="1" smtClean="0"/>
              <a:t>empno</a:t>
            </a:r>
            <a:r>
              <a:rPr lang="zh-CN" altLang="en-US" sz="2000" dirty="0" smtClean="0"/>
              <a:t>字段上创建索引，再次执行第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题语句，记录执行时间并做对比；</a:t>
            </a:r>
          </a:p>
          <a:p>
            <a:pPr eaLnBrk="1" hangingPunct="1"/>
            <a:endParaRPr lang="zh-CN" alt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序列的概念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序列（</a:t>
            </a:r>
            <a:r>
              <a:rPr lang="en-US" altLang="zh-CN" dirty="0" smtClean="0"/>
              <a:t>SEQUENCE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序列是按照一定规则能自动增加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减少数字的一种数据库对象。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通常可以使用序列自动地生成主键值。</a:t>
            </a:r>
            <a:endParaRPr lang="en-US" altLang="zh-CN" dirty="0" smtClean="0"/>
          </a:p>
          <a:p>
            <a:pPr lvl="1" eaLnBrk="1" hangingPunct="1"/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7283450" cy="70643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创建序列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3752"/>
            <a:ext cx="8289925" cy="4535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endParaRPr lang="zh-CN" altLang="en-US" dirty="0" smtClean="0"/>
          </a:p>
          <a:p>
            <a:pPr lvl="1" eaLnBrk="1" hangingPunct="1">
              <a:lnSpc>
                <a:spcPct val="80000"/>
              </a:lnSpc>
            </a:pPr>
            <a:endParaRPr lang="zh-CN" altLang="en-US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zh-CN" altLang="en-US" sz="2600" dirty="0" smtClean="0">
              <a:solidFill>
                <a:srgbClr val="932956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zh-CN" altLang="en-US" sz="2600" dirty="0" smtClean="0">
              <a:solidFill>
                <a:srgbClr val="932956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zh-CN" altLang="en-US" sz="2600" dirty="0" smtClean="0">
              <a:solidFill>
                <a:srgbClr val="932956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zh-CN" altLang="en-US" sz="2600" dirty="0" smtClean="0">
              <a:solidFill>
                <a:srgbClr val="932956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zh-CN" altLang="en-US" sz="2600" dirty="0" smtClean="0">
              <a:solidFill>
                <a:srgbClr val="932956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zh-CN" altLang="en-US" sz="2600" dirty="0" smtClean="0">
              <a:solidFill>
                <a:srgbClr val="932956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zh-CN" altLang="en-US" sz="2600" dirty="0" smtClean="0">
              <a:solidFill>
                <a:srgbClr val="932956"/>
              </a:solidFill>
            </a:endParaRPr>
          </a:p>
        </p:txBody>
      </p:sp>
      <p:sp>
        <p:nvSpPr>
          <p:cNvPr id="389124" name="Rectangle 4"/>
          <p:cNvSpPr>
            <a:spLocks noChangeArrowheads="1"/>
          </p:cNvSpPr>
          <p:nvPr/>
        </p:nvSpPr>
        <p:spPr bwMode="auto">
          <a:xfrm>
            <a:off x="755576" y="1428736"/>
            <a:ext cx="7848600" cy="207170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SEQUENCE [schema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.]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sequencename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[INCREMENT BY n]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[START WITH n]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[MAXVALUE n | NOMAXVALUE]</a:t>
            </a:r>
            <a:endParaRPr kumimoji="1" lang="fr-FR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fr-FR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[MINVALUE n | NOMINVALUE]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fr-FR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[CYCLE | NOCYCLE]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[CACHE n | NOCACHE];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1406" y="3500462"/>
            <a:ext cx="9072594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742950" lvl="1" indent="-285750" algn="l" fontAlgn="base">
              <a:buClr>
                <a:srgbClr val="777777"/>
              </a:buClr>
              <a:buSzPct val="85000"/>
              <a:buFontTx/>
              <a:buChar char="–"/>
            </a:pPr>
            <a:r>
              <a:rPr kumimoji="1" lang="en-US" altLang="zh-CN" sz="20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sequencename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: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序列对象的名字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kumimoji="1" lang="en-US" altLang="zh-CN" sz="20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INCREMENT BY n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：序列连续两个值之间的间隔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，默认为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1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。</a:t>
            </a:r>
            <a:endParaRPr kumimoji="1" lang="en-US" altLang="zh-CN" sz="2000" b="1" dirty="0" smtClean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kumimoji="1" lang="en-US" altLang="zh-CN" sz="20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START WITH n 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：序列起始值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，该项省略，起始值为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1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kumimoji="1" lang="en-US" altLang="zh-CN" sz="20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MAXVALUE n 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：序列最大值；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NOMAXVALUE 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：指定序列无最大值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kumimoji="1" lang="en-US" altLang="zh-CN" sz="20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MINVALUE n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：序列最小值；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NOMINVALUE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：指定序列无最小值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kumimoji="1" lang="en-US" altLang="zh-CN" sz="20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CYCLE|NOCYCLE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：表示序列在达到最大值或最小值之后是否继续产生序列值，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NOCYLE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表示不再产生，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NOCYLE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是默认选项。</a:t>
            </a:r>
          </a:p>
          <a:p>
            <a:pPr marL="742950" lvl="1" indent="-285750" algn="l" fontAlgn="base">
              <a:buClr>
                <a:srgbClr val="777777"/>
              </a:buClr>
              <a:buSzPct val="85000"/>
              <a:buFontTx/>
              <a:buChar char="–"/>
            </a:pPr>
            <a:r>
              <a:rPr kumimoji="1" lang="en-US" altLang="zh-CN" sz="20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CACHE </a:t>
            </a:r>
            <a:r>
              <a:rPr kumimoji="1" lang="en-US" altLang="zh-CN" sz="20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n|NOCACHE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: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表示序列值被服务器预先分配并存储在内存中，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NOCACHE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表示不预先分配并存储，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CACHE 20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是默认选项</a:t>
            </a:r>
            <a:endParaRPr kumimoji="1" lang="en-US" altLang="zh-CN" sz="2000" b="1" dirty="0" smtClean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创建序列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例：创建序列</a:t>
            </a:r>
            <a:r>
              <a:rPr lang="en-US" altLang="zh-CN" b="1" dirty="0" err="1" smtClean="0"/>
              <a:t>test_seq</a:t>
            </a:r>
            <a:r>
              <a:rPr lang="zh-CN" altLang="en-US" b="1" dirty="0" smtClean="0"/>
              <a:t>，起始值为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，每次增长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，最大值</a:t>
            </a:r>
            <a:r>
              <a:rPr lang="en-US" altLang="zh-CN" b="1" dirty="0" smtClean="0"/>
              <a:t>100</a:t>
            </a:r>
            <a:r>
              <a:rPr lang="zh-CN" altLang="en-US" b="1" dirty="0" smtClean="0"/>
              <a:t>，最小值</a:t>
            </a:r>
            <a:r>
              <a:rPr lang="en-US" altLang="zh-CN" b="1" dirty="0" smtClean="0"/>
              <a:t>9</a:t>
            </a:r>
            <a:r>
              <a:rPr lang="zh-CN" altLang="en-US" b="1" dirty="0" smtClean="0"/>
              <a:t>，循环序列，每次缓存</a:t>
            </a:r>
            <a:r>
              <a:rPr lang="en-US" altLang="zh-CN" b="1" dirty="0" smtClean="0"/>
              <a:t>10</a:t>
            </a:r>
            <a:r>
              <a:rPr lang="zh-CN" altLang="en-US" dirty="0" smtClean="0"/>
              <a:t> </a:t>
            </a:r>
          </a:p>
        </p:txBody>
      </p:sp>
      <p:sp>
        <p:nvSpPr>
          <p:cNvPr id="392196" name="Rectangle 4"/>
          <p:cNvSpPr>
            <a:spLocks noChangeArrowheads="1"/>
          </p:cNvSpPr>
          <p:nvPr/>
        </p:nvSpPr>
        <p:spPr bwMode="auto">
          <a:xfrm>
            <a:off x="500034" y="2647172"/>
            <a:ext cx="8136259" cy="2366004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SEQUENCE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test_seq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START WITH 10      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序列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从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10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开始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INCREMENT BY 2   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序列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每次增加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2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MAXVALUE 100      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序列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最大值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100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MINVALUE 9        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序列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最小值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9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CYCLE           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序列循环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每次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增加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2,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一直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到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100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后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回到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9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从新开始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CACHE 10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；       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缓存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中序列值个数为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10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序列属性</a:t>
            </a:r>
            <a:endParaRPr lang="en-US" altLang="zh-CN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NEXTVAL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CURRVAL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伪列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CURRVAL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：表示序列返回的当前值；</a:t>
            </a:r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NEXTVAL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：表示序列返回的下一个值；</a:t>
            </a:r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CURRVAL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在被引用之前，必须先使用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NEXTVAL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来产生一个序列值；</a:t>
            </a:r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可用语句 序列名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.CURRVAL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或 序列名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.NEXTVAL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来访问序列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;</a:t>
            </a:r>
            <a:endParaRPr lang="zh-CN" altLang="en-US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2"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2" rIns="91422" bIns="4571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序列属性</a:t>
            </a:r>
            <a:endParaRPr lang="en-US" altLang="zh-CN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928670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NEXTVAL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和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CURRVAL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伪列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742950" lvl="1" indent="-285750" algn="l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您可以在下列情况使用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NEXTVAL 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和 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CURRVAL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：</a:t>
            </a:r>
          </a:p>
          <a:p>
            <a:pPr marL="1143000" lvl="2" indent="-228600" algn="l">
              <a:buClr>
                <a:srgbClr val="777777"/>
              </a:buClr>
              <a:buSzPct val="85000"/>
              <a:buFontTx/>
              <a:buChar char="•"/>
            </a:pP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SELECT 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语句的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SELECT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列表中，但不包括子查询中的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SELECT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语句</a:t>
            </a:r>
          </a:p>
          <a:p>
            <a:pPr marL="1143000" lvl="2" indent="-228600" algn="l">
              <a:buClr>
                <a:srgbClr val="777777"/>
              </a:buClr>
              <a:buSzPct val="85000"/>
              <a:buFontTx/>
              <a:buChar char="•"/>
            </a:pP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INSERT 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语句中的子查询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SELECT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列表中</a:t>
            </a:r>
          </a:p>
          <a:p>
            <a:pPr marL="1143000" lvl="2" indent="-228600" algn="l">
              <a:buClr>
                <a:srgbClr val="777777"/>
              </a:buClr>
              <a:buSzPct val="85000"/>
              <a:buFontTx/>
              <a:buChar char="•"/>
            </a:pPr>
            <a:r>
              <a:rPr lang="en-US" altLang="zh-CN" sz="2200" kern="0" dirty="0" smtClean="0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INSERT </a:t>
            </a:r>
            <a:r>
              <a:rPr lang="zh-CN" altLang="en-US" sz="2200" kern="0" dirty="0" smtClean="0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语句的</a:t>
            </a:r>
            <a:r>
              <a:rPr lang="en-US" altLang="zh-CN" sz="2200" kern="0" dirty="0" smtClean="0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VALUES</a:t>
            </a:r>
            <a:r>
              <a:rPr lang="zh-CN" altLang="en-US" sz="2200" kern="0" dirty="0" smtClean="0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子句中</a:t>
            </a:r>
          </a:p>
          <a:p>
            <a:pPr marL="1143000" lvl="2" indent="-228600" algn="l">
              <a:buClr>
                <a:srgbClr val="777777"/>
              </a:buClr>
              <a:buSzPct val="85000"/>
              <a:buFontTx/>
              <a:buChar char="•"/>
            </a:pP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UPDATE 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语句的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SET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子句中</a:t>
            </a:r>
          </a:p>
          <a:p>
            <a:pPr marL="742950" lvl="1" indent="-285750" algn="l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下列情况不能使用 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NEXTVAL 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和 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CURRVAL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：</a:t>
            </a:r>
          </a:p>
          <a:p>
            <a:pPr marL="1143000" lvl="2" indent="-228600" algn="l"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在视图的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SELECT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列表中</a:t>
            </a:r>
          </a:p>
          <a:p>
            <a:pPr marL="1143000" lvl="2" indent="-228600" algn="l"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包含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DISTINCT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关键字的 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SELECT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语句中</a:t>
            </a:r>
          </a:p>
          <a:p>
            <a:pPr marL="1143000" lvl="2" indent="-228600" algn="l"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含有 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GROUP BY, HAVING, ORDER BY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子句的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SELECT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语句中</a:t>
            </a:r>
          </a:p>
          <a:p>
            <a:pPr marL="1143000" lvl="2" indent="-228600" algn="l">
              <a:buClr>
                <a:srgbClr val="777777"/>
              </a:buClr>
              <a:buSzPct val="85000"/>
              <a:buFontTx/>
              <a:buChar char="•"/>
            </a:pP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SELECT, DELETE, UPDATE 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语句的子查询中</a:t>
            </a:r>
          </a:p>
          <a:p>
            <a:pPr marL="1143000" lvl="2" indent="-228600" algn="l"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含有 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DEFAULT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表达式的 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CREATE TABLE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、 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ALTER TABLE 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语句中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使用序列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1546"/>
            <a:ext cx="8289925" cy="4105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序列的使用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创建序列</a:t>
            </a:r>
            <a:r>
              <a:rPr lang="en-US" altLang="zh-CN" dirty="0" err="1" smtClean="0"/>
              <a:t>student_seq</a:t>
            </a:r>
            <a:r>
              <a:rPr lang="zh-CN" altLang="en-US" dirty="0" smtClean="0"/>
              <a:t>：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使用序列</a:t>
            </a:r>
            <a:r>
              <a:rPr lang="en-US" altLang="zh-CN" dirty="0" err="1" smtClean="0"/>
              <a:t>student_seq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表中</a:t>
            </a:r>
            <a:r>
              <a:rPr lang="en-US" altLang="zh-CN" dirty="0" err="1" smtClean="0"/>
              <a:t>sid</a:t>
            </a:r>
            <a:r>
              <a:rPr lang="zh-CN" altLang="en-US" dirty="0" smtClean="0"/>
              <a:t>列插入值：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查看</a:t>
            </a:r>
            <a:r>
              <a:rPr lang="en-US" altLang="zh-CN" dirty="0" err="1" smtClean="0"/>
              <a:t>student_seq</a:t>
            </a:r>
            <a:r>
              <a:rPr lang="zh-CN" altLang="en-US" dirty="0" smtClean="0"/>
              <a:t>序列当前值：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dirty="0" smtClean="0">
              <a:solidFill>
                <a:srgbClr val="932956"/>
              </a:solidFill>
            </a:endParaRPr>
          </a:p>
        </p:txBody>
      </p:sp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684213" y="5426092"/>
            <a:ext cx="7848600" cy="431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student_seq.CURRVAL FROM dual;</a:t>
            </a:r>
          </a:p>
        </p:txBody>
      </p:sp>
      <p:sp>
        <p:nvSpPr>
          <p:cNvPr id="396293" name="Rectangle 5"/>
          <p:cNvSpPr>
            <a:spLocks noChangeArrowheads="1"/>
          </p:cNvSpPr>
          <p:nvPr/>
        </p:nvSpPr>
        <p:spPr bwMode="auto">
          <a:xfrm>
            <a:off x="395536" y="3779846"/>
            <a:ext cx="8676456" cy="7921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INSERT INTO student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VALUES (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student_seq.NEXTVAL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'Scott', 'Computer Science', 11);</a:t>
            </a:r>
          </a:p>
        </p:txBody>
      </p:sp>
      <p:sp>
        <p:nvSpPr>
          <p:cNvPr id="396294" name="Rectangle 6"/>
          <p:cNvSpPr>
            <a:spLocks noChangeArrowheads="1"/>
          </p:cNvSpPr>
          <p:nvPr/>
        </p:nvSpPr>
        <p:spPr bwMode="auto">
          <a:xfrm>
            <a:off x="684213" y="1920873"/>
            <a:ext cx="7848600" cy="115093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SEQUENCE student_seq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START WITH 10000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INCREMENT BY 1;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默认设计模板">
  <a:themeElements>
    <a:clrScheme name="4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5905</TotalTime>
  <Words>2061</Words>
  <Application>Microsoft Office PowerPoint</Application>
  <PresentationFormat>全屏显示(4:3)</PresentationFormat>
  <Paragraphs>443</Paragraphs>
  <Slides>34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4_默认设计模板</vt:lpstr>
      <vt:lpstr>幻灯片 1</vt:lpstr>
      <vt:lpstr>章节目标</vt:lpstr>
      <vt:lpstr>本章内容</vt:lpstr>
      <vt:lpstr>序列的概念</vt:lpstr>
      <vt:lpstr>创建序列</vt:lpstr>
      <vt:lpstr>创建序列</vt:lpstr>
      <vt:lpstr>序列属性</vt:lpstr>
      <vt:lpstr>序列属性</vt:lpstr>
      <vt:lpstr>使用序列</vt:lpstr>
      <vt:lpstr>练习1</vt:lpstr>
      <vt:lpstr>修序序列</vt:lpstr>
      <vt:lpstr>修改序列</vt:lpstr>
      <vt:lpstr>删除序列</vt:lpstr>
      <vt:lpstr>ROWID</vt:lpstr>
      <vt:lpstr>ROWID</vt:lpstr>
      <vt:lpstr>ROWID</vt:lpstr>
      <vt:lpstr>索引概念</vt:lpstr>
      <vt:lpstr>索引类别</vt:lpstr>
      <vt:lpstr>创建索引</vt:lpstr>
      <vt:lpstr>创建索引</vt:lpstr>
      <vt:lpstr>测试索引</vt:lpstr>
      <vt:lpstr>测试索引</vt:lpstr>
      <vt:lpstr>练习2</vt:lpstr>
      <vt:lpstr>适合创建索引情况 </vt:lpstr>
      <vt:lpstr>不适合创建索引情况 </vt:lpstr>
      <vt:lpstr>索引缺点</vt:lpstr>
      <vt:lpstr>练习3</vt:lpstr>
      <vt:lpstr>删除索引</vt:lpstr>
      <vt:lpstr>相关数据字典</vt:lpstr>
      <vt:lpstr>同义词</vt:lpstr>
      <vt:lpstr>同义词</vt:lpstr>
      <vt:lpstr>同义词</vt:lpstr>
      <vt:lpstr>本章重点总结</vt:lpstr>
      <vt:lpstr>课后作业</vt:lpstr>
    </vt:vector>
  </TitlesOfParts>
  <Company>LERY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ttc</cp:lastModifiedBy>
  <cp:revision>1326</cp:revision>
  <dcterms:created xsi:type="dcterms:W3CDTF">2004-04-25T08:53:43Z</dcterms:created>
  <dcterms:modified xsi:type="dcterms:W3CDTF">2015-10-23T00:55:07Z</dcterms:modified>
</cp:coreProperties>
</file>