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55"/>
    <p:restoredTop sz="96327"/>
  </p:normalViewPr>
  <p:slideViewPr>
    <p:cSldViewPr snapToGrid="0">
      <p:cViewPr>
        <p:scale>
          <a:sx n="44" d="100"/>
          <a:sy n="44" d="100"/>
        </p:scale>
        <p:origin x="8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*</a:t>
            </a:r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/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263330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652" algn="l" defTabSz="263330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302" algn="l" defTabSz="263330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49955" algn="l" defTabSz="263330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607" algn="l" defTabSz="263330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260" algn="l" defTabSz="263330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899909" algn="l" defTabSz="263330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6562" algn="l" defTabSz="263330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214" algn="l" defTabSz="263330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A33E74A-332F-4D12-A9BE-1C1BFE90941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60-83B1-C64B-B113-C7355B9F44C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4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60-83B1-C64B-B113-C7355B9F44C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60-83B1-C64B-B113-C7355B9F44C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60-83B1-C64B-B113-C7355B9F44C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1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60-83B1-C64B-B113-C7355B9F44C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60-83B1-C64B-B113-C7355B9F44C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6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60-83B1-C64B-B113-C7355B9F44C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9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60-83B1-C64B-B113-C7355B9F44C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60-83B1-C64B-B113-C7355B9F44C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60-83B1-C64B-B113-C7355B9F44C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6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60-83B1-C64B-B113-C7355B9F44C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7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14860-83B1-C64B-B113-C7355B9F44C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01D95-1AEC-9146-9BE5-EF469E64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2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1750045" y="1459466"/>
            <a:ext cx="9418321" cy="2326482"/>
          </a:xfrm>
        </p:spPr>
        <p:txBody>
          <a:bodyPr>
            <a:normAutofit/>
          </a:bodyPr>
          <a:lstStyle/>
          <a:p>
            <a:pPr algn="l"/>
            <a:r>
              <a:rPr lang="en-US" sz="14310" dirty="0"/>
              <a:t>Well</a:t>
            </a:r>
            <a:r>
              <a:rPr lang="en-CA" sz="14310" dirty="0"/>
              <a:t>-</a:t>
            </a:r>
            <a:r>
              <a:rPr lang="en-US" sz="14310" dirty="0"/>
              <a:t>Phone</a:t>
            </a:r>
            <a:endParaRPr lang="en-US" sz="11880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0749396" y="20132606"/>
            <a:ext cx="11239835" cy="816415"/>
          </a:xfrm>
        </p:spPr>
        <p:txBody>
          <a:bodyPr>
            <a:normAutofit fontScale="92500"/>
          </a:bodyPr>
          <a:lstStyle/>
          <a:p>
            <a:r>
              <a:rPr lang="en-US" sz="4860" dirty="0"/>
              <a:t>Curtis Ficor, </a:t>
            </a:r>
            <a:r>
              <a:rPr lang="en-CA" sz="4860" dirty="0">
                <a:solidFill>
                  <a:srgbClr val="1D2125"/>
                </a:solidFill>
                <a:latin typeface="-apple-system"/>
              </a:rPr>
              <a:t>Sharmarke</a:t>
            </a:r>
            <a:r>
              <a:rPr lang="en-US" sz="4860" dirty="0"/>
              <a:t> Hassan, Jadon Donais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7838725" y="19594340"/>
            <a:ext cx="4479403" cy="178157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flipV="1">
            <a:off x="5628164" y="20800734"/>
            <a:ext cx="21922739" cy="144596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45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rcRect l="3321" t="37714" r="20529" b="24214"/>
          <a:stretch/>
        </p:blipFill>
        <p:spPr>
          <a:xfrm>
            <a:off x="627426" y="19957890"/>
            <a:ext cx="4740071" cy="14180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1137" y="11947310"/>
            <a:ext cx="9368086" cy="6906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b="1" dirty="0"/>
              <a:t>Features</a:t>
            </a:r>
            <a:r>
              <a:rPr lang="en-US" sz="5400" b="1" dirty="0"/>
              <a:t> </a:t>
            </a:r>
            <a:endParaRPr lang="en-CA" sz="5400" b="1" dirty="0"/>
          </a:p>
          <a:p>
            <a:pPr marL="771525" indent="-771525">
              <a:buFont typeface="Arial" panose="020B0604020202020204" pitchFamily="34" charset="0"/>
              <a:buChar char="•"/>
            </a:pPr>
            <a:r>
              <a:rPr lang="en-CA" sz="4320" dirty="0"/>
              <a:t>Alarm Clock</a:t>
            </a:r>
          </a:p>
          <a:p>
            <a:pPr marL="771525" indent="-771525">
              <a:buFont typeface="Arial" panose="020B0604020202020204" pitchFamily="34" charset="0"/>
              <a:buChar char="•"/>
            </a:pPr>
            <a:r>
              <a:rPr lang="en-CA" sz="4320" dirty="0"/>
              <a:t>Wireless Charging</a:t>
            </a:r>
          </a:p>
          <a:p>
            <a:pPr marL="771525" indent="-771525">
              <a:buFont typeface="Arial" panose="020B0604020202020204" pitchFamily="34" charset="0"/>
              <a:buChar char="•"/>
            </a:pPr>
            <a:r>
              <a:rPr lang="en-CA" sz="4320" dirty="0"/>
              <a:t>UV Cleaning</a:t>
            </a:r>
          </a:p>
          <a:p>
            <a:pPr marL="771525" indent="-771525">
              <a:buFont typeface="Arial" panose="020B0604020202020204" pitchFamily="34" charset="0"/>
              <a:buChar char="•"/>
            </a:pPr>
            <a:r>
              <a:rPr lang="en-CA" sz="4320" dirty="0"/>
              <a:t>Sleep Environment Sensor</a:t>
            </a:r>
          </a:p>
          <a:p>
            <a:pPr marL="771525" indent="-771525">
              <a:buFont typeface="Arial" panose="020B0604020202020204" pitchFamily="34" charset="0"/>
              <a:buChar char="•"/>
            </a:pPr>
            <a:r>
              <a:rPr lang="en-CA" sz="4320" dirty="0"/>
              <a:t>Built-In AI Assistant</a:t>
            </a:r>
          </a:p>
          <a:p>
            <a:pPr marL="771525" indent="-771525">
              <a:buFont typeface="Arial" panose="020B0604020202020204" pitchFamily="34" charset="0"/>
              <a:buChar char="•"/>
            </a:pPr>
            <a:r>
              <a:rPr lang="en-CA" sz="4320" dirty="0"/>
              <a:t>Physical, Mental and Emotional Activity Prompts</a:t>
            </a:r>
          </a:p>
          <a:p>
            <a:pPr marL="771525" indent="-771525">
              <a:buFont typeface="Arial" panose="020B0604020202020204" pitchFamily="34" charset="0"/>
              <a:buChar char="•"/>
            </a:pPr>
            <a:r>
              <a:rPr lang="en-CA" sz="4320" dirty="0"/>
              <a:t>Automatic Locking Mechanism</a:t>
            </a:r>
          </a:p>
          <a:p>
            <a:pPr marL="771525" indent="-771525">
              <a:buFont typeface="Arial" panose="020B0604020202020204" pitchFamily="34" charset="0"/>
              <a:buChar char="•"/>
            </a:pPr>
            <a:r>
              <a:rPr lang="en-CA" sz="4320" dirty="0"/>
              <a:t>EmotionMirror App Integration</a:t>
            </a:r>
            <a:endParaRPr lang="en-US" sz="5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0265" y="3223828"/>
            <a:ext cx="9258958" cy="789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dirty="0"/>
              <a:t>Introduction</a:t>
            </a:r>
          </a:p>
          <a:p>
            <a:r>
              <a:rPr lang="en-CA" sz="4320" dirty="0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We aimed to improve long term quality of life through a consistent positive reward based system for children, by removing their phones before bed.  </a:t>
            </a:r>
            <a:r>
              <a:rPr lang="en-CA" sz="4320" dirty="0">
                <a:solidFill>
                  <a:srgbClr val="000000"/>
                </a:solidFill>
              </a:rPr>
              <a:t>  </a:t>
            </a:r>
          </a:p>
          <a:p>
            <a:endParaRPr lang="en-US" sz="13997" dirty="0"/>
          </a:p>
          <a:p>
            <a:endParaRPr lang="en-US" sz="13997" dirty="0"/>
          </a:p>
        </p:txBody>
      </p:sp>
      <p:sp>
        <p:nvSpPr>
          <p:cNvPr id="13" name="TextBox 12"/>
          <p:cNvSpPr txBox="1"/>
          <p:nvPr/>
        </p:nvSpPr>
        <p:spPr>
          <a:xfrm>
            <a:off x="10749396" y="4792066"/>
            <a:ext cx="11239835" cy="1313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dirty="0"/>
              <a:t>Specs:</a:t>
            </a:r>
          </a:p>
          <a:p>
            <a:endParaRPr lang="en-US" sz="5400" dirty="0"/>
          </a:p>
          <a:p>
            <a:pPr marL="925830" indent="-925830">
              <a:buFont typeface="Arial" panose="020B0604020202020204" pitchFamily="34" charset="0"/>
              <a:buChar char="•"/>
            </a:pPr>
            <a:endParaRPr lang="en-US" sz="4320" dirty="0"/>
          </a:p>
          <a:p>
            <a:endParaRPr lang="en-US" sz="5400" b="1" dirty="0"/>
          </a:p>
          <a:p>
            <a:endParaRPr lang="en-US" sz="5400" b="1" dirty="0"/>
          </a:p>
          <a:p>
            <a:endParaRPr lang="en-US" sz="5400" b="1" dirty="0"/>
          </a:p>
          <a:p>
            <a:endParaRPr lang="en-US" sz="5400" b="1" dirty="0"/>
          </a:p>
          <a:p>
            <a:endParaRPr lang="en-US" sz="5400" b="1" dirty="0"/>
          </a:p>
          <a:p>
            <a:endParaRPr lang="en-US" sz="5400" b="1" dirty="0"/>
          </a:p>
          <a:p>
            <a:endParaRPr lang="en-US" sz="5400" b="1" dirty="0"/>
          </a:p>
          <a:p>
            <a:endParaRPr lang="en-US" sz="5400" b="1" dirty="0"/>
          </a:p>
          <a:p>
            <a:endParaRPr lang="en-US" sz="5400" b="1" dirty="0"/>
          </a:p>
          <a:p>
            <a:endParaRPr lang="en-US" sz="5400" b="1" dirty="0"/>
          </a:p>
          <a:p>
            <a:endParaRPr lang="en-US" sz="5400" b="1" dirty="0"/>
          </a:p>
          <a:p>
            <a:endParaRPr lang="en-CA" sz="1350" dirty="0"/>
          </a:p>
          <a:p>
            <a:endParaRPr lang="en-CA" sz="1350" dirty="0"/>
          </a:p>
          <a:p>
            <a:endParaRPr lang="en-CA" sz="1890" dirty="0"/>
          </a:p>
          <a:p>
            <a:endParaRPr lang="en-CA" sz="1890" dirty="0"/>
          </a:p>
          <a:p>
            <a:r>
              <a:rPr lang="en-CA" sz="1890" dirty="0"/>
              <a:t>Richter, F. (2019, May 31). </a:t>
            </a:r>
            <a:r>
              <a:rPr lang="en-CA" sz="1890" i="1" dirty="0"/>
              <a:t>Infographic: America's favorite bedside companion?</a:t>
            </a:r>
            <a:r>
              <a:rPr lang="en-CA" sz="1890" dirty="0"/>
              <a:t> Statista Infographics. Retrieved March 20, 2023, from https://</a:t>
            </a:r>
            <a:r>
              <a:rPr lang="en-CA" sz="1890" dirty="0" err="1"/>
              <a:t>www.statista.com</a:t>
            </a:r>
            <a:r>
              <a:rPr lang="en-CA" sz="1890" dirty="0"/>
              <a:t>/chart/12017/smartphone-use-in-the-morning-and-at-night/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013794" y="9042630"/>
            <a:ext cx="9427605" cy="5576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dirty="0"/>
              <a:t>Next Steps</a:t>
            </a:r>
            <a:endParaRPr lang="en-CA" sz="5400" b="1" dirty="0"/>
          </a:p>
          <a:p>
            <a:r>
              <a:rPr lang="en-CA" sz="4320" dirty="0">
                <a:solidFill>
                  <a:srgbClr val="000000"/>
                </a:solidFill>
              </a:rPr>
              <a:t>Turning</a:t>
            </a:r>
            <a:r>
              <a:rPr lang="en-US" sz="4320" dirty="0">
                <a:solidFill>
                  <a:srgbClr val="000000"/>
                </a:solidFill>
              </a:rPr>
              <a:t> the Well</a:t>
            </a:r>
            <a:r>
              <a:rPr lang="en-CA" sz="4320" dirty="0">
                <a:solidFill>
                  <a:srgbClr val="000000"/>
                </a:solidFill>
              </a:rPr>
              <a:t>-P</a:t>
            </a:r>
            <a:r>
              <a:rPr lang="en-US" sz="4320" dirty="0">
                <a:solidFill>
                  <a:srgbClr val="000000"/>
                </a:solidFill>
              </a:rPr>
              <a:t>hone into a usable tool for</a:t>
            </a:r>
            <a:r>
              <a:rPr lang="en-CA" sz="4320" dirty="0">
                <a:solidFill>
                  <a:srgbClr val="000000"/>
                </a:solidFill>
              </a:rPr>
              <a:t> </a:t>
            </a:r>
            <a:r>
              <a:rPr lang="en-US" sz="4320" dirty="0">
                <a:solidFill>
                  <a:srgbClr val="000000"/>
                </a:solidFill>
              </a:rPr>
              <a:t>children</a:t>
            </a:r>
            <a:r>
              <a:rPr lang="en-CA" sz="4320" dirty="0">
                <a:solidFill>
                  <a:srgbClr val="000000"/>
                </a:solidFill>
              </a:rPr>
              <a:t> by:</a:t>
            </a:r>
          </a:p>
          <a:p>
            <a:r>
              <a:rPr lang="en-CA" sz="4320" dirty="0">
                <a:solidFill>
                  <a:srgbClr val="000000"/>
                </a:solidFill>
              </a:rPr>
              <a:t>- C</a:t>
            </a:r>
            <a:r>
              <a:rPr lang="en-US" sz="4320" dirty="0" err="1">
                <a:solidFill>
                  <a:srgbClr val="000000"/>
                </a:solidFill>
              </a:rPr>
              <a:t>reating</a:t>
            </a:r>
            <a:r>
              <a:rPr lang="en-US" sz="4320" dirty="0">
                <a:solidFill>
                  <a:srgbClr val="000000"/>
                </a:solidFill>
              </a:rPr>
              <a:t> app that controls Well</a:t>
            </a:r>
            <a:r>
              <a:rPr lang="en-CA" sz="4320" dirty="0">
                <a:solidFill>
                  <a:srgbClr val="000000"/>
                </a:solidFill>
              </a:rPr>
              <a:t>-P</a:t>
            </a:r>
            <a:r>
              <a:rPr lang="en-US" sz="4320" dirty="0">
                <a:solidFill>
                  <a:srgbClr val="000000"/>
                </a:solidFill>
              </a:rPr>
              <a:t>hone Lock</a:t>
            </a:r>
            <a:r>
              <a:rPr lang="en-CA" sz="4320" dirty="0">
                <a:solidFill>
                  <a:srgbClr val="000000"/>
                </a:solidFill>
              </a:rPr>
              <a:t>b</a:t>
            </a:r>
            <a:r>
              <a:rPr lang="en-US" sz="4320" dirty="0">
                <a:solidFill>
                  <a:srgbClr val="000000"/>
                </a:solidFill>
              </a:rPr>
              <a:t>ox.</a:t>
            </a:r>
          </a:p>
          <a:p>
            <a:r>
              <a:rPr lang="en-CA" sz="4320" dirty="0">
                <a:solidFill>
                  <a:srgbClr val="000000"/>
                </a:solidFill>
              </a:rPr>
              <a:t>- List </a:t>
            </a:r>
            <a:r>
              <a:rPr lang="en-US" sz="4320" dirty="0">
                <a:solidFill>
                  <a:srgbClr val="000000"/>
                </a:solidFill>
              </a:rPr>
              <a:t>activities</a:t>
            </a:r>
            <a:r>
              <a:rPr lang="en-CA" sz="4320" dirty="0">
                <a:solidFill>
                  <a:srgbClr val="000000"/>
                </a:solidFill>
              </a:rPr>
              <a:t>/goals</a:t>
            </a:r>
            <a:r>
              <a:rPr lang="en-US" sz="4320" dirty="0">
                <a:solidFill>
                  <a:srgbClr val="000000"/>
                </a:solidFill>
              </a:rPr>
              <a:t> to set </a:t>
            </a:r>
            <a:r>
              <a:rPr lang="en-CA" sz="4320" dirty="0">
                <a:solidFill>
                  <a:srgbClr val="000000"/>
                </a:solidFill>
              </a:rPr>
              <a:t>on app</a:t>
            </a:r>
            <a:endParaRPr lang="en-US" sz="4320" dirty="0">
              <a:solidFill>
                <a:srgbClr val="000000"/>
              </a:solidFill>
            </a:endParaRPr>
          </a:p>
          <a:p>
            <a:r>
              <a:rPr lang="en-CA" sz="4320" dirty="0">
                <a:solidFill>
                  <a:srgbClr val="000000"/>
                </a:solidFill>
              </a:rPr>
              <a:t>- Make </a:t>
            </a:r>
            <a:r>
              <a:rPr lang="en-US" sz="4320" dirty="0">
                <a:solidFill>
                  <a:srgbClr val="000000"/>
                </a:solidFill>
              </a:rPr>
              <a:t>rewards list that </a:t>
            </a:r>
            <a:r>
              <a:rPr lang="en-CA" sz="4320" dirty="0">
                <a:solidFill>
                  <a:srgbClr val="000000"/>
                </a:solidFill>
              </a:rPr>
              <a:t>displays</a:t>
            </a:r>
            <a:r>
              <a:rPr lang="en-US" sz="4320" dirty="0">
                <a:solidFill>
                  <a:srgbClr val="000000"/>
                </a:solidFill>
              </a:rPr>
              <a:t> current streak and points to claim  reward. </a:t>
            </a:r>
            <a:endParaRPr lang="en-CA" sz="432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3059178" y="3223828"/>
            <a:ext cx="9382221" cy="4912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b="1" dirty="0"/>
              <a:t>Benefits</a:t>
            </a:r>
          </a:p>
          <a:p>
            <a:pPr marL="771525" indent="-771525">
              <a:buFont typeface="Arial" panose="020B0604020202020204" pitchFamily="34" charset="0"/>
              <a:buChar char="•"/>
            </a:pPr>
            <a:r>
              <a:rPr lang="en-CA" sz="4320" dirty="0"/>
              <a:t>Delayed Gratification</a:t>
            </a:r>
          </a:p>
          <a:p>
            <a:pPr marL="771525" indent="-771525">
              <a:buFont typeface="Arial" panose="020B0604020202020204" pitchFamily="34" charset="0"/>
              <a:buChar char="•"/>
            </a:pPr>
            <a:r>
              <a:rPr lang="en-CA" sz="4320" dirty="0"/>
              <a:t>Develop Positive Behaviors</a:t>
            </a:r>
          </a:p>
          <a:p>
            <a:pPr marL="771525" indent="-771525">
              <a:buFont typeface="Arial" panose="020B0604020202020204" pitchFamily="34" charset="0"/>
              <a:buChar char="•"/>
            </a:pPr>
            <a:r>
              <a:rPr lang="en-CA" sz="4320" dirty="0"/>
              <a:t>Builds Healthy Habits into Adulthood</a:t>
            </a:r>
          </a:p>
          <a:p>
            <a:pPr marL="771525" indent="-771525">
              <a:buFont typeface="Arial" panose="020B0604020202020204" pitchFamily="34" charset="0"/>
              <a:buChar char="•"/>
            </a:pPr>
            <a:r>
              <a:rPr lang="en-CA" sz="4320" dirty="0"/>
              <a:t>Recognize Feelings</a:t>
            </a:r>
          </a:p>
          <a:p>
            <a:pPr marL="771525" indent="-771525">
              <a:buFont typeface="Arial" panose="020B0604020202020204" pitchFamily="34" charset="0"/>
              <a:buChar char="•"/>
            </a:pPr>
            <a:r>
              <a:rPr lang="en-CA" sz="4320" dirty="0"/>
              <a:t>Improves Physical Health</a:t>
            </a:r>
          </a:p>
          <a:p>
            <a:pPr marL="771525" indent="-771525">
              <a:buFont typeface="Arial" panose="020B0604020202020204" pitchFamily="34" charset="0"/>
              <a:buChar char="•"/>
            </a:pPr>
            <a:r>
              <a:rPr lang="en-CA" sz="4320" dirty="0"/>
              <a:t>Better Sleep Quality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705826" y="21286582"/>
            <a:ext cx="7585307" cy="5909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20" i="1" dirty="0"/>
              <a:t>Visual identity</a:t>
            </a:r>
            <a:r>
              <a:rPr lang="en-CA" sz="1620" dirty="0"/>
              <a:t>. University of Regina. (n.d.). Retrieved March 20, 2023, from https://</a:t>
            </a:r>
            <a:r>
              <a:rPr lang="en-CA" sz="1620" dirty="0" err="1"/>
              <a:t>www.uregina.ca</a:t>
            </a:r>
            <a:r>
              <a:rPr lang="en-CA" sz="1620" dirty="0"/>
              <a:t>/communications-marketing/visual-identity.html#fact_15_5 </a:t>
            </a:r>
          </a:p>
        </p:txBody>
      </p:sp>
      <p:sp>
        <p:nvSpPr>
          <p:cNvPr id="18" name="Rectangle 17"/>
          <p:cNvSpPr/>
          <p:nvPr/>
        </p:nvSpPr>
        <p:spPr>
          <a:xfrm flipV="1">
            <a:off x="11570269" y="3641358"/>
            <a:ext cx="9598090" cy="144590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45"/>
          </a:p>
        </p:txBody>
      </p:sp>
      <p:sp>
        <p:nvSpPr>
          <p:cNvPr id="19" name="Subtitle 2"/>
          <p:cNvSpPr txBox="1"/>
          <p:nvPr/>
        </p:nvSpPr>
        <p:spPr>
          <a:xfrm>
            <a:off x="13424443" y="3930545"/>
            <a:ext cx="5889748" cy="1044978"/>
          </a:xfrm>
          <a:prstGeom prst="rect">
            <a:avLst/>
          </a:prstGeom>
        </p:spPr>
        <p:txBody>
          <a:bodyPr vert="horz" lIns="246888" tIns="123444" rIns="246888" bIns="123444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4860" dirty="0"/>
              <a:t>Smartphone Lockbox</a:t>
            </a:r>
            <a:endParaRPr lang="en-US" sz="486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D44F6-4E72-D949-B21D-19BF801F6B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124" b="95787" l="2241" r="97759">
                        <a14:foregroundMark x1="31933" y1="5899" x2="21289" y2="32865"/>
                        <a14:foregroundMark x1="21289" y1="32865" x2="28852" y2="73596"/>
                        <a14:foregroundMark x1="28852" y1="73596" x2="71709" y2="74157"/>
                        <a14:foregroundMark x1="71709" y1="74157" x2="87115" y2="36798"/>
                        <a14:foregroundMark x1="87115" y1="36798" x2="68067" y2="13764"/>
                        <a14:foregroundMark x1="68067" y1="13764" x2="26611" y2="16292"/>
                        <a14:foregroundMark x1="26611" y1="16292" x2="15966" y2="42416"/>
                        <a14:foregroundMark x1="15966" y1="42416" x2="32493" y2="66292"/>
                        <a14:foregroundMark x1="32493" y1="66292" x2="62185" y2="62921"/>
                        <a14:foregroundMark x1="62185" y1="62921" x2="61345" y2="29494"/>
                        <a14:foregroundMark x1="61345" y1="29494" x2="40896" y2="55337"/>
                        <a14:foregroundMark x1="40896" y1="55337" x2="61064" y2="32022"/>
                        <a14:foregroundMark x1="61064" y1="32022" x2="46779" y2="39045"/>
                        <a14:foregroundMark x1="77871" y1="12921" x2="18768" y2="8427"/>
                        <a14:foregroundMark x1="18768" y1="8427" x2="13725" y2="14607"/>
                        <a14:foregroundMark x1="15686" y1="9831" x2="2241" y2="33708"/>
                        <a14:foregroundMark x1="2241" y1="33708" x2="7003" y2="89326"/>
                        <a14:foregroundMark x1="7003" y1="89326" x2="40056" y2="95787"/>
                        <a14:foregroundMark x1="40056" y1="95787" x2="47899" y2="93258"/>
                        <a14:foregroundMark x1="39496" y1="83146" x2="33333" y2="81180"/>
                        <a14:foregroundMark x1="31373" y1="80899" x2="17367" y2="78652"/>
                        <a14:foregroundMark x1="15406" y1="74157" x2="10644" y2="28090"/>
                        <a14:foregroundMark x1="10084" y1="23596" x2="5322" y2="76404"/>
                        <a14:foregroundMark x1="11204" y1="65449" x2="41457" y2="39607"/>
                        <a14:foregroundMark x1="41457" y1="39607" x2="41737" y2="39607"/>
                        <a14:foregroundMark x1="82073" y1="39045" x2="69188" y2="64045"/>
                        <a14:foregroundMark x1="69188" y1="64045" x2="67787" y2="63483"/>
                        <a14:foregroundMark x1="73109" y1="42416" x2="62745" y2="55618"/>
                        <a14:foregroundMark x1="65826" y1="52809" x2="48459" y2="31742"/>
                        <a14:foregroundMark x1="48459" y1="31742" x2="36415" y2="30899"/>
                        <a14:foregroundMark x1="64146" y1="25000" x2="77311" y2="31180"/>
                        <a14:foregroundMark x1="76751" y1="25281" x2="63305" y2="5337"/>
                        <a14:foregroundMark x1="54622" y1="4775" x2="33894" y2="7865"/>
                        <a14:foregroundMark x1="52941" y1="1966" x2="81793" y2="7584"/>
                        <a14:foregroundMark x1="81793" y1="7584" x2="82633" y2="8427"/>
                        <a14:foregroundMark x1="82633" y1="8146" x2="90756" y2="32865"/>
                        <a14:foregroundMark x1="90476" y1="34831" x2="92997" y2="55618"/>
                        <a14:foregroundMark x1="90196" y1="67135" x2="76471" y2="87921"/>
                        <a14:foregroundMark x1="68067" y1="88483" x2="53501" y2="87921"/>
                        <a14:foregroundMark x1="55182" y1="82303" x2="58263" y2="94663"/>
                        <a14:foregroundMark x1="48179" y1="95506" x2="86555" y2="91292"/>
                        <a14:foregroundMark x1="86275" y1="90449" x2="91317" y2="68539"/>
                        <a14:foregroundMark x1="91877" y1="66011" x2="91877" y2="45506"/>
                        <a14:foregroundMark x1="92157" y1="37640" x2="94398" y2="80337"/>
                        <a14:foregroundMark x1="69748" y1="67697" x2="68067" y2="65169"/>
                        <a14:foregroundMark x1="81513" y1="60112" x2="83473" y2="61517"/>
                        <a14:foregroundMark x1="86275" y1="58708" x2="64986" y2="62640"/>
                        <a14:foregroundMark x1="3081" y1="71910" x2="2801" y2="23596"/>
                        <a14:foregroundMark x1="95518" y1="20787" x2="93838" y2="78652"/>
                        <a14:foregroundMark x1="93838" y1="78652" x2="95518" y2="75562"/>
                        <a14:foregroundMark x1="94118" y1="71629" x2="97759" y2="41854"/>
                        <a14:foregroundMark x1="40056" y1="62640" x2="40056" y2="62640"/>
                        <a14:backgroundMark x1="4482" y1="4213" x2="9244" y2="2528"/>
                        <a14:backgroundMark x1="7843" y1="2809" x2="840" y2="8146"/>
                        <a14:backgroundMark x1="94118" y1="3652" x2="98880" y2="64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79547" y="17422546"/>
            <a:ext cx="1245286" cy="1241800"/>
          </a:xfrm>
          <a:prstGeom prst="rect">
            <a:avLst/>
          </a:prstGeom>
        </p:spPr>
      </p:pic>
      <p:pic>
        <p:nvPicPr>
          <p:cNvPr id="1028" name="Picture 4" descr="Chart: America's Favorite Bedside Companion? | Statista">
            <a:extLst>
              <a:ext uri="{FF2B5EF4-FFF2-40B4-BE49-F238E27FC236}">
                <a16:creationId xmlns:a16="http://schemas.microsoft.com/office/drawing/2014/main" id="{77CE4AC7-BE1F-47FA-A884-E476C4AB97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3" b="15557"/>
          <a:stretch/>
        </p:blipFill>
        <p:spPr bwMode="auto">
          <a:xfrm>
            <a:off x="10749396" y="11006702"/>
            <a:ext cx="11239834" cy="603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316BAB-A99B-D934-CC1A-CAAD99431385}"/>
              </a:ext>
            </a:extLst>
          </p:cNvPr>
          <p:cNvSpPr txBox="1"/>
          <p:nvPr/>
        </p:nvSpPr>
        <p:spPr>
          <a:xfrm>
            <a:off x="627426" y="21360825"/>
            <a:ext cx="758530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dirty="0">
                <a:effectLst/>
              </a:rPr>
              <a:t>UR courses: Log in to the site. (n.d.). Retrieved March 21, 2023, from https://</a:t>
            </a:r>
            <a:r>
              <a:rPr lang="en-CA" sz="1600" dirty="0" err="1">
                <a:effectLst/>
              </a:rPr>
              <a:t>urcourses.uregina.ca</a:t>
            </a:r>
            <a:r>
              <a:rPr lang="en-CA" sz="1600" dirty="0">
                <a:effectLst/>
              </a:rPr>
              <a:t>/mod/page/</a:t>
            </a:r>
            <a:r>
              <a:rPr lang="en-CA" sz="1600" dirty="0" err="1">
                <a:effectLst/>
              </a:rPr>
              <a:t>view.php?id</a:t>
            </a:r>
            <a:r>
              <a:rPr lang="en-CA" sz="1600" dirty="0">
                <a:effectLst/>
              </a:rPr>
              <a:t>=1971431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329</TotalTime>
  <Words>256</Words>
  <Application>Microsoft Macintosh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Well-Phone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WellPhone Smart Phone Lockbox</dc:title>
  <dc:creator>Jadon Donais</dc:creator>
  <cp:lastModifiedBy>Jadon Donais</cp:lastModifiedBy>
  <cp:revision>6</cp:revision>
  <dcterms:created xsi:type="dcterms:W3CDTF">2023-03-20T00:04:30Z</dcterms:created>
  <dcterms:modified xsi:type="dcterms:W3CDTF">2023-03-21T06:12:28Z</dcterms:modified>
</cp:coreProperties>
</file>