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sldIdLst>
    <p:sldId id="256" r:id="rId2"/>
    <p:sldId id="269" r:id="rId3"/>
    <p:sldId id="268" r:id="rId4"/>
    <p:sldId id="280" r:id="rId5"/>
    <p:sldId id="270" r:id="rId6"/>
    <p:sldId id="272" r:id="rId7"/>
    <p:sldId id="279" r:id="rId8"/>
    <p:sldId id="271" r:id="rId9"/>
    <p:sldId id="283" r:id="rId10"/>
    <p:sldId id="284" r:id="rId11"/>
    <p:sldId id="287" r:id="rId12"/>
    <p:sldId id="288" r:id="rId13"/>
    <p:sldId id="274" r:id="rId14"/>
    <p:sldId id="276" r:id="rId15"/>
    <p:sldId id="277" r:id="rId16"/>
    <p:sldId id="289" r:id="rId17"/>
    <p:sldId id="303" r:id="rId18"/>
    <p:sldId id="290" r:id="rId19"/>
    <p:sldId id="298" r:id="rId20"/>
    <p:sldId id="304" r:id="rId21"/>
    <p:sldId id="306" r:id="rId22"/>
    <p:sldId id="30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2" r:id="rId31"/>
    <p:sldId id="301" r:id="rId32"/>
    <p:sldId id="305" r:id="rId33"/>
    <p:sldId id="307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0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54A2-7BC9-4AA1-8968-78F600B7F9D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C293-1FFD-4955-8A0D-D308CB1FB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imdeveloper.tistory.com/2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재전송과 배치처리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06248-B76A-4C0E-B193-B3A34CD79365}"/>
              </a:ext>
            </a:extLst>
          </p:cNvPr>
          <p:cNvSpPr/>
          <p:nvPr/>
        </p:nvSpPr>
        <p:spPr>
          <a:xfrm>
            <a:off x="4077563" y="3899577"/>
            <a:ext cx="4036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https://velog.io/@hyun6ik/Apache-Kafka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1F42F-E692-4CE5-AA30-6250968A017A}"/>
              </a:ext>
            </a:extLst>
          </p:cNvPr>
          <p:cNvSpPr/>
          <p:nvPr/>
        </p:nvSpPr>
        <p:spPr>
          <a:xfrm>
            <a:off x="3305813" y="349968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아파치 카프카 애플리케이션 개발을 위한 실전 가이드</a:t>
            </a:r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max.in.flight.requests.per.connection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배치 처리로 인해 브로커에서 메시지 저장 순서가 변경될 수 있음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8ACA-9C22-4A0A-9091-814F77649DC0}"/>
              </a:ext>
            </a:extLst>
          </p:cNvPr>
          <p:cNvSpPr txBox="1"/>
          <p:nvPr/>
        </p:nvSpPr>
        <p:spPr>
          <a:xfrm>
            <a:off x="1165871" y="2868500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6AB19-B966-4887-9CF8-D00F5429B279}"/>
              </a:ext>
            </a:extLst>
          </p:cNvPr>
          <p:cNvSpPr txBox="1"/>
          <p:nvPr/>
        </p:nvSpPr>
        <p:spPr>
          <a:xfrm>
            <a:off x="2100074" y="2868500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B026C2-7E63-4D68-BB16-879AF2B11498}"/>
              </a:ext>
            </a:extLst>
          </p:cNvPr>
          <p:cNvSpPr/>
          <p:nvPr/>
        </p:nvSpPr>
        <p:spPr>
          <a:xfrm>
            <a:off x="7186696" y="2331057"/>
            <a:ext cx="2581725" cy="33924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A03F3F-8A4D-4EB1-9FA1-9F8AC352DE48}"/>
              </a:ext>
            </a:extLst>
          </p:cNvPr>
          <p:cNvSpPr/>
          <p:nvPr/>
        </p:nvSpPr>
        <p:spPr>
          <a:xfrm>
            <a:off x="3974363" y="2759105"/>
            <a:ext cx="2524797" cy="540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A77396-CC15-43E4-9921-FB43E471266D}"/>
              </a:ext>
            </a:extLst>
          </p:cNvPr>
          <p:cNvSpPr txBox="1"/>
          <p:nvPr/>
        </p:nvSpPr>
        <p:spPr>
          <a:xfrm>
            <a:off x="1638305" y="189302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D0E6F8-C56C-43F7-880D-2E16C3101135}"/>
              </a:ext>
            </a:extLst>
          </p:cNvPr>
          <p:cNvCxnSpPr>
            <a:cxnSpLocks/>
          </p:cNvCxnSpPr>
          <p:nvPr/>
        </p:nvCxnSpPr>
        <p:spPr>
          <a:xfrm flipH="1">
            <a:off x="3681454" y="4203809"/>
            <a:ext cx="336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4BA6B3-8587-4EDE-A791-521D4F4E7407}"/>
              </a:ext>
            </a:extLst>
          </p:cNvPr>
          <p:cNvSpPr txBox="1"/>
          <p:nvPr/>
        </p:nvSpPr>
        <p:spPr>
          <a:xfrm>
            <a:off x="5089940" y="3754218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Batch1 ack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3D26FD-ABFE-4873-9104-1D3D84118B62}"/>
              </a:ext>
            </a:extLst>
          </p:cNvPr>
          <p:cNvCxnSpPr>
            <a:cxnSpLocks/>
          </p:cNvCxnSpPr>
          <p:nvPr/>
        </p:nvCxnSpPr>
        <p:spPr>
          <a:xfrm>
            <a:off x="3784614" y="4790752"/>
            <a:ext cx="326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9E4E25-0EBB-4970-AB1F-872A4A0A7532}"/>
              </a:ext>
            </a:extLst>
          </p:cNvPr>
          <p:cNvSpPr txBox="1"/>
          <p:nvPr/>
        </p:nvSpPr>
        <p:spPr>
          <a:xfrm>
            <a:off x="4530884" y="4275989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0 </a:t>
            </a:r>
            <a:r>
              <a:rPr lang="ko-KR" altLang="en-US" dirty="0"/>
              <a:t>재전송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412875-31DE-415B-B7E8-5B2D9BC85A5A}"/>
              </a:ext>
            </a:extLst>
          </p:cNvPr>
          <p:cNvSpPr txBox="1"/>
          <p:nvPr/>
        </p:nvSpPr>
        <p:spPr>
          <a:xfrm>
            <a:off x="4437731" y="2844782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2275DE-8099-420E-B3FB-32061CCA41C4}"/>
              </a:ext>
            </a:extLst>
          </p:cNvPr>
          <p:cNvSpPr txBox="1"/>
          <p:nvPr/>
        </p:nvSpPr>
        <p:spPr>
          <a:xfrm>
            <a:off x="5406586" y="2849960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0386D1-0D17-4623-A303-06ABEFE805F1}"/>
              </a:ext>
            </a:extLst>
          </p:cNvPr>
          <p:cNvSpPr/>
          <p:nvPr/>
        </p:nvSpPr>
        <p:spPr>
          <a:xfrm>
            <a:off x="895184" y="2331057"/>
            <a:ext cx="2524797" cy="27339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236959-3894-4B89-BCA1-794667CB68EC}"/>
              </a:ext>
            </a:extLst>
          </p:cNvPr>
          <p:cNvSpPr txBox="1"/>
          <p:nvPr/>
        </p:nvSpPr>
        <p:spPr>
          <a:xfrm>
            <a:off x="4764057" y="234815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함께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F5DC4B-AE41-4D35-AE52-730E5517D8E8}"/>
              </a:ext>
            </a:extLst>
          </p:cNvPr>
          <p:cNvSpPr txBox="1"/>
          <p:nvPr/>
        </p:nvSpPr>
        <p:spPr>
          <a:xfrm>
            <a:off x="8077416" y="194080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AE322A-A297-47FB-8B25-1CFA6069A55D}"/>
              </a:ext>
            </a:extLst>
          </p:cNvPr>
          <p:cNvSpPr txBox="1"/>
          <p:nvPr/>
        </p:nvSpPr>
        <p:spPr>
          <a:xfrm>
            <a:off x="7343886" y="3323952"/>
            <a:ext cx="828945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8E061C-7D83-4641-8B99-4C4EEC26282A}"/>
              </a:ext>
            </a:extLst>
          </p:cNvPr>
          <p:cNvSpPr txBox="1"/>
          <p:nvPr/>
        </p:nvSpPr>
        <p:spPr>
          <a:xfrm>
            <a:off x="7343886" y="3956381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6544CB-7764-4B2A-BFAA-6EDC802DFFCC}"/>
              </a:ext>
            </a:extLst>
          </p:cNvPr>
          <p:cNvSpPr txBox="1"/>
          <p:nvPr/>
        </p:nvSpPr>
        <p:spPr>
          <a:xfrm>
            <a:off x="8234606" y="332395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 실패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FD133D-8DE9-452F-B154-3DEEDD005654}"/>
              </a:ext>
            </a:extLst>
          </p:cNvPr>
          <p:cNvSpPr txBox="1"/>
          <p:nvPr/>
        </p:nvSpPr>
        <p:spPr>
          <a:xfrm>
            <a:off x="5000263" y="4638036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FDA66-695B-4ED4-B333-18D349F343DD}"/>
              </a:ext>
            </a:extLst>
          </p:cNvPr>
          <p:cNvSpPr txBox="1"/>
          <p:nvPr/>
        </p:nvSpPr>
        <p:spPr>
          <a:xfrm>
            <a:off x="8306602" y="4655292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903A0-9B54-49FB-A482-196C608CE81A}"/>
              </a:ext>
            </a:extLst>
          </p:cNvPr>
          <p:cNvSpPr txBox="1"/>
          <p:nvPr/>
        </p:nvSpPr>
        <p:spPr>
          <a:xfrm>
            <a:off x="7331068" y="4655292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CA65B-F216-4008-BC55-DC851D4098C5}"/>
              </a:ext>
            </a:extLst>
          </p:cNvPr>
          <p:cNvSpPr txBox="1"/>
          <p:nvPr/>
        </p:nvSpPr>
        <p:spPr>
          <a:xfrm>
            <a:off x="6705335" y="5815739"/>
            <a:ext cx="381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나중에 생성된 </a:t>
            </a:r>
            <a:r>
              <a:rPr lang="en-US" altLang="ko-KR" dirty="0"/>
              <a:t>Batch1</a:t>
            </a:r>
            <a:r>
              <a:rPr lang="ko-KR" altLang="en-US" dirty="0"/>
              <a:t>이 먼저 저장됨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75A3D0-540E-4691-A25F-745557129A80}"/>
              </a:ext>
            </a:extLst>
          </p:cNvPr>
          <p:cNvCxnSpPr/>
          <p:nvPr/>
        </p:nvCxnSpPr>
        <p:spPr>
          <a:xfrm>
            <a:off x="1435299" y="3508618"/>
            <a:ext cx="1237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A52E7-2F82-45FA-8087-06D36BEC1CD9}"/>
              </a:ext>
            </a:extLst>
          </p:cNvPr>
          <p:cNvSpPr txBox="1"/>
          <p:nvPr/>
        </p:nvSpPr>
        <p:spPr>
          <a:xfrm>
            <a:off x="1012372" y="333065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4DC43-11A9-4938-9424-11FAB96194A4}"/>
              </a:ext>
            </a:extLst>
          </p:cNvPr>
          <p:cNvSpPr txBox="1"/>
          <p:nvPr/>
        </p:nvSpPr>
        <p:spPr>
          <a:xfrm>
            <a:off x="2666694" y="3330650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1CEE1A-3563-4F88-BB86-CD2D11455DA7}"/>
              </a:ext>
            </a:extLst>
          </p:cNvPr>
          <p:cNvCxnSpPr/>
          <p:nvPr/>
        </p:nvCxnSpPr>
        <p:spPr>
          <a:xfrm>
            <a:off x="7639862" y="5231819"/>
            <a:ext cx="1237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258444-CD8A-4264-BD92-691F130B6093}"/>
              </a:ext>
            </a:extLst>
          </p:cNvPr>
          <p:cNvSpPr txBox="1"/>
          <p:nvPr/>
        </p:nvSpPr>
        <p:spPr>
          <a:xfrm>
            <a:off x="7216935" y="505385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114720-3029-4AC9-A50D-55D6606D0EC9}"/>
              </a:ext>
            </a:extLst>
          </p:cNvPr>
          <p:cNvSpPr txBox="1"/>
          <p:nvPr/>
        </p:nvSpPr>
        <p:spPr>
          <a:xfrm>
            <a:off x="8871257" y="5053851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enable.idempotence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여러 번 연산을 수행하더라도 동일한 결과를 나타내는 것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Producer</a:t>
            </a:r>
            <a:r>
              <a:rPr lang="ko-KR" altLang="en-US" sz="1600" dirty="0"/>
              <a:t>가 특정</a:t>
            </a:r>
            <a:r>
              <a:rPr lang="en-US" altLang="ko-KR" sz="1600" dirty="0"/>
              <a:t> Record</a:t>
            </a:r>
            <a:r>
              <a:rPr lang="ko-KR" altLang="en-US" sz="1600" dirty="0"/>
              <a:t>에 대한</a:t>
            </a:r>
            <a:r>
              <a:rPr lang="en-US" altLang="ko-KR" sz="1600" dirty="0"/>
              <a:t> </a:t>
            </a:r>
            <a:r>
              <a:rPr lang="ko-KR" altLang="en-US" sz="1600" dirty="0"/>
              <a:t>쓰기 작업을 단 한번만 허용할 것인지를 설정하여 </a:t>
            </a:r>
            <a:r>
              <a:rPr lang="ko-KR" altLang="en-US" sz="1600" dirty="0" err="1"/>
              <a:t>멱등성</a:t>
            </a:r>
            <a:r>
              <a:rPr lang="ko-KR" altLang="en-US" sz="1600" dirty="0"/>
              <a:t> 보장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PID(</a:t>
            </a:r>
            <a:r>
              <a:rPr lang="en-US" altLang="ko-KR" sz="1600" dirty="0" err="1"/>
              <a:t>ProducerId</a:t>
            </a:r>
            <a:r>
              <a:rPr lang="en-US" altLang="ko-KR" sz="1600" dirty="0"/>
              <a:t>)</a:t>
            </a:r>
            <a:r>
              <a:rPr lang="ko-KR" altLang="en-US" sz="1600" dirty="0"/>
              <a:t>와 메시지 </a:t>
            </a:r>
            <a:r>
              <a:rPr lang="en-US" altLang="ko-KR" sz="1600" dirty="0"/>
              <a:t>Sequence</a:t>
            </a:r>
            <a:r>
              <a:rPr lang="ko-KR" altLang="en-US" sz="1600" dirty="0"/>
              <a:t> 통해서 어떤 </a:t>
            </a:r>
            <a:r>
              <a:rPr lang="en-US" altLang="ko-KR" sz="1600" u="sng" dirty="0"/>
              <a:t>Producer</a:t>
            </a:r>
            <a:r>
              <a:rPr lang="ko-KR" altLang="en-US" sz="1600" u="sng" dirty="0"/>
              <a:t>가 어떤 </a:t>
            </a:r>
            <a:r>
              <a:rPr lang="en-US" altLang="ko-KR" sz="1600" u="sng" dirty="0"/>
              <a:t>record </a:t>
            </a:r>
            <a:r>
              <a:rPr lang="ko-KR" altLang="en-US" sz="1600" u="sng" dirty="0"/>
              <a:t>를 전달하는지 체크</a:t>
            </a:r>
            <a:endParaRPr lang="en-US" altLang="ko-KR" sz="1600" u="sng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브로커에서 메시지 </a:t>
            </a:r>
            <a:r>
              <a:rPr lang="en-US" altLang="ko-KR" sz="1600" dirty="0"/>
              <a:t>Sequence</a:t>
            </a:r>
            <a:r>
              <a:rPr lang="ko-KR" altLang="en-US" sz="1600" dirty="0"/>
              <a:t>가 중복 될 경우 이를 메시지 로그에 기록하지 않고 </a:t>
            </a:r>
            <a:r>
              <a:rPr lang="en-US" altLang="ko-KR" sz="1600" u="sng" dirty="0"/>
              <a:t>Ack</a:t>
            </a:r>
            <a:r>
              <a:rPr lang="ko-KR" altLang="en-US" sz="1600" u="sng" dirty="0"/>
              <a:t>만 전송</a:t>
            </a:r>
            <a:endParaRPr lang="en-US" altLang="ko-KR" sz="1600" u="sng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브로커는 </a:t>
            </a:r>
            <a:r>
              <a:rPr lang="en-US" altLang="ko-KR" sz="1600" dirty="0"/>
              <a:t>Producer</a:t>
            </a:r>
            <a:r>
              <a:rPr lang="ko-KR" altLang="en-US" sz="1600" dirty="0"/>
              <a:t>가 보낸 메시지의 </a:t>
            </a:r>
            <a:r>
              <a:rPr lang="en-US" altLang="ko-KR" sz="1600" dirty="0"/>
              <a:t>Sequence</a:t>
            </a:r>
            <a:r>
              <a:rPr lang="ko-KR" altLang="en-US" sz="1600" dirty="0"/>
              <a:t>가 브로커가 가지고 있는 메시지의 </a:t>
            </a:r>
            <a:r>
              <a:rPr lang="en-US" altLang="ko-KR" sz="1600" dirty="0"/>
              <a:t>Sequence</a:t>
            </a:r>
            <a:r>
              <a:rPr lang="ko-KR" altLang="en-US" sz="1600" dirty="0"/>
              <a:t>보다 </a:t>
            </a:r>
            <a:r>
              <a:rPr lang="en-US" altLang="ko-KR" sz="1600" dirty="0"/>
              <a:t>1</a:t>
            </a:r>
            <a:r>
              <a:rPr lang="ko-KR" altLang="en-US" sz="1600" dirty="0"/>
              <a:t>만큼 큰 경우에만 브로커에 저장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Idempotence</a:t>
            </a:r>
            <a:r>
              <a:rPr lang="ko-KR" altLang="en-US" sz="1600" dirty="0"/>
              <a:t>를 적용하면 성능이 다소 감소하지만 기본적으로 사용 권장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5" name="Picture 2" descr="https://miro.medium.com/max/700/1*_LFhqrGsilPeG67FYtJi9A.png">
            <a:extLst>
              <a:ext uri="{FF2B5EF4-FFF2-40B4-BE49-F238E27FC236}">
                <a16:creationId xmlns:a16="http://schemas.microsoft.com/office/drawing/2014/main" id="{A6B92D2F-E66F-45A2-AAB6-1C713ED0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" y="4077703"/>
            <a:ext cx="6194436" cy="18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700/1*WtNGgkoxsftumN30hLtA3A.png">
            <a:extLst>
              <a:ext uri="{FF2B5EF4-FFF2-40B4-BE49-F238E27FC236}">
                <a16:creationId xmlns:a16="http://schemas.microsoft.com/office/drawing/2014/main" id="{946BD2E6-0F43-4CEF-A9B4-3B31C713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43" y="4077703"/>
            <a:ext cx="5801657" cy="20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57C33F-BB19-452B-AF52-51EBB59A7AA0}"/>
              </a:ext>
            </a:extLst>
          </p:cNvPr>
          <p:cNvSpPr txBox="1"/>
          <p:nvPr/>
        </p:nvSpPr>
        <p:spPr>
          <a:xfrm>
            <a:off x="2250586" y="60401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중복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BBF1D-B936-43E1-8E86-824FC0E75CC7}"/>
              </a:ext>
            </a:extLst>
          </p:cNvPr>
          <p:cNvSpPr txBox="1"/>
          <p:nvPr/>
        </p:nvSpPr>
        <p:spPr>
          <a:xfrm>
            <a:off x="8151577" y="6130043"/>
            <a:ext cx="32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idempotence</a:t>
            </a:r>
            <a:r>
              <a:rPr lang="ko-KR" altLang="en-US" dirty="0"/>
              <a:t>를 통한 문제 해결</a:t>
            </a:r>
          </a:p>
        </p:txBody>
      </p:sp>
    </p:spTree>
    <p:extLst>
      <p:ext uri="{BB962C8B-B14F-4D97-AF65-F5344CB8AC3E}">
        <p14:creationId xmlns:p14="http://schemas.microsoft.com/office/powerpoint/2010/main" val="20043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enable.idempotence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OutOfOrderSequenceException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앞선 예시는 메시지 전송 성공</a:t>
            </a:r>
            <a:r>
              <a:rPr lang="en-US" altLang="ko-KR" sz="1600" dirty="0"/>
              <a:t>, ack</a:t>
            </a:r>
            <a:r>
              <a:rPr lang="ko-KR" altLang="en-US" sz="1600" dirty="0"/>
              <a:t>는 실패</a:t>
            </a:r>
            <a:r>
              <a:rPr lang="en-US" altLang="ko-KR" sz="1600" dirty="0"/>
              <a:t>. </a:t>
            </a:r>
            <a:r>
              <a:rPr lang="ko-KR" altLang="en-US" sz="1600" dirty="0"/>
              <a:t>본 예시는 메시지 전달 자체가 실패한 경우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Batch 0</a:t>
            </a:r>
            <a:r>
              <a:rPr lang="ko-KR" altLang="en-US" sz="1600" dirty="0"/>
              <a:t>이 실패했지만 </a:t>
            </a:r>
            <a:r>
              <a:rPr lang="en-US" altLang="ko-KR" sz="1600" dirty="0"/>
              <a:t>Batch 1</a:t>
            </a:r>
            <a:r>
              <a:rPr lang="ko-KR" altLang="en-US" sz="1600" dirty="0"/>
              <a:t>이 성공했다면</a:t>
            </a:r>
            <a:r>
              <a:rPr lang="en-US" altLang="ko-KR" sz="1600" dirty="0"/>
              <a:t>?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Batch 1</a:t>
            </a:r>
            <a:r>
              <a:rPr lang="ko-KR" altLang="en-US" sz="1600" dirty="0"/>
              <a:t>을</a:t>
            </a:r>
            <a:r>
              <a:rPr lang="en-US" altLang="ko-KR" sz="1600" dirty="0"/>
              <a:t> write</a:t>
            </a:r>
            <a:r>
              <a:rPr lang="ko-KR" altLang="en-US" sz="1600" dirty="0"/>
              <a:t>할 때 </a:t>
            </a:r>
            <a:r>
              <a:rPr lang="en-US" altLang="ko-KR" sz="1600" dirty="0"/>
              <a:t>sequence </a:t>
            </a:r>
            <a:r>
              <a:rPr lang="ko-KR" altLang="en-US" sz="1600" dirty="0"/>
              <a:t>번호가 맞지 않으므로 예외 전달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실패한 위치부터 다시 전송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pic>
        <p:nvPicPr>
          <p:cNvPr id="28674" name="Picture 2" descr="https://velog.velcdn.com/images%2Fhyun6ik%2Fpost%2F8acde9b6-d155-4ad6-bb36-8a48ebda4b16%2Fimage.png">
            <a:extLst>
              <a:ext uri="{FF2B5EF4-FFF2-40B4-BE49-F238E27FC236}">
                <a16:creationId xmlns:a16="http://schemas.microsoft.com/office/drawing/2014/main" id="{C059BE2B-8A62-4FA4-BFB6-CDB53875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92" y="3200967"/>
            <a:ext cx="8553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enable.idempotence</a:t>
            </a:r>
            <a:r>
              <a:rPr lang="en-US" altLang="ko-KR" sz="2000" b="1" dirty="0"/>
              <a:t>=true</a:t>
            </a:r>
            <a:r>
              <a:rPr lang="ko-KR" altLang="en-US" sz="2000" b="1" dirty="0"/>
              <a:t> 이외의 추가 설정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max.in.flight.requests.per.connection</a:t>
            </a:r>
            <a:r>
              <a:rPr lang="ko-KR" altLang="en-US" sz="1800" dirty="0"/>
              <a:t>를 </a:t>
            </a:r>
            <a:r>
              <a:rPr lang="en-US" altLang="ko-KR" sz="1800" dirty="0"/>
              <a:t>5</a:t>
            </a:r>
            <a:r>
              <a:rPr lang="ko-KR" altLang="en-US" sz="1800" dirty="0"/>
              <a:t>보다 작거나 같은 값으로 설정</a:t>
            </a:r>
            <a:r>
              <a:rPr lang="en-US" altLang="ko-KR" sz="1800" dirty="0"/>
              <a:t>(</a:t>
            </a:r>
            <a:r>
              <a:rPr lang="ko-KR" altLang="en-US" sz="1800" dirty="0"/>
              <a:t>최대 </a:t>
            </a:r>
            <a:r>
              <a:rPr lang="en-US" altLang="ko-KR" sz="1800" dirty="0"/>
              <a:t>5)(</a:t>
            </a:r>
            <a:r>
              <a:rPr lang="ko-KR" altLang="en-US" sz="1800" dirty="0"/>
              <a:t>비동기 전송 시 브로커의 응답없이 한꺼번에 보낼 수 있는 배치의 개수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retries</a:t>
            </a:r>
            <a:r>
              <a:rPr lang="ko-KR" altLang="en-US" sz="1800" dirty="0"/>
              <a:t>을 </a:t>
            </a:r>
            <a:r>
              <a:rPr lang="en-US" altLang="ko-KR" sz="1800" dirty="0"/>
              <a:t>0</a:t>
            </a:r>
            <a:r>
              <a:rPr lang="ko-KR" altLang="en-US" sz="1800" dirty="0"/>
              <a:t>보다 큰 값으로 설정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acks</a:t>
            </a:r>
            <a:r>
              <a:rPr lang="ko-KR" altLang="en-US" sz="1800" dirty="0"/>
              <a:t>를 </a:t>
            </a:r>
            <a:r>
              <a:rPr lang="en-US" altLang="ko-KR" sz="1800" dirty="0"/>
              <a:t>all</a:t>
            </a:r>
            <a:r>
              <a:rPr lang="ko-KR" altLang="en-US" sz="1800" dirty="0"/>
              <a:t>로 설정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zeroCopy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데이터가 </a:t>
            </a:r>
            <a:r>
              <a:rPr lang="en-US" altLang="ko-KR" sz="1600" dirty="0"/>
              <a:t>User Space</a:t>
            </a:r>
            <a:r>
              <a:rPr lang="ko-KR" altLang="en-US" sz="1600" dirty="0"/>
              <a:t>에 복사되지 않고 </a:t>
            </a:r>
            <a:r>
              <a:rPr lang="en-US" altLang="ko-KR" sz="1600" dirty="0"/>
              <a:t>CPU </a:t>
            </a:r>
            <a:r>
              <a:rPr lang="ko-KR" altLang="en-US" sz="1600" dirty="0"/>
              <a:t>개입 없이 </a:t>
            </a:r>
            <a:r>
              <a:rPr lang="en-US" altLang="ko-KR" sz="1600" dirty="0"/>
              <a:t>Page Cache</a:t>
            </a:r>
            <a:r>
              <a:rPr lang="ko-KR" altLang="en-US" sz="1600" dirty="0"/>
              <a:t>와 </a:t>
            </a:r>
            <a:r>
              <a:rPr lang="en-US" altLang="ko-KR" sz="1600" dirty="0"/>
              <a:t>Network Buffer </a:t>
            </a:r>
            <a:r>
              <a:rPr lang="ko-KR" altLang="en-US" sz="1600" dirty="0"/>
              <a:t>사이에서 직접 전송되는 것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Broker</a:t>
            </a:r>
            <a:r>
              <a:rPr lang="ko-KR" altLang="en-US" sz="1600" dirty="0"/>
              <a:t>의</a:t>
            </a:r>
            <a:r>
              <a:rPr lang="en-US" altLang="ko-KR" sz="1600" dirty="0"/>
              <a:t> Heap </a:t>
            </a:r>
            <a:r>
              <a:rPr lang="ko-KR" altLang="en-US" sz="1600" dirty="0"/>
              <a:t>메모리를 절약</a:t>
            </a:r>
            <a:r>
              <a:rPr lang="en-US" altLang="ko-KR" sz="1600" dirty="0"/>
              <a:t>,</a:t>
            </a:r>
            <a:r>
              <a:rPr lang="ko-KR" altLang="en-US" sz="1600" dirty="0"/>
              <a:t> 처리량 대폭 증가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pic>
        <p:nvPicPr>
          <p:cNvPr id="9218" name="Picture 2" descr="https://velog.velcdn.com/images%2Fhyun6ik%2Fpost%2F0a5ff0d0-5ec4-4671-8540-6fbc17e48584%2Fimage.png">
            <a:extLst>
              <a:ext uri="{FF2B5EF4-FFF2-40B4-BE49-F238E27FC236}">
                <a16:creationId xmlns:a16="http://schemas.microsoft.com/office/drawing/2014/main" id="{F8853E78-DE98-41F9-8D58-B26EB56F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8" y="2280469"/>
            <a:ext cx="5479606" cy="7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t1.daumcdn.net/cfile/tistory/999DBC505C179E5412">
            <a:extLst>
              <a:ext uri="{FF2B5EF4-FFF2-40B4-BE49-F238E27FC236}">
                <a16:creationId xmlns:a16="http://schemas.microsoft.com/office/drawing/2014/main" id="{D1B6AFD6-20EB-4D7D-9F82-72CC474D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8" y="3194737"/>
            <a:ext cx="3316475" cy="290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1.daumcdn.net/cfile/tistory/9999B34C5C17A46C1F">
            <a:extLst>
              <a:ext uri="{FF2B5EF4-FFF2-40B4-BE49-F238E27FC236}">
                <a16:creationId xmlns:a16="http://schemas.microsoft.com/office/drawing/2014/main" id="{EA6B4914-9109-46A5-B257-3AE7E71E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56" y="3098109"/>
            <a:ext cx="3368179" cy="300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25CAC5-8134-4A5D-AD98-82F8EDAC2F58}"/>
              </a:ext>
            </a:extLst>
          </p:cNvPr>
          <p:cNvSpPr/>
          <p:nvPr/>
        </p:nvSpPr>
        <p:spPr>
          <a:xfrm>
            <a:off x="640807" y="6292690"/>
            <a:ext cx="4817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개의 버퍼에 동일한 데이터가 복사되는 과정은 </a:t>
            </a:r>
            <a:endParaRPr lang="en-US" altLang="ko-KR" sz="1600" dirty="0"/>
          </a:p>
          <a:p>
            <a:r>
              <a:rPr lang="ko-KR" altLang="en-US" sz="1600" dirty="0"/>
              <a:t>애플리케이션의 </a:t>
            </a:r>
            <a:r>
              <a:rPr lang="en-US" altLang="ko-KR" sz="1600" dirty="0"/>
              <a:t>CPU </a:t>
            </a:r>
            <a:r>
              <a:rPr lang="ko-KR" altLang="en-US" sz="1600" dirty="0"/>
              <a:t>자원을 소모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3AA951-A3C5-4BBA-81E3-EAF9164292C4}"/>
              </a:ext>
            </a:extLst>
          </p:cNvPr>
          <p:cNvSpPr/>
          <p:nvPr/>
        </p:nvSpPr>
        <p:spPr>
          <a:xfrm>
            <a:off x="5860167" y="6246524"/>
            <a:ext cx="5092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</a:rPr>
              <a:t>zeroCopy</a:t>
            </a:r>
            <a:r>
              <a:rPr lang="en-US" altLang="ko-KR" sz="1600" dirty="0"/>
              <a:t>: </a:t>
            </a:r>
            <a:r>
              <a:rPr lang="ko-KR" altLang="en-US" sz="1600" dirty="0"/>
              <a:t>커널 모드에서 유저 모드로 컨텍스트 스위칭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ACCD6-A6BA-4B3A-A70C-81E4A3AFE0FF}"/>
              </a:ext>
            </a:extLst>
          </p:cNvPr>
          <p:cNvSpPr txBox="1"/>
          <p:nvPr/>
        </p:nvSpPr>
        <p:spPr>
          <a:xfrm>
            <a:off x="6625070" y="2174779"/>
            <a:ext cx="4421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[Flush </a:t>
            </a:r>
            <a:r>
              <a:rPr lang="ko-KR" altLang="en-US" dirty="0"/>
              <a:t>발생 시점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Broker</a:t>
            </a:r>
            <a:r>
              <a:rPr lang="ko-KR" altLang="en-US" dirty="0"/>
              <a:t>가 종료</a:t>
            </a:r>
            <a:endParaRPr lang="en-US" altLang="ko-KR" dirty="0"/>
          </a:p>
          <a:p>
            <a:r>
              <a:rPr lang="en-US" altLang="ko-KR" dirty="0"/>
              <a:t>OS background "Flush Thread" </a:t>
            </a:r>
            <a:r>
              <a:rPr lang="ko-KR" altLang="en-US" dirty="0"/>
              <a:t>실행</a:t>
            </a:r>
            <a:r>
              <a:rPr lang="en-US" altLang="ko-KR" dirty="0"/>
              <a:t>(OS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5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Flush </a:t>
            </a:r>
            <a:r>
              <a:rPr lang="ko-KR" altLang="en-US" sz="2000" b="1" dirty="0"/>
              <a:t>되기 전에 </a:t>
            </a:r>
            <a:r>
              <a:rPr lang="en-US" altLang="ko-KR" sz="2000" b="1" dirty="0"/>
              <a:t>Broker </a:t>
            </a:r>
            <a:r>
              <a:rPr lang="ko-KR" altLang="en-US" sz="2000" b="1" dirty="0"/>
              <a:t>장애가 발생하면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OS</a:t>
            </a:r>
            <a:r>
              <a:rPr lang="ko-KR" altLang="en-US" sz="1600" dirty="0"/>
              <a:t>가 데이터를 디스크로 </a:t>
            </a:r>
            <a:r>
              <a:rPr lang="en-US" altLang="ko-KR" sz="1600" dirty="0"/>
              <a:t>Flush</a:t>
            </a:r>
            <a:r>
              <a:rPr lang="ko-KR" altLang="en-US" sz="1600" dirty="0"/>
              <a:t>하기 전에 </a:t>
            </a:r>
            <a:r>
              <a:rPr lang="en-US" altLang="ko-KR" sz="1600" dirty="0"/>
              <a:t>Broker</a:t>
            </a:r>
            <a:r>
              <a:rPr lang="ko-KR" altLang="en-US" sz="1600" dirty="0"/>
              <a:t>의 시스템에 장애가 발생하면 해당 데이터가 손실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Partition</a:t>
            </a:r>
            <a:r>
              <a:rPr lang="ko-KR" altLang="en-US" sz="1600" dirty="0"/>
              <a:t>이 </a:t>
            </a:r>
            <a:r>
              <a:rPr lang="en-US" altLang="ko-KR" sz="1600" dirty="0"/>
              <a:t>Replication(</a:t>
            </a:r>
            <a:r>
              <a:rPr lang="ko-KR" altLang="en-US" sz="1600" dirty="0"/>
              <a:t>복제</a:t>
            </a:r>
            <a:r>
              <a:rPr lang="en-US" altLang="ko-KR" sz="1600" dirty="0"/>
              <a:t>)</a:t>
            </a:r>
            <a:r>
              <a:rPr lang="ko-KR" altLang="en-US" sz="1600" dirty="0"/>
              <a:t>되어 있다면 </a:t>
            </a:r>
            <a:r>
              <a:rPr lang="en-US" altLang="ko-KR" sz="1600" dirty="0"/>
              <a:t>Broker</a:t>
            </a:r>
            <a:r>
              <a:rPr lang="ko-KR" altLang="en-US" sz="1600" dirty="0"/>
              <a:t>가 다시 온라인 상태일 때 복제본에서 데이터가 복구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Replication</a:t>
            </a:r>
            <a:r>
              <a:rPr lang="ko-KR" altLang="en-US" sz="1600" dirty="0"/>
              <a:t>이 없다면 데이터는 영구적으로 손실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Kafka </a:t>
            </a:r>
            <a:r>
              <a:rPr lang="ko-KR" altLang="en-US" sz="2000" b="1" dirty="0"/>
              <a:t>자체 </a:t>
            </a:r>
            <a:r>
              <a:rPr lang="en-US" altLang="ko-KR" sz="2000" b="1" dirty="0"/>
              <a:t>Flush </a:t>
            </a:r>
            <a:r>
              <a:rPr lang="ko-KR" altLang="en-US" sz="2000" b="1" dirty="0"/>
              <a:t>정책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Flush(</a:t>
            </a:r>
            <a:r>
              <a:rPr lang="en-US" altLang="ko-KR" sz="1600" dirty="0" err="1"/>
              <a:t>fsync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트리거하도록</a:t>
            </a:r>
            <a:r>
              <a:rPr lang="ko-KR" altLang="en-US" sz="1600" dirty="0"/>
              <a:t> 설정 가능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 err="1"/>
              <a:t>log.flush.interval.messages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메시지가 </a:t>
            </a:r>
            <a:r>
              <a:rPr lang="ko-KR" altLang="en-US" sz="1600" dirty="0" err="1">
                <a:sym typeface="Wingdings" panose="05000000000000000000" pitchFamily="2" charset="2"/>
              </a:rPr>
              <a:t>플러시되기</a:t>
            </a:r>
            <a:r>
              <a:rPr lang="ko-KR" altLang="en-US" sz="1600" dirty="0">
                <a:sym typeface="Wingdings" panose="05000000000000000000" pitchFamily="2" charset="2"/>
              </a:rPr>
              <a:t> 전에 누적될 수 있는 최대 메시지 수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시간</a:t>
            </a:r>
            <a:r>
              <a:rPr lang="en-US" altLang="ko-KR" sz="1600" dirty="0"/>
              <a:t>(log.flush.interval.ms)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메시지가 </a:t>
            </a:r>
            <a:r>
              <a:rPr lang="ko-KR" altLang="en-US" sz="1600" dirty="0" err="1"/>
              <a:t>플러시되기</a:t>
            </a:r>
            <a:r>
              <a:rPr lang="ko-KR" altLang="en-US" sz="1600" dirty="0"/>
              <a:t> 전에 로그에서 누적할 수 있는 최대 시간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Kafka</a:t>
            </a:r>
            <a:r>
              <a:rPr lang="ko-KR" altLang="en-US" sz="1600" dirty="0"/>
              <a:t>는 운영 체제의 </a:t>
            </a:r>
            <a:r>
              <a:rPr lang="en-US" altLang="ko-KR" sz="1600" dirty="0"/>
              <a:t>Background Flush </a:t>
            </a:r>
            <a:r>
              <a:rPr lang="ko-KR" altLang="en-US" sz="1600" dirty="0"/>
              <a:t>기능을 더 효율적으로 허용하는 것을 선호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기본적으로 무한</a:t>
            </a:r>
            <a:r>
              <a:rPr lang="en-US" altLang="ko-KR" sz="1600" dirty="0"/>
              <a:t>(</a:t>
            </a:r>
            <a:r>
              <a:rPr lang="ko-KR" altLang="en-US" sz="1600" dirty="0"/>
              <a:t>기본적으로 </a:t>
            </a:r>
            <a:r>
              <a:rPr lang="en-US" altLang="ko-KR" sz="1600" dirty="0" err="1"/>
              <a:t>fsync</a:t>
            </a:r>
            <a:r>
              <a:rPr lang="en-US" altLang="ko-KR" sz="1600" dirty="0"/>
              <a:t> </a:t>
            </a:r>
            <a:r>
              <a:rPr lang="ko-KR" altLang="en-US" sz="1600" dirty="0"/>
              <a:t>비활성화</a:t>
            </a:r>
            <a:r>
              <a:rPr lang="en-US" altLang="ko-KR" sz="1600" dirty="0"/>
              <a:t>)</a:t>
            </a:r>
            <a:r>
              <a:rPr lang="ko-KR" altLang="en-US" sz="1600" dirty="0"/>
              <a:t>으로 설정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설정을 기본값으로 유지하는 것을 권장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카프카 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1F42F-E692-4CE5-AA30-6250968A017A}"/>
              </a:ext>
            </a:extLst>
          </p:cNvPr>
          <p:cNvSpPr/>
          <p:nvPr/>
        </p:nvSpPr>
        <p:spPr>
          <a:xfrm>
            <a:off x="3305813" y="349968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아파치 카프카 애플리케이션 개발을 위한 실전 가이드</a:t>
            </a:r>
          </a:p>
        </p:txBody>
      </p:sp>
    </p:spTree>
    <p:extLst>
      <p:ext uri="{BB962C8B-B14F-4D97-AF65-F5344CB8AC3E}">
        <p14:creationId xmlns:p14="http://schemas.microsoft.com/office/powerpoint/2010/main" val="42587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줄이 너무 깁니다</a:t>
            </a:r>
            <a:r>
              <a:rPr lang="en-US" altLang="ko-KR" dirty="0"/>
              <a:t>. </a:t>
            </a:r>
            <a:r>
              <a:rPr lang="ko-KR" altLang="en-US" dirty="0"/>
              <a:t>명령 구문이 올바르지 않습니다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>
                <a:hlinkClick r:id="rId2"/>
              </a:rPr>
              <a:t>https://kimdeveloper.tistory.com/28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kafka-run-class.bat </a:t>
            </a:r>
            <a:r>
              <a:rPr lang="ko-KR" altLang="en-US" sz="1800" b="1" dirty="0"/>
              <a:t>열어서 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FB2EC-C9F3-4E27-8D01-D8E029BB5B4F}"/>
              </a:ext>
            </a:extLst>
          </p:cNvPr>
          <p:cNvSpPr/>
          <p:nvPr/>
        </p:nvSpPr>
        <p:spPr>
          <a:xfrm>
            <a:off x="646707" y="2828835"/>
            <a:ext cx="420358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rem </a:t>
            </a:r>
            <a:r>
              <a:rPr lang="en-US" altLang="ko-KR" dirty="0" err="1"/>
              <a:t>Classpath</a:t>
            </a:r>
            <a:r>
              <a:rPr lang="en-US" altLang="ko-KR" dirty="0"/>
              <a:t> addition for release</a:t>
            </a:r>
          </a:p>
          <a:p>
            <a:r>
              <a:rPr lang="en-US" altLang="ko-KR" dirty="0"/>
              <a:t> for %%</a:t>
            </a:r>
            <a:r>
              <a:rPr lang="en-US" altLang="ko-KR" dirty="0" err="1"/>
              <a:t>i</a:t>
            </a:r>
            <a:r>
              <a:rPr lang="en-US" altLang="ko-KR" dirty="0"/>
              <a:t> in ("%BASE_DIR%\libs\*") do (</a:t>
            </a:r>
          </a:p>
          <a:p>
            <a:r>
              <a:rPr lang="en-US" altLang="ko-KR" dirty="0"/>
              <a:t> 	call :</a:t>
            </a:r>
            <a:r>
              <a:rPr lang="en-US" altLang="ko-KR" dirty="0" err="1"/>
              <a:t>concat</a:t>
            </a:r>
            <a:r>
              <a:rPr lang="en-US" altLang="ko-KR" dirty="0"/>
              <a:t> "%%</a:t>
            </a:r>
            <a:r>
              <a:rPr lang="en-US" altLang="ko-KR" dirty="0" err="1"/>
              <a:t>i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6C0F5-27F6-40DB-BA10-DBD650AA9477}"/>
              </a:ext>
            </a:extLst>
          </p:cNvPr>
          <p:cNvSpPr/>
          <p:nvPr/>
        </p:nvSpPr>
        <p:spPr>
          <a:xfrm>
            <a:off x="5788352" y="2828835"/>
            <a:ext cx="36498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rem </a:t>
            </a:r>
            <a:r>
              <a:rPr lang="en-US" altLang="ko-KR" dirty="0" err="1"/>
              <a:t>Classpath</a:t>
            </a:r>
            <a:r>
              <a:rPr lang="en-US" altLang="ko-KR" dirty="0"/>
              <a:t> addition for release</a:t>
            </a:r>
          </a:p>
          <a:p>
            <a:r>
              <a:rPr lang="en-US" altLang="ko-KR" dirty="0"/>
              <a:t>call :</a:t>
            </a:r>
            <a:r>
              <a:rPr lang="en-US" altLang="ko-KR" dirty="0" err="1"/>
              <a:t>concat</a:t>
            </a:r>
            <a:r>
              <a:rPr lang="en-US" altLang="ko-KR" dirty="0"/>
              <a:t> "%BASE_DIR%\libs\*;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DBF5CC-744F-4876-8B67-4CDF03253623}"/>
              </a:ext>
            </a:extLst>
          </p:cNvPr>
          <p:cNvSpPr/>
          <p:nvPr/>
        </p:nvSpPr>
        <p:spPr>
          <a:xfrm>
            <a:off x="5041127" y="3005593"/>
            <a:ext cx="540689" cy="31805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kafkatest</a:t>
            </a:r>
            <a:r>
              <a:rPr lang="ko-KR" altLang="en-US" sz="1800" b="1" dirty="0"/>
              <a:t>라는 이름의 프로젝트 생성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src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build.gradle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삭제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프로젝트 </a:t>
            </a:r>
            <a:r>
              <a:rPr lang="ko-KR" altLang="en-US" sz="1800" b="1" dirty="0" err="1"/>
              <a:t>우클릭</a:t>
            </a:r>
            <a:r>
              <a:rPr lang="ko-KR" altLang="en-US" sz="1800" b="1" dirty="0"/>
              <a:t> </a:t>
            </a:r>
            <a:r>
              <a:rPr lang="en-US" altLang="ko-KR" sz="1800" b="1" dirty="0">
                <a:sym typeface="Wingdings" panose="05000000000000000000" pitchFamily="2" charset="2"/>
              </a:rPr>
              <a:t> Module  admin </a:t>
            </a:r>
            <a:r>
              <a:rPr lang="ko-KR" altLang="en-US" sz="1800" b="1" dirty="0">
                <a:sym typeface="Wingdings" panose="05000000000000000000" pitchFamily="2" charset="2"/>
              </a:rPr>
              <a:t>모듈 생성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>
                <a:sym typeface="Wingdings" panose="05000000000000000000" pitchFamily="2" charset="2"/>
              </a:rPr>
              <a:t>admin</a:t>
            </a:r>
            <a:r>
              <a:rPr lang="ko-KR" altLang="en-US" sz="1800" b="1" dirty="0">
                <a:sym typeface="Wingdings" panose="05000000000000000000" pitchFamily="2" charset="2"/>
              </a:rPr>
              <a:t>의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err="1">
                <a:sym typeface="Wingdings" panose="05000000000000000000" pitchFamily="2" charset="2"/>
              </a:rPr>
              <a:t>bulid.gradle</a:t>
            </a:r>
            <a:r>
              <a:rPr lang="ko-KR" altLang="en-US" sz="1800" b="1" dirty="0">
                <a:sym typeface="Wingdings" panose="05000000000000000000" pitchFamily="2" charset="2"/>
              </a:rPr>
              <a:t>에서 의존성 추가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apache </a:t>
            </a:r>
            <a:r>
              <a:rPr lang="en-US" altLang="ko-KR" sz="1600" dirty="0" err="1"/>
              <a:t>kafka</a:t>
            </a:r>
            <a:r>
              <a:rPr lang="en-US" altLang="ko-KR" sz="1600" dirty="0"/>
              <a:t> client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implementation group: '</a:t>
            </a:r>
            <a:r>
              <a:rPr lang="en-US" altLang="ko-KR" sz="1600" dirty="0" err="1"/>
              <a:t>org.apache.kafka</a:t>
            </a:r>
            <a:r>
              <a:rPr lang="en-US" altLang="ko-KR" sz="1600" dirty="0"/>
              <a:t>', name: '</a:t>
            </a:r>
            <a:r>
              <a:rPr lang="en-US" altLang="ko-KR" sz="1600" dirty="0" err="1"/>
              <a:t>kafka</a:t>
            </a:r>
            <a:r>
              <a:rPr lang="en-US" altLang="ko-KR" sz="1600" dirty="0"/>
              <a:t>-clients', version: '2.8.0'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SLF4J API Module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implementation group: 'org.slf4j', name: 'slf4j-api', version: '1.7.36'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SLF4J Simple Binding(</a:t>
            </a:r>
            <a:r>
              <a:rPr lang="ko-KR" altLang="en-US" sz="1600" dirty="0"/>
              <a:t>구현체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implementation group: 'org.slf4j', name: 'slf4j-simple', version: '1.7.36'</a:t>
            </a:r>
            <a:endParaRPr lang="ko-KR" altLang="en-US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만들기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kafka</a:t>
            </a:r>
            <a:r>
              <a:rPr lang="en-US" altLang="ko-KR" sz="2000" b="1" dirty="0"/>
              <a:t>-topics</a:t>
            </a:r>
            <a:r>
              <a:rPr lang="ko-KR" altLang="en-US" sz="2000" b="1" dirty="0"/>
              <a:t>으로 만들기</a:t>
            </a: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SimpleAdmin</a:t>
            </a:r>
            <a:r>
              <a:rPr lang="ko-KR" altLang="en-US" sz="2000" b="1" dirty="0"/>
              <a:t>클래스 생성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/>
              <a:t>자바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로 토픽 생성하기</a:t>
            </a: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EF13A0-F61C-4123-BE1F-0C2A5114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9" y="1316243"/>
            <a:ext cx="11686633" cy="293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7E52EC-5AF0-4D12-8796-AAD37277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30" y="2535714"/>
            <a:ext cx="2371725" cy="188595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DED1C47-F8D7-4407-91D9-52E87E702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71" y="2535714"/>
            <a:ext cx="8779839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SimpleAdmin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SimpleAdmin.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java-topic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"localhost:9092"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java-topic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short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numPartitions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short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replicationFactor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ProducerConfig.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BOOTSTRAP_SERVERS_CONFIG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numPartitions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replicationFactor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newTopics.add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adminClient.createTopics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adminClient.close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Acks(Producer</a:t>
            </a:r>
            <a:r>
              <a:rPr lang="ko-KR" altLang="en-US" sz="2000" b="1" dirty="0"/>
              <a:t>의 전송 성공 여부 판별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acks </a:t>
            </a:r>
            <a:r>
              <a:rPr lang="ko-KR" altLang="en-US" sz="1800" dirty="0"/>
              <a:t>설정은 요청이 성공할 때의 정의하는데 사용되는 </a:t>
            </a:r>
            <a:r>
              <a:rPr lang="en-US" altLang="ko-KR" sz="1800" dirty="0"/>
              <a:t>Producer</a:t>
            </a:r>
            <a:r>
              <a:rPr lang="ko-KR" altLang="en-US" sz="1800" dirty="0"/>
              <a:t>에 설정하는 </a:t>
            </a:r>
            <a:r>
              <a:rPr lang="en-US" altLang="ko-KR" sz="1800" dirty="0"/>
              <a:t>Parameter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[</a:t>
            </a:r>
            <a:r>
              <a:rPr lang="ko-KR" altLang="en-US" sz="1800" b="1" dirty="0" err="1"/>
              <a:t>acks</a:t>
            </a:r>
            <a:r>
              <a:rPr lang="ko-KR" altLang="en-US" sz="1800" b="1" dirty="0"/>
              <a:t> = 0</a:t>
            </a:r>
            <a:r>
              <a:rPr lang="en-US" altLang="ko-KR" sz="1800" b="1" dirty="0"/>
              <a:t>]</a:t>
            </a:r>
            <a:endParaRPr lang="ko-KR" altLang="en-US" sz="1800" b="1" dirty="0"/>
          </a:p>
          <a:p>
            <a:pPr lvl="2"/>
            <a:r>
              <a:rPr lang="ko-KR" altLang="en-US" dirty="0" err="1"/>
              <a:t>ack</a:t>
            </a:r>
            <a:r>
              <a:rPr lang="ko-KR" altLang="en-US" dirty="0"/>
              <a:t> 사용하지 않음</a:t>
            </a:r>
            <a:endParaRPr lang="en-US" altLang="ko-KR" dirty="0"/>
          </a:p>
          <a:p>
            <a:pPr lvl="2"/>
            <a:r>
              <a:rPr lang="ko-KR" altLang="en-US" dirty="0"/>
              <a:t>메시지 손실을 감안하더라도 빠르게 메시지를 보낼 때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pic>
        <p:nvPicPr>
          <p:cNvPr id="6" name="Picture 2" descr="https://velog.velcdn.com/images%2Fhyun6ik%2Fpost%2F54def56d-406f-4ca9-b0f0-ac9f72d6fb6b%2Fimage.png">
            <a:extLst>
              <a:ext uri="{FF2B5EF4-FFF2-40B4-BE49-F238E27FC236}">
                <a16:creationId xmlns:a16="http://schemas.microsoft.com/office/drawing/2014/main" id="{ECE62BC2-844E-4029-A431-4F1060AF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1" y="3085316"/>
            <a:ext cx="5353327" cy="327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CD55E6-AB18-4F44-B449-93314AF96848}"/>
              </a:ext>
            </a:extLst>
          </p:cNvPr>
          <p:cNvSpPr/>
          <p:nvPr/>
        </p:nvSpPr>
        <p:spPr>
          <a:xfrm>
            <a:off x="7132971" y="3016719"/>
            <a:ext cx="4060265" cy="91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b="1" dirty="0"/>
              <a:t>최대 한 번 전송</a:t>
            </a:r>
            <a:r>
              <a:rPr lang="en-US" altLang="ko-KR" b="1" dirty="0"/>
              <a:t>(at most once)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메시지 소실 </a:t>
            </a:r>
            <a:r>
              <a:rPr lang="en-US" altLang="ko-KR" dirty="0"/>
              <a:t>O, </a:t>
            </a:r>
            <a:r>
              <a:rPr lang="ko-KR" altLang="en-US" dirty="0"/>
              <a:t>중복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038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토픽 삭제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토픽을 삭제하기 위해서 </a:t>
            </a:r>
            <a:r>
              <a:rPr lang="en-US" altLang="ko-KR" sz="2000" b="1" dirty="0" err="1"/>
              <a:t>server.properties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설정 추가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하지 않을 경우 제대로 삭제되지 않고 </a:t>
            </a:r>
            <a:r>
              <a:rPr lang="en-US" altLang="ko-KR" sz="2000" b="1" dirty="0"/>
              <a:t>marked for deletion </a:t>
            </a:r>
            <a:r>
              <a:rPr lang="ko-KR" altLang="en-US" sz="2000" b="1" dirty="0"/>
              <a:t>상태가 됨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설정을 변경하면 서버를 다시 기동해야 함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 err="1"/>
              <a:t>delete.topic.enable</a:t>
            </a:r>
            <a:r>
              <a:rPr lang="en-US" altLang="ko-KR" dirty="0"/>
              <a:t> = </a:t>
            </a:r>
            <a:r>
              <a:rPr lang="en-US" altLang="ko-KR" b="1" dirty="0"/>
              <a:t>true</a:t>
            </a:r>
            <a:endParaRPr lang="en-US" altLang="ko-KR" sz="16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토픽 삭제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.\kafka-topics.bat --delete --zookeeper localhost:2181 --topic </a:t>
            </a:r>
            <a:r>
              <a:rPr lang="ko-KR" altLang="en-US" sz="1800" dirty="0"/>
              <a:t>토픽이름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멀티파트 토픽 만들고 확인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48522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멀티파트 토픽 만들기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.\kafka-topics.bat --create --bootstrap-server localhost:9092 --topic multi-part </a:t>
            </a:r>
            <a:r>
              <a:rPr lang="en-US" altLang="ko-KR" sz="1800" dirty="0">
                <a:solidFill>
                  <a:srgbClr val="FF0000"/>
                </a:solidFill>
              </a:rPr>
              <a:t>--partitions 3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토픽 확인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.\kafka-topics.bat </a:t>
            </a:r>
            <a:r>
              <a:rPr lang="en-US" altLang="ko-KR" sz="1800" dirty="0">
                <a:solidFill>
                  <a:srgbClr val="FF0000"/>
                </a:solidFill>
              </a:rPr>
              <a:t>--list </a:t>
            </a:r>
            <a:r>
              <a:rPr lang="en-US" altLang="ko-KR" sz="1800" dirty="0"/>
              <a:t>--zookeeper localhost:2181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토픽 확인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자세히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.\kafka-topics.bat </a:t>
            </a:r>
            <a:r>
              <a:rPr lang="en-US" altLang="ko-KR" sz="1800" dirty="0">
                <a:solidFill>
                  <a:srgbClr val="FF0000"/>
                </a:solidFill>
              </a:rPr>
              <a:t>--describe </a:t>
            </a:r>
            <a:r>
              <a:rPr lang="en-US" altLang="ko-KR" sz="1800" dirty="0"/>
              <a:t>--zookeeper localhost:2181 --topic java-topic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확인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토픽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리스트 확인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자바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토픽 리스트 확인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582AA-DEBB-4E0B-BDFD-E6B3189D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80"/>
          <a:stretch/>
        </p:blipFill>
        <p:spPr>
          <a:xfrm>
            <a:off x="471696" y="1419741"/>
            <a:ext cx="11639550" cy="27870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D4E5826-B04B-4140-AC39-9144E7C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98" y="2386032"/>
            <a:ext cx="820436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AdminClientConfig.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BOOTSTRAP_SERVERS_CONFIG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ListTopicsOptions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listTopicsOptions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ListTopicsOptions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listTopicsOptions.listInternal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adminClient.listTopics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listTopicsOptions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InterruptedException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ExecutionException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37DD37-FD52-4326-B292-4D4FD523A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2" y="6437791"/>
            <a:ext cx="194675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printTopics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600" dirty="0">
                <a:solidFill>
                  <a:srgbClr val="CC7832"/>
                </a:solidFill>
                <a:latin typeface="Arial Unicode MS"/>
                <a:ea typeface="JetBrains Mono"/>
              </a:rPr>
              <a:t>//</a:t>
            </a:r>
            <a:r>
              <a:rPr lang="ko-KR" altLang="en-US" sz="1600" dirty="0">
                <a:solidFill>
                  <a:srgbClr val="CC7832"/>
                </a:solidFill>
                <a:latin typeface="Arial Unicode MS"/>
                <a:ea typeface="JetBrains Mono"/>
              </a:rPr>
              <a:t>실행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SimpleProducer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D4BAAD-276D-4434-9297-FF6CA7A9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18" y="678242"/>
            <a:ext cx="1104956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SimpleProducer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SimpleProducer.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 sz="1600" dirty="0">
                <a:solidFill>
                  <a:srgbClr val="6A8759"/>
                </a:solidFill>
                <a:latin typeface="Arial Unicode MS"/>
                <a:ea typeface="JetBrains Mono"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</a:t>
            </a:r>
            <a:r>
              <a:rPr kumimoji="0" lang="ko-KR" altLang="ko-KR" sz="1600" b="0" i="1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SERVERS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"localhost:9092"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("bootstrap.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servers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",BOOTSTRAP_SERVERS);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BOOTSTRAP_SERVERS_CONFIG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KEY_SERIALIZER_CLASS_CONFIG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StringSerializer.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VALUE_SERIALIZER_CLASS_CONFIG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StringSerializer.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world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producer.flush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08F1B-0B3F-45E6-9980-A3B2B6ADEA9D}"/>
              </a:ext>
            </a:extLst>
          </p:cNvPr>
          <p:cNvSpPr/>
          <p:nvPr/>
        </p:nvSpPr>
        <p:spPr>
          <a:xfrm>
            <a:off x="1898177" y="6083976"/>
            <a:ext cx="1037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C:\kafka_2.12-2.8.0\kafka_2.12-2.8.0\bin\windows&gt;.\kafka-console-consumer.bat --</a:t>
            </a:r>
            <a:r>
              <a:rPr lang="ko-KR" altLang="en-US" dirty="0" err="1"/>
              <a:t>bootstrap-server</a:t>
            </a:r>
            <a:r>
              <a:rPr lang="ko-KR" altLang="en-US" dirty="0"/>
              <a:t> localhost:9092 --</a:t>
            </a:r>
            <a:r>
              <a:rPr lang="ko-KR" altLang="en-US" dirty="0" err="1"/>
              <a:t>topic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-</a:t>
            </a:r>
            <a:r>
              <a:rPr lang="ko-KR" altLang="en-US" dirty="0" err="1"/>
              <a:t>topic</a:t>
            </a:r>
            <a:r>
              <a:rPr lang="ko-KR" altLang="en-US" dirty="0"/>
              <a:t> --</a:t>
            </a:r>
            <a:r>
              <a:rPr lang="ko-KR" altLang="en-US" dirty="0" err="1"/>
              <a:t>from-beginning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00EAC-8834-4B19-8D57-66F689F2D21A}"/>
              </a:ext>
            </a:extLst>
          </p:cNvPr>
          <p:cNvSpPr txBox="1"/>
          <p:nvPr/>
        </p:nvSpPr>
        <p:spPr>
          <a:xfrm>
            <a:off x="187394" y="6169580"/>
            <a:ext cx="1577355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consumer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A352FC-301F-468B-952F-FEF72E05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32" y="233684"/>
            <a:ext cx="244792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449E3-4F1F-44D2-8F56-F5A67E6BC9E7}"/>
              </a:ext>
            </a:extLst>
          </p:cNvPr>
          <p:cNvSpPr txBox="1"/>
          <p:nvPr/>
        </p:nvSpPr>
        <p:spPr>
          <a:xfrm>
            <a:off x="3061252" y="131973"/>
            <a:ext cx="452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</a:rPr>
              <a:t>새로운 </a:t>
            </a:r>
            <a:r>
              <a:rPr lang="en-US" altLang="ko-KR" sz="2000" b="1" dirty="0">
                <a:solidFill>
                  <a:srgbClr val="0000FF"/>
                </a:solidFill>
              </a:rPr>
              <a:t>producers </a:t>
            </a:r>
            <a:r>
              <a:rPr lang="ko-KR" altLang="en-US" sz="2000" b="1" dirty="0">
                <a:solidFill>
                  <a:srgbClr val="0000FF"/>
                </a:solidFill>
              </a:rPr>
              <a:t>모듈을 생성 후 작성</a:t>
            </a:r>
            <a:r>
              <a:rPr lang="en-US" altLang="ko-KR" sz="2000" b="1" dirty="0">
                <a:solidFill>
                  <a:srgbClr val="0000FF"/>
                </a:solidFill>
              </a:rPr>
              <a:t>)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SimpleProducer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Properties</a:t>
            </a:r>
            <a:r>
              <a:rPr lang="ko-KR" altLang="en-US" sz="1800" b="1" dirty="0"/>
              <a:t> 객체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 err="1"/>
              <a:t>KafkaProducer</a:t>
            </a:r>
            <a:r>
              <a:rPr lang="en-US" altLang="ko-KR" sz="1600" dirty="0"/>
              <a:t> </a:t>
            </a:r>
            <a:r>
              <a:rPr lang="ko-KR" altLang="en-US" sz="1600" dirty="0"/>
              <a:t>인스턴스를 생성하기 위한 프로듀서 옵션들을 </a:t>
            </a:r>
            <a:r>
              <a:rPr lang="en-US" altLang="ko-KR" sz="1600" dirty="0"/>
              <a:t>key/value </a:t>
            </a:r>
            <a:r>
              <a:rPr lang="ko-KR" altLang="en-US" sz="1600" dirty="0"/>
              <a:t>값으로 선언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필수 옵션을 반드시 선언</a:t>
            </a:r>
            <a:r>
              <a:rPr lang="en-US" altLang="ko-KR" sz="1600" dirty="0"/>
              <a:t>, </a:t>
            </a:r>
            <a:r>
              <a:rPr lang="ko-KR" altLang="en-US" sz="1600" dirty="0"/>
              <a:t>선택 옵션은 지정하지 않으면 기본값으로 동작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문자열로 </a:t>
            </a:r>
            <a:r>
              <a:rPr lang="en-US" altLang="ko-KR" sz="1600" dirty="0"/>
              <a:t>key</a:t>
            </a:r>
            <a:r>
              <a:rPr lang="ko-KR" altLang="en-US" sz="1600" dirty="0"/>
              <a:t>를 지정하는 것보다 </a:t>
            </a:r>
            <a:r>
              <a:rPr lang="en-US" altLang="ko-KR" sz="1600" dirty="0" err="1"/>
              <a:t>ProducerConfig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이용하는 것이 안전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Serializer</a:t>
            </a:r>
            <a:r>
              <a:rPr lang="ko-KR" altLang="en-US" sz="1600" dirty="0"/>
              <a:t>를 </a:t>
            </a:r>
            <a:r>
              <a:rPr lang="en-US" altLang="ko-KR" sz="1600" dirty="0"/>
              <a:t>Fully Qualified Name</a:t>
            </a:r>
            <a:r>
              <a:rPr lang="ko-KR" altLang="en-US" sz="1600" dirty="0"/>
              <a:t>으로 지정해야 하며 </a:t>
            </a:r>
            <a:r>
              <a:rPr lang="en-US" altLang="ko-KR" sz="1600" dirty="0" err="1"/>
              <a:t>class.getName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간단하게 표현 가능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KafkaProducer</a:t>
            </a:r>
            <a:r>
              <a:rPr lang="ko-KR" altLang="en-US" sz="1800" b="1" dirty="0"/>
              <a:t> 객체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Properties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KafkaProducer</a:t>
            </a:r>
            <a:r>
              <a:rPr lang="ko-KR" altLang="en-US" sz="1600" dirty="0"/>
              <a:t>의 생성 파라미터로 추가하여 인스턴스 생성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producer </a:t>
            </a:r>
            <a:r>
              <a:rPr lang="ko-KR" altLang="en-US" sz="1600" dirty="0"/>
              <a:t>인스턴스는 </a:t>
            </a:r>
            <a:r>
              <a:rPr lang="en-US" altLang="ko-KR" sz="1600" dirty="0" err="1"/>
              <a:t>ProducerRecord</a:t>
            </a:r>
            <a:r>
              <a:rPr lang="ko-KR" altLang="en-US" sz="1600" dirty="0"/>
              <a:t>를 전송할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생성할 때 생성자에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제네릭 값이 들어가며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값은 메시지 키와 메시지 값의 타입을 뜻함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SimpleProducer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ProducerRecord</a:t>
            </a:r>
            <a:r>
              <a:rPr lang="ko-KR" altLang="en-US" sz="1800" b="1" dirty="0"/>
              <a:t> 객체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브로커로 전달될 메시지를 기록하기 위해 사용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생성자가 여러 형태로 </a:t>
            </a:r>
            <a:r>
              <a:rPr lang="ko-KR" altLang="en-US" sz="1800" dirty="0" err="1"/>
              <a:t>오버라이딩</a:t>
            </a:r>
            <a:r>
              <a:rPr lang="ko-KR" altLang="en-US" sz="1800" dirty="0"/>
              <a:t> 되어 있으며 입력 파라미터에 대응하는 생성자로 객체 생성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생성 시 </a:t>
            </a:r>
            <a:r>
              <a:rPr lang="en-US" altLang="ko-KR" sz="1800" dirty="0"/>
              <a:t>key </a:t>
            </a:r>
            <a:r>
              <a:rPr lang="ko-KR" altLang="en-US" sz="1800" dirty="0"/>
              <a:t>생략 가능</a:t>
            </a:r>
            <a:r>
              <a:rPr lang="en-US" altLang="ko-KR" sz="1800" dirty="0"/>
              <a:t>(</a:t>
            </a:r>
            <a:r>
              <a:rPr lang="ko-KR" altLang="en-US" sz="1800" dirty="0"/>
              <a:t>위 예시는 생략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Flush()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send</a:t>
            </a:r>
            <a:r>
              <a:rPr lang="ko-KR" altLang="en-US" sz="1800" dirty="0"/>
              <a:t>를 호출하더라도 </a:t>
            </a:r>
            <a:r>
              <a:rPr lang="en-US" altLang="ko-KR" sz="1800" dirty="0"/>
              <a:t>(</a:t>
            </a:r>
            <a:r>
              <a:rPr lang="ko-KR" altLang="en-US" sz="1800" dirty="0"/>
              <a:t>배치처리로 인해</a:t>
            </a:r>
            <a:r>
              <a:rPr lang="en-US" altLang="ko-KR" sz="1800" dirty="0"/>
              <a:t>)</a:t>
            </a:r>
            <a:r>
              <a:rPr lang="ko-KR" altLang="en-US" sz="1800" dirty="0"/>
              <a:t>바로 전송되지 않음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내부</a:t>
            </a:r>
            <a:r>
              <a:rPr lang="en-US" altLang="ko-KR" sz="1800" dirty="0"/>
              <a:t> </a:t>
            </a:r>
            <a:r>
              <a:rPr lang="ko-KR" altLang="en-US" sz="1800" dirty="0"/>
              <a:t>버퍼에 가지고 있던 레코드 배치를 브로커에 즉시 전송하기 위해 </a:t>
            </a:r>
            <a:r>
              <a:rPr lang="en-US" altLang="ko-KR" sz="1800" dirty="0"/>
              <a:t>Flush()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Synchronous/Asynchronous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Producer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가지 전송 방법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브로커로부터 응답을 받지 않음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브로커로부터 응답을 받는 </a:t>
            </a:r>
            <a:r>
              <a:rPr lang="en-US" altLang="ko-KR" sz="1800" dirty="0"/>
              <a:t>Producer (Synchronous </a:t>
            </a:r>
            <a:r>
              <a:rPr lang="ko-KR" altLang="en-US" sz="1800" dirty="0"/>
              <a:t>방식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브로커로부터 응답을 받는 </a:t>
            </a:r>
            <a:r>
              <a:rPr lang="en-US" altLang="ko-KR" sz="1800" dirty="0"/>
              <a:t>Producer (Asynchronous </a:t>
            </a:r>
            <a:r>
              <a:rPr lang="ko-KR" altLang="en-US" sz="1800" dirty="0"/>
              <a:t>방식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244933-2111-4A81-B9C4-1E4CB388AE51}"/>
              </a:ext>
            </a:extLst>
          </p:cNvPr>
          <p:cNvSpPr/>
          <p:nvPr/>
        </p:nvSpPr>
        <p:spPr>
          <a:xfrm>
            <a:off x="4012008" y="3603228"/>
            <a:ext cx="1939688" cy="20342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4C50E-6E10-49F5-AFE4-4C7948C90BA9}"/>
              </a:ext>
            </a:extLst>
          </p:cNvPr>
          <p:cNvSpPr txBox="1"/>
          <p:nvPr/>
        </p:nvSpPr>
        <p:spPr>
          <a:xfrm>
            <a:off x="759619" y="2871749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2916A-823B-4BD7-A78D-113EA12B18CB}"/>
              </a:ext>
            </a:extLst>
          </p:cNvPr>
          <p:cNvSpPr/>
          <p:nvPr/>
        </p:nvSpPr>
        <p:spPr>
          <a:xfrm>
            <a:off x="330438" y="3254127"/>
            <a:ext cx="1896917" cy="27339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50236-6EBD-42EF-B0AA-602AB5A60EE1}"/>
              </a:ext>
            </a:extLst>
          </p:cNvPr>
          <p:cNvSpPr txBox="1"/>
          <p:nvPr/>
        </p:nvSpPr>
        <p:spPr>
          <a:xfrm>
            <a:off x="2367216" y="3702003"/>
            <a:ext cx="9044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메시지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B5B68-5F06-46A0-918C-354C74CFECF3}"/>
              </a:ext>
            </a:extLst>
          </p:cNvPr>
          <p:cNvSpPr txBox="1"/>
          <p:nvPr/>
        </p:nvSpPr>
        <p:spPr>
          <a:xfrm>
            <a:off x="673890" y="3959367"/>
            <a:ext cx="1073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Producer.</a:t>
            </a:r>
          </a:p>
          <a:p>
            <a:r>
              <a:rPr lang="en-US" altLang="ko-KR" dirty="0"/>
              <a:t>send().</a:t>
            </a:r>
          </a:p>
          <a:p>
            <a:r>
              <a:rPr lang="en-US" altLang="ko-KR" dirty="0"/>
              <a:t>get()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196A9-FF52-4C62-B58E-114AF85F4EB7}"/>
              </a:ext>
            </a:extLst>
          </p:cNvPr>
          <p:cNvSpPr txBox="1"/>
          <p:nvPr/>
        </p:nvSpPr>
        <p:spPr>
          <a:xfrm>
            <a:off x="2367216" y="4251755"/>
            <a:ext cx="1284454" cy="33855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메시지</a:t>
            </a:r>
            <a:r>
              <a:rPr lang="en-US" altLang="ko-KR" sz="1600" dirty="0">
                <a:solidFill>
                  <a:schemeClr val="tx1"/>
                </a:solidFill>
              </a:rPr>
              <a:t>1 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9ABF0-6144-4CA6-8B01-7392988AD167}"/>
              </a:ext>
            </a:extLst>
          </p:cNvPr>
          <p:cNvSpPr txBox="1"/>
          <p:nvPr/>
        </p:nvSpPr>
        <p:spPr>
          <a:xfrm>
            <a:off x="2367216" y="5047098"/>
            <a:ext cx="9044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메시지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7E7745-0619-4EC9-B796-8B796D37C0BD}"/>
              </a:ext>
            </a:extLst>
          </p:cNvPr>
          <p:cNvCxnSpPr/>
          <p:nvPr/>
        </p:nvCxnSpPr>
        <p:spPr>
          <a:xfrm>
            <a:off x="2227355" y="4040557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8B1F0C-F733-4CAB-B507-584E97EB64E1}"/>
              </a:ext>
            </a:extLst>
          </p:cNvPr>
          <p:cNvCxnSpPr/>
          <p:nvPr/>
        </p:nvCxnSpPr>
        <p:spPr>
          <a:xfrm>
            <a:off x="2227355" y="5385653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55C6B6-2253-47B3-AEDC-6FEF549ADB0D}"/>
              </a:ext>
            </a:extLst>
          </p:cNvPr>
          <p:cNvCxnSpPr>
            <a:cxnSpLocks/>
          </p:cNvCxnSpPr>
          <p:nvPr/>
        </p:nvCxnSpPr>
        <p:spPr>
          <a:xfrm flipH="1">
            <a:off x="2227355" y="4579950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BE516E-045B-473E-B1C4-44F3D3723676}"/>
              </a:ext>
            </a:extLst>
          </p:cNvPr>
          <p:cNvSpPr/>
          <p:nvPr/>
        </p:nvSpPr>
        <p:spPr>
          <a:xfrm>
            <a:off x="9964645" y="3715780"/>
            <a:ext cx="1939688" cy="20342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C771E-87B3-47E1-8770-A77EF40DE5CD}"/>
              </a:ext>
            </a:extLst>
          </p:cNvPr>
          <p:cNvSpPr txBox="1"/>
          <p:nvPr/>
        </p:nvSpPr>
        <p:spPr>
          <a:xfrm>
            <a:off x="6712256" y="2984301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A2697-EDAB-493C-85B6-09B787B7AE91}"/>
              </a:ext>
            </a:extLst>
          </p:cNvPr>
          <p:cNvSpPr/>
          <p:nvPr/>
        </p:nvSpPr>
        <p:spPr>
          <a:xfrm>
            <a:off x="6283075" y="3366679"/>
            <a:ext cx="1896917" cy="27339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607FA-9528-466D-825C-0E9B39FBD399}"/>
              </a:ext>
            </a:extLst>
          </p:cNvPr>
          <p:cNvSpPr txBox="1"/>
          <p:nvPr/>
        </p:nvSpPr>
        <p:spPr>
          <a:xfrm>
            <a:off x="8319853" y="3814555"/>
            <a:ext cx="9044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메시지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C1653-B18A-4E86-8512-58F1A0F26379}"/>
              </a:ext>
            </a:extLst>
          </p:cNvPr>
          <p:cNvSpPr txBox="1"/>
          <p:nvPr/>
        </p:nvSpPr>
        <p:spPr>
          <a:xfrm>
            <a:off x="6626527" y="4071919"/>
            <a:ext cx="1393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Producer.</a:t>
            </a:r>
          </a:p>
          <a:p>
            <a:r>
              <a:rPr lang="en-US" altLang="ko-KR" dirty="0"/>
              <a:t>send()</a:t>
            </a:r>
          </a:p>
          <a:p>
            <a:r>
              <a:rPr lang="en-US" altLang="ko-KR" dirty="0"/>
              <a:t>callback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2B0C1-816E-43B2-AE90-5841E4017C57}"/>
              </a:ext>
            </a:extLst>
          </p:cNvPr>
          <p:cNvSpPr txBox="1"/>
          <p:nvPr/>
        </p:nvSpPr>
        <p:spPr>
          <a:xfrm>
            <a:off x="8319853" y="4380422"/>
            <a:ext cx="9044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메시지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0A536D-CDE4-4A62-8084-AD3628BBBBDD}"/>
              </a:ext>
            </a:extLst>
          </p:cNvPr>
          <p:cNvCxnSpPr/>
          <p:nvPr/>
        </p:nvCxnSpPr>
        <p:spPr>
          <a:xfrm>
            <a:off x="8179992" y="4153109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18E923-BCBB-419B-9285-172F1528E245}"/>
              </a:ext>
            </a:extLst>
          </p:cNvPr>
          <p:cNvCxnSpPr/>
          <p:nvPr/>
        </p:nvCxnSpPr>
        <p:spPr>
          <a:xfrm>
            <a:off x="8179992" y="4718977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8994D6-1C70-4A46-B03B-BF02414F28DB}"/>
              </a:ext>
            </a:extLst>
          </p:cNvPr>
          <p:cNvSpPr txBox="1"/>
          <p:nvPr/>
        </p:nvSpPr>
        <p:spPr>
          <a:xfrm>
            <a:off x="8319853" y="5156026"/>
            <a:ext cx="1284454" cy="33855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메시지</a:t>
            </a:r>
            <a:r>
              <a:rPr lang="en-US" altLang="ko-KR" sz="1600" dirty="0">
                <a:solidFill>
                  <a:schemeClr val="tx1"/>
                </a:solidFill>
              </a:rPr>
              <a:t>1 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FD6955-06A6-45FA-B830-6D6A8815B50C}"/>
              </a:ext>
            </a:extLst>
          </p:cNvPr>
          <p:cNvCxnSpPr>
            <a:cxnSpLocks/>
          </p:cNvCxnSpPr>
          <p:nvPr/>
        </p:nvCxnSpPr>
        <p:spPr>
          <a:xfrm flipH="1">
            <a:off x="8179992" y="5484221"/>
            <a:ext cx="17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Synchronous/Asynchronous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Synchronous </a:t>
            </a:r>
            <a:r>
              <a:rPr lang="ko-KR" altLang="en-US" sz="1800" b="1" dirty="0"/>
              <a:t>방식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Future </a:t>
            </a:r>
            <a:r>
              <a:rPr lang="ko-KR" altLang="en-US" sz="1800" dirty="0"/>
              <a:t>객체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ProducerRecord</a:t>
            </a:r>
            <a:r>
              <a:rPr lang="ko-KR" altLang="en-US" sz="1800" dirty="0"/>
              <a:t>가 카프카 브로커에 정상적으로 적재되었는지에 대한 데이터가 포함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get()</a:t>
            </a:r>
            <a:r>
              <a:rPr lang="ko-KR" altLang="en-US" sz="1800" dirty="0"/>
              <a:t>을 호출하여 브로커로부터 메시지 </a:t>
            </a:r>
            <a:r>
              <a:rPr lang="en-US" altLang="ko-KR" sz="1800" dirty="0"/>
              <a:t>Ack </a:t>
            </a:r>
            <a:r>
              <a:rPr lang="ko-KR" altLang="en-US" sz="1800" dirty="0"/>
              <a:t>응답을 받을 때까지 </a:t>
            </a:r>
            <a:r>
              <a:rPr lang="en-US" altLang="ko-KR" sz="1800" dirty="0"/>
              <a:t>Main Thread</a:t>
            </a:r>
            <a:r>
              <a:rPr lang="ko-KR" altLang="en-US" sz="1800" dirty="0"/>
              <a:t>를 대기하여 동기화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SimpleProducerSync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정의 후 아래와 같이 </a:t>
            </a:r>
            <a:r>
              <a:rPr lang="en-US" altLang="ko-KR" sz="1800" dirty="0"/>
              <a:t>send</a:t>
            </a:r>
            <a:r>
              <a:rPr lang="ko-KR" altLang="en-US" sz="1800" dirty="0"/>
              <a:t> 코드 수정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7C332-A902-4D7B-B57E-3ACD9802DA2A}"/>
              </a:ext>
            </a:extLst>
          </p:cNvPr>
          <p:cNvSpPr/>
          <p:nvPr/>
        </p:nvSpPr>
        <p:spPr>
          <a:xfrm>
            <a:off x="6896870" y="2289053"/>
            <a:ext cx="4964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RecordMetadata</a:t>
            </a:r>
            <a:r>
              <a:rPr lang="en-US" altLang="ko-KR" dirty="0"/>
              <a:t> metadata = </a:t>
            </a:r>
            <a:r>
              <a:rPr lang="en-US" altLang="ko-KR" dirty="0" err="1"/>
              <a:t>producer.send</a:t>
            </a:r>
            <a:r>
              <a:rPr lang="en-US" altLang="ko-KR" dirty="0"/>
              <a:t>().get();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D298DF-8F25-4C48-9DCA-9CC91EF309BE}"/>
              </a:ext>
            </a:extLst>
          </p:cNvPr>
          <p:cNvSpPr/>
          <p:nvPr/>
        </p:nvSpPr>
        <p:spPr>
          <a:xfrm>
            <a:off x="1080289" y="2243127"/>
            <a:ext cx="502118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Future&lt;</a:t>
            </a:r>
            <a:r>
              <a:rPr lang="en-US" altLang="ko-KR" dirty="0" err="1"/>
              <a:t>RecordMetaData</a:t>
            </a:r>
            <a:r>
              <a:rPr lang="en-US" altLang="ko-KR" dirty="0"/>
              <a:t>&gt; future = </a:t>
            </a:r>
            <a:r>
              <a:rPr lang="en-US" altLang="ko-KR" dirty="0" err="1"/>
              <a:t>producer.send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RecordMetadata</a:t>
            </a:r>
            <a:r>
              <a:rPr lang="en-US" altLang="ko-KR" dirty="0"/>
              <a:t> metadata = </a:t>
            </a:r>
            <a:r>
              <a:rPr lang="en-US" altLang="ko-KR" dirty="0" err="1"/>
              <a:t>future.get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EE3FD9-9E24-4FCB-A26C-BD19658B5DB9}"/>
              </a:ext>
            </a:extLst>
          </p:cNvPr>
          <p:cNvSpPr/>
          <p:nvPr/>
        </p:nvSpPr>
        <p:spPr>
          <a:xfrm rot="16200000">
            <a:off x="6318808" y="2401924"/>
            <a:ext cx="445273" cy="219532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93A3816-A889-466C-822B-97EC2258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02" y="3622516"/>
            <a:ext cx="710951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recordMetadata.toString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InterruptedException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ExecutionException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FB537-6661-45C0-BD3E-4CB2F42844F5}"/>
              </a:ext>
            </a:extLst>
          </p:cNvPr>
          <p:cNvSpPr txBox="1"/>
          <p:nvPr/>
        </p:nvSpPr>
        <p:spPr>
          <a:xfrm>
            <a:off x="7569312" y="3619632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정상적으로 적재되었다면</a:t>
            </a:r>
            <a:endParaRPr lang="en-US" altLang="ko-KR" dirty="0"/>
          </a:p>
          <a:p>
            <a:r>
              <a:rPr lang="ko-KR" altLang="en-US" dirty="0"/>
              <a:t>토픽이름</a:t>
            </a:r>
            <a:r>
              <a:rPr lang="en-US" altLang="ko-KR" dirty="0"/>
              <a:t>, </a:t>
            </a:r>
            <a:r>
              <a:rPr lang="ko-KR" altLang="en-US" dirty="0"/>
              <a:t>파티션 번호</a:t>
            </a:r>
            <a:r>
              <a:rPr lang="en-US" altLang="ko-KR" dirty="0"/>
              <a:t>, </a:t>
            </a:r>
            <a:r>
              <a:rPr lang="ko-KR" altLang="en-US" dirty="0"/>
              <a:t>오프셋 번호가 출력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775DABF-0B03-4A63-A8A0-FA553159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02" y="5873543"/>
            <a:ext cx="780053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"recordMetadata.offset()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recordMetadata.offset())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"recordMetadata.partition()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recordMetadata.partition())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"recordMetadata.timestamp()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recordMetadata.timestamp())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4BA332-B83D-4985-872A-260EB9CF44B8}"/>
              </a:ext>
            </a:extLst>
          </p:cNvPr>
          <p:cNvSpPr/>
          <p:nvPr/>
        </p:nvSpPr>
        <p:spPr>
          <a:xfrm>
            <a:off x="8331084" y="5873543"/>
            <a:ext cx="371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recordMetadata</a:t>
            </a:r>
            <a:r>
              <a:rPr lang="ko-KR" altLang="en-US" dirty="0"/>
              <a:t>에서 개별 정보 확인</a:t>
            </a:r>
          </a:p>
        </p:txBody>
      </p:sp>
    </p:spTree>
    <p:extLst>
      <p:ext uri="{BB962C8B-B14F-4D97-AF65-F5344CB8AC3E}">
        <p14:creationId xmlns:p14="http://schemas.microsoft.com/office/powerpoint/2010/main" val="37940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Synchronous/Asynchronous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Asynchronous </a:t>
            </a:r>
            <a:r>
              <a:rPr lang="ko-KR" altLang="en-US" sz="1800" b="1" dirty="0"/>
              <a:t>방식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send</a:t>
            </a:r>
            <a:r>
              <a:rPr lang="ko-KR" altLang="en-US" sz="1800" dirty="0"/>
              <a:t>호출 시 </a:t>
            </a:r>
            <a:r>
              <a:rPr lang="en-US" altLang="ko-KR" sz="1800" dirty="0"/>
              <a:t>Callback</a:t>
            </a:r>
            <a:r>
              <a:rPr lang="ko-KR" altLang="en-US" sz="1800" dirty="0"/>
              <a:t>을 등록할 수 있음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카프카 브로커에서 응답을 받으면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동작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한 번만 사용할 경우 익명 클래스 구현체를 파라미터로 전달 가능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SimpleProducerAsync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정의 후 아래와 같이 </a:t>
            </a:r>
            <a:r>
              <a:rPr lang="en-US" altLang="ko-KR" sz="1800" dirty="0"/>
              <a:t>send</a:t>
            </a:r>
            <a:r>
              <a:rPr lang="ko-KR" altLang="en-US" sz="1800" dirty="0"/>
              <a:t> 코드 수정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B00FBE-1115-48AB-A7F5-146EA17D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68" y="3379298"/>
            <a:ext cx="823815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producer.send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onCompletion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exception.getMessage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metadata.toString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Synchronous/Asynchronous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Asynchronous </a:t>
            </a:r>
            <a:r>
              <a:rPr lang="ko-KR" altLang="en-US" sz="1800" b="1" dirty="0"/>
              <a:t>방식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익명 클래스의 구현체 정의 시</a:t>
            </a:r>
            <a:r>
              <a:rPr lang="en-US" altLang="ko-KR" sz="1800" dirty="0"/>
              <a:t>, </a:t>
            </a:r>
            <a:r>
              <a:rPr lang="ko-KR" altLang="en-US" sz="1800" dirty="0"/>
              <a:t>구현할 메소드가 하나일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일반적으로 람다 표현식을 이용하여 간결하게 작성 가능</a:t>
            </a:r>
            <a:r>
              <a:rPr lang="en-US" altLang="ko-KR" sz="1800" dirty="0"/>
              <a:t> 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Noto Sans KR"/>
              </a:rPr>
              <a:t>익명 클래스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추상클래스를 상속하거나 인터페이스를 구현한</a:t>
            </a:r>
            <a:r>
              <a:rPr lang="en-US" altLang="ko-KR" sz="1800" dirty="0"/>
              <a:t>, </a:t>
            </a:r>
            <a:r>
              <a:rPr lang="ko-KR" altLang="en-US" sz="1800" dirty="0"/>
              <a:t>이름없는 클래스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>
                <a:latin typeface="Noto Sans KR"/>
              </a:rPr>
              <a:t>재사용이 필요 없는 인스턴스를 생성할 때 사용</a:t>
            </a:r>
            <a:endParaRPr lang="ko-KR" altLang="en-US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074AA8-D751-41A1-AF03-84A5CD6A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71" y="2194678"/>
            <a:ext cx="596195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producer.send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)-&gt;{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exception.getMessage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metadata.toString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Acks(Producer</a:t>
            </a:r>
            <a:r>
              <a:rPr lang="ko-KR" altLang="en-US" sz="2000" b="1" dirty="0"/>
              <a:t>의 전송 성공 여부 판별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[acks = 1]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/>
              <a:t>Leader</a:t>
            </a:r>
            <a:r>
              <a:rPr lang="ko-KR" altLang="en-US" dirty="0"/>
              <a:t>가 메시지를 수신하면 </a:t>
            </a:r>
            <a:r>
              <a:rPr lang="en-US" altLang="ko-KR" dirty="0"/>
              <a:t>ack</a:t>
            </a:r>
            <a:r>
              <a:rPr lang="ko-KR" altLang="en-US" dirty="0"/>
              <a:t>를 보냄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/>
              <a:t>Leader</a:t>
            </a:r>
            <a:r>
              <a:rPr lang="ko-KR" altLang="en-US" dirty="0"/>
              <a:t>가 </a:t>
            </a:r>
            <a:r>
              <a:rPr lang="en-US" altLang="ko-KR" dirty="0"/>
              <a:t>Producer</a:t>
            </a:r>
            <a:r>
              <a:rPr lang="ko-KR" altLang="en-US" dirty="0"/>
              <a:t>에게 </a:t>
            </a:r>
            <a:r>
              <a:rPr lang="en-US" altLang="ko-KR" dirty="0"/>
              <a:t>ACK</a:t>
            </a:r>
            <a:r>
              <a:rPr lang="ko-KR" altLang="en-US" dirty="0"/>
              <a:t>를 보낸 후 </a:t>
            </a:r>
            <a:r>
              <a:rPr lang="en-US" altLang="ko-KR" dirty="0"/>
              <a:t>Follower</a:t>
            </a:r>
            <a:r>
              <a:rPr lang="ko-KR" altLang="en-US" dirty="0"/>
              <a:t>가 복제하기 전에 </a:t>
            </a:r>
            <a:r>
              <a:rPr lang="en-US" altLang="ko-KR" dirty="0"/>
              <a:t>Leader</a:t>
            </a:r>
            <a:r>
              <a:rPr lang="ko-KR" altLang="en-US" dirty="0"/>
              <a:t>에 장애가 발생하면 메시지가 손실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https://velog.velcdn.com/images%2Fhyun6ik%2Fpost%2F23f40fa2-29dd-40e6-9b31-7a41c4bfa5fd%2Fimage.png">
            <a:extLst>
              <a:ext uri="{FF2B5EF4-FFF2-40B4-BE49-F238E27FC236}">
                <a16:creationId xmlns:a16="http://schemas.microsoft.com/office/drawing/2014/main" id="{62382881-97B3-4727-8C28-372F1EFB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4"/>
          <a:stretch/>
        </p:blipFill>
        <p:spPr bwMode="auto">
          <a:xfrm>
            <a:off x="1770738" y="3263408"/>
            <a:ext cx="5371987" cy="32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F7A4E-45F7-4C1D-800C-A1E302CEE834}"/>
              </a:ext>
            </a:extLst>
          </p:cNvPr>
          <p:cNvSpPr txBox="1"/>
          <p:nvPr/>
        </p:nvSpPr>
        <p:spPr>
          <a:xfrm>
            <a:off x="7219784" y="3263408"/>
            <a:ext cx="4641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Producer</a:t>
            </a:r>
            <a:r>
              <a:rPr lang="ko-KR" altLang="en-US" dirty="0"/>
              <a:t>가 </a:t>
            </a:r>
            <a:r>
              <a:rPr lang="en-US" altLang="ko-KR" dirty="0"/>
              <a:t>101</a:t>
            </a:r>
            <a:r>
              <a:rPr lang="ko-KR" altLang="en-US" dirty="0"/>
              <a:t>번 메시지를 </a:t>
            </a:r>
            <a:r>
              <a:rPr lang="en-US" altLang="ko-KR" dirty="0"/>
              <a:t>Leader</a:t>
            </a:r>
            <a:r>
              <a:rPr lang="ko-KR" altLang="en-US" dirty="0"/>
              <a:t>에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Leader</a:t>
            </a:r>
            <a:r>
              <a:rPr lang="ko-KR" altLang="en-US" dirty="0"/>
              <a:t>가 </a:t>
            </a:r>
            <a:r>
              <a:rPr lang="en-US" altLang="ko-KR" dirty="0"/>
              <a:t>Producer</a:t>
            </a:r>
            <a:r>
              <a:rPr lang="ko-KR" altLang="en-US" dirty="0"/>
              <a:t>에 </a:t>
            </a:r>
            <a:r>
              <a:rPr lang="en-US" altLang="ko-KR" dirty="0"/>
              <a:t>ACK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Follower</a:t>
            </a:r>
            <a:r>
              <a:rPr lang="ko-KR" altLang="en-US" dirty="0"/>
              <a:t>가 복사를 시도하기 전 </a:t>
            </a:r>
            <a:r>
              <a:rPr lang="en-US" altLang="ko-KR" dirty="0"/>
              <a:t>Leader</a:t>
            </a:r>
            <a:r>
              <a:rPr lang="ko-KR" altLang="en-US" dirty="0"/>
              <a:t>장애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101</a:t>
            </a:r>
            <a:r>
              <a:rPr lang="ko-KR" altLang="en-US" dirty="0"/>
              <a:t>번 메시지 유실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0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Synchronous/Asynchronous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 err="1"/>
              <a:t>콜백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클래스 정의 후 사용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콜백이</a:t>
            </a:r>
            <a:r>
              <a:rPr lang="ko-KR" altLang="en-US" sz="1800" dirty="0"/>
              <a:t> 여러 곳에서 공통적으로 사용된다면 정의 후 적용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11149-897F-44C0-97FD-CAC946C9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133" y="1855343"/>
            <a:ext cx="957313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org.apache.kafka.clients.producer.Callback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org.apache.kafka.clients.producer.RecordMetadata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ProducerCallback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onCompletion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Partition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Offset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metadata.partition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metadata.offset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exception.printStackTrace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ko-KR" altLang="en-US" dirty="0">
                <a:solidFill>
                  <a:srgbClr val="0000FF"/>
                </a:solidFill>
              </a:rPr>
              <a:t>키를 가진 </a:t>
            </a:r>
            <a:r>
              <a:rPr lang="ko-KR" altLang="en-US" dirty="0"/>
              <a:t>데이터를 전송하는 프로듀서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47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Asynchronous + key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[Console-consumer]</a:t>
            </a:r>
            <a:r>
              <a:rPr lang="en-US" altLang="ko-KR" sz="1800" dirty="0"/>
              <a:t> .\kafka-console-consumer.bat --bootstrap-server localhost:9092 --group group-01 --topic java-topic  --property </a:t>
            </a:r>
            <a:r>
              <a:rPr lang="en-US" altLang="ko-KR" sz="1800" dirty="0" err="1"/>
              <a:t>print.key</a:t>
            </a:r>
            <a:r>
              <a:rPr lang="en-US" altLang="ko-KR" sz="1800" dirty="0"/>
              <a:t>=true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7B05F-E198-4C8A-9B9D-3441DE3D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18" y="1246619"/>
            <a:ext cx="11203644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ProducerASynWithKey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SimpleProducerAsync.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java-topic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"localhost:9092"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. . .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world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producer.send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metadata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exception.getMessage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lang="en-US" altLang="ko-KR" sz="1400" i="1" dirty="0">
                <a:solidFill>
                  <a:srgbClr val="9876AA"/>
                </a:solidFill>
                <a:latin typeface="Arial Unicode MS"/>
              </a:rPr>
              <a:t>logger</a:t>
            </a: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.info("</a:t>
            </a:r>
            <a:r>
              <a:rPr lang="en-US" altLang="ko-KR" sz="1400" dirty="0">
                <a:solidFill>
                  <a:srgbClr val="CC7832"/>
                </a:solidFill>
                <a:latin typeface="Arial Unicode MS"/>
              </a:rPr>
              <a:t>\</a:t>
            </a:r>
            <a:r>
              <a:rPr lang="en-US" altLang="ko-KR" sz="1400" dirty="0" err="1">
                <a:solidFill>
                  <a:srgbClr val="CC7832"/>
                </a:solidFill>
                <a:latin typeface="Arial Unicode MS"/>
              </a:rPr>
              <a:t>n</a:t>
            </a:r>
            <a:r>
              <a:rPr lang="en-US" altLang="ko-KR" sz="1400" dirty="0" err="1">
                <a:solidFill>
                  <a:srgbClr val="6A8759"/>
                </a:solidFill>
                <a:latin typeface="Arial Unicode MS"/>
              </a:rPr>
              <a:t>partition</a:t>
            </a:r>
            <a:r>
              <a:rPr lang="en-US" altLang="ko-KR" sz="1400" dirty="0">
                <a:solidFill>
                  <a:srgbClr val="6A8759"/>
                </a:solidFill>
                <a:latin typeface="Arial Unicode MS"/>
              </a:rPr>
              <a:t>:{}</a:t>
            </a:r>
            <a:r>
              <a:rPr lang="en-US" altLang="ko-KR" sz="1400" dirty="0">
                <a:solidFill>
                  <a:srgbClr val="CC7832"/>
                </a:solidFill>
                <a:latin typeface="Arial Unicode MS"/>
              </a:rPr>
              <a:t>\</a:t>
            </a:r>
            <a:r>
              <a:rPr lang="en-US" altLang="ko-KR" sz="1400" dirty="0" err="1">
                <a:solidFill>
                  <a:srgbClr val="CC7832"/>
                </a:solidFill>
                <a:latin typeface="Arial Unicode MS"/>
              </a:rPr>
              <a:t>n</a:t>
            </a:r>
            <a:r>
              <a:rPr lang="en-US" altLang="ko-KR" sz="1400" dirty="0" err="1">
                <a:solidFill>
                  <a:srgbClr val="6A8759"/>
                </a:solidFill>
                <a:latin typeface="Arial Unicode MS"/>
              </a:rPr>
              <a:t>offset</a:t>
            </a:r>
            <a:r>
              <a:rPr lang="en-US" altLang="ko-KR" sz="1400" dirty="0">
                <a:solidFill>
                  <a:srgbClr val="6A8759"/>
                </a:solidFill>
                <a:latin typeface="Arial Unicode MS"/>
              </a:rPr>
              <a:t>:{}</a:t>
            </a: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",</a:t>
            </a:r>
            <a:r>
              <a:rPr lang="en-US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metadata.partition</a:t>
            </a: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(),</a:t>
            </a:r>
            <a:r>
              <a:rPr lang="en-US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metadata.offset</a:t>
            </a: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());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CC7832"/>
                </a:solidFill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. . .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ko-KR" altLang="en-US" dirty="0">
                <a:solidFill>
                  <a:srgbClr val="0000FF"/>
                </a:solidFill>
              </a:rPr>
              <a:t>키를 가진 </a:t>
            </a:r>
            <a:r>
              <a:rPr lang="ko-KR" altLang="en-US" dirty="0"/>
              <a:t>데이터를 전송하는 프로듀서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/>
              <a:t>Consumer</a:t>
            </a:r>
            <a:r>
              <a:rPr lang="ko-KR" altLang="en-US" sz="1800" b="1"/>
              <a:t>가 </a:t>
            </a:r>
            <a:r>
              <a:rPr lang="ko-KR" altLang="en-US" sz="1800" b="1" dirty="0"/>
              <a:t>추가됨에 따라 </a:t>
            </a:r>
            <a:r>
              <a:rPr lang="en-US" altLang="ko-KR" sz="1800" b="1" dirty="0"/>
              <a:t>Rebalancing</a:t>
            </a:r>
            <a:r>
              <a:rPr lang="ko-KR" altLang="en-US" sz="1800" b="1" dirty="0"/>
              <a:t>됨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SimpleProducerAsyncWithKeyPeriod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만들고 아래 작성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992EC-463C-468F-88FF-8A0FAF8F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2717" y="1193624"/>
            <a:ext cx="1239743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 . 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]+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  <a:latin typeface="Arial Unicode MS"/>
                <a:ea typeface="JetBrains Mono"/>
              </a:rPr>
              <a:t>. . .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InterruptedException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producer.close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A5790B-9E2B-428E-A973-F48BB5584C58}"/>
              </a:ext>
            </a:extLst>
          </p:cNvPr>
          <p:cNvSpPr/>
          <p:nvPr/>
        </p:nvSpPr>
        <p:spPr>
          <a:xfrm>
            <a:off x="0" y="1660124"/>
            <a:ext cx="6684885" cy="932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C2BF7A-ABE2-4D44-B5DD-D076D7B3E9F7}"/>
              </a:ext>
            </a:extLst>
          </p:cNvPr>
          <p:cNvCxnSpPr/>
          <p:nvPr/>
        </p:nvCxnSpPr>
        <p:spPr>
          <a:xfrm>
            <a:off x="8691239" y="4057095"/>
            <a:ext cx="331137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C1787-1159-44D3-A07B-F1C292F388FC}"/>
              </a:ext>
            </a:extLst>
          </p:cNvPr>
          <p:cNvSpPr/>
          <p:nvPr/>
        </p:nvSpPr>
        <p:spPr>
          <a:xfrm>
            <a:off x="330438" y="4173984"/>
            <a:ext cx="6684885" cy="13035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9E2F6D-992D-470D-8FF8-ED41F8717411}"/>
              </a:ext>
            </a:extLst>
          </p:cNvPr>
          <p:cNvSpPr/>
          <p:nvPr/>
        </p:nvSpPr>
        <p:spPr>
          <a:xfrm>
            <a:off x="38332" y="6250332"/>
            <a:ext cx="11964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.\kafka-console-consumer.bat --</a:t>
            </a:r>
            <a:r>
              <a:rPr lang="ko-KR" altLang="en-US" sz="1600" dirty="0" err="1"/>
              <a:t>bootstrap-server</a:t>
            </a:r>
            <a:r>
              <a:rPr lang="ko-KR" altLang="en-US" sz="1600" dirty="0"/>
              <a:t> localhost:9092 --</a:t>
            </a:r>
            <a:r>
              <a:rPr lang="ko-KR" altLang="en-US" sz="1600" dirty="0" err="1"/>
              <a:t>group</a:t>
            </a:r>
            <a:r>
              <a:rPr lang="ko-KR" altLang="en-US" sz="1600" dirty="0"/>
              <a:t> group-01 --</a:t>
            </a:r>
            <a:r>
              <a:rPr lang="ko-KR" altLang="en-US" sz="1600" dirty="0" err="1"/>
              <a:t>topic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java-topic</a:t>
            </a:r>
            <a:r>
              <a:rPr lang="ko-KR" altLang="en-US" sz="1600" dirty="0"/>
              <a:t>  --</a:t>
            </a:r>
            <a:r>
              <a:rPr lang="ko-KR" altLang="en-US" sz="1600" dirty="0" err="1"/>
              <a:t>property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print.key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--</a:t>
            </a:r>
            <a:r>
              <a:rPr lang="ko-KR" altLang="en-US" sz="1600" dirty="0" err="1">
                <a:solidFill>
                  <a:srgbClr val="0000FF"/>
                </a:solidFill>
              </a:rPr>
              <a:t>property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 err="1">
                <a:solidFill>
                  <a:srgbClr val="0000FF"/>
                </a:solidFill>
              </a:rPr>
              <a:t>print.partition</a:t>
            </a:r>
            <a:r>
              <a:rPr lang="ko-KR" altLang="en-US" sz="1600" dirty="0">
                <a:solidFill>
                  <a:srgbClr val="0000FF"/>
                </a:solidFill>
              </a:rPr>
              <a:t>=</a:t>
            </a:r>
            <a:r>
              <a:rPr lang="ko-KR" altLang="en-US" sz="1600" dirty="0" err="1">
                <a:solidFill>
                  <a:srgbClr val="0000FF"/>
                </a:solidFill>
              </a:rPr>
              <a:t>true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 err="1"/>
              <a:t>Partitioner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DefaultPartitioner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참조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Configure </a:t>
            </a:r>
            <a:r>
              <a:rPr lang="ko-KR" altLang="en-US" sz="1800" dirty="0"/>
              <a:t>메소드 </a:t>
            </a:r>
            <a:endParaRPr lang="en-US" altLang="ko-KR" sz="18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Producer </a:t>
            </a:r>
            <a:r>
              <a:rPr lang="ko-KR" altLang="en-US" sz="1600" dirty="0"/>
              <a:t>생성 시 전달하는 </a:t>
            </a:r>
            <a:r>
              <a:rPr lang="en-US" altLang="ko-KR" sz="1600" dirty="0"/>
              <a:t>properties</a:t>
            </a:r>
            <a:r>
              <a:rPr lang="ko-KR" altLang="en-US" sz="1600" dirty="0"/>
              <a:t>를 참조하여 외부로부터 데이터를 받을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Ex)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partition </a:t>
            </a:r>
            <a:r>
              <a:rPr lang="ko-KR" altLang="en-US" sz="1800" dirty="0"/>
              <a:t>메소드</a:t>
            </a:r>
            <a:r>
              <a:rPr lang="en-US" altLang="ko-KR" sz="1800" dirty="0"/>
              <a:t>: </a:t>
            </a:r>
            <a:r>
              <a:rPr lang="ko-KR" altLang="en-US" sz="1800" dirty="0"/>
              <a:t>현재 메시지가 전달되어야 할 파티션 번호를 반환</a:t>
            </a:r>
            <a:endParaRPr lang="en-US" altLang="ko-KR" sz="18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topic: </a:t>
            </a:r>
            <a:r>
              <a:rPr lang="ko-KR" altLang="en-US" sz="1600" dirty="0"/>
              <a:t>토픽이름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Key, </a:t>
            </a:r>
            <a:r>
              <a:rPr lang="en-US" altLang="ko-KR" sz="1600" dirty="0" err="1"/>
              <a:t>keyBytes</a:t>
            </a:r>
            <a:r>
              <a:rPr lang="en-US" altLang="ko-KR" sz="1600" dirty="0"/>
              <a:t>: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직열화된</a:t>
            </a:r>
            <a:r>
              <a:rPr lang="ko-KR" altLang="en-US" sz="1600" dirty="0"/>
              <a:t> 키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value, </a:t>
            </a:r>
            <a:r>
              <a:rPr lang="en-US" altLang="ko-KR" sz="1600" dirty="0" err="1"/>
              <a:t>valueBytes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직열화된</a:t>
            </a:r>
            <a:r>
              <a:rPr lang="ko-KR" altLang="en-US" sz="1600" dirty="0"/>
              <a:t> 값</a:t>
            </a: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cluster: </a:t>
            </a:r>
            <a:r>
              <a:rPr lang="ko-KR" altLang="en-US" sz="1600" dirty="0"/>
              <a:t>토픽이나</a:t>
            </a:r>
            <a:r>
              <a:rPr lang="en-US" altLang="ko-KR" sz="1600" dirty="0"/>
              <a:t> </a:t>
            </a:r>
            <a:r>
              <a:rPr lang="ko-KR" altLang="en-US" sz="1600" dirty="0"/>
              <a:t>파티션과 같이 카프카 클러스터에 포함된 정보 참조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68FD1-8F31-46B8-8CC4-B05D74CB2D9F}"/>
              </a:ext>
            </a:extLst>
          </p:cNvPr>
          <p:cNvSpPr/>
          <p:nvPr/>
        </p:nvSpPr>
        <p:spPr>
          <a:xfrm>
            <a:off x="1716348" y="2778673"/>
            <a:ext cx="850184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properties.setProperty</a:t>
            </a:r>
            <a:r>
              <a:rPr lang="en-US" altLang="ko-KR" dirty="0"/>
              <a:t>("customPartitioner.hotSpotKey","a01");</a:t>
            </a:r>
          </a:p>
          <a:p>
            <a:endParaRPr lang="en-US" altLang="ko-KR" dirty="0"/>
          </a:p>
          <a:p>
            <a:r>
              <a:rPr lang="en-US" altLang="ko-KR" dirty="0"/>
              <a:t>public void configure(Map&lt;String, ?&gt; configs)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hotSpotKey</a:t>
            </a:r>
            <a:r>
              <a:rPr lang="en-US" altLang="ko-KR" dirty="0"/>
              <a:t> = (String) </a:t>
            </a:r>
            <a:r>
              <a:rPr lang="en-US" altLang="ko-KR" dirty="0" err="1"/>
              <a:t>configs.get</a:t>
            </a:r>
            <a:r>
              <a:rPr lang="en-US" altLang="ko-KR" dirty="0"/>
              <a:t>("</a:t>
            </a:r>
            <a:r>
              <a:rPr lang="en-US" altLang="ko-KR" dirty="0" err="1"/>
              <a:t>customPartitioner.hotSpotKey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 err="1"/>
              <a:t>Partitioner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시나리오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키가 “</a:t>
            </a:r>
            <a:r>
              <a:rPr lang="en-US" altLang="ko-KR" sz="1800" dirty="0"/>
              <a:t>a01”</a:t>
            </a:r>
            <a:r>
              <a:rPr lang="ko-KR" altLang="en-US" sz="1800" dirty="0"/>
              <a:t>인 메시지는 반드시 </a:t>
            </a:r>
            <a:r>
              <a:rPr lang="en-US" altLang="ko-KR" sz="1800" dirty="0"/>
              <a:t>partition 0</a:t>
            </a:r>
            <a:r>
              <a:rPr lang="ko-KR" altLang="en-US" sz="1800" dirty="0"/>
              <a:t>으로 전달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SimpleProducerAsyncWithKeyCustomPartitioner</a:t>
            </a:r>
            <a:r>
              <a:rPr lang="en-US" altLang="ko-KR" sz="1800" dirty="0"/>
              <a:t> </a:t>
            </a:r>
            <a:r>
              <a:rPr lang="ko-KR" altLang="en-US" sz="1800" dirty="0"/>
              <a:t>생성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CustomPartitioner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생성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2A6E61A-8A0A-4642-87AA-2E8AD42F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79371"/>
            <a:ext cx="9065302" cy="16684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CustomPartitioner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Partitioner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hotSpotKey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StickyPartitionCache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stickyPartitionCache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StickyPartitionCache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35DAA87-8C4E-4777-8E3B-743611D3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2381"/>
            <a:ext cx="6476325" cy="11546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configs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hotSpotKey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configs.get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customPartitioner.hotSpotKey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 err="1"/>
              <a:t>Partitioner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CustomPartitioner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생성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키가 “</a:t>
            </a:r>
            <a:r>
              <a:rPr lang="en-US" altLang="ko-KR" sz="1800" dirty="0"/>
              <a:t>a01”</a:t>
            </a:r>
            <a:r>
              <a:rPr lang="ko-KR" altLang="en-US" sz="1800" dirty="0"/>
              <a:t>인 메시지는 반드시 </a:t>
            </a:r>
            <a:r>
              <a:rPr lang="en-US" altLang="ko-KR" sz="1800" dirty="0"/>
              <a:t>partition 0</a:t>
            </a:r>
            <a:r>
              <a:rPr lang="ko-KR" altLang="en-US" sz="1800" dirty="0"/>
              <a:t>으로 전달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SimpleProducerAsyncWithKeyCustomPartitioner</a:t>
            </a:r>
            <a:r>
              <a:rPr lang="en-US" altLang="ko-KR" sz="1800" dirty="0"/>
              <a:t> </a:t>
            </a:r>
            <a:r>
              <a:rPr lang="ko-KR" altLang="en-US" sz="1800" dirty="0"/>
              <a:t>생성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CustomPartitioner</a:t>
            </a:r>
            <a:r>
              <a:rPr lang="en-US" altLang="ko-KR" sz="1800" dirty="0"/>
              <a:t>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C65654-1D9C-402B-AE0C-EE64B399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1" y="2890257"/>
            <a:ext cx="11221855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partition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topic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byte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keyBytes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byte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valueBytes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Cluster cluster)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numPartitions = cluster.partitionsForTopic(topic).size()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(keyBytes 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stickyPartitionCache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.partition(topic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cluster)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((String)key).equals(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hotSpotKey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hash the keyBytes to choose a partition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Utils.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toPositive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(Utils.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murmur2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(keyBytes)) % numPartitions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 err="1"/>
              <a:t>Partitioner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 err="1"/>
              <a:t>SimpleProducerAsyncWithKeyCustomPartitioner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수정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사용자 정의 파티션 지정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사용자 정의 파티션에서 참조할 </a:t>
            </a:r>
            <a:r>
              <a:rPr lang="en-US" altLang="ko-KR" sz="1800" dirty="0"/>
              <a:t>key</a:t>
            </a:r>
            <a:r>
              <a:rPr lang="ko-KR" altLang="en-US" sz="1800" dirty="0"/>
              <a:t>와  </a:t>
            </a:r>
            <a:r>
              <a:rPr lang="en-US" altLang="ko-KR" sz="1800" dirty="0"/>
              <a:t>value </a:t>
            </a:r>
            <a:r>
              <a:rPr lang="ko-KR" altLang="en-US" sz="1800" dirty="0"/>
              <a:t>추가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 err="1"/>
              <a:t>컨슈머</a:t>
            </a:r>
            <a:r>
              <a:rPr lang="ko-KR" altLang="en-US" sz="1800" b="1" dirty="0"/>
              <a:t> 실행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.\kafka-console-consumer.bat --bootstrap-server localhost:9092 --group group-01 --topic java-topic  --property </a:t>
            </a:r>
            <a:r>
              <a:rPr lang="en-US" altLang="ko-KR" sz="1600" dirty="0" err="1"/>
              <a:t>print.key</a:t>
            </a:r>
            <a:r>
              <a:rPr lang="en-US" altLang="ko-KR" sz="1600" dirty="0"/>
              <a:t>=true --property </a:t>
            </a:r>
            <a:r>
              <a:rPr lang="en-US" altLang="ko-KR" sz="1600" dirty="0" err="1"/>
              <a:t>print.partition</a:t>
            </a:r>
            <a:r>
              <a:rPr lang="en-US" altLang="ko-KR" sz="1600" dirty="0"/>
              <a:t>=true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실행 후 키가 “</a:t>
            </a:r>
            <a:r>
              <a:rPr lang="en-US" altLang="ko-KR" sz="1600" dirty="0"/>
              <a:t>a01” </a:t>
            </a:r>
            <a:r>
              <a:rPr lang="ko-KR" altLang="en-US" sz="1600" dirty="0"/>
              <a:t>메시지의 파티션 번호 확인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4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5281E-3B22-4B36-B148-822DEC6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1" y="2446686"/>
            <a:ext cx="1142293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(ProducerConfig.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PARTITIONER_CLASS_CONFIG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CustomPartitioner.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.getName())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"customPartitioner.hotSpotKey"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"a01"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Acks(Producer</a:t>
            </a:r>
            <a:r>
              <a:rPr lang="ko-KR" altLang="en-US" sz="2000" b="1" dirty="0"/>
              <a:t>의 전송 성공 여부 판별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b="1" dirty="0"/>
              <a:t>[acks=-1, acks=all]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acks=-1, acks=all</a:t>
            </a:r>
            <a:r>
              <a:rPr lang="ko-KR" altLang="en-US" sz="1600" dirty="0"/>
              <a:t>과 동일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메시지가 </a:t>
            </a:r>
            <a:r>
              <a:rPr lang="en-US" altLang="ko-KR" sz="1600" dirty="0"/>
              <a:t>Leader</a:t>
            </a:r>
            <a:r>
              <a:rPr lang="ko-KR" altLang="en-US" sz="1600" dirty="0"/>
              <a:t>가 모든 </a:t>
            </a:r>
            <a:r>
              <a:rPr lang="en-US" altLang="ko-KR" sz="1600" dirty="0"/>
              <a:t>Replica</a:t>
            </a:r>
            <a:r>
              <a:rPr lang="ko-KR" altLang="en-US" sz="1600" dirty="0"/>
              <a:t>까지 </a:t>
            </a:r>
            <a:r>
              <a:rPr lang="en-US" altLang="ko-KR" sz="1600" dirty="0"/>
              <a:t>Commit</a:t>
            </a:r>
            <a:r>
              <a:rPr lang="ko-KR" altLang="en-US" sz="1600" dirty="0"/>
              <a:t>되면 </a:t>
            </a:r>
            <a:r>
              <a:rPr lang="en-US" altLang="ko-KR" sz="1600" dirty="0"/>
              <a:t>ack</a:t>
            </a:r>
            <a:r>
              <a:rPr lang="ko-KR" altLang="en-US" sz="1600" dirty="0"/>
              <a:t>를 보냄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Leader</a:t>
            </a:r>
            <a:r>
              <a:rPr lang="ko-KR" altLang="en-US" sz="1600" dirty="0"/>
              <a:t>를 잃어도 데이터가 살아남을 수 있도록 보장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/>
              <a:t>대기 시간이 더 길고 특정 실패 사례에서 반복되는 데이터 발생 가능성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ko-KR" altLang="en-US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pic>
        <p:nvPicPr>
          <p:cNvPr id="1030" name="Picture 6" descr="https://velog.velcdn.com/images%2Fhyun6ik%2Fpost%2Fd9a2a175-6bbf-4624-87cd-7064a43e5017%2Fimage.png">
            <a:extLst>
              <a:ext uri="{FF2B5EF4-FFF2-40B4-BE49-F238E27FC236}">
                <a16:creationId xmlns:a16="http://schemas.microsoft.com/office/drawing/2014/main" id="{C63F9B4C-0EB9-4507-849B-3BF1CF375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r="5942"/>
          <a:stretch/>
        </p:blipFill>
        <p:spPr bwMode="auto">
          <a:xfrm>
            <a:off x="1606824" y="3653944"/>
            <a:ext cx="4682659" cy="27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3EDB4D-EA01-4CAC-8D9F-6A174AB10579}"/>
              </a:ext>
            </a:extLst>
          </p:cNvPr>
          <p:cNvSpPr/>
          <p:nvPr/>
        </p:nvSpPr>
        <p:spPr>
          <a:xfrm>
            <a:off x="6524056" y="4173813"/>
            <a:ext cx="3624151" cy="13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b="1" dirty="0"/>
              <a:t>적어도 한 번 전송</a:t>
            </a:r>
            <a:r>
              <a:rPr lang="en-US" altLang="ko-KR" b="1" dirty="0"/>
              <a:t>(at least once)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dirty="0"/>
              <a:t>acks = 1, all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메시지 소실 </a:t>
            </a:r>
            <a:r>
              <a:rPr lang="en-US" altLang="ko-KR" dirty="0"/>
              <a:t>X, </a:t>
            </a:r>
            <a:r>
              <a:rPr lang="ko-KR" altLang="en-US" dirty="0"/>
              <a:t>중복 </a:t>
            </a:r>
            <a:r>
              <a:rPr lang="en-US" altLang="ko-K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118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Retry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Producer Retry(</a:t>
            </a:r>
            <a:r>
              <a:rPr lang="ko-KR" altLang="en-US" sz="2000" b="1" dirty="0"/>
              <a:t>재전송을 위한 </a:t>
            </a:r>
            <a:r>
              <a:rPr lang="en-US" altLang="ko-KR" sz="2000" b="1" dirty="0"/>
              <a:t>Parameters)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producer</a:t>
            </a:r>
            <a:r>
              <a:rPr lang="ko-KR" altLang="en-US" sz="1800" dirty="0"/>
              <a:t>는 </a:t>
            </a:r>
            <a:r>
              <a:rPr lang="en-US" altLang="ko-KR" sz="1800" dirty="0"/>
              <a:t>ack </a:t>
            </a:r>
            <a:r>
              <a:rPr lang="ko-KR" altLang="en-US" sz="1800" dirty="0"/>
              <a:t>수신을 실패하면 재전송 시도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여러 파라미터 중 </a:t>
            </a:r>
            <a:r>
              <a:rPr lang="en-US" altLang="ko-KR" sz="1800" dirty="0"/>
              <a:t>delivery.timeout.ms</a:t>
            </a:r>
            <a:r>
              <a:rPr lang="ko-KR" altLang="en-US" sz="1800" dirty="0"/>
              <a:t>를 일반적으로 많이 사용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https://velog.velcdn.com/images%2Fhyun6ik%2Fpost%2Fc3356e7d-a643-4e7e-a670-fdfa953866dd%2Fimage.png">
            <a:extLst>
              <a:ext uri="{FF2B5EF4-FFF2-40B4-BE49-F238E27FC236}">
                <a16:creationId xmlns:a16="http://schemas.microsoft.com/office/drawing/2014/main" id="{6EF2604A-07AD-438A-AD90-3D754AEE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47" y="2436103"/>
            <a:ext cx="9925795" cy="39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 Delivery Timeout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delivery.timeout.ms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/>
              <a:t>send() </a:t>
            </a:r>
            <a:r>
              <a:rPr lang="ko-KR" altLang="en-US" sz="2000" b="1" dirty="0"/>
              <a:t>호출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후 성공 또는 실패를 보고하는 시간의 상한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max.block.ms </a:t>
            </a:r>
            <a:r>
              <a:rPr lang="en-US" altLang="ko-KR" sz="1800" dirty="0">
                <a:sym typeface="Wingdings" panose="05000000000000000000" pitchFamily="2" charset="2"/>
              </a:rPr>
              <a:t> send()</a:t>
            </a:r>
            <a:r>
              <a:rPr lang="ko-KR" altLang="en-US" sz="1800" dirty="0">
                <a:sym typeface="Wingdings" panose="05000000000000000000" pitchFamily="2" charset="2"/>
              </a:rPr>
              <a:t> 호출 시 </a:t>
            </a:r>
            <a:r>
              <a:rPr lang="en-US" altLang="ko-KR" sz="1800" dirty="0">
                <a:sym typeface="Wingdings" panose="05000000000000000000" pitchFamily="2" charset="2"/>
              </a:rPr>
              <a:t>Buffer</a:t>
            </a:r>
            <a:r>
              <a:rPr lang="ko-KR" altLang="en-US" sz="1800" dirty="0">
                <a:sym typeface="Wingdings" panose="05000000000000000000" pitchFamily="2" charset="2"/>
              </a:rPr>
              <a:t>를 할당 받을 때까지 대기하는 시간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request.timeout.ms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메시지를 전송하고 </a:t>
            </a:r>
            <a:r>
              <a:rPr lang="en-US" altLang="ko-KR" sz="1800" dirty="0"/>
              <a:t>ack</a:t>
            </a:r>
            <a:r>
              <a:rPr lang="ko-KR" altLang="en-US" sz="1800" dirty="0"/>
              <a:t>가 올때까지 기다리는 시간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retry.backoff.ms </a:t>
            </a:r>
            <a:r>
              <a:rPr lang="en-US" altLang="ko-KR" sz="1800" dirty="0">
                <a:sym typeface="Wingdings" panose="05000000000000000000" pitchFamily="2" charset="2"/>
              </a:rPr>
              <a:t> retry </a:t>
            </a:r>
            <a:r>
              <a:rPr lang="ko-KR" altLang="en-US" sz="1800" dirty="0">
                <a:sym typeface="Wingdings" panose="05000000000000000000" pitchFamily="2" charset="2"/>
              </a:rPr>
              <a:t>사이의 대기 시간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>
                <a:sym typeface="Wingdings" panose="05000000000000000000" pitchFamily="2" charset="2"/>
              </a:rPr>
              <a:t>delivery.timeout.ms &gt;= linger.ms + request.timeout.ms </a:t>
            </a:r>
            <a:r>
              <a:rPr lang="ko-KR" altLang="en-US" sz="1800" dirty="0">
                <a:sym typeface="Wingdings" panose="05000000000000000000" pitchFamily="2" charset="2"/>
              </a:rPr>
              <a:t>를 준수해야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함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pic>
        <p:nvPicPr>
          <p:cNvPr id="5122" name="Picture 2" descr="https://velog.velcdn.com/images%2Fhyun6ik%2Fpost%2Fdec781ce-5bd6-4457-a4f8-7ea8f8ead3e2%2Fimage.png">
            <a:extLst>
              <a:ext uri="{FF2B5EF4-FFF2-40B4-BE49-F238E27FC236}">
                <a16:creationId xmlns:a16="http://schemas.microsoft.com/office/drawing/2014/main" id="{3C6DC755-2592-4936-BBD8-FCB7053B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6" y="3429000"/>
            <a:ext cx="6953484" cy="32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 Retry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프로듀서의 </a:t>
            </a:r>
            <a:r>
              <a:rPr lang="en-US" altLang="ko-KR" sz="1800" b="1" dirty="0"/>
              <a:t>acks</a:t>
            </a:r>
            <a:r>
              <a:rPr lang="ko-KR" altLang="en-US" sz="1800" b="1" dirty="0"/>
              <a:t>옵션</a:t>
            </a:r>
            <a:r>
              <a:rPr lang="en-US" altLang="ko-KR" sz="1800" b="1" dirty="0"/>
              <a:t> +</a:t>
            </a:r>
            <a:r>
              <a:rPr lang="ko-KR" altLang="en-US" sz="1800" b="1" dirty="0"/>
              <a:t> 브로커의 </a:t>
            </a:r>
            <a:r>
              <a:rPr lang="en-US" altLang="ko-KR" sz="1800" b="1" dirty="0" err="1"/>
              <a:t>min.insync.replicas</a:t>
            </a:r>
            <a:r>
              <a:rPr lang="ko-KR" altLang="en-US" sz="1800" b="1" dirty="0"/>
              <a:t>옵션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min.insync.replicas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프로듀서가 </a:t>
            </a:r>
            <a:r>
              <a:rPr lang="en-US" altLang="ko-KR" sz="1800" dirty="0">
                <a:sym typeface="Wingdings" panose="05000000000000000000" pitchFamily="2" charset="2"/>
              </a:rPr>
              <a:t>acks=all</a:t>
            </a:r>
            <a:r>
              <a:rPr lang="ko-KR" altLang="en-US" sz="1800" dirty="0">
                <a:sym typeface="Wingdings" panose="05000000000000000000" pitchFamily="2" charset="2"/>
              </a:rPr>
              <a:t>로 설정하여 메시지를 보낼 때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브로커가 다시 프로듀서에게 </a:t>
            </a:r>
            <a:r>
              <a:rPr lang="en-US" altLang="ko-KR" sz="1800" dirty="0">
                <a:sym typeface="Wingdings" panose="05000000000000000000" pitchFamily="2" charset="2"/>
              </a:rPr>
              <a:t>ack</a:t>
            </a:r>
            <a:r>
              <a:rPr lang="ko-KR" altLang="en-US" sz="1800" dirty="0">
                <a:sym typeface="Wingdings" panose="05000000000000000000" pitchFamily="2" charset="2"/>
              </a:rPr>
              <a:t>를 전송하기 위해 필요한 복제에 성공한 최소 </a:t>
            </a:r>
            <a:r>
              <a:rPr lang="en-US" altLang="ko-KR" sz="1800" dirty="0">
                <a:sym typeface="Wingdings" panose="05000000000000000000" pitchFamily="2" charset="2"/>
              </a:rPr>
              <a:t>replica</a:t>
            </a:r>
            <a:r>
              <a:rPr lang="ko-KR" altLang="en-US" sz="1800" dirty="0">
                <a:sym typeface="Wingdings" panose="05000000000000000000" pitchFamily="2" charset="2"/>
              </a:rPr>
              <a:t>의 개수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리더 포함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acks=all</a:t>
            </a:r>
            <a:r>
              <a:rPr lang="ko-KR" altLang="en-US" sz="1800" dirty="0"/>
              <a:t>에서 말하는 </a:t>
            </a:r>
            <a:r>
              <a:rPr lang="en-US" altLang="ko-KR" sz="1800" dirty="0"/>
              <a:t>"all"</a:t>
            </a:r>
            <a:r>
              <a:rPr lang="ko-KR" altLang="en-US" sz="1800" dirty="0"/>
              <a:t>은 </a:t>
            </a:r>
            <a:r>
              <a:rPr lang="en-US" altLang="ko-KR" sz="1800" dirty="0"/>
              <a:t>"</a:t>
            </a:r>
            <a:r>
              <a:rPr lang="ko-KR" altLang="en-US" sz="1800" dirty="0"/>
              <a:t>모든 </a:t>
            </a:r>
            <a:r>
              <a:rPr lang="en-US" altLang="ko-KR" sz="1800" dirty="0"/>
              <a:t>replica" </a:t>
            </a:r>
            <a:r>
              <a:rPr lang="ko-KR" altLang="en-US" sz="1800" dirty="0"/>
              <a:t>가 아니라 </a:t>
            </a:r>
            <a:r>
              <a:rPr lang="en-US" altLang="ko-KR" sz="1800" dirty="0"/>
              <a:t>"</a:t>
            </a:r>
            <a:r>
              <a:rPr lang="ko-KR" altLang="en-US" sz="1800" dirty="0"/>
              <a:t>기준을 만족하는 최소 </a:t>
            </a:r>
            <a:r>
              <a:rPr lang="en-US" altLang="ko-KR" sz="1800" dirty="0"/>
              <a:t>replica"</a:t>
            </a:r>
            <a:r>
              <a:rPr lang="ko-KR" altLang="en-US" sz="1800" dirty="0"/>
              <a:t>를 의미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95D5B7-163B-43C4-BE1D-EC8C003A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758239"/>
            <a:ext cx="2771913" cy="42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RF=3,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min.insync.replicas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=2</a:t>
            </a:r>
          </a:p>
        </p:txBody>
      </p:sp>
      <p:pic>
        <p:nvPicPr>
          <p:cNvPr id="30722" name="Picture 2" descr="producer-acks-011">
            <a:extLst>
              <a:ext uri="{FF2B5EF4-FFF2-40B4-BE49-F238E27FC236}">
                <a16:creationId xmlns:a16="http://schemas.microsoft.com/office/drawing/2014/main" id="{D9168014-DA30-4E2E-B564-0141CB7C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171436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2964513-AA17-48EF-8806-B3A8C321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58239"/>
            <a:ext cx="2771913" cy="42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RF=3,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min.insync.replicas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=2</a:t>
            </a:r>
          </a:p>
        </p:txBody>
      </p:sp>
      <p:pic>
        <p:nvPicPr>
          <p:cNvPr id="9" name="Picture 2" descr="producer-acks-011">
            <a:extLst>
              <a:ext uri="{FF2B5EF4-FFF2-40B4-BE49-F238E27FC236}">
                <a16:creationId xmlns:a16="http://schemas.microsoft.com/office/drawing/2014/main" id="{3EA9D7A5-9950-427E-9307-F37DE798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1436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8D573600-117B-42CF-A872-99CF0C932598}"/>
              </a:ext>
            </a:extLst>
          </p:cNvPr>
          <p:cNvSpPr/>
          <p:nvPr/>
        </p:nvSpPr>
        <p:spPr>
          <a:xfrm>
            <a:off x="3169224" y="4943397"/>
            <a:ext cx="499979" cy="5102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0A450509-4523-42EC-9F5D-5D8609487C84}"/>
              </a:ext>
            </a:extLst>
          </p:cNvPr>
          <p:cNvSpPr/>
          <p:nvPr/>
        </p:nvSpPr>
        <p:spPr>
          <a:xfrm>
            <a:off x="7967103" y="4943396"/>
            <a:ext cx="499979" cy="5102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9F2EB1B-7E99-4A54-9F2D-5C94C5BBC627}"/>
              </a:ext>
            </a:extLst>
          </p:cNvPr>
          <p:cNvSpPr/>
          <p:nvPr/>
        </p:nvSpPr>
        <p:spPr>
          <a:xfrm>
            <a:off x="9338703" y="4940495"/>
            <a:ext cx="499979" cy="5102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E9C8683-2429-4214-BB61-B60990B3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04" y="6405116"/>
            <a:ext cx="971741" cy="42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ack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 전송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1B642F6-6196-4C58-9259-5D1C525B7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86" y="6394145"/>
            <a:ext cx="1165704" cy="422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ack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 전송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X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30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배치 처리를 위한 파라미터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Producer</a:t>
            </a:r>
            <a:r>
              <a:rPr lang="ko-KR" altLang="en-US" sz="1800" dirty="0"/>
              <a:t>가 </a:t>
            </a:r>
            <a:r>
              <a:rPr lang="en-US" altLang="ko-KR" sz="1800" dirty="0"/>
              <a:t>Broker</a:t>
            </a:r>
            <a:r>
              <a:rPr lang="ko-KR" altLang="en-US" sz="1800" dirty="0"/>
              <a:t>에게 메시지를 전달할 때 모아서 보내는 기능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linger.ms (default :0, </a:t>
            </a:r>
            <a:r>
              <a:rPr lang="ko-KR" altLang="en-US" sz="1800" dirty="0"/>
              <a:t>즉시 보냄</a:t>
            </a:r>
            <a:r>
              <a:rPr lang="en-US" altLang="ko-KR" sz="1800" dirty="0"/>
              <a:t>) : </a:t>
            </a:r>
            <a:r>
              <a:rPr lang="ko-KR" altLang="en-US" sz="1800" dirty="0"/>
              <a:t>메시지가 함께 </a:t>
            </a:r>
            <a:r>
              <a:rPr lang="en-US" altLang="ko-KR" sz="1800" dirty="0"/>
              <a:t>Batch </a:t>
            </a:r>
            <a:r>
              <a:rPr lang="ko-KR" altLang="en-US" sz="1800" dirty="0"/>
              <a:t>처리될 때까지 대기 시간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batch.size</a:t>
            </a:r>
            <a:r>
              <a:rPr lang="en-US" altLang="ko-KR" sz="1800" dirty="0"/>
              <a:t> (default: 16KB) : </a:t>
            </a:r>
            <a:r>
              <a:rPr lang="ko-KR" altLang="en-US" sz="1800" dirty="0"/>
              <a:t>보내기 전 </a:t>
            </a:r>
            <a:r>
              <a:rPr lang="en-US" altLang="ko-KR" sz="1800" dirty="0"/>
              <a:t>Batch</a:t>
            </a:r>
            <a:r>
              <a:rPr lang="ko-KR" altLang="en-US" sz="1800" dirty="0"/>
              <a:t>의 최대 크기</a:t>
            </a:r>
            <a:endParaRPr lang="en-US" altLang="ko-KR" sz="18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 err="1"/>
              <a:t>batch.size</a:t>
            </a:r>
            <a:r>
              <a:rPr lang="ko-KR" altLang="en-US" sz="1600" dirty="0"/>
              <a:t>만 사용할 경우 쌓일 때까지 기다리므로 </a:t>
            </a:r>
            <a:r>
              <a:rPr lang="en-US" altLang="ko-KR" sz="1600" dirty="0"/>
              <a:t>latency</a:t>
            </a:r>
            <a:r>
              <a:rPr lang="ko-KR" altLang="en-US" sz="1600" dirty="0"/>
              <a:t>가 높아 질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Batch </a:t>
            </a:r>
            <a:r>
              <a:rPr lang="ko-KR" altLang="en-US" sz="1800" dirty="0"/>
              <a:t>처리의 일반적인 설정은 </a:t>
            </a:r>
            <a:r>
              <a:rPr lang="en-US" altLang="ko-KR" sz="1800" dirty="0"/>
              <a:t>linger.ms=100 </a:t>
            </a:r>
            <a:r>
              <a:rPr lang="ko-KR" altLang="en-US" sz="1800" dirty="0"/>
              <a:t>및 </a:t>
            </a:r>
            <a:r>
              <a:rPr lang="en-US" altLang="ko-KR" sz="1800" dirty="0" err="1"/>
              <a:t>batch.size</a:t>
            </a:r>
            <a:r>
              <a:rPr lang="en-US" altLang="ko-KR" sz="1800" dirty="0"/>
              <a:t>=1000000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Producer Batch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max.in.flight.requests.per.connection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비동기 전송 시 브로커의 응답</a:t>
            </a:r>
            <a:r>
              <a:rPr lang="en-US" altLang="ko-KR" sz="1800" dirty="0"/>
              <a:t>(ack)</a:t>
            </a:r>
            <a:r>
              <a:rPr lang="ko-KR" altLang="en-US" sz="1800" dirty="0"/>
              <a:t> 없이 한꺼번에 보낼 수 있는 </a:t>
            </a:r>
            <a:r>
              <a:rPr lang="en-US" altLang="ko-KR" sz="1800" dirty="0"/>
              <a:t>Batch</a:t>
            </a:r>
            <a:r>
              <a:rPr lang="ko-KR" altLang="en-US" sz="1800" dirty="0"/>
              <a:t>의 개수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DC204-C2C9-4CBF-8998-EE3EEDE458AD}"/>
              </a:ext>
            </a:extLst>
          </p:cNvPr>
          <p:cNvSpPr/>
          <p:nvPr/>
        </p:nvSpPr>
        <p:spPr>
          <a:xfrm>
            <a:off x="1064531" y="2580722"/>
            <a:ext cx="2641334" cy="367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8D8E5-5FD8-442E-AC95-3EA6681972E6}"/>
              </a:ext>
            </a:extLst>
          </p:cNvPr>
          <p:cNvSpPr txBox="1"/>
          <p:nvPr/>
        </p:nvSpPr>
        <p:spPr>
          <a:xfrm>
            <a:off x="1342605" y="2211390"/>
            <a:ext cx="208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Record Accumulator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5A8A37-B3E9-47CE-BB04-E37B6B745D10}"/>
              </a:ext>
            </a:extLst>
          </p:cNvPr>
          <p:cNvSpPr/>
          <p:nvPr/>
        </p:nvSpPr>
        <p:spPr>
          <a:xfrm>
            <a:off x="1209821" y="2900102"/>
            <a:ext cx="2350753" cy="1384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8ACA-9C22-4A0A-9091-814F77649DC0}"/>
              </a:ext>
            </a:extLst>
          </p:cNvPr>
          <p:cNvSpPr txBox="1"/>
          <p:nvPr/>
        </p:nvSpPr>
        <p:spPr>
          <a:xfrm>
            <a:off x="2574848" y="2981311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6AB19-B966-4887-9CF8-D00F5429B279}"/>
              </a:ext>
            </a:extLst>
          </p:cNvPr>
          <p:cNvSpPr txBox="1"/>
          <p:nvPr/>
        </p:nvSpPr>
        <p:spPr>
          <a:xfrm>
            <a:off x="2574847" y="3397006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7C120-44C7-401D-9712-97B19D8862BD}"/>
              </a:ext>
            </a:extLst>
          </p:cNvPr>
          <p:cNvSpPr txBox="1"/>
          <p:nvPr/>
        </p:nvSpPr>
        <p:spPr>
          <a:xfrm>
            <a:off x="2574847" y="3799591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C5A49-E4C8-4FD3-8E33-98538BBF148B}"/>
              </a:ext>
            </a:extLst>
          </p:cNvPr>
          <p:cNvSpPr txBox="1"/>
          <p:nvPr/>
        </p:nvSpPr>
        <p:spPr>
          <a:xfrm>
            <a:off x="1253441" y="3196241"/>
            <a:ext cx="12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Topic A</a:t>
            </a:r>
          </a:p>
          <a:p>
            <a:pPr algn="ctr"/>
            <a:r>
              <a:rPr lang="en-US" altLang="ko-KR" dirty="0"/>
              <a:t>Partition #1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FD9722-44E5-41A6-829C-DEF83D31166C}"/>
              </a:ext>
            </a:extLst>
          </p:cNvPr>
          <p:cNvSpPr/>
          <p:nvPr/>
        </p:nvSpPr>
        <p:spPr>
          <a:xfrm>
            <a:off x="1209821" y="4537369"/>
            <a:ext cx="2350753" cy="1384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A9804-4331-410F-AA64-3D00F364A82E}"/>
              </a:ext>
            </a:extLst>
          </p:cNvPr>
          <p:cNvSpPr txBox="1"/>
          <p:nvPr/>
        </p:nvSpPr>
        <p:spPr>
          <a:xfrm>
            <a:off x="2574848" y="4618578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60176-0DDD-444C-BBA6-970F7A9F0345}"/>
              </a:ext>
            </a:extLst>
          </p:cNvPr>
          <p:cNvSpPr txBox="1"/>
          <p:nvPr/>
        </p:nvSpPr>
        <p:spPr>
          <a:xfrm>
            <a:off x="2574847" y="5034273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0999F-255E-4281-A299-A9A269659160}"/>
              </a:ext>
            </a:extLst>
          </p:cNvPr>
          <p:cNvSpPr txBox="1"/>
          <p:nvPr/>
        </p:nvSpPr>
        <p:spPr>
          <a:xfrm>
            <a:off x="2574847" y="5436858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E8082-3784-4FF0-A5D6-4F8C214247C4}"/>
              </a:ext>
            </a:extLst>
          </p:cNvPr>
          <p:cNvSpPr txBox="1"/>
          <p:nvPr/>
        </p:nvSpPr>
        <p:spPr>
          <a:xfrm>
            <a:off x="1253441" y="4833508"/>
            <a:ext cx="12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Topic A</a:t>
            </a:r>
          </a:p>
          <a:p>
            <a:pPr algn="ctr"/>
            <a:r>
              <a:rPr lang="en-US" altLang="ko-KR" dirty="0"/>
              <a:t>Partition #2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ADF724-F737-4D44-B2F6-AF6F40DE6DA4}"/>
              </a:ext>
            </a:extLst>
          </p:cNvPr>
          <p:cNvSpPr/>
          <p:nvPr/>
        </p:nvSpPr>
        <p:spPr>
          <a:xfrm>
            <a:off x="4007483" y="3368738"/>
            <a:ext cx="3973175" cy="2252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A2CF3-3B6B-45D0-806F-E6FCF1B376F2}"/>
              </a:ext>
            </a:extLst>
          </p:cNvPr>
          <p:cNvSpPr txBox="1"/>
          <p:nvPr/>
        </p:nvSpPr>
        <p:spPr>
          <a:xfrm>
            <a:off x="4126887" y="4220966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Sender</a:t>
            </a:r>
          </a:p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50DB51-6AE1-4D52-AA18-3A1A4A119C68}"/>
              </a:ext>
            </a:extLst>
          </p:cNvPr>
          <p:cNvSpPr/>
          <p:nvPr/>
        </p:nvSpPr>
        <p:spPr>
          <a:xfrm>
            <a:off x="5551003" y="3476670"/>
            <a:ext cx="2350753" cy="91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78473-569F-4D45-A19D-643F1FDE1AAB}"/>
              </a:ext>
            </a:extLst>
          </p:cNvPr>
          <p:cNvSpPr txBox="1"/>
          <p:nvPr/>
        </p:nvSpPr>
        <p:spPr>
          <a:xfrm>
            <a:off x="5797578" y="3933427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D7B65-82CA-4EC0-9B4A-9E132A196559}"/>
              </a:ext>
            </a:extLst>
          </p:cNvPr>
          <p:cNvSpPr txBox="1"/>
          <p:nvPr/>
        </p:nvSpPr>
        <p:spPr>
          <a:xfrm>
            <a:off x="5693193" y="3513498"/>
            <a:ext cx="205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Topic A Partition #1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35D2D-70F4-4C3E-85D4-1E27C8EA0900}"/>
              </a:ext>
            </a:extLst>
          </p:cNvPr>
          <p:cNvSpPr txBox="1"/>
          <p:nvPr/>
        </p:nvSpPr>
        <p:spPr>
          <a:xfrm>
            <a:off x="6673544" y="3923132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0D6A17-AF8F-4EBE-8751-12CE93C8E8D6}"/>
              </a:ext>
            </a:extLst>
          </p:cNvPr>
          <p:cNvSpPr/>
          <p:nvPr/>
        </p:nvSpPr>
        <p:spPr>
          <a:xfrm>
            <a:off x="5551003" y="4581758"/>
            <a:ext cx="2350753" cy="91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46A9-779A-4305-8BF8-D31CF7DE07CD}"/>
              </a:ext>
            </a:extLst>
          </p:cNvPr>
          <p:cNvSpPr txBox="1"/>
          <p:nvPr/>
        </p:nvSpPr>
        <p:spPr>
          <a:xfrm>
            <a:off x="5797578" y="5038515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BF92B-3E3F-4645-95C3-52ADB422709F}"/>
              </a:ext>
            </a:extLst>
          </p:cNvPr>
          <p:cNvSpPr txBox="1"/>
          <p:nvPr/>
        </p:nvSpPr>
        <p:spPr>
          <a:xfrm>
            <a:off x="5693193" y="4618586"/>
            <a:ext cx="205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Topic A Partition #2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B74084-3197-4345-92EF-98E6744CFDAE}"/>
              </a:ext>
            </a:extLst>
          </p:cNvPr>
          <p:cNvSpPr txBox="1"/>
          <p:nvPr/>
        </p:nvSpPr>
        <p:spPr>
          <a:xfrm>
            <a:off x="6673544" y="5028220"/>
            <a:ext cx="82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Batch0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B026C2-7E63-4D68-BB16-879AF2B11498}"/>
              </a:ext>
            </a:extLst>
          </p:cNvPr>
          <p:cNvSpPr/>
          <p:nvPr/>
        </p:nvSpPr>
        <p:spPr>
          <a:xfrm>
            <a:off x="10077192" y="3350643"/>
            <a:ext cx="1457316" cy="2252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A03F3F-8A4D-4EB1-9FA1-9F8AC352DE48}"/>
              </a:ext>
            </a:extLst>
          </p:cNvPr>
          <p:cNvSpPr/>
          <p:nvPr/>
        </p:nvSpPr>
        <p:spPr>
          <a:xfrm>
            <a:off x="838200" y="2146382"/>
            <a:ext cx="7388948" cy="43518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A77396-CC15-43E4-9921-FB43E471266D}"/>
              </a:ext>
            </a:extLst>
          </p:cNvPr>
          <p:cNvSpPr txBox="1"/>
          <p:nvPr/>
        </p:nvSpPr>
        <p:spPr>
          <a:xfrm>
            <a:off x="3705865" y="1824986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Producer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6CB7B7-ABDC-4547-9873-0D9ECFF82B01}"/>
              </a:ext>
            </a:extLst>
          </p:cNvPr>
          <p:cNvCxnSpPr/>
          <p:nvPr/>
        </p:nvCxnSpPr>
        <p:spPr>
          <a:xfrm>
            <a:off x="8227148" y="3615265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50A686-32F1-4D03-8CEA-BA7974529B1B}"/>
              </a:ext>
            </a:extLst>
          </p:cNvPr>
          <p:cNvSpPr txBox="1"/>
          <p:nvPr/>
        </p:nvSpPr>
        <p:spPr>
          <a:xfrm>
            <a:off x="8829004" y="323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4BA6B3-8587-4EDE-A791-521D4F4E7407}"/>
              </a:ext>
            </a:extLst>
          </p:cNvPr>
          <p:cNvSpPr txBox="1"/>
          <p:nvPr/>
        </p:nvSpPr>
        <p:spPr>
          <a:xfrm>
            <a:off x="8918173" y="37823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AD5033-152B-4D81-AE7D-0FDCA0FF4F83}"/>
              </a:ext>
            </a:extLst>
          </p:cNvPr>
          <p:cNvSpPr/>
          <p:nvPr/>
        </p:nvSpPr>
        <p:spPr>
          <a:xfrm>
            <a:off x="4225142" y="6488668"/>
            <a:ext cx="400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max.in.flight.requests.per.connection</a:t>
            </a:r>
            <a:r>
              <a:rPr lang="en-US" altLang="ko-KR" dirty="0"/>
              <a:t> = 2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A4E161-6069-472F-8B90-9286F3CCCE1D}"/>
              </a:ext>
            </a:extLst>
          </p:cNvPr>
          <p:cNvCxnSpPr/>
          <p:nvPr/>
        </p:nvCxnSpPr>
        <p:spPr>
          <a:xfrm>
            <a:off x="8227148" y="3772365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EE3565-D04A-4FC6-BD86-9746875CED83}"/>
              </a:ext>
            </a:extLst>
          </p:cNvPr>
          <p:cNvSpPr txBox="1"/>
          <p:nvPr/>
        </p:nvSpPr>
        <p:spPr>
          <a:xfrm>
            <a:off x="9335869" y="3452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6D8D-FF95-4397-8C7F-4281F1B54EF6}"/>
              </a:ext>
            </a:extLst>
          </p:cNvPr>
          <p:cNvSpPr txBox="1"/>
          <p:nvPr/>
        </p:nvSpPr>
        <p:spPr>
          <a:xfrm>
            <a:off x="9070573" y="393475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76E1C63-2C2E-4307-9D72-DC8280FF4A3C}"/>
              </a:ext>
            </a:extLst>
          </p:cNvPr>
          <p:cNvCxnSpPr>
            <a:cxnSpLocks/>
          </p:cNvCxnSpPr>
          <p:nvPr/>
        </p:nvCxnSpPr>
        <p:spPr>
          <a:xfrm flipH="1">
            <a:off x="8227148" y="4067881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300E71-3064-4420-8771-FF1B3ABF23B1}"/>
              </a:ext>
            </a:extLst>
          </p:cNvPr>
          <p:cNvCxnSpPr>
            <a:cxnSpLocks/>
          </p:cNvCxnSpPr>
          <p:nvPr/>
        </p:nvCxnSpPr>
        <p:spPr>
          <a:xfrm flipH="1">
            <a:off x="8217902" y="4292464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3FE0CE-75E6-406F-A739-E7DB05419C7A}"/>
              </a:ext>
            </a:extLst>
          </p:cNvPr>
          <p:cNvCxnSpPr/>
          <p:nvPr/>
        </p:nvCxnSpPr>
        <p:spPr>
          <a:xfrm>
            <a:off x="8245640" y="4802640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92D349-61AE-4276-BE29-8FA93BC6623D}"/>
              </a:ext>
            </a:extLst>
          </p:cNvPr>
          <p:cNvSpPr txBox="1"/>
          <p:nvPr/>
        </p:nvSpPr>
        <p:spPr>
          <a:xfrm>
            <a:off x="8847496" y="4427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5D7FD1-3948-40A4-943D-DA4C9CB8C934}"/>
              </a:ext>
            </a:extLst>
          </p:cNvPr>
          <p:cNvSpPr txBox="1"/>
          <p:nvPr/>
        </p:nvSpPr>
        <p:spPr>
          <a:xfrm>
            <a:off x="8936665" y="496972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AEE6B6-55DA-452F-92B6-8CB69A8B3259}"/>
              </a:ext>
            </a:extLst>
          </p:cNvPr>
          <p:cNvCxnSpPr/>
          <p:nvPr/>
        </p:nvCxnSpPr>
        <p:spPr>
          <a:xfrm>
            <a:off x="8245640" y="4959740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3A99AB-3ED5-4300-B3BA-9A8AB5812480}"/>
              </a:ext>
            </a:extLst>
          </p:cNvPr>
          <p:cNvSpPr txBox="1"/>
          <p:nvPr/>
        </p:nvSpPr>
        <p:spPr>
          <a:xfrm>
            <a:off x="9354361" y="4639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FBB164-3CFB-48FC-86AE-7119F441E6B1}"/>
              </a:ext>
            </a:extLst>
          </p:cNvPr>
          <p:cNvSpPr txBox="1"/>
          <p:nvPr/>
        </p:nvSpPr>
        <p:spPr>
          <a:xfrm>
            <a:off x="9089065" y="512212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64DB6DC-C3BF-446A-B533-633A7460AD18}"/>
              </a:ext>
            </a:extLst>
          </p:cNvPr>
          <p:cNvCxnSpPr>
            <a:cxnSpLocks/>
          </p:cNvCxnSpPr>
          <p:nvPr/>
        </p:nvCxnSpPr>
        <p:spPr>
          <a:xfrm flipH="1">
            <a:off x="8245640" y="5255256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50B8A2-5627-4275-B11F-C996921819C9}"/>
              </a:ext>
            </a:extLst>
          </p:cNvPr>
          <p:cNvCxnSpPr>
            <a:cxnSpLocks/>
          </p:cNvCxnSpPr>
          <p:nvPr/>
        </p:nvCxnSpPr>
        <p:spPr>
          <a:xfrm flipH="1">
            <a:off x="8236394" y="5479839"/>
            <a:ext cx="185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16506</TotalTime>
  <Words>3492</Words>
  <Application>Microsoft Office PowerPoint</Application>
  <PresentationFormat>와이드스크린</PresentationFormat>
  <Paragraphs>483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Arial Unicode MS</vt:lpstr>
      <vt:lpstr>Helvetica Neue</vt:lpstr>
      <vt:lpstr>JetBrains Mono</vt:lpstr>
      <vt:lpstr>Noto Sans KR</vt:lpstr>
      <vt:lpstr>맑은 고딕</vt:lpstr>
      <vt:lpstr>Arial</vt:lpstr>
      <vt:lpstr>Calibri</vt:lpstr>
      <vt:lpstr>Calibri Light</vt:lpstr>
      <vt:lpstr>Wingdings</vt:lpstr>
      <vt:lpstr>Office 테마</vt:lpstr>
      <vt:lpstr>재전송과 배치처리</vt:lpstr>
      <vt:lpstr>Producer Acks</vt:lpstr>
      <vt:lpstr>Producer Acks</vt:lpstr>
      <vt:lpstr>Producer Acks</vt:lpstr>
      <vt:lpstr>Producer Retry</vt:lpstr>
      <vt:lpstr>Producer Delivery Timeout</vt:lpstr>
      <vt:lpstr>Producer Retry</vt:lpstr>
      <vt:lpstr>Producer Batch 처리</vt:lpstr>
      <vt:lpstr>Producer Batch 처리</vt:lpstr>
      <vt:lpstr>Producer Batch 처리</vt:lpstr>
      <vt:lpstr>Producer Batch 처리</vt:lpstr>
      <vt:lpstr>Producer Batch 처리</vt:lpstr>
      <vt:lpstr>Producer Batch 처리</vt:lpstr>
      <vt:lpstr>Page Cache</vt:lpstr>
      <vt:lpstr>Page Cache</vt:lpstr>
      <vt:lpstr>카프카 클라이언트</vt:lpstr>
      <vt:lpstr>입력 줄이 너무 깁니다. 명령 구문이 올바르지 않습니다.</vt:lpstr>
      <vt:lpstr>프로젝트 생성</vt:lpstr>
      <vt:lpstr>토픽 만들기</vt:lpstr>
      <vt:lpstr>참고) 토픽 삭제</vt:lpstr>
      <vt:lpstr>참고) 멀티파트 토픽 만들고 확인</vt:lpstr>
      <vt:lpstr>토픽 확인</vt:lpstr>
      <vt:lpstr>SimpleProducer</vt:lpstr>
      <vt:lpstr>SimpleProducer</vt:lpstr>
      <vt:lpstr>SimpleProducer</vt:lpstr>
      <vt:lpstr>Synchronous/Asynchronous</vt:lpstr>
      <vt:lpstr>Synchronous/Asynchronous</vt:lpstr>
      <vt:lpstr>Synchronous/Asynchronous</vt:lpstr>
      <vt:lpstr>Synchronous/Asynchronous</vt:lpstr>
      <vt:lpstr>Synchronous/Asynchronous</vt:lpstr>
      <vt:lpstr>메시지 키를 가진 데이터를 전송하는 프로듀서</vt:lpstr>
      <vt:lpstr>메시지 키를 가진 데이터를 전송하는 프로듀서</vt:lpstr>
      <vt:lpstr>사용자 정의 Partitioner</vt:lpstr>
      <vt:lpstr>사용자 정의 Partitioner</vt:lpstr>
      <vt:lpstr>사용자 정의 Partitioner</vt:lpstr>
      <vt:lpstr>사용자 정의 Partitioner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2170</cp:revision>
  <dcterms:created xsi:type="dcterms:W3CDTF">2020-03-06T01:35:43Z</dcterms:created>
  <dcterms:modified xsi:type="dcterms:W3CDTF">2022-11-18T00:52:26Z</dcterms:modified>
  <cp:version>1000.0000.01</cp:version>
</cp:coreProperties>
</file>