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sldIdLst>
    <p:sldId id="256" r:id="rId2"/>
    <p:sldId id="269" r:id="rId3"/>
    <p:sldId id="270" r:id="rId4"/>
    <p:sldId id="271" r:id="rId5"/>
    <p:sldId id="284" r:id="rId6"/>
    <p:sldId id="302" r:id="rId7"/>
    <p:sldId id="303" r:id="rId8"/>
    <p:sldId id="304" r:id="rId9"/>
    <p:sldId id="296" r:id="rId10"/>
    <p:sldId id="305" r:id="rId11"/>
    <p:sldId id="292" r:id="rId12"/>
    <p:sldId id="293" r:id="rId13"/>
    <p:sldId id="289" r:id="rId14"/>
    <p:sldId id="307" r:id="rId15"/>
    <p:sldId id="285" r:id="rId16"/>
    <p:sldId id="286" r:id="rId17"/>
    <p:sldId id="287" r:id="rId18"/>
    <p:sldId id="288" r:id="rId19"/>
    <p:sldId id="290" r:id="rId20"/>
    <p:sldId id="282" r:id="rId21"/>
    <p:sldId id="283" r:id="rId22"/>
    <p:sldId id="295" r:id="rId23"/>
    <p:sldId id="291" r:id="rId24"/>
    <p:sldId id="294" r:id="rId25"/>
    <p:sldId id="297" r:id="rId26"/>
    <p:sldId id="298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54A2-7BC9-4AA1-8968-78F600B7F9D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C293-1FFD-4955-8A0D-D308CB1FB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Consumer API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1F42F-E692-4CE5-AA30-6250968A017A}"/>
              </a:ext>
            </a:extLst>
          </p:cNvPr>
          <p:cNvSpPr/>
          <p:nvPr/>
        </p:nvSpPr>
        <p:spPr>
          <a:xfrm>
            <a:off x="3305813" y="349968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아파치 카프카 애플리케이션 개발을 위한 실전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4E994-3B5E-465D-A5D8-6F577DDB8AAB}"/>
              </a:ext>
            </a:extLst>
          </p:cNvPr>
          <p:cNvSpPr/>
          <p:nvPr/>
        </p:nvSpPr>
        <p:spPr>
          <a:xfrm>
            <a:off x="2968101" y="4006725"/>
            <a:ext cx="677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https://www.conduktor.io/kafka/java-consumer-rebalance-listener</a:t>
            </a:r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자동 오프셋 </a:t>
            </a:r>
            <a:r>
              <a:rPr lang="ko-KR" altLang="en-US" sz="2000" b="1" dirty="0" err="1"/>
              <a:t>커밋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auto.enable.commit</a:t>
            </a:r>
            <a:r>
              <a:rPr lang="en-US" altLang="ko-KR" sz="1800" dirty="0"/>
              <a:t>=true </a:t>
            </a:r>
            <a:r>
              <a:rPr lang="ko-KR" altLang="en-US" sz="1800" dirty="0"/>
              <a:t>인</a:t>
            </a:r>
            <a:r>
              <a:rPr lang="en-US" altLang="ko-KR" sz="1800" dirty="0"/>
              <a:t> </a:t>
            </a:r>
            <a:r>
              <a:rPr lang="ko-KR" altLang="en-US" sz="1800" dirty="0"/>
              <a:t>경우 읽어온 메시지를 브로커에 바로 </a:t>
            </a:r>
            <a:r>
              <a:rPr lang="en-US" altLang="ko-KR" sz="1800" dirty="0"/>
              <a:t>commit </a:t>
            </a:r>
            <a:r>
              <a:rPr lang="ko-KR" altLang="en-US" sz="1800" dirty="0"/>
              <a:t>적용하지 않고</a:t>
            </a:r>
            <a:r>
              <a:rPr lang="en-US" altLang="ko-KR" sz="1800" dirty="0"/>
              <a:t>, auto.commit.interval.ms</a:t>
            </a:r>
            <a:r>
              <a:rPr lang="ko-KR" altLang="en-US" sz="1800" dirty="0"/>
              <a:t>에 정해진 주기마다 </a:t>
            </a:r>
            <a:r>
              <a:rPr lang="ko-KR" altLang="en-US" sz="1800" dirty="0" err="1"/>
              <a:t>컨슈머가</a:t>
            </a:r>
            <a:r>
              <a:rPr lang="ko-KR" altLang="en-US" sz="1800" dirty="0"/>
              <a:t> 자동으로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수행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commit </a:t>
            </a:r>
            <a:r>
              <a:rPr lang="ko-KR" altLang="en-US" sz="1800" dirty="0"/>
              <a:t>관련 코드를 작성할 필요 없음</a:t>
            </a:r>
            <a:r>
              <a:rPr lang="en-US" altLang="ko-KR" sz="1800" dirty="0"/>
              <a:t>. </a:t>
            </a:r>
            <a:r>
              <a:rPr lang="ko-KR" altLang="en-US" sz="1800" dirty="0"/>
              <a:t>편리함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속도가 가장 빠름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중복 또는 유실이 발생할 수 있음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👉 중복</a:t>
            </a:r>
            <a:r>
              <a:rPr lang="en-US" altLang="ko-KR" dirty="0"/>
              <a:t>/</a:t>
            </a:r>
            <a:r>
              <a:rPr lang="ko-KR" altLang="en-US" dirty="0"/>
              <a:t>유실을 허용하지 않는 곳</a:t>
            </a:r>
            <a:r>
              <a:rPr lang="en-US" altLang="ko-KR" dirty="0"/>
              <a:t>(</a:t>
            </a:r>
            <a:r>
              <a:rPr lang="ko-KR" altLang="en-US" dirty="0"/>
              <a:t>은행</a:t>
            </a:r>
            <a:r>
              <a:rPr lang="en-US" altLang="ko-KR" dirty="0"/>
              <a:t>, </a:t>
            </a:r>
            <a:r>
              <a:rPr lang="ko-KR" altLang="en-US" dirty="0"/>
              <a:t>카드 등</a:t>
            </a:r>
            <a:r>
              <a:rPr lang="en-US" altLang="ko-KR" dirty="0"/>
              <a:t>)</a:t>
            </a:r>
            <a:r>
              <a:rPr lang="ko-KR" altLang="en-US" dirty="0"/>
              <a:t>에서는 사용하면 안됨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👉 일부 데이터가 중복</a:t>
            </a:r>
            <a:r>
              <a:rPr lang="en-US" altLang="ko-KR" dirty="0"/>
              <a:t>/</a:t>
            </a:r>
            <a:r>
              <a:rPr lang="ko-KR" altLang="en-US" dirty="0" err="1"/>
              <a:t>유실되도</a:t>
            </a:r>
            <a:r>
              <a:rPr lang="ko-KR" altLang="en-US" dirty="0"/>
              <a:t> 상관 없는 곳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, GPS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자바 </a:t>
            </a:r>
            <a:r>
              <a:rPr lang="en-US" altLang="ko-KR" sz="1800" dirty="0"/>
              <a:t>API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auto.enable.commit</a:t>
            </a:r>
            <a:r>
              <a:rPr lang="en-US" altLang="ko-KR" sz="1800" dirty="0"/>
              <a:t>=false</a:t>
            </a:r>
            <a:r>
              <a:rPr lang="ko-KR" altLang="en-US" sz="1800" dirty="0"/>
              <a:t> 설정 방법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83921-A941-4F60-8236-9941B144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98" y="5379467"/>
            <a:ext cx="901304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properties.setProperty(ConsumerConfig.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ENABLE_AUTO_COMMIT_CONFIG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"false"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자동 오프셋 </a:t>
            </a:r>
            <a:r>
              <a:rPr lang="ko-KR" altLang="en-US" sz="2000" b="1" dirty="0" err="1"/>
              <a:t>커밋</a:t>
            </a:r>
            <a:r>
              <a:rPr lang="ko-KR" altLang="en-US" sz="2000" b="1" dirty="0"/>
              <a:t> 설정에서 </a:t>
            </a:r>
            <a:r>
              <a:rPr lang="ko-KR" altLang="en-US" sz="2000" b="1" dirty="0" err="1"/>
              <a:t>리밸런싱으로</a:t>
            </a:r>
            <a:r>
              <a:rPr lang="ko-KR" altLang="en-US" sz="2000" b="1" dirty="0"/>
              <a:t> 발생하는 문제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pic>
        <p:nvPicPr>
          <p:cNvPr id="25602" name="Picture 2" descr="https://blog.kakaocdn.net/dn/oFcEE/btqSsRqjxmo/fTSaVfNOL5lLENXGXAKM1k/img.png">
            <a:extLst>
              <a:ext uri="{FF2B5EF4-FFF2-40B4-BE49-F238E27FC236}">
                <a16:creationId xmlns:a16="http://schemas.microsoft.com/office/drawing/2014/main" id="{BADB3D54-9ACA-476D-8B6F-1346E69C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13" y="1568417"/>
            <a:ext cx="9243087" cy="21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s://blog.kakaocdn.net/dn/bH6eS1/btqSATgHTaz/rr7BL3bB34pLir3ac8kXx0/img.png">
            <a:extLst>
              <a:ext uri="{FF2B5EF4-FFF2-40B4-BE49-F238E27FC236}">
                <a16:creationId xmlns:a16="http://schemas.microsoft.com/office/drawing/2014/main" id="{8E3F6E9C-CFF4-4DA5-A789-51E5DE45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13" y="3973694"/>
            <a:ext cx="7363725" cy="22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A8489-DBB8-410F-8C64-017256980B29}"/>
              </a:ext>
            </a:extLst>
          </p:cNvPr>
          <p:cNvSpPr txBox="1"/>
          <p:nvPr/>
        </p:nvSpPr>
        <p:spPr>
          <a:xfrm>
            <a:off x="7985527" y="4532441"/>
            <a:ext cx="2420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메시지를 처리하기 전 </a:t>
            </a:r>
            <a:endParaRPr lang="en-US" altLang="ko-KR" dirty="0"/>
          </a:p>
          <a:p>
            <a:r>
              <a:rPr lang="ko-KR" altLang="en-US" dirty="0"/>
              <a:t>데이터를 받은 만큼 </a:t>
            </a:r>
            <a:endParaRPr lang="en-US" altLang="ko-KR" dirty="0"/>
          </a:p>
          <a:p>
            <a:r>
              <a:rPr lang="ko-KR" altLang="en-US" dirty="0"/>
              <a:t>미리 </a:t>
            </a:r>
            <a:r>
              <a:rPr lang="en-US" altLang="ko-KR" dirty="0"/>
              <a:t>commit </a:t>
            </a:r>
            <a:r>
              <a:rPr lang="ko-KR" altLang="en-US" dirty="0"/>
              <a:t>수행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4CBBB-28CF-4ED6-9945-049A3295D455}"/>
              </a:ext>
            </a:extLst>
          </p:cNvPr>
          <p:cNvSpPr txBox="1"/>
          <p:nvPr/>
        </p:nvSpPr>
        <p:spPr>
          <a:xfrm>
            <a:off x="1189607" y="635635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리밸런싱이</a:t>
            </a:r>
            <a:r>
              <a:rPr lang="ko-KR" altLang="en-US" dirty="0"/>
              <a:t> 발생하면 </a:t>
            </a:r>
            <a:r>
              <a:rPr lang="ko-KR" altLang="en-US" dirty="0" err="1"/>
              <a:t>컨슈머들은</a:t>
            </a:r>
            <a:r>
              <a:rPr lang="ko-KR" altLang="en-US" dirty="0"/>
              <a:t> 모든 작업을 중단하고 자신의 파티션을 반환</a:t>
            </a:r>
          </a:p>
        </p:txBody>
      </p:sp>
    </p:spTree>
    <p:extLst>
      <p:ext uri="{BB962C8B-B14F-4D97-AF65-F5344CB8AC3E}">
        <p14:creationId xmlns:p14="http://schemas.microsoft.com/office/powerpoint/2010/main" val="278102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데이터 중복 테스트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auto</a:t>
            </a:r>
            <a:r>
              <a:rPr lang="ko-KR" altLang="en-US" sz="1800" dirty="0"/>
              <a:t>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</a:t>
            </a:r>
            <a:r>
              <a:rPr lang="en-US" altLang="ko-KR" sz="1800" dirty="0"/>
              <a:t>1</a:t>
            </a:r>
            <a:r>
              <a:rPr lang="ko-KR" altLang="en-US" sz="1800" dirty="0"/>
              <a:t>분으로 설정한 후</a:t>
            </a:r>
            <a:r>
              <a:rPr lang="en-US" altLang="ko-KR" sz="1800" dirty="0"/>
              <a:t>, </a:t>
            </a:r>
            <a:r>
              <a:rPr lang="ko-KR" altLang="en-US" sz="1800" dirty="0"/>
              <a:t>애플리케이션 실행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메시지 전송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애플리케이션 종료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다시 실행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데이터 중복으로 인한 시나리오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커머스의 장바구니 시스템에서 중복 이슈 발생</a:t>
            </a:r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	</a:t>
            </a:r>
            <a:r>
              <a:rPr lang="ko-KR" altLang="en-US" sz="1800" dirty="0">
                <a:sym typeface="Wingdings" panose="05000000000000000000" pitchFamily="2" charset="2"/>
              </a:rPr>
              <a:t>👉 나는 장바구니에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sym typeface="Wingdings" panose="05000000000000000000" pitchFamily="2" charset="2"/>
              </a:rPr>
              <a:t>개 상품을 담았는데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r>
              <a:rPr lang="ko-KR" altLang="en-US" sz="1800" dirty="0">
                <a:sym typeface="Wingdings" panose="05000000000000000000" pitchFamily="2" charset="2"/>
              </a:rPr>
              <a:t>개 상품이 담김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카드사의 결제 시스템에서 중복 이슈 발생</a:t>
            </a:r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	</a:t>
            </a:r>
            <a:r>
              <a:rPr lang="ko-KR" altLang="en-US" sz="1800" dirty="0">
                <a:sym typeface="Wingdings" panose="05000000000000000000" pitchFamily="2" charset="2"/>
              </a:rPr>
              <a:t>👉 편의점에서 아이스크림 결제를 했는데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r>
              <a:rPr lang="ko-KR" altLang="en-US" sz="1800" dirty="0">
                <a:sym typeface="Wingdings" panose="05000000000000000000" pitchFamily="2" charset="2"/>
              </a:rPr>
              <a:t>번 결재</a:t>
            </a:r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5E1597-A6C6-487C-95C5-2D1D5B5F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72" y="2336739"/>
            <a:ext cx="977928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ConsumerConfig.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AUTO_COMMIT_INTERVAL_MS_CONFIG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60000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동기 오프셋 </a:t>
            </a:r>
            <a:r>
              <a:rPr lang="ko-KR" altLang="en-US" sz="2000" b="1" dirty="0" err="1"/>
              <a:t>커밋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수동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메시지 배치를 </a:t>
            </a:r>
            <a:r>
              <a:rPr lang="en-US" altLang="ko-KR" sz="1800" dirty="0"/>
              <a:t>poll</a:t>
            </a:r>
            <a:r>
              <a:rPr lang="ko-KR" altLang="en-US" sz="1800" dirty="0"/>
              <a:t>을 통해서 읽어오고 해당 메시지들의 마지막 </a:t>
            </a:r>
            <a:r>
              <a:rPr lang="en-US" altLang="ko-KR" sz="1800" dirty="0"/>
              <a:t>offset</a:t>
            </a:r>
            <a:r>
              <a:rPr lang="ko-KR" altLang="en-US" sz="1800" dirty="0"/>
              <a:t>을 브로커에 </a:t>
            </a:r>
            <a:r>
              <a:rPr lang="en-US" altLang="ko-KR" sz="1800" dirty="0"/>
              <a:t>commit </a:t>
            </a:r>
            <a:r>
              <a:rPr lang="ko-KR" altLang="en-US" sz="1800" dirty="0"/>
              <a:t>적용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브로커에 </a:t>
            </a:r>
            <a:r>
              <a:rPr lang="en-US" altLang="ko-KR" sz="1800" dirty="0"/>
              <a:t>commit </a:t>
            </a:r>
            <a:r>
              <a:rPr lang="ko-KR" altLang="en-US" sz="1800" dirty="0"/>
              <a:t>적용이 성공적으로 될 때까지 블로킹 적용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NetworkClient</a:t>
            </a:r>
            <a:r>
              <a:rPr lang="ko-KR" altLang="en-US" sz="1800" dirty="0"/>
              <a:t>를 통해서 메세지는 </a:t>
            </a:r>
            <a:r>
              <a:rPr lang="en-US" altLang="ko-KR" sz="1800" dirty="0"/>
              <a:t>Batch</a:t>
            </a:r>
            <a:r>
              <a:rPr lang="ko-KR" altLang="en-US" sz="1800" dirty="0"/>
              <a:t>에 적재되지만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commitSync</a:t>
            </a:r>
            <a:r>
              <a:rPr lang="en-US" altLang="ko-KR" sz="1800" dirty="0"/>
              <a:t>()</a:t>
            </a:r>
            <a:r>
              <a:rPr lang="ko-KR" altLang="en-US" sz="1800" dirty="0"/>
              <a:t>에 </a:t>
            </a:r>
            <a:r>
              <a:rPr lang="en-US" altLang="ko-KR" sz="1800" dirty="0"/>
              <a:t>Block </a:t>
            </a:r>
            <a:r>
              <a:rPr lang="ko-KR" altLang="en-US" sz="1800" dirty="0"/>
              <a:t>되어서 다음 메세지를 가져오지 못함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commit</a:t>
            </a:r>
            <a:r>
              <a:rPr lang="ko-KR" altLang="en-US" sz="1800" dirty="0"/>
              <a:t> 적용이 실패할 경우 </a:t>
            </a:r>
            <a:r>
              <a:rPr lang="en-US" altLang="ko-KR" sz="1800" dirty="0"/>
              <a:t>“</a:t>
            </a:r>
            <a:r>
              <a:rPr lang="ko-KR" altLang="en-US" sz="1800" dirty="0"/>
              <a:t>다시 </a:t>
            </a:r>
            <a:r>
              <a:rPr lang="en-US" altLang="ko-KR" sz="1800" dirty="0"/>
              <a:t>commit </a:t>
            </a:r>
            <a:r>
              <a:rPr lang="ko-KR" altLang="en-US" sz="1800" dirty="0"/>
              <a:t>적용 요청</a:t>
            </a:r>
            <a:r>
              <a:rPr lang="en-US" altLang="ko-KR" sz="1800" dirty="0"/>
              <a:t>”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비동기 오프셋 </a:t>
            </a:r>
            <a:r>
              <a:rPr lang="ko-KR" altLang="en-US" sz="2000" b="1" dirty="0" err="1"/>
              <a:t>커밋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수동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브로커에 </a:t>
            </a:r>
            <a:r>
              <a:rPr lang="en-US" altLang="ko-KR" sz="1800" dirty="0"/>
              <a:t>commit </a:t>
            </a:r>
            <a:r>
              <a:rPr lang="ko-KR" altLang="en-US" sz="1800" dirty="0"/>
              <a:t>적용이 성공적으로 될 때까지 기다리지 않고 메시지를 계속 읽음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commit</a:t>
            </a:r>
            <a:r>
              <a:rPr lang="ko-KR" altLang="en-US" sz="1800" dirty="0"/>
              <a:t> 적용이 실패하더라도 </a:t>
            </a:r>
            <a:r>
              <a:rPr lang="en-US" altLang="ko-KR" sz="1800" dirty="0"/>
              <a:t>“</a:t>
            </a:r>
            <a:r>
              <a:rPr lang="ko-KR" altLang="en-US" sz="1800" dirty="0"/>
              <a:t>다시 </a:t>
            </a:r>
            <a:r>
              <a:rPr lang="en-US" altLang="ko-KR" sz="1800" dirty="0"/>
              <a:t>commit </a:t>
            </a:r>
            <a:r>
              <a:rPr lang="ko-KR" altLang="en-US" sz="1800" dirty="0"/>
              <a:t>적용 요청 안함</a:t>
            </a:r>
            <a:r>
              <a:rPr lang="en-US" altLang="ko-KR" sz="1800" dirty="0"/>
              <a:t>”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</a:t>
            </a:r>
            <a:r>
              <a:rPr lang="ko-KR" altLang="en-US" sz="1800" dirty="0"/>
              <a:t> 장애나 </a:t>
            </a:r>
            <a:r>
              <a:rPr lang="ko-KR" altLang="en-US" sz="1800" dirty="0" err="1"/>
              <a:t>리밸런싱</a:t>
            </a:r>
            <a:r>
              <a:rPr lang="ko-KR" altLang="en-US" sz="1800" dirty="0"/>
              <a:t> 과정에서 한 번 읽은 메시지를 다시 </a:t>
            </a:r>
            <a:r>
              <a:rPr lang="ko-KR" altLang="en-US" sz="1800" dirty="0">
                <a:solidFill>
                  <a:srgbClr val="0000FF"/>
                </a:solidFill>
              </a:rPr>
              <a:t>중복해서 가져올 수 있음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처리 순서가 중요한 서비스에서는 사용 제한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중복 읽기 상황 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Consumer #1</a:t>
            </a:r>
            <a:r>
              <a:rPr lang="ko-KR" altLang="en-US" sz="1900" dirty="0"/>
              <a:t>이 파티션 </a:t>
            </a:r>
            <a:r>
              <a:rPr lang="en-US" altLang="ko-KR" sz="1900" dirty="0"/>
              <a:t>#0</a:t>
            </a:r>
            <a:r>
              <a:rPr lang="ko-KR" altLang="en-US" sz="1900" dirty="0"/>
              <a:t>의 </a:t>
            </a:r>
            <a:r>
              <a:rPr lang="en-US" altLang="ko-KR" sz="1900" dirty="0"/>
              <a:t>4~10</a:t>
            </a:r>
            <a:r>
              <a:rPr lang="ko-KR" altLang="en-US" sz="1900" dirty="0"/>
              <a:t>을 읽고 데이터를 처리 </a:t>
            </a:r>
            <a:r>
              <a:rPr lang="en-US" altLang="ko-KR" sz="1900" dirty="0">
                <a:sym typeface="Wingdings" panose="05000000000000000000" pitchFamily="2" charset="2"/>
              </a:rPr>
              <a:t> </a:t>
            </a:r>
            <a:r>
              <a:rPr lang="ko-KR" altLang="en-US" sz="1900" dirty="0"/>
              <a:t>처리한 데이터를 </a:t>
            </a:r>
            <a:r>
              <a:rPr lang="en-US" altLang="ko-KR" sz="1900" dirty="0"/>
              <a:t>RDBMS</a:t>
            </a:r>
            <a:r>
              <a:rPr lang="ko-KR" altLang="en-US" sz="1900" dirty="0"/>
              <a:t>에 저장</a:t>
            </a:r>
            <a:endParaRPr lang="en-US" altLang="ko-KR" sz="1900" dirty="0"/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Consumer #1</a:t>
            </a:r>
            <a:r>
              <a:rPr lang="ko-KR" altLang="en-US" sz="1900" dirty="0"/>
              <a:t>이 </a:t>
            </a:r>
            <a:r>
              <a:rPr lang="en-US" altLang="ko-KR" sz="1900" dirty="0"/>
              <a:t>Commit</a:t>
            </a:r>
            <a:r>
              <a:rPr lang="ko-KR" altLang="en-US" sz="1900" dirty="0"/>
              <a:t>을 하려는 순간 장애가 발생 </a:t>
            </a:r>
            <a:r>
              <a:rPr lang="en-US" altLang="ko-KR" sz="1900" dirty="0">
                <a:sym typeface="Wingdings" panose="05000000000000000000" pitchFamily="2" charset="2"/>
              </a:rPr>
              <a:t></a:t>
            </a:r>
            <a:r>
              <a:rPr lang="ko-KR" altLang="en-US" sz="1900" dirty="0"/>
              <a:t> </a:t>
            </a:r>
            <a:r>
              <a:rPr lang="en-US" altLang="ko-KR" sz="1900" dirty="0"/>
              <a:t>offset 11</a:t>
            </a:r>
            <a:r>
              <a:rPr lang="ko-KR" altLang="en-US" sz="1900" dirty="0"/>
              <a:t>을 </a:t>
            </a:r>
            <a:r>
              <a:rPr lang="en-US" altLang="ko-KR" sz="1900" dirty="0"/>
              <a:t>Broker</a:t>
            </a:r>
            <a:r>
              <a:rPr lang="ko-KR" altLang="en-US" sz="1900" dirty="0"/>
              <a:t>에 전송</a:t>
            </a:r>
            <a:r>
              <a:rPr lang="en-US" altLang="ko-KR" sz="1900" dirty="0"/>
              <a:t> X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Consumer #1</a:t>
            </a:r>
            <a:r>
              <a:rPr lang="ko-KR" altLang="en-US" sz="1900" dirty="0"/>
              <a:t>은 죽고 </a:t>
            </a:r>
            <a:r>
              <a:rPr lang="ko-KR" altLang="en-US" sz="1900" dirty="0" err="1"/>
              <a:t>리밸런싱</a:t>
            </a:r>
            <a:r>
              <a:rPr lang="en-US" altLang="ko-KR" sz="1900" dirty="0"/>
              <a:t> </a:t>
            </a:r>
            <a:r>
              <a:rPr lang="ko-KR" altLang="en-US" sz="1900" dirty="0"/>
              <a:t>발생</a:t>
            </a:r>
            <a:r>
              <a:rPr lang="en-US" altLang="ko-KR" sz="1900" dirty="0"/>
              <a:t> 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새롭게 파티션을 배정받은 </a:t>
            </a:r>
            <a:r>
              <a:rPr lang="en-US" altLang="ko-KR" sz="1900" dirty="0"/>
              <a:t>Consumer #2</a:t>
            </a:r>
            <a:r>
              <a:rPr lang="ko-KR" altLang="en-US" sz="1900" dirty="0"/>
              <a:t>는 </a:t>
            </a:r>
            <a:r>
              <a:rPr lang="en-US" altLang="ko-KR" sz="1900" dirty="0"/>
              <a:t>__</a:t>
            </a:r>
            <a:r>
              <a:rPr lang="en-US" altLang="ko-KR" sz="1900" dirty="0" err="1"/>
              <a:t>consumer_offsets</a:t>
            </a:r>
            <a:r>
              <a:rPr lang="ko-KR" altLang="en-US" sz="1900" dirty="0"/>
              <a:t>를 참고해서 첫 데이터를 </a:t>
            </a:r>
            <a:r>
              <a:rPr lang="en-US" altLang="ko-KR" sz="1900" dirty="0"/>
              <a:t>fetch </a:t>
            </a:r>
            <a:r>
              <a:rPr lang="en-US" altLang="ko-KR" sz="1900" dirty="0">
                <a:sym typeface="Wingdings" panose="05000000000000000000" pitchFamily="2" charset="2"/>
              </a:rPr>
              <a:t></a:t>
            </a:r>
            <a:r>
              <a:rPr lang="en-US" altLang="ko-KR" sz="1900" dirty="0"/>
              <a:t> __</a:t>
            </a:r>
            <a:r>
              <a:rPr lang="en-US" altLang="ko-KR" sz="1900" dirty="0" err="1"/>
              <a:t>consumer_offsets</a:t>
            </a:r>
            <a:r>
              <a:rPr lang="ko-KR" altLang="en-US" sz="1900" dirty="0"/>
              <a:t>은 </a:t>
            </a:r>
            <a:r>
              <a:rPr lang="en-US" altLang="ko-KR" sz="1900" dirty="0"/>
              <a:t>4</a:t>
            </a:r>
            <a:r>
              <a:rPr lang="ko-KR" altLang="en-US" sz="1900" dirty="0"/>
              <a:t>가  </a:t>
            </a:r>
            <a:r>
              <a:rPr lang="en-US" altLang="ko-KR" sz="1900" dirty="0">
                <a:sym typeface="Wingdings" panose="05000000000000000000" pitchFamily="2" charset="2"/>
              </a:rPr>
              <a:t></a:t>
            </a:r>
            <a:r>
              <a:rPr lang="en-US" altLang="ko-KR" sz="1900" dirty="0"/>
              <a:t> 4~10</a:t>
            </a:r>
            <a:r>
              <a:rPr lang="ko-KR" altLang="en-US" sz="1900" dirty="0"/>
              <a:t>을 다시 읽음 </a:t>
            </a:r>
            <a:r>
              <a:rPr lang="en-US" altLang="ko-KR" sz="1900" dirty="0">
                <a:sym typeface="Wingdings" panose="05000000000000000000" pitchFamily="2" charset="2"/>
              </a:rPr>
              <a:t> </a:t>
            </a:r>
            <a:r>
              <a:rPr lang="ko-KR" altLang="en-US" sz="1900" dirty="0">
                <a:sym typeface="Wingdings" panose="05000000000000000000" pitchFamily="2" charset="2"/>
              </a:rPr>
              <a:t>중복 발생</a:t>
            </a:r>
            <a:endParaRPr lang="ko-KR" altLang="en-US" sz="19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읽기 누락 상황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Consumer #1</a:t>
            </a:r>
            <a:r>
              <a:rPr lang="ko-KR" altLang="en-US" sz="1800" dirty="0"/>
              <a:t>이 파티션 </a:t>
            </a:r>
            <a:r>
              <a:rPr lang="en-US" altLang="ko-KR" sz="1800" dirty="0"/>
              <a:t>#0</a:t>
            </a:r>
            <a:r>
              <a:rPr lang="ko-KR" altLang="en-US" sz="1800" dirty="0"/>
              <a:t>의 </a:t>
            </a:r>
            <a:r>
              <a:rPr lang="en-US" altLang="ko-KR" sz="1800" dirty="0"/>
              <a:t>4~10</a:t>
            </a:r>
            <a:r>
              <a:rPr lang="ko-KR" altLang="en-US" sz="1800" dirty="0"/>
              <a:t>을 읽고 </a:t>
            </a:r>
            <a:r>
              <a:rPr lang="en-US" altLang="ko-KR" sz="1800" dirty="0"/>
              <a:t>Broker</a:t>
            </a:r>
            <a:r>
              <a:rPr lang="ko-KR" altLang="en-US" sz="1800" dirty="0"/>
              <a:t>에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먼저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__</a:t>
            </a:r>
            <a:r>
              <a:rPr lang="en-US" altLang="ko-KR" sz="1800" dirty="0" err="1"/>
              <a:t>consumer_offsets</a:t>
            </a:r>
            <a:r>
              <a:rPr lang="ko-KR" altLang="en-US" sz="1800" dirty="0"/>
              <a:t> </a:t>
            </a:r>
            <a:r>
              <a:rPr lang="en-US" altLang="ko-KR" sz="1800" dirty="0"/>
              <a:t>11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이후 </a:t>
            </a:r>
            <a:r>
              <a:rPr lang="en-US" altLang="ko-KR" sz="1800" dirty="0"/>
              <a:t>Fetch</a:t>
            </a:r>
            <a:r>
              <a:rPr lang="ko-KR" altLang="en-US" sz="1800" dirty="0"/>
              <a:t>한 데이터를 </a:t>
            </a:r>
            <a:r>
              <a:rPr lang="en-US" altLang="ko-KR" sz="1800" dirty="0"/>
              <a:t>RDBMS</a:t>
            </a:r>
            <a:r>
              <a:rPr lang="ko-KR" altLang="en-US" sz="1800" dirty="0"/>
              <a:t>에 넣으려고 하는 순간 </a:t>
            </a:r>
            <a:r>
              <a:rPr lang="en-US" altLang="ko-KR" sz="1800" dirty="0"/>
              <a:t>Consumer #1</a:t>
            </a:r>
            <a:r>
              <a:rPr lang="ko-KR" altLang="en-US" sz="1800" dirty="0"/>
              <a:t>에게는 장애가 발생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Consumer #1</a:t>
            </a:r>
            <a:r>
              <a:rPr lang="ko-KR" altLang="en-US" sz="1800" dirty="0"/>
              <a:t>은 죽고 </a:t>
            </a:r>
            <a:r>
              <a:rPr lang="ko-KR" altLang="en-US" sz="1800" dirty="0" err="1"/>
              <a:t>리밸런싱이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일어남</a:t>
            </a:r>
            <a:r>
              <a:rPr lang="en-US" altLang="ko-KR" sz="1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Consumer #2</a:t>
            </a:r>
            <a:r>
              <a:rPr lang="ko-KR" altLang="en-US" sz="1800" dirty="0"/>
              <a:t>가 파티션 </a:t>
            </a:r>
            <a:r>
              <a:rPr lang="en-US" altLang="ko-KR" sz="1800" dirty="0"/>
              <a:t>#0</a:t>
            </a:r>
            <a:r>
              <a:rPr lang="ko-KR" altLang="en-US" sz="1800" dirty="0"/>
              <a:t>을 배정</a:t>
            </a:r>
            <a:r>
              <a:rPr lang="en-US" altLang="ko-KR" sz="1800" dirty="0"/>
              <a:t> 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consumer_offsets</a:t>
            </a:r>
            <a:r>
              <a:rPr lang="ko-KR" altLang="en-US" sz="1800" dirty="0"/>
              <a:t>를 참고해서 첫 데이터를 </a:t>
            </a:r>
            <a:r>
              <a:rPr lang="en-US" altLang="ko-KR" sz="1800" dirty="0"/>
              <a:t>fetch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11</a:t>
            </a:r>
            <a:r>
              <a:rPr lang="ko-KR" altLang="en-US" sz="1800" dirty="0"/>
              <a:t>번 </a:t>
            </a:r>
            <a:r>
              <a:rPr lang="en-US" altLang="ko-KR" sz="1800" dirty="0"/>
              <a:t>offset</a:t>
            </a:r>
            <a:r>
              <a:rPr lang="ko-KR" altLang="en-US" sz="1800" dirty="0"/>
              <a:t>부터 읽음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데이터 </a:t>
            </a:r>
            <a:r>
              <a:rPr lang="en-US" altLang="ko-KR" sz="1800" dirty="0"/>
              <a:t>4~10</a:t>
            </a:r>
            <a:r>
              <a:rPr lang="ko-KR" altLang="en-US" sz="1800" dirty="0"/>
              <a:t>의 데이터 누락이 발생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동기</a:t>
            </a:r>
            <a:r>
              <a:rPr lang="en-US" altLang="ko-KR" dirty="0"/>
              <a:t> </a:t>
            </a: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commitSync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poll </a:t>
            </a:r>
            <a:r>
              <a:rPr lang="ko-KR" altLang="en-US" sz="1800" dirty="0"/>
              <a:t>메서드 호출 후 </a:t>
            </a:r>
            <a:r>
              <a:rPr lang="en-US" altLang="ko-KR" sz="1800" dirty="0" err="1"/>
              <a:t>commitSync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명시적으로 호출하는 방법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poll </a:t>
            </a:r>
            <a:r>
              <a:rPr lang="ko-KR" altLang="en-US" sz="1800" dirty="0"/>
              <a:t>메서드로 받은 가장 마지막 레코드를 기준으로 </a:t>
            </a:r>
            <a:r>
              <a:rPr lang="ko-KR" altLang="en-US" sz="1800" dirty="0" err="1"/>
              <a:t>커밋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명시적으로 오프셋 </a:t>
            </a:r>
            <a:r>
              <a:rPr lang="ko-KR" altLang="en-US" sz="1800" dirty="0" err="1"/>
              <a:t>커밋을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수행할때는</a:t>
            </a:r>
            <a:r>
              <a:rPr lang="ko-KR" altLang="en-US" sz="1800" dirty="0"/>
              <a:t> </a:t>
            </a:r>
            <a:r>
              <a:rPr lang="en-US" altLang="ko-KR" sz="1800" dirty="0"/>
              <a:t>ENABLE_AUTO_COMMIT_CONFIG</a:t>
            </a:r>
            <a:r>
              <a:rPr lang="ko-KR" altLang="en-US" sz="1800" dirty="0"/>
              <a:t>을 </a:t>
            </a:r>
            <a:r>
              <a:rPr lang="en-US" altLang="ko-KR" sz="1800" dirty="0"/>
              <a:t>false</a:t>
            </a:r>
            <a:r>
              <a:rPr lang="ko-KR" altLang="en-US" sz="1800" dirty="0"/>
              <a:t>로 설정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(</a:t>
            </a:r>
            <a:r>
              <a:rPr lang="en-US" altLang="ko-KR" sz="1800" dirty="0" err="1"/>
              <a:t>SimpleConsumerSync</a:t>
            </a:r>
            <a:r>
              <a:rPr lang="ko-KR" altLang="en-US" sz="1800" dirty="0"/>
              <a:t>클래스 생성 이후 아래의 코드 작성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0D3797E-F638-472B-BB4F-583A92EC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08" y="3975006"/>
            <a:ext cx="8576259" cy="26320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Duration.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ofSeconds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"{}"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kafkaConsumer.commitSync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E6793E-5BE9-4CFA-8335-9B7442B005E9}"/>
              </a:ext>
            </a:extLst>
          </p:cNvPr>
          <p:cNvSpPr/>
          <p:nvPr/>
        </p:nvSpPr>
        <p:spPr>
          <a:xfrm>
            <a:off x="1367161" y="5894675"/>
            <a:ext cx="2956264" cy="3195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E78DBBF-344C-4FFD-A66E-6780B3A4E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08" y="3429000"/>
            <a:ext cx="803245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ENABLE_AUTO_COMMIT_CONFIG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동기</a:t>
            </a:r>
            <a:r>
              <a:rPr lang="en-US" altLang="ko-KR" dirty="0"/>
              <a:t> </a:t>
            </a: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commitSync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b="1" dirty="0"/>
              <a:t>레코드마다 </a:t>
            </a:r>
            <a:r>
              <a:rPr lang="ko-KR" altLang="en-US" sz="1800" b="1" dirty="0" err="1"/>
              <a:t>커밋</a:t>
            </a:r>
            <a:r>
              <a:rPr lang="ko-KR" altLang="en-US" sz="1800" dirty="0" err="1"/>
              <a:t>을</a:t>
            </a:r>
            <a:r>
              <a:rPr lang="ko-KR" altLang="en-US" sz="1800" dirty="0"/>
              <a:t> 하려면 </a:t>
            </a:r>
            <a:r>
              <a:rPr lang="en-US" altLang="ko-KR" sz="1800" dirty="0"/>
              <a:t>Map&lt;</a:t>
            </a:r>
            <a:r>
              <a:rPr lang="en-US" altLang="ko-KR" sz="1800" dirty="0" err="1"/>
              <a:t>TopicPartition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OffsetAndMetadata</a:t>
            </a:r>
            <a:r>
              <a:rPr lang="en-US" altLang="ko-KR" sz="1800" dirty="0"/>
              <a:t>&gt; </a:t>
            </a:r>
            <a:r>
              <a:rPr lang="ko-KR" altLang="en-US" sz="1800" dirty="0"/>
              <a:t>인스턴스를 인자로 전달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현재의 오프셋 정보를 전달할 </a:t>
            </a:r>
            <a:r>
              <a:rPr lang="en-US" altLang="ko-KR" sz="1800" dirty="0"/>
              <a:t>HashMap</a:t>
            </a:r>
            <a:r>
              <a:rPr lang="ko-KR" altLang="en-US" sz="1800" dirty="0"/>
              <a:t>의 키는 토픽과 파티션 정보인 </a:t>
            </a:r>
            <a:r>
              <a:rPr lang="en-US" altLang="ko-KR" sz="1800" dirty="0" err="1"/>
              <a:t>TopicPartition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클래스가 되고 값은 레코드 오프셋 정보인 </a:t>
            </a:r>
            <a:r>
              <a:rPr lang="en-US" altLang="ko-KR" sz="1800" dirty="0" err="1"/>
              <a:t>OffsetAndMeatadata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클래스가 됨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C9E64F-5C9C-442E-8539-C0F70460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62" y="2776702"/>
            <a:ext cx="857625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Duration.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ofSeconds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"{}"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curOffset.put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record.topic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record.partition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record.offset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kafkaConsumer.commitSync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2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비동기</a:t>
            </a:r>
            <a:r>
              <a:rPr lang="en-US" altLang="ko-KR" dirty="0"/>
              <a:t> </a:t>
            </a: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동기 오프셋 </a:t>
            </a:r>
            <a:r>
              <a:rPr lang="ko-KR" altLang="en-US" sz="2000" b="1" dirty="0" err="1"/>
              <a:t>커밋</a:t>
            </a:r>
            <a:r>
              <a:rPr lang="ko-KR" altLang="en-US" sz="2000" b="1" dirty="0"/>
              <a:t> 동작의 단점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poll </a:t>
            </a:r>
            <a:r>
              <a:rPr lang="ko-KR" altLang="en-US" sz="1800" dirty="0"/>
              <a:t>메소드로 받은 모든 레코드의 처리가 끝난 이후 </a:t>
            </a:r>
            <a:r>
              <a:rPr lang="en-US" altLang="ko-KR" sz="1800" dirty="0" err="1"/>
              <a:t>commitSync</a:t>
            </a:r>
            <a:r>
              <a:rPr lang="en-US" altLang="ko-KR" sz="1800" dirty="0"/>
              <a:t> </a:t>
            </a:r>
            <a:r>
              <a:rPr lang="ko-KR" altLang="en-US" sz="1800" dirty="0"/>
              <a:t>메소드 호출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브로커로 </a:t>
            </a:r>
            <a:r>
              <a:rPr lang="ko-KR" altLang="en-US" sz="1800" dirty="0" err="1"/>
              <a:t>커밋을</a:t>
            </a:r>
            <a:r>
              <a:rPr lang="ko-KR" altLang="en-US" sz="1800" dirty="0"/>
              <a:t> 요청한 이후에 </a:t>
            </a:r>
            <a:r>
              <a:rPr lang="ko-KR" altLang="en-US" sz="1800" dirty="0" err="1"/>
              <a:t>커밋이</a:t>
            </a:r>
            <a:r>
              <a:rPr lang="ko-KR" altLang="en-US" sz="1800" dirty="0"/>
              <a:t> 완료되기까지 기다림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브로커로부터 오프셋 </a:t>
            </a:r>
            <a:r>
              <a:rPr lang="ko-KR" altLang="en-US" sz="1800" dirty="0" err="1"/>
              <a:t>커밋이</a:t>
            </a:r>
            <a:r>
              <a:rPr lang="ko-KR" altLang="en-US" sz="1800" dirty="0"/>
              <a:t> 완료 응답을 받기까지 </a:t>
            </a:r>
            <a:r>
              <a:rPr lang="ko-KR" altLang="en-US" sz="1800" dirty="0" err="1"/>
              <a:t>컨슈머는</a:t>
            </a:r>
            <a:r>
              <a:rPr lang="ko-KR" altLang="en-US" sz="1800" dirty="0"/>
              <a:t> 데이터를 처리하지 않고 기다림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자동 </a:t>
            </a:r>
            <a:r>
              <a:rPr lang="ko-KR" altLang="en-US" sz="1800" dirty="0" err="1"/>
              <a:t>커밋이나</a:t>
            </a:r>
            <a:r>
              <a:rPr lang="ko-KR" altLang="en-US" sz="1800" dirty="0"/>
              <a:t> 비동기 오프셋 </a:t>
            </a:r>
            <a:r>
              <a:rPr lang="ko-KR" altLang="en-US" sz="1800" dirty="0" err="1"/>
              <a:t>커밋보다</a:t>
            </a:r>
            <a:r>
              <a:rPr lang="ko-KR" altLang="en-US" sz="1800" dirty="0"/>
              <a:t> 동일 시간당 데이터 처리량이 적음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(</a:t>
            </a:r>
            <a:r>
              <a:rPr lang="en-US" altLang="ko-KR" sz="1800" dirty="0" err="1"/>
              <a:t>SimpleConsumerAsync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728829-F528-44BF-B39C-725878B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97" y="3841841"/>
            <a:ext cx="8576259" cy="26320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Duration.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ofSeconds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"{}"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kafkaConsumer.commit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EB61A1-02A4-430F-8776-D58AB52FF00F}"/>
              </a:ext>
            </a:extLst>
          </p:cNvPr>
          <p:cNvSpPr/>
          <p:nvPr/>
        </p:nvSpPr>
        <p:spPr>
          <a:xfrm>
            <a:off x="1411550" y="5761510"/>
            <a:ext cx="2956264" cy="3195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비동기</a:t>
            </a:r>
            <a:r>
              <a:rPr lang="en-US" altLang="ko-KR" dirty="0"/>
              <a:t> </a:t>
            </a: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비동기 오프셋 </a:t>
            </a:r>
            <a:r>
              <a:rPr lang="ko-KR" altLang="en-US" sz="2000" b="1" dirty="0" err="1"/>
              <a:t>커밋에</a:t>
            </a:r>
            <a:r>
              <a:rPr lang="ko-KR" altLang="en-US" sz="2000" b="1" dirty="0"/>
              <a:t> 콜백함수 적용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B7DE79-73B2-46DD-A9E4-7A7D51EE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3" y="1467228"/>
            <a:ext cx="11395299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kafkaConsumer.commitAsync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OffsetCommitCallback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onComplete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commit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failed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commit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finished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비동기</a:t>
            </a:r>
            <a:r>
              <a:rPr lang="en-US" altLang="ko-KR" dirty="0"/>
              <a:t> </a:t>
            </a: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비동기 오프셋 </a:t>
            </a:r>
            <a:r>
              <a:rPr lang="ko-KR" altLang="en-US" sz="2000" b="1" dirty="0" err="1"/>
              <a:t>커밋에</a:t>
            </a:r>
            <a:r>
              <a:rPr lang="ko-KR" altLang="en-US" sz="2000" b="1" dirty="0"/>
              <a:t> 콜백함수 적용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람다 함수로 표현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7DCE40-7637-4D6B-AD3E-6C58AE5E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6" y="1435898"/>
            <a:ext cx="566283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kafkaConsumer.commitAsync((offsets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exception) -&gt;{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(exception!=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"commit failed"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"commit finished"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기본예제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consumers </a:t>
            </a:r>
            <a:r>
              <a:rPr lang="ko-KR" altLang="en-US" sz="2000" b="1" dirty="0"/>
              <a:t>모듈 생성</a:t>
            </a: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SimpleConsumer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 만들기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consumer </a:t>
            </a:r>
            <a:r>
              <a:rPr lang="ko-KR" altLang="en-US" sz="1800" dirty="0"/>
              <a:t>설정</a:t>
            </a:r>
            <a:r>
              <a:rPr lang="en-US" altLang="ko-KR" sz="1200" dirty="0"/>
              <a:t> 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881D0A-9516-4F5B-B1C3-0EA8F476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2" y="2518941"/>
            <a:ext cx="7895751" cy="15240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SimpleConsumer.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java-topic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"localhost:9092"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GROUP_ID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"group_01"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2F0CB0-D819-4DF8-BA56-3E8E3737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2" y="4269343"/>
            <a:ext cx="11213070" cy="18933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BOOTSTRAP_SERVERS_CONFIG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BOOTSTRAP_SERVERS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KEY_DESERIALIZER_CLASS_CONFIG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StringDeserializer.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VALUE_DESERIALIZER_CLASS_CONFIG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StringDeserializer.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properties.setProperty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ConsumerConfig.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GROUP_ID_CONFIG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GROUP_ID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컨슈머의</a:t>
            </a:r>
            <a:r>
              <a:rPr lang="ko-KR" altLang="en-US" dirty="0"/>
              <a:t> 안전한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wakeup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</a:t>
            </a:r>
            <a:r>
              <a:rPr lang="ko-KR" altLang="en-US" sz="1800" dirty="0"/>
              <a:t> 애플리케이션이 정상 종료되지 않으면 </a:t>
            </a:r>
            <a:r>
              <a:rPr lang="ko-KR" altLang="en-US" sz="1800" dirty="0" err="1"/>
              <a:t>컨슈머는</a:t>
            </a:r>
            <a:r>
              <a:rPr lang="ko-KR" altLang="en-US" sz="1800" dirty="0"/>
              <a:t> 세션 타임아웃이 발생할 때까지 </a:t>
            </a:r>
            <a:r>
              <a:rPr lang="ko-KR" altLang="en-US" sz="1800" dirty="0" err="1"/>
              <a:t>컨슈머</a:t>
            </a:r>
            <a:r>
              <a:rPr lang="ko-KR" altLang="en-US" sz="1800" dirty="0"/>
              <a:t> 그룹에 남게 됨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실제로는 종료되어 동작하지 않는 </a:t>
            </a:r>
            <a:r>
              <a:rPr lang="ko-KR" altLang="en-US" sz="1800" dirty="0" err="1"/>
              <a:t>컨슈머로</a:t>
            </a:r>
            <a:r>
              <a:rPr lang="ko-KR" altLang="en-US" sz="1800" dirty="0"/>
              <a:t> 인해 파티션의 데이터는 소모되지 못함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처리 지연 발생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>
                <a:sym typeface="Wingdings" panose="05000000000000000000" pitchFamily="2" charset="2"/>
              </a:rPr>
              <a:t>KafkaConsumer</a:t>
            </a:r>
            <a:r>
              <a:rPr lang="ko-KR" altLang="en-US" sz="1800" dirty="0">
                <a:sym typeface="Wingdings" panose="05000000000000000000" pitchFamily="2" charset="2"/>
              </a:rPr>
              <a:t> 클래스는 </a:t>
            </a:r>
            <a:r>
              <a:rPr lang="ko-KR" altLang="en-US" sz="1800" dirty="0" err="1">
                <a:sym typeface="Wingdings" panose="05000000000000000000" pitchFamily="2" charset="2"/>
              </a:rPr>
              <a:t>컨슈머를</a:t>
            </a:r>
            <a:r>
              <a:rPr lang="ko-KR" altLang="en-US" sz="1800" dirty="0">
                <a:sym typeface="Wingdings" panose="05000000000000000000" pitchFamily="2" charset="2"/>
              </a:rPr>
              <a:t> 안전하게 종료하기 위해 </a:t>
            </a:r>
            <a:r>
              <a:rPr lang="en-US" altLang="ko-KR" sz="1800" dirty="0">
                <a:sym typeface="Wingdings" panose="05000000000000000000" pitchFamily="2" charset="2"/>
              </a:rPr>
              <a:t>wakeup</a:t>
            </a:r>
            <a:r>
              <a:rPr lang="ko-KR" altLang="en-US" sz="1800" dirty="0">
                <a:sym typeface="Wingdings" panose="05000000000000000000" pitchFamily="2" charset="2"/>
              </a:rPr>
              <a:t>메소드를 지원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>
                <a:sym typeface="Wingdings" panose="05000000000000000000" pitchFamily="2" charset="2"/>
              </a:rPr>
              <a:t>컨슈머가</a:t>
            </a:r>
            <a:r>
              <a:rPr lang="ko-KR" altLang="en-US" sz="1800" dirty="0">
                <a:sym typeface="Wingdings" panose="05000000000000000000" pitchFamily="2" charset="2"/>
              </a:rPr>
              <a:t> 종료되는 시점에 </a:t>
            </a:r>
            <a:r>
              <a:rPr lang="en-US" altLang="ko-KR" sz="1800" dirty="0">
                <a:sym typeface="Wingdings" panose="05000000000000000000" pitchFamily="2" charset="2"/>
              </a:rPr>
              <a:t>wakeup</a:t>
            </a:r>
            <a:r>
              <a:rPr lang="ko-KR" altLang="en-US" sz="1800" dirty="0">
                <a:sym typeface="Wingdings" panose="05000000000000000000" pitchFamily="2" charset="2"/>
              </a:rPr>
              <a:t>메소드를 호출하여 추후 메시지 </a:t>
            </a:r>
            <a:r>
              <a:rPr lang="en-US" altLang="ko-KR" sz="1800" dirty="0">
                <a:sym typeface="Wingdings" panose="05000000000000000000" pitchFamily="2" charset="2"/>
              </a:rPr>
              <a:t>consuming </a:t>
            </a:r>
            <a:r>
              <a:rPr lang="ko-KR" altLang="en-US" sz="1800" dirty="0">
                <a:sym typeface="Wingdings" panose="05000000000000000000" pitchFamily="2" charset="2"/>
              </a:rPr>
              <a:t>동작을 막음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/>
              <a:t>wakeup</a:t>
            </a:r>
            <a:r>
              <a:rPr lang="ko-KR" altLang="en-US" dirty="0"/>
              <a:t>메소드가 실행된 이후 </a:t>
            </a:r>
            <a:r>
              <a:rPr lang="en-US" altLang="ko-KR" dirty="0"/>
              <a:t>poll </a:t>
            </a:r>
            <a:r>
              <a:rPr lang="ko-KR" altLang="en-US" dirty="0"/>
              <a:t>메소드가 호출되면 </a:t>
            </a:r>
            <a:r>
              <a:rPr lang="en-US" altLang="ko-KR" dirty="0" err="1"/>
              <a:t>WakeupException</a:t>
            </a:r>
            <a:r>
              <a:rPr lang="en-US" altLang="ko-KR" dirty="0"/>
              <a:t> </a:t>
            </a:r>
            <a:r>
              <a:rPr lang="ko-KR" altLang="en-US" dirty="0"/>
              <a:t>예외가 발생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 err="1"/>
              <a:t>WakeupException</a:t>
            </a:r>
            <a:r>
              <a:rPr lang="en-US" altLang="ko-KR" dirty="0"/>
              <a:t> </a:t>
            </a:r>
            <a:r>
              <a:rPr lang="ko-KR" altLang="en-US" dirty="0"/>
              <a:t>예외를 받은 뒤에는 데이터 처리를 위해 사용한 자원들을 해제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마지막</a:t>
            </a:r>
            <a:r>
              <a:rPr lang="en-US" altLang="ko-KR" dirty="0"/>
              <a:t>(finally)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close </a:t>
            </a:r>
            <a:r>
              <a:rPr lang="ko-KR" altLang="en-US" dirty="0">
                <a:solidFill>
                  <a:srgbClr val="0000FF"/>
                </a:solidFill>
              </a:rPr>
              <a:t>메소드를 호출하여 </a:t>
            </a:r>
            <a:r>
              <a:rPr lang="ko-KR" altLang="en-US" dirty="0" err="1">
                <a:solidFill>
                  <a:srgbClr val="0000FF"/>
                </a:solidFill>
              </a:rPr>
              <a:t>컨슈머가</a:t>
            </a:r>
            <a:r>
              <a:rPr lang="ko-KR" altLang="en-US" dirty="0">
                <a:solidFill>
                  <a:srgbClr val="0000FF"/>
                </a:solidFill>
              </a:rPr>
              <a:t> 안전하게 종료</a:t>
            </a:r>
            <a:r>
              <a:rPr lang="ko-KR" altLang="en-US" dirty="0"/>
              <a:t>되었음을 알림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컨슈머의</a:t>
            </a:r>
            <a:r>
              <a:rPr lang="ko-KR" altLang="en-US" dirty="0"/>
              <a:t> 안전한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wakeup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SimpleConsumerSync</a:t>
            </a:r>
            <a:r>
              <a:rPr lang="ko-KR" altLang="en-US" sz="1800" dirty="0"/>
              <a:t>를 복사하여 </a:t>
            </a:r>
            <a:r>
              <a:rPr lang="en-US" altLang="ko-KR" sz="1800" dirty="0" err="1"/>
              <a:t>SimpleConsumerSyncWakeUp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spcAft>
                <a:spcPts val="300"/>
              </a:spcAft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600" dirty="0"/>
              <a:t>wakeup</a:t>
            </a:r>
            <a:r>
              <a:rPr lang="ko-KR" altLang="en-US" sz="1600" dirty="0"/>
              <a:t> 메소드는</a:t>
            </a:r>
            <a:r>
              <a:rPr lang="en-US" altLang="ko-KR" sz="1600" dirty="0"/>
              <a:t> </a:t>
            </a:r>
            <a:r>
              <a:rPr lang="ko-KR" altLang="en-US" sz="1600" dirty="0"/>
              <a:t>어디서 호출될까</a:t>
            </a:r>
            <a:r>
              <a:rPr lang="en-US" altLang="ko-KR" sz="1600" dirty="0"/>
              <a:t>?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4A1FCC-D0CD-48AF-8B97-4E54691F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83" y="2012055"/>
            <a:ext cx="987328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kafkaConsumer.poll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Duration.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ofSeconds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"{}"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kafkaConsumer.commitSync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WakeupException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.warn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wakeup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kafkaConsumer.close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컨슈머의</a:t>
            </a:r>
            <a:r>
              <a:rPr lang="ko-KR" altLang="en-US" dirty="0"/>
              <a:t> 안전한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wakeup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프로그램이 정상 또는 비정상 종료하기 전에 특정 작업을 수행할 수 있도록 자바에서 제공하는 </a:t>
            </a:r>
            <a:r>
              <a:rPr lang="en-US" altLang="ko-KR" sz="1800" dirty="0" err="1"/>
              <a:t>addShutdownHook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952E4B-1A8B-4539-B5E8-E7DA34F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53" y="2375662"/>
            <a:ext cx="659988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reference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current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thread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mainThread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currentThread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getRuntime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addShutdownHook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shutdown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hook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shutdown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=================== 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kafkaConsumer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.wakeup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mainThread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InterruptedException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2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리밸런스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언제 발생하는가</a:t>
            </a:r>
            <a:r>
              <a:rPr lang="en-US" altLang="ko-KR" sz="1800" dirty="0"/>
              <a:t>?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dirty="0" err="1"/>
              <a:t>컨슈머</a:t>
            </a:r>
            <a:r>
              <a:rPr lang="ko-KR" altLang="en-US" dirty="0"/>
              <a:t> 그룹에서 </a:t>
            </a:r>
            <a:r>
              <a:rPr lang="ko-KR" altLang="en-US" dirty="0" err="1"/>
              <a:t>컨슈머가</a:t>
            </a:r>
            <a:r>
              <a:rPr lang="ko-KR" altLang="en-US" dirty="0"/>
              <a:t> 추가 또는 제거되면 파티션을 </a:t>
            </a:r>
            <a:r>
              <a:rPr lang="ko-KR" altLang="en-US" dirty="0" err="1"/>
              <a:t>컨슈머에</a:t>
            </a:r>
            <a:r>
              <a:rPr lang="ko-KR" altLang="en-US" dirty="0"/>
              <a:t> 재할당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 err="1"/>
              <a:t>consumer.close</a:t>
            </a:r>
            <a:r>
              <a:rPr lang="en-US" altLang="ko-KR" dirty="0"/>
              <a:t>()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consumer</a:t>
            </a:r>
            <a:r>
              <a:rPr lang="ko-KR" altLang="en-US" dirty="0"/>
              <a:t>의 세션이 끊어졌을 때</a:t>
            </a:r>
            <a:r>
              <a:rPr lang="en-US" altLang="ko-KR" dirty="0"/>
              <a:t>(session.timeout.ms </a:t>
            </a:r>
            <a:r>
              <a:rPr lang="ko-KR" altLang="en-US" dirty="0"/>
              <a:t>안에 </a:t>
            </a:r>
            <a:r>
              <a:rPr lang="en-US" altLang="ko-KR" dirty="0"/>
              <a:t>heartbeat</a:t>
            </a:r>
            <a:r>
              <a:rPr lang="ko-KR" altLang="en-US" dirty="0"/>
              <a:t>를 </a:t>
            </a:r>
            <a:r>
              <a:rPr lang="ko-KR" altLang="en-US" dirty="0" err="1"/>
              <a:t>못받으면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토픽에 새로운 파티션이 추가될 때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</a:t>
            </a:r>
            <a:r>
              <a:rPr lang="ko-KR" altLang="en-US" sz="1800" dirty="0"/>
              <a:t> 리밸런스가 일어날 때 </a:t>
            </a:r>
            <a:r>
              <a:rPr lang="ko-KR" altLang="en-US" sz="1800" u="sng" dirty="0"/>
              <a:t>모든 </a:t>
            </a:r>
            <a:r>
              <a:rPr lang="ko-KR" altLang="en-US" sz="1800" u="sng" dirty="0" err="1"/>
              <a:t>컨슈머에</a:t>
            </a:r>
            <a:r>
              <a:rPr lang="ko-KR" altLang="en-US" sz="1800" u="sng" dirty="0"/>
              <a:t> 할당된 파티션이 해제</a:t>
            </a:r>
            <a:r>
              <a:rPr lang="en-US" altLang="ko-KR" sz="1800" u="sng" dirty="0"/>
              <a:t>(revoke)</a:t>
            </a:r>
            <a:r>
              <a:rPr lang="ko-KR" altLang="en-US" sz="1800" dirty="0"/>
              <a:t>되므로 새로 파티션이 할당되기 전까지 데이터 처리가 일시 정지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poll() </a:t>
            </a:r>
            <a:r>
              <a:rPr lang="ko-KR" altLang="en-US" sz="1800" dirty="0"/>
              <a:t>메소드를 통해 반환 받은 모든 데이터에 대한 </a:t>
            </a:r>
            <a:r>
              <a:rPr lang="en-US" altLang="ko-KR" sz="1800" dirty="0"/>
              <a:t>commit</a:t>
            </a:r>
            <a:r>
              <a:rPr lang="ko-KR" altLang="en-US" sz="1800" dirty="0"/>
              <a:t>이 완료되기 전에 리밸런스가 발생하면 데이터를 중복 처리</a:t>
            </a:r>
            <a:r>
              <a:rPr lang="en-US" altLang="ko-KR" sz="1800" dirty="0"/>
              <a:t>(</a:t>
            </a:r>
            <a:r>
              <a:rPr lang="ko-KR" altLang="en-US" sz="1800" dirty="0"/>
              <a:t>읽은 내용 또 읽기</a:t>
            </a:r>
            <a:r>
              <a:rPr lang="en-US" altLang="ko-KR" sz="1800" dirty="0"/>
              <a:t>)</a:t>
            </a:r>
            <a:r>
              <a:rPr lang="ko-KR" altLang="en-US" sz="1800" dirty="0"/>
              <a:t>할 수 있음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해결책</a:t>
            </a:r>
            <a:r>
              <a:rPr lang="en-US" altLang="ko-KR" sz="1800" dirty="0"/>
              <a:t>: </a:t>
            </a:r>
            <a:r>
              <a:rPr lang="ko-KR" altLang="en-US" sz="1800" dirty="0"/>
              <a:t>리밸런스 발생 시 </a:t>
            </a:r>
            <a:r>
              <a:rPr lang="ko-KR" altLang="en-US" sz="1800" u="sng" dirty="0"/>
              <a:t>처리한 데이터를 기준으로 </a:t>
            </a:r>
            <a:r>
              <a:rPr lang="ko-KR" altLang="en-US" sz="1800" u="sng" dirty="0" err="1"/>
              <a:t>커밋을</a:t>
            </a:r>
            <a:r>
              <a:rPr lang="ko-KR" altLang="en-US" sz="1800" u="sng" dirty="0"/>
              <a:t> 시도</a:t>
            </a:r>
            <a:endParaRPr lang="en-US" altLang="ko-KR" sz="1800" u="sng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ConsumerRebalanceListener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F61367-CECB-4675-A3B9-89AC88C8F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6" y="1365709"/>
            <a:ext cx="1044600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ConsumerRebalanceListenerImpl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ConsumerRebalanceListener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ConsumerRebalanceListenerImpl.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currentOffsets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ConsumerRebalanceListenerImpl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ConsumerRebalanceListener</a:t>
            </a:r>
            <a:r>
              <a:rPr lang="en-US" altLang="ko-KR" sz="2000" b="1" dirty="0"/>
              <a:t> overriding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onPartitionsAssigned</a:t>
            </a:r>
            <a:r>
              <a:rPr lang="en-US" altLang="ko-KR" sz="1800" dirty="0"/>
              <a:t>: </a:t>
            </a:r>
            <a:r>
              <a:rPr lang="ko-KR" altLang="en-US" sz="1800" dirty="0"/>
              <a:t>리밸런스가 끝난 뒤에 파티션이 할당 완료되면 호출되는 메소드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onPartitionsRevoked</a:t>
            </a:r>
            <a:r>
              <a:rPr lang="en-US" altLang="ko-KR" sz="1800" dirty="0"/>
              <a:t>: </a:t>
            </a:r>
            <a:r>
              <a:rPr lang="ko-KR" altLang="en-US" sz="1800" dirty="0"/>
              <a:t>리밸런스가 시작되기 직전에 호출되는 메소드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E79246-A714-43BB-B66E-528748FA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3" y="1315156"/>
            <a:ext cx="746877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onPartitionsRevoked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partitions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.commitSync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currentOffsets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onPartitionsAssigned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partitions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onPartitionsAssigned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triggered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ConsumerRebalanceListener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추가 메소드 구현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현재까지 </a:t>
            </a:r>
            <a:r>
              <a:rPr lang="en-US" altLang="ko-KR" sz="1800" dirty="0"/>
              <a:t>consuming</a:t>
            </a:r>
            <a:r>
              <a:rPr lang="ko-KR" altLang="en-US" sz="1800" dirty="0"/>
              <a:t>한 </a:t>
            </a:r>
            <a:r>
              <a:rPr lang="en-US" altLang="ko-KR" sz="1800" dirty="0"/>
              <a:t>offset</a:t>
            </a:r>
            <a:r>
              <a:rPr lang="ko-KR" altLang="en-US" sz="1800" dirty="0"/>
              <a:t>을 지속적으로 갱신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Consumer</a:t>
            </a:r>
            <a:r>
              <a:rPr lang="ko-KR" altLang="en-US" sz="1800" dirty="0"/>
              <a:t>가 종료되었을 때 현재까지 작업된 </a:t>
            </a:r>
            <a:r>
              <a:rPr lang="en-US" altLang="ko-KR" sz="1800" dirty="0"/>
              <a:t>offset</a:t>
            </a:r>
            <a:r>
              <a:rPr lang="ko-KR" altLang="en-US" sz="1800" dirty="0"/>
              <a:t>을 알려줌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62EF4F-82AC-485C-8841-546ECAC7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00" y="1918380"/>
            <a:ext cx="5452711" cy="1668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addOffsetToTrack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currentOffsets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9D57C0-31DB-4BB3-98E8-C4E0E319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00" y="4507877"/>
            <a:ext cx="646709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shut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down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gracefully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getCurrentOffsets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currentOffsets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리밸런스 </a:t>
            </a:r>
            <a:r>
              <a:rPr lang="ko-KR" altLang="en-US" sz="2000" b="1" dirty="0" err="1"/>
              <a:t>리스너를</a:t>
            </a:r>
            <a:r>
              <a:rPr lang="ko-KR" altLang="en-US" sz="2000" b="1" dirty="0"/>
              <a:t> 가진 </a:t>
            </a:r>
            <a:r>
              <a:rPr lang="ko-KR" altLang="en-US" sz="2000" b="1" dirty="0" err="1"/>
              <a:t>컨슈머</a:t>
            </a:r>
            <a:r>
              <a:rPr lang="ko-KR" altLang="en-US" sz="2000" b="1" dirty="0"/>
              <a:t> 정의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SimpleConsumer</a:t>
            </a:r>
            <a:r>
              <a:rPr lang="en-US" altLang="ko-KR" sz="1800" dirty="0" err="1">
                <a:solidFill>
                  <a:srgbClr val="FF0000"/>
                </a:solidFill>
              </a:rPr>
              <a:t>S</a:t>
            </a:r>
            <a:r>
              <a:rPr lang="en-US" altLang="ko-KR" sz="1800" dirty="0" err="1"/>
              <a:t>yncWakeUp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 err="1"/>
              <a:t>SimpleConsumer</a:t>
            </a:r>
            <a:r>
              <a:rPr lang="en-US" altLang="ko-KR" sz="1800" dirty="0" err="1">
                <a:solidFill>
                  <a:srgbClr val="FF0000"/>
                </a:solidFill>
              </a:rPr>
              <a:t>A</a:t>
            </a:r>
            <a:r>
              <a:rPr lang="en-US" altLang="ko-KR" sz="1800" dirty="0" err="1"/>
              <a:t>syncWakeUpRebalance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6919A0-F7B6-4564-ABA5-D31DE331B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95" y="1907057"/>
            <a:ext cx="9284914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KafkaConsumer&lt;String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String&gt; kafkaConsumer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KafkaConsumer&lt;String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String&gt;(properties)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ConsumerRebalanceListenerImpl listener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ConsumerRebalanceListenerImpl(kafkaConsumer)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6D0E694-03D2-4583-9A11-342649DF5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95" y="2874287"/>
            <a:ext cx="691317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kafkaConsumer.subscribe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8F65C82-20AD-47A3-98C4-FE015CBD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95" y="3421618"/>
            <a:ext cx="984224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Duration.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ofSeconds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TopicPartition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OffsetAndMetadata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"{}"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listener.addOffsetToTrack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record.topic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record.partition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record.offset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commitAsync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processed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don't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until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call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commitAsync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리밸런스 </a:t>
            </a:r>
            <a:r>
              <a:rPr lang="ko-KR" altLang="en-US" sz="2000" b="1" dirty="0" err="1"/>
              <a:t>리스너를</a:t>
            </a:r>
            <a:r>
              <a:rPr lang="ko-KR" altLang="en-US" sz="2000" b="1" dirty="0"/>
              <a:t> 가진 </a:t>
            </a:r>
            <a:r>
              <a:rPr lang="ko-KR" altLang="en-US" sz="2000" b="1" dirty="0" err="1"/>
              <a:t>컨슈머</a:t>
            </a:r>
            <a:r>
              <a:rPr lang="ko-KR" altLang="en-US" sz="2000" b="1" dirty="0"/>
              <a:t> 정의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최종적으로 가장 마지막 처리가 끝난 </a:t>
            </a:r>
            <a:r>
              <a:rPr lang="en-US" altLang="ko-KR" sz="1800" dirty="0"/>
              <a:t>offset</a:t>
            </a:r>
            <a:r>
              <a:rPr lang="ko-KR" altLang="en-US" sz="1800" dirty="0"/>
              <a:t>까지만 </a:t>
            </a:r>
            <a:r>
              <a:rPr lang="en-US" altLang="ko-KR" sz="1800" dirty="0"/>
              <a:t>commit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본</a:t>
            </a:r>
            <a:r>
              <a:rPr lang="en-US" altLang="ko-KR" sz="1800" dirty="0"/>
              <a:t> </a:t>
            </a:r>
            <a:r>
              <a:rPr lang="ko-KR" altLang="en-US" sz="1800" dirty="0"/>
              <a:t>예제는 비동기</a:t>
            </a:r>
            <a:r>
              <a:rPr lang="en-US" altLang="ko-KR" sz="1800" dirty="0"/>
              <a:t>, </a:t>
            </a:r>
            <a:r>
              <a:rPr lang="ko-KR" altLang="en-US" sz="1800" dirty="0"/>
              <a:t>동기 </a:t>
            </a:r>
            <a:r>
              <a:rPr lang="ko-KR" altLang="en-US" sz="1800" dirty="0" err="1"/>
              <a:t>커밋을</a:t>
            </a:r>
            <a:r>
              <a:rPr lang="ko-KR" altLang="en-US" sz="1800" dirty="0"/>
              <a:t> 같이 사용</a:t>
            </a:r>
            <a:endParaRPr lang="en-US" altLang="ko-KR" sz="18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dirty="0"/>
              <a:t>문제가 없을 때는 비동기</a:t>
            </a:r>
            <a:r>
              <a:rPr lang="en-US" altLang="ko-KR" dirty="0"/>
              <a:t>, </a:t>
            </a:r>
            <a:r>
              <a:rPr lang="ko-KR" altLang="en-US" dirty="0"/>
              <a:t>문제가 발생하거나 </a:t>
            </a:r>
            <a:r>
              <a:rPr lang="ko-KR" altLang="en-US" dirty="0" err="1"/>
              <a:t>컨슈머가</a:t>
            </a:r>
            <a:r>
              <a:rPr lang="ko-KR" altLang="en-US" dirty="0"/>
              <a:t> 종료되는 시점에는 동기</a:t>
            </a: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459701-1FC0-4B78-B9C9-7DC76E4F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45" y="3093299"/>
            <a:ext cx="1171808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commitSync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listener.getCurrentOffsets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must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commit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offsets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synchronously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here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kafkaConsumer.close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"The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gracefully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closed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리밸런스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특정 오프셋부터 읽기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오프셋부터 읽도록 설정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 err="1"/>
              <a:t>seekToBeginning</a:t>
            </a:r>
            <a:r>
              <a:rPr lang="en-US" altLang="ko-KR" dirty="0"/>
              <a:t>: </a:t>
            </a:r>
            <a:r>
              <a:rPr lang="ko-KR" altLang="en-US" dirty="0" err="1"/>
              <a:t>입력받은</a:t>
            </a:r>
            <a:r>
              <a:rPr lang="ko-KR" altLang="en-US" dirty="0"/>
              <a:t> 토픽 파티션들의 처음부터 메시지를 읽기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 err="1">
                <a:latin typeface="AppleSDGothicNeo"/>
              </a:rPr>
              <a:t>seekToEnd</a:t>
            </a:r>
            <a:r>
              <a:rPr lang="en-US" altLang="ko-KR" dirty="0">
                <a:latin typeface="AppleSDGothicNeo"/>
              </a:rPr>
              <a:t>: </a:t>
            </a:r>
            <a:r>
              <a:rPr lang="ko-KR" altLang="en-US" dirty="0" err="1"/>
              <a:t>입력받은</a:t>
            </a:r>
            <a:r>
              <a:rPr lang="ko-KR" altLang="en-US" dirty="0"/>
              <a:t> 토픽 파티션들의 마지막부터 메시지를 읽기</a:t>
            </a:r>
            <a:endParaRPr lang="en-US" altLang="ko-KR" dirty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 dirty="0"/>
              <a:t>seek: </a:t>
            </a:r>
            <a:r>
              <a:rPr lang="ko-KR" altLang="en-US" dirty="0"/>
              <a:t>특정 토픽 파티션을 </a:t>
            </a:r>
            <a:r>
              <a:rPr lang="en-US" altLang="ko-KR" dirty="0"/>
              <a:t>offset</a:t>
            </a:r>
            <a:r>
              <a:rPr lang="ko-KR" altLang="en-US" dirty="0"/>
              <a:t>으로 지정한 부분부터 읽기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764CB7-1829-4D18-AD22-107839ACB508}"/>
              </a:ext>
            </a:extLst>
          </p:cNvPr>
          <p:cNvSpPr/>
          <p:nvPr/>
        </p:nvSpPr>
        <p:spPr>
          <a:xfrm>
            <a:off x="1103789" y="1923314"/>
            <a:ext cx="7907045" cy="12958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public void </a:t>
            </a:r>
            <a:r>
              <a:rPr lang="en-US" altLang="ko-KR" dirty="0" err="1">
                <a:solidFill>
                  <a:srgbClr val="555555"/>
                </a:solidFill>
                <a:latin typeface="AppleSDGothicNeo"/>
              </a:rPr>
              <a:t>seekToBeginning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(Collection&lt;</a:t>
            </a:r>
            <a:r>
              <a:rPr lang="en-US" altLang="ko-KR" dirty="0" err="1">
                <a:solidFill>
                  <a:srgbClr val="555555"/>
                </a:solidFill>
                <a:latin typeface="AppleSDGothicNeo"/>
              </a:rPr>
              <a:t>TopicPartition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&gt; partitions)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public void </a:t>
            </a:r>
            <a:r>
              <a:rPr lang="en-US" altLang="ko-KR" dirty="0" err="1">
                <a:solidFill>
                  <a:srgbClr val="555555"/>
                </a:solidFill>
                <a:latin typeface="AppleSDGothicNeo"/>
              </a:rPr>
              <a:t>seekToEnd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(Collection&lt;</a:t>
            </a:r>
            <a:r>
              <a:rPr lang="en-US" altLang="ko-KR" dirty="0" err="1">
                <a:solidFill>
                  <a:srgbClr val="555555"/>
                </a:solidFill>
                <a:latin typeface="AppleSDGothicNeo"/>
              </a:rPr>
              <a:t>TopicPartition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&gt; partitions)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public void seek(</a:t>
            </a:r>
            <a:r>
              <a:rPr lang="en-US" altLang="ko-KR" dirty="0" err="1">
                <a:solidFill>
                  <a:srgbClr val="555555"/>
                </a:solidFill>
                <a:latin typeface="AppleSDGothicNeo"/>
              </a:rPr>
              <a:t>TopicPartition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 partition, long offset)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061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기본예제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SimpleConsumer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 만들기</a:t>
            </a: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Consumer </a:t>
            </a:r>
            <a:r>
              <a:rPr lang="ko-KR" altLang="en-US" sz="1800" dirty="0"/>
              <a:t>실행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192DCE-8209-4C48-B15E-4B8A4C82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59" y="1401877"/>
            <a:ext cx="9190336" cy="33706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properties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kafkaConsumer.subscribe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TOPIC_NAME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kafkaConsumer.poll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Duration.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ofSeconds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"{}"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기본예제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ConsumerConfig.GROUP_ID_CONFIG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</a:t>
            </a:r>
            <a:r>
              <a:rPr lang="ko-KR" altLang="en-US" sz="1800" dirty="0"/>
              <a:t> 그룹을 통해 </a:t>
            </a:r>
            <a:r>
              <a:rPr lang="ko-KR" altLang="en-US" sz="1800" dirty="0" err="1"/>
              <a:t>컨슈머의</a:t>
            </a:r>
            <a:r>
              <a:rPr lang="ko-KR" altLang="en-US" sz="1800" dirty="0"/>
              <a:t> 목적을 구분할 수 있음</a:t>
            </a:r>
            <a:r>
              <a:rPr lang="en-US" altLang="ko-KR" sz="1800" dirty="0"/>
              <a:t>, </a:t>
            </a:r>
            <a:r>
              <a:rPr lang="ko-KR" altLang="en-US" sz="1800" dirty="0"/>
              <a:t>동일한 역할을 하는 </a:t>
            </a:r>
            <a:r>
              <a:rPr lang="ko-KR" altLang="en-US" sz="1800" dirty="0" err="1"/>
              <a:t>컨슈머를</a:t>
            </a:r>
            <a:r>
              <a:rPr lang="ko-KR" altLang="en-US" sz="1800" dirty="0"/>
              <a:t> 묶어서 관리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ex) email-application-group </a:t>
            </a:r>
            <a:r>
              <a:rPr lang="en-US" altLang="ko-KR" sz="1800" dirty="0">
                <a:sym typeface="Wingdings" panose="05000000000000000000" pitchFamily="2" charset="2"/>
              </a:rPr>
              <a:t> email </a:t>
            </a:r>
            <a:r>
              <a:rPr lang="ko-KR" altLang="en-US" sz="1800" dirty="0">
                <a:sym typeface="Wingdings" panose="05000000000000000000" pitchFamily="2" charset="2"/>
              </a:rPr>
              <a:t>발송 처리를 하는 애플리케이션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</a:t>
            </a:r>
            <a:r>
              <a:rPr lang="ko-KR" altLang="en-US" sz="1800" dirty="0"/>
              <a:t> 그룹을 선언하지 않으면 어떤 그룹에도 속하지 않는 </a:t>
            </a:r>
            <a:r>
              <a:rPr lang="ko-KR" altLang="en-US" sz="1800" dirty="0" err="1"/>
              <a:t>컨슈머로</a:t>
            </a:r>
            <a:r>
              <a:rPr lang="ko-KR" altLang="en-US" sz="1800" dirty="0"/>
              <a:t> 동작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subscribe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컨슈머에게</a:t>
            </a:r>
            <a:r>
              <a:rPr lang="ko-KR" altLang="en-US" sz="1800" dirty="0"/>
              <a:t> 토픽을 할당하기 위해 사용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Collection </a:t>
            </a:r>
            <a:r>
              <a:rPr lang="ko-KR" altLang="en-US" sz="1800" dirty="0"/>
              <a:t>타입의 </a:t>
            </a:r>
            <a:r>
              <a:rPr lang="en-US" altLang="ko-KR" sz="1800" dirty="0"/>
              <a:t>String </a:t>
            </a:r>
            <a:r>
              <a:rPr lang="ko-KR" altLang="en-US" sz="1800" dirty="0"/>
              <a:t>값들을 받음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1</a:t>
            </a:r>
            <a:r>
              <a:rPr lang="ko-KR" altLang="en-US" sz="1800" dirty="0"/>
              <a:t>개 토픽만 구독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endParaRPr lang="ko-KR" altLang="en-US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n</a:t>
            </a:r>
            <a:r>
              <a:rPr lang="ko-KR" altLang="en-US" sz="1800" dirty="0"/>
              <a:t>개 토픽 구독</a:t>
            </a:r>
            <a:r>
              <a:rPr lang="en-US" altLang="ko-KR" sz="1800" dirty="0">
                <a:sym typeface="Wingdings" panose="05000000000000000000" pitchFamily="2" charset="2"/>
              </a:rPr>
              <a:t> 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특정 토픽의 파티션 구독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spcAft>
                <a:spcPts val="300"/>
              </a:spcAft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401D1-407E-4336-9B55-F34ACC4178B1}"/>
              </a:ext>
            </a:extLst>
          </p:cNvPr>
          <p:cNvSpPr/>
          <p:nvPr/>
        </p:nvSpPr>
        <p:spPr>
          <a:xfrm>
            <a:off x="3356167" y="457488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consumer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.subscribe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Arrays.asList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click_log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EB073-4BC7-42ED-80AC-AE795FE5F232}"/>
              </a:ext>
            </a:extLst>
          </p:cNvPr>
          <p:cNvSpPr/>
          <p:nvPr/>
        </p:nvSpPr>
        <p:spPr>
          <a:xfrm>
            <a:off x="3073487" y="5091059"/>
            <a:ext cx="8005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consumer</a:t>
            </a:r>
            <a:r>
              <a:rPr lang="it-IT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.subscribe</a:t>
            </a:r>
            <a:r>
              <a:rPr lang="it-IT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(Pattern.compile(</a:t>
            </a:r>
            <a:r>
              <a:rPr lang="it-IT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"dev.*"</a:t>
            </a:r>
            <a:r>
              <a:rPr lang="it-IT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444444"/>
                </a:solidFill>
                <a:latin typeface="Consolas" panose="020B0609020204030204" pitchFamily="49" charset="0"/>
              </a:rPr>
              <a:t>정규식으로 표현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7FE7E5-9417-49EA-B10E-698354DDF991}"/>
              </a:ext>
            </a:extLst>
          </p:cNvPr>
          <p:cNvSpPr/>
          <p:nvPr/>
        </p:nvSpPr>
        <p:spPr>
          <a:xfrm>
            <a:off x="1302595" y="6103409"/>
            <a:ext cx="9425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consumer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assign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Collections.singleton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TopicPartition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web_log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)));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9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poll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poll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컨슈머는</a:t>
            </a:r>
            <a:r>
              <a:rPr lang="ko-KR" altLang="en-US" sz="1800" dirty="0"/>
              <a:t> </a:t>
            </a:r>
            <a:r>
              <a:rPr lang="en-US" altLang="ko-KR" sz="1800" dirty="0"/>
              <a:t>poll </a:t>
            </a:r>
            <a:r>
              <a:rPr lang="ko-KR" altLang="en-US" sz="1800" dirty="0"/>
              <a:t>메소드를 통해 </a:t>
            </a:r>
            <a:r>
              <a:rPr lang="en-US" altLang="ko-KR" sz="1800" dirty="0" err="1"/>
              <a:t>ConsumerRecord</a:t>
            </a:r>
            <a:r>
              <a:rPr lang="en-US" altLang="ko-KR" sz="1800" dirty="0"/>
              <a:t> </a:t>
            </a:r>
            <a:r>
              <a:rPr lang="ko-KR" altLang="en-US" sz="1800" dirty="0"/>
              <a:t>리스트를 반환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6DE059-AB6E-4E3F-A25E-106F0277AA93}"/>
              </a:ext>
            </a:extLst>
          </p:cNvPr>
          <p:cNvSpPr/>
          <p:nvPr/>
        </p:nvSpPr>
        <p:spPr>
          <a:xfrm>
            <a:off x="1637604" y="3163230"/>
            <a:ext cx="3659709" cy="205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C971-288A-4EB8-9C64-4813B4F96F12}"/>
              </a:ext>
            </a:extLst>
          </p:cNvPr>
          <p:cNvSpPr txBox="1"/>
          <p:nvPr/>
        </p:nvSpPr>
        <p:spPr>
          <a:xfrm>
            <a:off x="3067316" y="279389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B13B5-BCE4-41FE-B471-E59CCFD1534C}"/>
              </a:ext>
            </a:extLst>
          </p:cNvPr>
          <p:cNvSpPr/>
          <p:nvPr/>
        </p:nvSpPr>
        <p:spPr>
          <a:xfrm>
            <a:off x="1869904" y="3860112"/>
            <a:ext cx="3205469" cy="110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36BA8-01A7-4803-8110-65D9FCACB484}"/>
              </a:ext>
            </a:extLst>
          </p:cNvPr>
          <p:cNvSpPr txBox="1"/>
          <p:nvPr/>
        </p:nvSpPr>
        <p:spPr>
          <a:xfrm>
            <a:off x="3067316" y="3415911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0BA333-7231-4A67-96B0-6CB924EA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92354"/>
              </p:ext>
            </p:extLst>
          </p:nvPr>
        </p:nvGraphicFramePr>
        <p:xfrm>
          <a:off x="2175265" y="4095737"/>
          <a:ext cx="25843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877">
                  <a:extLst>
                    <a:ext uri="{9D8B030D-6E8A-4147-A177-3AD203B41FA5}">
                      <a16:colId xmlns:a16="http://schemas.microsoft.com/office/drawing/2014/main" val="3546598635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3288653076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1821690374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2442273343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7494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7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779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01AFD22-2FC0-446C-B809-82857DE8D90F}"/>
              </a:ext>
            </a:extLst>
          </p:cNvPr>
          <p:cNvSpPr/>
          <p:nvPr/>
        </p:nvSpPr>
        <p:spPr>
          <a:xfrm>
            <a:off x="6096000" y="2521256"/>
            <a:ext cx="3659709" cy="369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9C790-6C45-4D7A-BFEF-D748E39E909E}"/>
              </a:ext>
            </a:extLst>
          </p:cNvPr>
          <p:cNvSpPr txBox="1"/>
          <p:nvPr/>
        </p:nvSpPr>
        <p:spPr>
          <a:xfrm>
            <a:off x="6832186" y="2051653"/>
            <a:ext cx="206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consumer group_01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FFD2F-61C1-4E92-A5A2-7EEA15D725C8}"/>
              </a:ext>
            </a:extLst>
          </p:cNvPr>
          <p:cNvSpPr/>
          <p:nvPr/>
        </p:nvSpPr>
        <p:spPr>
          <a:xfrm>
            <a:off x="6328300" y="2625801"/>
            <a:ext cx="3205469" cy="350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8EA1D-2F38-41E8-923B-5EC93FFB17B9}"/>
              </a:ext>
            </a:extLst>
          </p:cNvPr>
          <p:cNvSpPr txBox="1"/>
          <p:nvPr/>
        </p:nvSpPr>
        <p:spPr>
          <a:xfrm>
            <a:off x="6438072" y="263237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Consumer #1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5E8D52-755B-4AA8-A2B4-528678B784F4}"/>
              </a:ext>
            </a:extLst>
          </p:cNvPr>
          <p:cNvSpPr/>
          <p:nvPr/>
        </p:nvSpPr>
        <p:spPr>
          <a:xfrm>
            <a:off x="6538733" y="5666637"/>
            <a:ext cx="2822248" cy="36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consumer network client</a:t>
            </a:r>
            <a:endParaRPr lang="ko-KR" altLang="en-US" dirty="0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E6596EEA-D251-42F9-959F-74744F9B4A2A}"/>
              </a:ext>
            </a:extLst>
          </p:cNvPr>
          <p:cNvSpPr/>
          <p:nvPr/>
        </p:nvSpPr>
        <p:spPr>
          <a:xfrm>
            <a:off x="7670211" y="5248234"/>
            <a:ext cx="559293" cy="324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0A96FF-F9EE-457C-B898-43B05B6D2A8D}"/>
              </a:ext>
            </a:extLst>
          </p:cNvPr>
          <p:cNvSpPr/>
          <p:nvPr/>
        </p:nvSpPr>
        <p:spPr>
          <a:xfrm>
            <a:off x="6450262" y="3894849"/>
            <a:ext cx="3002916" cy="126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E2CA0-7A58-43F0-ABE7-371A35C032A9}"/>
              </a:ext>
            </a:extLst>
          </p:cNvPr>
          <p:cNvSpPr txBox="1"/>
          <p:nvPr/>
        </p:nvSpPr>
        <p:spPr>
          <a:xfrm>
            <a:off x="7912756" y="4782692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Linked queue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CDB3372-675B-47A1-B1E0-8B33BC75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38501"/>
              </p:ext>
            </p:extLst>
          </p:nvPr>
        </p:nvGraphicFramePr>
        <p:xfrm>
          <a:off x="6645218" y="3999896"/>
          <a:ext cx="25843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877">
                  <a:extLst>
                    <a:ext uri="{9D8B030D-6E8A-4147-A177-3AD203B41FA5}">
                      <a16:colId xmlns:a16="http://schemas.microsoft.com/office/drawing/2014/main" val="3546598635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3288653076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1821690374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2442273343"/>
                    </a:ext>
                  </a:extLst>
                </a:gridCol>
                <a:gridCol w="516877">
                  <a:extLst>
                    <a:ext uri="{9D8B030D-6E8A-4147-A177-3AD203B41FA5}">
                      <a16:colId xmlns:a16="http://schemas.microsoft.com/office/drawing/2014/main" val="7494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7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7798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B58C16-06D8-4A01-B345-D226DCDF7508}"/>
              </a:ext>
            </a:extLst>
          </p:cNvPr>
          <p:cNvSpPr/>
          <p:nvPr/>
        </p:nvSpPr>
        <p:spPr>
          <a:xfrm>
            <a:off x="7001283" y="3116325"/>
            <a:ext cx="1872253" cy="393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Fetcher</a:t>
            </a:r>
            <a:endParaRPr lang="ko-KR" altLang="en-US" dirty="0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8B651B3A-FC17-491A-916C-879DC1FE51C0}"/>
              </a:ext>
            </a:extLst>
          </p:cNvPr>
          <p:cNvSpPr/>
          <p:nvPr/>
        </p:nvSpPr>
        <p:spPr>
          <a:xfrm>
            <a:off x="7659742" y="3533916"/>
            <a:ext cx="559293" cy="324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6903EB7-4D70-46F7-8B89-2E0D302247BC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>
            <a:off x="5075373" y="4414968"/>
            <a:ext cx="1463360" cy="1435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9CFEA7-AFD7-4DBA-81E2-1F65C7220E8E}"/>
              </a:ext>
            </a:extLst>
          </p:cNvPr>
          <p:cNvSpPr txBox="1"/>
          <p:nvPr/>
        </p:nvSpPr>
        <p:spPr>
          <a:xfrm>
            <a:off x="5345941" y="39012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6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poll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poll </a:t>
            </a:r>
            <a:r>
              <a:rPr lang="ko-KR" altLang="en-US" sz="2000" b="1" dirty="0"/>
              <a:t>메소드의 인자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>
                <a:sym typeface="Wingdings" panose="05000000000000000000" pitchFamily="2" charset="2"/>
              </a:rPr>
              <a:t>Duration: </a:t>
            </a:r>
            <a:r>
              <a:rPr lang="ko-KR" altLang="en-US" sz="1800" dirty="0">
                <a:sym typeface="Wingdings" panose="05000000000000000000" pitchFamily="2" charset="2"/>
              </a:rPr>
              <a:t>브로커로부터 데이터를 가져올 때 </a:t>
            </a:r>
            <a:r>
              <a:rPr lang="ko-KR" altLang="en-US" sz="1800" dirty="0" err="1">
                <a:sym typeface="Wingdings" panose="05000000000000000000" pitchFamily="2" charset="2"/>
              </a:rPr>
              <a:t>컨슈머</a:t>
            </a:r>
            <a:r>
              <a:rPr lang="ko-KR" altLang="en-US" sz="1800" dirty="0">
                <a:sym typeface="Wingdings" panose="05000000000000000000" pitchFamily="2" charset="2"/>
              </a:rPr>
              <a:t> 버퍼에 데이터를 기다리기 위한 타임아웃 간격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>
                <a:sym typeface="Wingdings" panose="05000000000000000000" pitchFamily="2" charset="2"/>
              </a:rPr>
              <a:t>브로커나 </a:t>
            </a:r>
            <a:r>
              <a:rPr lang="en-US" altLang="ko-KR" sz="1600" dirty="0">
                <a:sym typeface="Wingdings" panose="05000000000000000000" pitchFamily="2" charset="2"/>
              </a:rPr>
              <a:t>consumer</a:t>
            </a:r>
            <a:r>
              <a:rPr lang="ko-KR" altLang="en-US" sz="1600" dirty="0">
                <a:sym typeface="Wingdings" panose="05000000000000000000" pitchFamily="2" charset="2"/>
              </a:rPr>
              <a:t>내부 </a:t>
            </a:r>
            <a:r>
              <a:rPr lang="en-US" altLang="ko-KR" sz="1600" dirty="0">
                <a:sym typeface="Wingdings" panose="05000000000000000000" pitchFamily="2" charset="2"/>
              </a:rPr>
              <a:t>Queue</a:t>
            </a:r>
            <a:r>
              <a:rPr lang="ko-KR" altLang="en-US" sz="1600" dirty="0">
                <a:sym typeface="Wingdings" panose="05000000000000000000" pitchFamily="2" charset="2"/>
              </a:rPr>
              <a:t>에 데이터가 있다면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굳이 기다리지 않고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바로 데이터를 반환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ko-KR" altLang="en-US" sz="1600" dirty="0">
                <a:sym typeface="Wingdings" panose="05000000000000000000" pitchFamily="2" charset="2"/>
              </a:rPr>
              <a:t>아니라면 최대 </a:t>
            </a:r>
            <a:r>
              <a:rPr lang="en-US" altLang="ko-KR" sz="1600" dirty="0">
                <a:sym typeface="Wingdings" panose="05000000000000000000" pitchFamily="2" charset="2"/>
              </a:rPr>
              <a:t>Duration</a:t>
            </a:r>
            <a:r>
              <a:rPr lang="ko-KR" altLang="en-US" sz="1600" dirty="0">
                <a:sym typeface="Wingdings" panose="05000000000000000000" pitchFamily="2" charset="2"/>
              </a:rPr>
              <a:t>동안 데이터 </a:t>
            </a:r>
            <a:r>
              <a:rPr lang="en-US" altLang="ko-KR" sz="1600" dirty="0">
                <a:sym typeface="Wingdings" panose="05000000000000000000" pitchFamily="2" charset="2"/>
              </a:rPr>
              <a:t>fetch</a:t>
            </a:r>
            <a:r>
              <a:rPr lang="ko-KR" altLang="en-US" sz="1600" dirty="0">
                <a:sym typeface="Wingdings" panose="05000000000000000000" pitchFamily="2" charset="2"/>
              </a:rPr>
              <a:t>를 브로커에 계속 수행하고 결과 반환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ConsumerNetworkClient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>
                <a:sym typeface="Wingdings" panose="05000000000000000000" pitchFamily="2" charset="2"/>
              </a:rPr>
              <a:t>Kafka Consumer</a:t>
            </a:r>
            <a:r>
              <a:rPr lang="ko-KR" altLang="en-US" sz="1800" dirty="0">
                <a:sym typeface="Wingdings" panose="05000000000000000000" pitchFamily="2" charset="2"/>
              </a:rPr>
              <a:t>의 모든 </a:t>
            </a:r>
            <a:r>
              <a:rPr lang="en-US" altLang="ko-KR" sz="1800" dirty="0">
                <a:sym typeface="Wingdings" panose="05000000000000000000" pitchFamily="2" charset="2"/>
              </a:rPr>
              <a:t>Network </a:t>
            </a:r>
            <a:r>
              <a:rPr lang="ko-KR" altLang="en-US" sz="1800" dirty="0">
                <a:sym typeface="Wingdings" panose="05000000000000000000" pitchFamily="2" charset="2"/>
              </a:rPr>
              <a:t>통신을 담당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 err="1"/>
              <a:t>ConsumerNetworkClient</a:t>
            </a:r>
            <a:r>
              <a:rPr lang="ko-KR" altLang="en-US" sz="1800" dirty="0"/>
              <a:t>는 비동기로 계속 브로커의 메시지를 가져와서 </a:t>
            </a:r>
            <a:r>
              <a:rPr lang="en-US" altLang="ko-KR" sz="1800" dirty="0"/>
              <a:t>Linked Queue</a:t>
            </a:r>
            <a:r>
              <a:rPr lang="ko-KR" altLang="en-US" sz="1800" dirty="0"/>
              <a:t>에 저장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poll</a:t>
            </a:r>
            <a:r>
              <a:rPr lang="ko-KR" altLang="en-US" sz="1800" dirty="0"/>
              <a:t>을 호출하면 </a:t>
            </a:r>
            <a:r>
              <a:rPr lang="en-US" altLang="ko-KR" sz="1800" dirty="0"/>
              <a:t>Fetcher</a:t>
            </a:r>
            <a:r>
              <a:rPr lang="ko-KR" altLang="en-US" sz="1800" dirty="0"/>
              <a:t>는 </a:t>
            </a:r>
            <a:r>
              <a:rPr lang="en-US" altLang="ko-KR" sz="1800" dirty="0"/>
              <a:t>Linked Queue</a:t>
            </a:r>
            <a:r>
              <a:rPr lang="ko-KR" altLang="en-US" sz="1800" dirty="0"/>
              <a:t>에 데이터가 있는지 확인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있다면 데이터를 </a:t>
            </a:r>
            <a:r>
              <a:rPr lang="en-US" altLang="ko-KR" sz="1800" dirty="0"/>
              <a:t>fetch</a:t>
            </a:r>
            <a:r>
              <a:rPr lang="ko-KR" altLang="en-US" sz="1800" dirty="0"/>
              <a:t>하고 없다면 최대 </a:t>
            </a:r>
            <a:r>
              <a:rPr lang="en-US" altLang="ko-KR" sz="1800" dirty="0"/>
              <a:t>Duration</a:t>
            </a:r>
            <a:r>
              <a:rPr lang="ko-KR" altLang="en-US" sz="1800" dirty="0"/>
              <a:t>까지 브로커에 메시지 요청 후 </a:t>
            </a:r>
            <a:r>
              <a:rPr lang="en-US" altLang="ko-KR" sz="1800" dirty="0"/>
              <a:t>poll </a:t>
            </a:r>
            <a:r>
              <a:rPr lang="ko-KR" altLang="en-US" sz="1800" dirty="0"/>
              <a:t>수행 완료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Fetcher</a:t>
            </a:r>
            <a:r>
              <a:rPr lang="ko-KR" altLang="en-US" sz="1800" dirty="0"/>
              <a:t>는 </a:t>
            </a:r>
            <a:r>
              <a:rPr lang="en-US" altLang="ko-KR" sz="1800" dirty="0"/>
              <a:t>Linked Queue</a:t>
            </a:r>
            <a:r>
              <a:rPr lang="ko-KR" altLang="en-US" sz="1800" dirty="0"/>
              <a:t>에서만 데이터를 </a:t>
            </a:r>
            <a:r>
              <a:rPr lang="en-US" altLang="ko-KR" sz="1800" dirty="0"/>
              <a:t>fetch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poll</a:t>
            </a:r>
            <a:r>
              <a:rPr lang="ko-KR" altLang="en-US" dirty="0"/>
              <a:t>의 주요인자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fetch.min.bytes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프로듀서가 배치로 데이터를 브로커에 전달하듯이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컨슈머</a:t>
            </a:r>
            <a:r>
              <a:rPr lang="ko-KR" altLang="en-US" sz="1800" dirty="0"/>
              <a:t> 또한 일정량의 데이터를 한 번에 </a:t>
            </a:r>
            <a:r>
              <a:rPr lang="en-US" altLang="ko-KR" sz="1800" dirty="0"/>
              <a:t>fetch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Fetcher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ConsumerNetworkClient</a:t>
            </a:r>
            <a:r>
              <a:rPr lang="ko-KR" altLang="en-US" sz="1800" dirty="0"/>
              <a:t>에게 명령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브로커로부터 최소 </a:t>
            </a:r>
            <a:r>
              <a:rPr lang="en-US" altLang="ko-KR" sz="1800" dirty="0" err="1"/>
              <a:t>fetch.min.bytes</a:t>
            </a:r>
            <a:r>
              <a:rPr lang="ko-KR" altLang="en-US" sz="1800" dirty="0"/>
              <a:t>만큼을 한번에 읽어와라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브로커는 지정된 </a:t>
            </a:r>
            <a:r>
              <a:rPr lang="en-US" altLang="ko-KR" sz="1800" dirty="0" err="1"/>
              <a:t>fetch.min.bytes</a:t>
            </a:r>
            <a:r>
              <a:rPr lang="en-US" altLang="ko-KR" sz="1800" dirty="0"/>
              <a:t> </a:t>
            </a:r>
            <a:r>
              <a:rPr lang="ko-KR" altLang="en-US" sz="1800" dirty="0"/>
              <a:t>이상의 새로운 메시지가 쌓일 때까지 전송을 하지 않음</a:t>
            </a:r>
            <a:endParaRPr lang="en-US" altLang="ko-KR" sz="1800" b="1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/>
              <a:t>fetch.max.wait.ms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브로커에 </a:t>
            </a:r>
            <a:r>
              <a:rPr lang="en-US" altLang="ko-KR" sz="1800" dirty="0" err="1"/>
              <a:t>fetch.min.bytes</a:t>
            </a:r>
            <a:r>
              <a:rPr lang="en-US" altLang="ko-KR" sz="1800" dirty="0"/>
              <a:t> </a:t>
            </a:r>
            <a:r>
              <a:rPr lang="ko-KR" altLang="en-US" sz="1800" dirty="0"/>
              <a:t>이상의 메시지가 쌓일 때까지 기다리는 최대 시간</a:t>
            </a:r>
            <a:r>
              <a:rPr lang="en-US" altLang="ko-KR" sz="1800" dirty="0"/>
              <a:t>( c.f. linger.ms )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z="1800" dirty="0"/>
              <a:t>fetch.max.wait.ms</a:t>
            </a:r>
            <a:r>
              <a:rPr lang="ko-KR" altLang="en-US" sz="1800" dirty="0"/>
              <a:t>가 만료되기 전에 메시지가 </a:t>
            </a:r>
            <a:r>
              <a:rPr lang="en-US" altLang="ko-KR" sz="1800" dirty="0" err="1"/>
              <a:t>fetch.min.bytes</a:t>
            </a:r>
            <a:r>
              <a:rPr lang="en-US" altLang="ko-KR" sz="1800" dirty="0"/>
              <a:t> </a:t>
            </a:r>
            <a:r>
              <a:rPr lang="ko-KR" altLang="en-US" sz="1800" dirty="0"/>
              <a:t>이상 쌓이면 바로 전송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아니라면 쌓인 만큼만 전송 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poll</a:t>
            </a:r>
            <a:r>
              <a:rPr lang="ko-KR" altLang="en-US" dirty="0"/>
              <a:t>의 주요인자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fetch.max.bytes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한번에 가져올 수 있는 최대 데이터 </a:t>
            </a:r>
            <a:r>
              <a:rPr lang="en-US" altLang="ko-KR" sz="1800" dirty="0"/>
              <a:t>bytes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max.partition.fetch.bytes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파티션별 한 번에 최대로 가져올 수 있는 </a:t>
            </a:r>
            <a:r>
              <a:rPr lang="en-US" altLang="ko-KR" sz="1800" dirty="0"/>
              <a:t>bytes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altLang="ko-KR" sz="2000" b="1" dirty="0" err="1"/>
              <a:t>max.poll.records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한 번에 가져올 수 있는 레코드 수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z="16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오프셋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sz="2000" b="1" dirty="0"/>
              <a:t>자동 오프셋 </a:t>
            </a:r>
            <a:r>
              <a:rPr lang="ko-KR" altLang="en-US" sz="2000" b="1" dirty="0" err="1"/>
              <a:t>커밋</a:t>
            </a:r>
            <a:endParaRPr lang="en-US" altLang="ko-KR" sz="2000" b="1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 err="1"/>
              <a:t>컨슈머는</a:t>
            </a:r>
            <a:r>
              <a:rPr lang="ko-KR" altLang="en-US" sz="1800" dirty="0"/>
              <a:t> 카프카 브로커로부터 데이터를 어디까지 가져갔는지 </a:t>
            </a:r>
            <a:r>
              <a:rPr lang="ko-KR" altLang="en-US" sz="1800" dirty="0" err="1"/>
              <a:t>커밋을</a:t>
            </a:r>
            <a:r>
              <a:rPr lang="ko-KR" altLang="en-US" sz="1800" dirty="0"/>
              <a:t> 통해 기록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z="1800" dirty="0"/>
              <a:t>카프카의 </a:t>
            </a:r>
            <a:r>
              <a:rPr lang="ko-KR" altLang="en-US" sz="1800" dirty="0" err="1"/>
              <a:t>내부토픽인</a:t>
            </a:r>
            <a:r>
              <a:rPr lang="ko-KR" altLang="en-US" sz="1800" dirty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consumer_offsets</a:t>
            </a:r>
            <a:r>
              <a:rPr lang="ko-KR" altLang="en-US" sz="1800" dirty="0"/>
              <a:t>에 기록</a:t>
            </a:r>
            <a:endParaRPr lang="en-US" altLang="ko-KR" sz="1800" dirty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pic>
        <p:nvPicPr>
          <p:cNvPr id="8" name="Picture 2" descr="Apache Kafka - Consumer">
            <a:extLst>
              <a:ext uri="{FF2B5EF4-FFF2-40B4-BE49-F238E27FC236}">
                <a16:creationId xmlns:a16="http://schemas.microsoft.com/office/drawing/2014/main" id="{A401F3D8-2050-47E5-A358-4FCDF255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62" y="2466911"/>
            <a:ext cx="8023808" cy="33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22693</TotalTime>
  <Words>2683</Words>
  <Application>Microsoft Office PowerPoint</Application>
  <PresentationFormat>와이드스크린</PresentationFormat>
  <Paragraphs>329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AppleSDGothicNeo</vt:lpstr>
      <vt:lpstr>Arial Unicode MS</vt:lpstr>
      <vt:lpstr>JetBrains Mono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Consumer API</vt:lpstr>
      <vt:lpstr>기본예제</vt:lpstr>
      <vt:lpstr>기본예제</vt:lpstr>
      <vt:lpstr>기본예제</vt:lpstr>
      <vt:lpstr>poll</vt:lpstr>
      <vt:lpstr>poll</vt:lpstr>
      <vt:lpstr>poll의 주요인자</vt:lpstr>
      <vt:lpstr>poll의 주요인자</vt:lpstr>
      <vt:lpstr>오프셋 커밋</vt:lpstr>
      <vt:lpstr>오프셋 커밋</vt:lpstr>
      <vt:lpstr>오프셋 커밋</vt:lpstr>
      <vt:lpstr>오프셋 커밋</vt:lpstr>
      <vt:lpstr>오프셋 커밋</vt:lpstr>
      <vt:lpstr>오프셋 커밋</vt:lpstr>
      <vt:lpstr>동기 오프셋 커밋</vt:lpstr>
      <vt:lpstr>동기 오프셋 커밋</vt:lpstr>
      <vt:lpstr>비동기 오프셋 커밋</vt:lpstr>
      <vt:lpstr>비동기 오프셋 커밋</vt:lpstr>
      <vt:lpstr>비동기 오프셋 커밋</vt:lpstr>
      <vt:lpstr>컨슈머의 안전한 종료</vt:lpstr>
      <vt:lpstr>컨슈머의 안전한 종료</vt:lpstr>
      <vt:lpstr>컨슈머의 안전한 종료</vt:lpstr>
      <vt:lpstr>리밸런스 리스너</vt:lpstr>
      <vt:lpstr>리밸런스 리스너</vt:lpstr>
      <vt:lpstr>리밸런스 리스너</vt:lpstr>
      <vt:lpstr>리밸런스 리스너</vt:lpstr>
      <vt:lpstr>리밸런스 리스너</vt:lpstr>
      <vt:lpstr>리밸런스 리스너</vt:lpstr>
      <vt:lpstr>리밸런스 리스너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김성렬</cp:lastModifiedBy>
  <cp:revision>2764</cp:revision>
  <dcterms:created xsi:type="dcterms:W3CDTF">2020-03-06T01:35:43Z</dcterms:created>
  <dcterms:modified xsi:type="dcterms:W3CDTF">2022-11-23T00:20:08Z</dcterms:modified>
  <cp:version>1000.0000.01</cp:version>
</cp:coreProperties>
</file>