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96" r:id="rId5"/>
    <p:sldId id="412" r:id="rId6"/>
    <p:sldId id="409" r:id="rId7"/>
    <p:sldId id="263" r:id="rId8"/>
    <p:sldId id="411" r:id="rId9"/>
    <p:sldId id="375" r:id="rId10"/>
    <p:sldId id="374" r:id="rId11"/>
    <p:sldId id="4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C3F9E3-A293-4D66-96DD-E2161FFADDDD}">
          <p14:sldIdLst>
            <p14:sldId id="296"/>
            <p14:sldId id="412"/>
            <p14:sldId id="409"/>
            <p14:sldId id="263"/>
            <p14:sldId id="411"/>
            <p14:sldId id="375"/>
            <p14:sldId id="374"/>
            <p14:sldId id="41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D65"/>
    <a:srgbClr val="674F83"/>
    <a:srgbClr val="4C004C"/>
    <a:srgbClr val="7A007A"/>
    <a:srgbClr val="759E00"/>
    <a:srgbClr val="99CC00"/>
    <a:srgbClr val="E8DFF5"/>
    <a:srgbClr val="9A0000"/>
    <a:srgbClr val="F0FFC5"/>
    <a:srgbClr val="00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91" d="100"/>
          <a:sy n="91" d="100"/>
        </p:scale>
        <p:origin x="-102" y="-9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4.emf"/><Relationship Id="rId4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60B9D-AFC6-45B8-9C27-6761A8530DE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9F7C5-4D65-496D-9F5B-D0CC79D57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3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6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9F7C5-4D65-496D-9F5B-D0CC79D577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3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9F7C5-4D65-496D-9F5B-D0CC79D577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3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Although charging options have grown through the years, there is still much more charging infrastructure necessary to truly develop a robust charging network to provide a backbone enough for the average person who is used to driving and being able to fill up their gasoline car at a gas station on every corner.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4AB37-EC7D-4579-ADB2-72E561C267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4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Although charging options have grown through the years, there is still much more charging infrastructure necessary to truly develop a robust charging network to provide a backbone enough for the average person who is used to driving and being able to fill up their gasoline car at a gas station on every corner.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4AB37-EC7D-4579-ADB2-72E561C267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4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62710" y="1420815"/>
            <a:ext cx="11068061" cy="4846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8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671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411669" y="6324601"/>
            <a:ext cx="1219200" cy="365125"/>
          </a:xfrm>
          <a:prstGeom prst="rect">
            <a:avLst/>
          </a:prstGeom>
        </p:spPr>
        <p:txBody>
          <a:bodyPr/>
          <a:lstStyle/>
          <a:p>
            <a:fld id="{447652CD-6CA5-4631-8B00-5CC1DF94A38D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277600" y="152401"/>
            <a:ext cx="609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179386"/>
              </p:ext>
            </p:extLst>
          </p:nvPr>
        </p:nvGraphicFramePr>
        <p:xfrm>
          <a:off x="2117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90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62710" y="2236224"/>
            <a:ext cx="11068061" cy="1015663"/>
          </a:xfrm>
        </p:spPr>
        <p:txBody>
          <a:bodyPr>
            <a:noAutofit/>
          </a:bodyPr>
          <a:lstStyle>
            <a:lvl1pPr>
              <a:defRPr sz="2700">
                <a:solidFill>
                  <a:srgbClr val="4D4D4D"/>
                </a:solidFill>
              </a:defRPr>
            </a:lvl1pPr>
          </a:lstStyle>
          <a:p>
            <a:r>
              <a:rPr lang="en-US" dirty="0"/>
              <a:t>Title in Title Case</a:t>
            </a:r>
            <a:br>
              <a:rPr lang="en-US" dirty="0"/>
            </a:br>
            <a:r>
              <a:rPr lang="en-US" dirty="0"/>
              <a:t>(Arial Bold 30pt, Dark Gray)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62710" y="3251200"/>
            <a:ext cx="11068061" cy="812530"/>
          </a:xfrm>
        </p:spPr>
        <p:txBody>
          <a:bodyPr>
            <a:noAutofit/>
          </a:bodyPr>
          <a:lstStyle>
            <a:lvl1pPr>
              <a:defRPr sz="2200" b="0">
                <a:solidFill>
                  <a:srgbClr val="4D4D4D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Title Case (Arial 24pt, Dark Gray)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62710" y="5135988"/>
            <a:ext cx="5503788" cy="307777"/>
          </a:xfrm>
        </p:spPr>
        <p:txBody>
          <a:bodyPr anchor="ctr">
            <a:noAutofit/>
          </a:bodyPr>
          <a:lstStyle>
            <a:lvl1pPr>
              <a:defRPr sz="1800" b="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Date (Arial 20pt, dark gray)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D6410C4-27B0-4A7D-BEE2-14A8ED1AC39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1823"/>
            <a:ext cx="31308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3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97E68DA-0395-46FA-B0C0-3AAF2F33BC8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6308727"/>
            <a:ext cx="3023647" cy="4415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63" Type="http://schemas.openxmlformats.org/officeDocument/2006/relationships/tags" Target="../tags/tag64.xml"/><Relationship Id="rId68" Type="http://schemas.openxmlformats.org/officeDocument/2006/relationships/tags" Target="../tags/tag69.xml"/><Relationship Id="rId76" Type="http://schemas.openxmlformats.org/officeDocument/2006/relationships/image" Target="../media/image8.emf"/><Relationship Id="rId7" Type="http://schemas.openxmlformats.org/officeDocument/2006/relationships/tags" Target="../tags/tag8.xml"/><Relationship Id="rId71" Type="http://schemas.openxmlformats.org/officeDocument/2006/relationships/oleObject" Target="../embeddings/oleObject3.bin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9" Type="http://schemas.openxmlformats.org/officeDocument/2006/relationships/tags" Target="../tags/tag30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66" Type="http://schemas.openxmlformats.org/officeDocument/2006/relationships/tags" Target="../tags/tag67.xml"/><Relationship Id="rId74" Type="http://schemas.openxmlformats.org/officeDocument/2006/relationships/image" Target="../media/image7.emf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tags" Target="../tags/tag58.xml"/><Relationship Id="rId61" Type="http://schemas.openxmlformats.org/officeDocument/2006/relationships/tags" Target="../tags/tag62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tags" Target="../tags/tag61.xml"/><Relationship Id="rId65" Type="http://schemas.openxmlformats.org/officeDocument/2006/relationships/tags" Target="../tags/tag66.xml"/><Relationship Id="rId73" Type="http://schemas.openxmlformats.org/officeDocument/2006/relationships/oleObject" Target="../embeddings/oleObject4.bin"/><Relationship Id="rId78" Type="http://schemas.openxmlformats.org/officeDocument/2006/relationships/image" Target="../media/image9.emf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56" Type="http://schemas.openxmlformats.org/officeDocument/2006/relationships/tags" Target="../tags/tag57.xml"/><Relationship Id="rId64" Type="http://schemas.openxmlformats.org/officeDocument/2006/relationships/tags" Target="../tags/tag65.xml"/><Relationship Id="rId69" Type="http://schemas.openxmlformats.org/officeDocument/2006/relationships/slideLayout" Target="../slideLayouts/slideLayout12.xml"/><Relationship Id="rId77" Type="http://schemas.openxmlformats.org/officeDocument/2006/relationships/oleObject" Target="../embeddings/oleObject6.bin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72" Type="http://schemas.openxmlformats.org/officeDocument/2006/relationships/image" Target="../media/image4.emf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59" Type="http://schemas.openxmlformats.org/officeDocument/2006/relationships/tags" Target="../tags/tag60.xml"/><Relationship Id="rId67" Type="http://schemas.openxmlformats.org/officeDocument/2006/relationships/tags" Target="../tags/tag68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54" Type="http://schemas.openxmlformats.org/officeDocument/2006/relationships/tags" Target="../tags/tag55.xml"/><Relationship Id="rId62" Type="http://schemas.openxmlformats.org/officeDocument/2006/relationships/tags" Target="../tags/tag63.xml"/><Relationship Id="rId70" Type="http://schemas.openxmlformats.org/officeDocument/2006/relationships/notesSlide" Target="../notesSlides/notesSlide2.xml"/><Relationship Id="rId75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6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gif"/><Relationship Id="rId5" Type="http://schemas.openxmlformats.org/officeDocument/2006/relationships/image" Target="../media/image12.wmf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6980227"/>
              </p:ext>
            </p:extLst>
          </p:nvPr>
        </p:nvGraphicFramePr>
        <p:xfrm>
          <a:off x="1525445" y="1402"/>
          <a:ext cx="1443" cy="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445" y="1402"/>
                        <a:ext cx="1443" cy="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2778329-0FBC-44CF-9A3A-3580F0D4E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38200"/>
            <a:ext cx="9296400" cy="58932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38400" y="2353434"/>
            <a:ext cx="7105600" cy="1493358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spc="100" dirty="0" smtClean="0">
                <a:solidFill>
                  <a:srgbClr val="4F3D65"/>
                </a:solidFill>
              </a:rPr>
              <a:t>Hawaii Annual Code Challenge (HACC)</a:t>
            </a:r>
          </a:p>
          <a:p>
            <a:pPr algn="ctr">
              <a:lnSpc>
                <a:spcPct val="150000"/>
              </a:lnSpc>
            </a:pPr>
            <a:r>
              <a:rPr lang="en-US" sz="3200" b="1" spc="100" dirty="0" smtClean="0">
                <a:solidFill>
                  <a:srgbClr val="4F3D65"/>
                </a:solidFill>
              </a:rPr>
              <a:t>Electric Vehicle Charging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894072"/>
            <a:ext cx="891540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5883ED2D-83A3-4963-8416-E82FE00760BB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351D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51" name="Object 5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4301727"/>
              </p:ext>
            </p:extLst>
          </p:nvPr>
        </p:nvGraphicFramePr>
        <p:xfrm>
          <a:off x="1525445" y="1402"/>
          <a:ext cx="1443" cy="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think-cell Slide" r:id="rId71" imgW="270" imgH="270" progId="TCLayout.ActiveDocument.1">
                  <p:embed/>
                </p:oleObj>
              </mc:Choice>
              <mc:Fallback>
                <p:oleObj name="think-cell Slide" r:id="rId7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525445" y="1402"/>
                        <a:ext cx="1443" cy="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9" hidden="1"/>
          <p:cNvSpPr/>
          <p:nvPr>
            <p:custDataLst>
              <p:tags r:id="rId3"/>
            </p:custDataLst>
          </p:nvPr>
        </p:nvSpPr>
        <p:spPr bwMode="auto">
          <a:xfrm>
            <a:off x="1524000" y="0"/>
            <a:ext cx="144318" cy="140074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100" b="1" dirty="0" err="1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511" y="38466"/>
            <a:ext cx="10972800" cy="1096689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Electrification of Transportation has </a:t>
            </a:r>
            <a:r>
              <a:rPr lang="en-US" sz="28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a significant impact on </a:t>
            </a:r>
            <a:r>
              <a:rPr lang="en-US" sz="2800" dirty="0" smtClean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</a:br>
            <a:r>
              <a:rPr lang="en-US" sz="2800" dirty="0" smtClean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RPS</a:t>
            </a:r>
            <a:r>
              <a:rPr lang="en-US" sz="28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, climate change, energy security</a:t>
            </a:r>
            <a:r>
              <a:rPr lang="en-US" sz="2800" dirty="0" smtClean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and grid modernization</a:t>
            </a:r>
          </a:p>
        </p:txBody>
      </p:sp>
      <p:graphicFrame>
        <p:nvGraphicFramePr>
          <p:cNvPr id="98" name="Object 97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4949098"/>
              </p:ext>
            </p:extLst>
          </p:nvPr>
        </p:nvGraphicFramePr>
        <p:xfrm>
          <a:off x="1717963" y="2731993"/>
          <a:ext cx="2363870" cy="2336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Chart" r:id="rId73" imgW="2600300" imgH="2648085" progId="MSGraph.Chart.8">
                  <p:embed followColorScheme="full"/>
                </p:oleObj>
              </mc:Choice>
              <mc:Fallback>
                <p:oleObj name="Chart" r:id="rId73" imgW="2600300" imgH="2648085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717963" y="2731993"/>
                        <a:ext cx="2363870" cy="2336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Right Arrow 109"/>
          <p:cNvSpPr/>
          <p:nvPr>
            <p:custDataLst>
              <p:tags r:id="rId5"/>
            </p:custDataLst>
          </p:nvPr>
        </p:nvSpPr>
        <p:spPr bwMode="auto">
          <a:xfrm rot="10800000">
            <a:off x="4032826" y="4547347"/>
            <a:ext cx="116898" cy="134471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folHlink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58" tIns="80766" rIns="82058" bIns="80766" rtlCol="0" anchor="ctr" anchorCtr="0"/>
          <a:lstStyle/>
          <a:p>
            <a:pPr algn="ctr"/>
            <a:endParaRPr lang="en-US" sz="1300" dirty="0" err="1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/>
          <p:nvPr>
            <p:custDataLst>
              <p:tags r:id="rId6"/>
            </p:custDataLst>
          </p:nvPr>
        </p:nvCxnSpPr>
        <p:spPr bwMode="gray">
          <a:xfrm>
            <a:off x="1830531" y="4614582"/>
            <a:ext cx="2156114" cy="0"/>
          </a:xfrm>
          <a:prstGeom prst="line">
            <a:avLst/>
          </a:prstGeom>
          <a:ln w="19050">
            <a:solidFill>
              <a:srgbClr val="C413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3573896" y="2632543"/>
            <a:ext cx="392545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945" tIns="0" rIns="19945" bIns="0" numCol="1" spcCol="0" rtlCol="0" anchor="b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D76F8E4-DAF1-4151-879C-7F7280489799}" type="datetime'''''''''''''''''''''''''''''10''''0%'''''''''''''">
              <a:rPr lang="en-US" altLang="en-US" sz="1100">
                <a:sym typeface="+mn-lt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100%</a:t>
            </a:fld>
            <a:endParaRPr lang="en-US" sz="1100" dirty="0">
              <a:sym typeface="+mn-lt"/>
            </a:endParaRPr>
          </a:p>
        </p:txBody>
      </p:sp>
      <p:sp>
        <p:nvSpPr>
          <p:cNvPr id="105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178463" y="5054414"/>
            <a:ext cx="317500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8D4C730-D22C-4ECB-8911-F1AA24727043}" type="datetime'''''''''''2''''''0''4''''''''''''''''''''''''''0'''''">
              <a:rPr lang="en-US" altLang="en-US" sz="1100">
                <a:sym typeface="+mn-lt"/>
              </a:rPr>
              <a:pPr/>
              <a:t>2040</a:t>
            </a:fld>
            <a:endParaRPr lang="en-US" sz="1100" dirty="0">
              <a:sym typeface="+mn-lt"/>
            </a:endParaRPr>
          </a:p>
        </p:txBody>
      </p:sp>
      <p:sp>
        <p:nvSpPr>
          <p:cNvPr id="100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321213" y="5054414"/>
            <a:ext cx="317500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4D2DFBF-B13C-4990-9CCA-10F43806494D}" type="datetime'''''''''''''''''''''''''''''''2''0''2''''''''0'''">
              <a:rPr lang="en-US" altLang="en-US" sz="1100">
                <a:sym typeface="+mn-lt"/>
              </a:rPr>
              <a:pPr/>
              <a:t>2020</a:t>
            </a:fld>
            <a:endParaRPr lang="en-US" sz="1100" dirty="0">
              <a:sym typeface="+mn-lt"/>
            </a:endParaRPr>
          </a:p>
        </p:txBody>
      </p:sp>
      <p:sp>
        <p:nvSpPr>
          <p:cNvPr id="106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611417" y="5054414"/>
            <a:ext cx="317500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353FC5C5-E1CB-4C58-A6BE-7D6D32E148BB}" type="datetime'''20''''''''4''''''''''''''''''''''''5'''">
              <a:rPr lang="en-US" altLang="en-US" sz="1100">
                <a:sym typeface="+mn-lt"/>
              </a:rPr>
              <a:pPr/>
              <a:t>2045</a:t>
            </a:fld>
            <a:endParaRPr lang="en-US" sz="1100" dirty="0">
              <a:sym typeface="+mn-lt"/>
            </a:endParaRPr>
          </a:p>
        </p:txBody>
      </p:sp>
      <p:sp>
        <p:nvSpPr>
          <p:cNvPr id="167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2322658" y="4313425"/>
            <a:ext cx="316057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945" tIns="0" rIns="19945" bIns="0" numCol="1" spcCol="0" rtlCol="0" anchor="b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508762A-5BAF-48AF-8178-B6CCB26E79C4}" type="datetime'''''''''''''''3''''''''''''''''''''''''''''''''''''0'">
              <a:rPr lang="en-US" altLang="en-US" sz="1100">
                <a:sym typeface="+mn-lt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30</a:t>
            </a:fld>
            <a:r>
              <a:rPr lang="en-US" altLang="en-US" sz="1100" dirty="0">
                <a:sym typeface="+mn-lt"/>
              </a:rPr>
              <a:t>%</a:t>
            </a:r>
            <a:endParaRPr lang="en-US" sz="1100" dirty="0">
              <a:sym typeface="+mn-lt"/>
            </a:endParaRPr>
          </a:p>
        </p:txBody>
      </p:sp>
      <p:sp>
        <p:nvSpPr>
          <p:cNvPr id="165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3179908" y="3355322"/>
            <a:ext cx="316057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945" tIns="0" rIns="19945" bIns="0" numCol="1" spcCol="0" rtlCol="0" anchor="b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008CF422-1C20-416F-9F17-97B1F510EFD3}" type="datetime'''''''7''''''''''0'''''''''''''''''''''''''''''''''">
              <a:rPr lang="en-US" altLang="en-US" sz="1100">
                <a:sym typeface="+mn-lt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70</a:t>
            </a:fld>
            <a:r>
              <a:rPr lang="en-US" altLang="en-US" sz="1100" dirty="0">
                <a:sym typeface="+mn-lt"/>
              </a:rPr>
              <a:t>%</a:t>
            </a:r>
            <a:endParaRPr lang="en-US" sz="1100" dirty="0">
              <a:sym typeface="+mn-lt"/>
            </a:endParaRPr>
          </a:p>
        </p:txBody>
      </p:sp>
      <p:sp>
        <p:nvSpPr>
          <p:cNvPr id="166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51282" y="4069697"/>
            <a:ext cx="316057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945" tIns="0" rIns="19945" bIns="0" numCol="1" spcCol="0" rtlCol="0" anchor="b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69B2978-979B-4CEB-8707-5CE1CED4544C}" type="datetime'''''''''''''''''4''''''''''0'''">
              <a:rPr lang="en-US" altLang="en-US" sz="1100">
                <a:sym typeface="+mn-lt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40</a:t>
            </a:fld>
            <a:r>
              <a:rPr lang="en-US" altLang="en-US" sz="1100" dirty="0">
                <a:sym typeface="+mn-lt"/>
              </a:rPr>
              <a:t>%</a:t>
            </a:r>
            <a:endParaRPr lang="en-US" sz="1100" dirty="0">
              <a:sym typeface="+mn-lt"/>
            </a:endParaRPr>
          </a:p>
        </p:txBody>
      </p:sp>
      <p:sp>
        <p:nvSpPr>
          <p:cNvPr id="101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2749838" y="5054414"/>
            <a:ext cx="317500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C5B498A-AE08-4AC5-8D64-916B94FCAAB4}" type="datetime'''''20''''''''''''''''''''''''3''0'''''''''''''''">
              <a:rPr lang="en-US" altLang="en-US" sz="1100">
                <a:sym typeface="+mn-lt"/>
              </a:rPr>
              <a:pPr/>
              <a:t>2030</a:t>
            </a:fld>
            <a:endParaRPr lang="en-US" sz="1100" dirty="0">
              <a:sym typeface="+mn-lt"/>
            </a:endParaRPr>
          </a:p>
        </p:txBody>
      </p:sp>
      <p:sp>
        <p:nvSpPr>
          <p:cNvPr id="168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1889703" y="4674815"/>
            <a:ext cx="316057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945" tIns="0" rIns="19945" bIns="0" numCol="1" spcCol="0" rtlCol="0" anchor="b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7816197-6AF1-4613-A54B-06CB184C6B72}" type="datetime'''''''''''''''1''''''''''''''''''''''5'''''''''''''''">
              <a:rPr lang="en-US" altLang="en-US" sz="1100">
                <a:sym typeface="+mn-lt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15</a:t>
            </a:fld>
            <a:r>
              <a:rPr lang="en-US" altLang="en-US" sz="1100" dirty="0">
                <a:sym typeface="+mn-lt"/>
              </a:rPr>
              <a:t>%</a:t>
            </a:r>
            <a:endParaRPr lang="en-US" sz="1100" dirty="0">
              <a:sym typeface="+mn-lt"/>
            </a:endParaRPr>
          </a:p>
        </p:txBody>
      </p:sp>
      <p:sp>
        <p:nvSpPr>
          <p:cNvPr id="109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4195908" y="4533340"/>
            <a:ext cx="1568739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FF0000"/>
                </a:solidFill>
                <a:sym typeface="+mn-lt"/>
              </a:rPr>
              <a:t>26.8% achieved  in 2017</a:t>
            </a:r>
            <a:endParaRPr lang="en-US" sz="1100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9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1888258" y="5054414"/>
            <a:ext cx="317500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D4924E99-47B7-43C9-B312-75BDA03A97FB}" type="datetime'''2''''''''''''''''''''0''''''''1''7'''''''''">
              <a:rPr lang="en-US" altLang="en-US" sz="1100">
                <a:sym typeface="+mn-lt"/>
              </a:rPr>
              <a:pPr/>
              <a:t>2017</a:t>
            </a:fld>
            <a:endParaRPr lang="en-US" sz="1100" dirty="0">
              <a:sym typeface="+mn-lt"/>
            </a:endParaRPr>
          </a:p>
        </p:txBody>
      </p:sp>
      <p:graphicFrame>
        <p:nvGraphicFramePr>
          <p:cNvPr id="112" name="Object 111"/>
          <p:cNvGraphicFramePr>
            <a:graphicFrameLocks/>
          </p:cNvGraphicFramePr>
          <p:nvPr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622592454"/>
              </p:ext>
            </p:extLst>
          </p:nvPr>
        </p:nvGraphicFramePr>
        <p:xfrm>
          <a:off x="5943600" y="2362200"/>
          <a:ext cx="1255506" cy="2731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Chart" r:id="rId75" imgW="1381190" imgH="3095557" progId="MSGraph.Chart.8">
                  <p:embed followColorScheme="full"/>
                </p:oleObj>
              </mc:Choice>
              <mc:Fallback>
                <p:oleObj name="Chart" r:id="rId75" imgW="1381190" imgH="3095557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5943600" y="2362200"/>
                        <a:ext cx="1255506" cy="2731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3" name="Straight Connector 112"/>
          <p:cNvCxnSpPr/>
          <p:nvPr>
            <p:custDataLst>
              <p:tags r:id="rId19"/>
            </p:custDataLst>
          </p:nvPr>
        </p:nvCxnSpPr>
        <p:spPr bwMode="white">
          <a:xfrm>
            <a:off x="6238008" y="3463177"/>
            <a:ext cx="0" cy="1533806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>
            <p:custDataLst>
              <p:tags r:id="rId20"/>
            </p:custDataLst>
          </p:nvPr>
        </p:nvCxnSpPr>
        <p:spPr bwMode="white">
          <a:xfrm>
            <a:off x="6748894" y="3463177"/>
            <a:ext cx="0" cy="1533806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>
            <p:custDataLst>
              <p:tags r:id="rId21"/>
            </p:custDataLst>
          </p:nvPr>
        </p:nvCxnSpPr>
        <p:spPr bwMode="white">
          <a:xfrm>
            <a:off x="6748894" y="2757207"/>
            <a:ext cx="0" cy="705971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>
            <p:custDataLst>
              <p:tags r:id="rId22"/>
            </p:custDataLst>
          </p:nvPr>
        </p:nvCxnSpPr>
        <p:spPr bwMode="white">
          <a:xfrm>
            <a:off x="6238008" y="2757207"/>
            <a:ext cx="0" cy="705971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>
            <p:custDataLst>
              <p:tags r:id="rId23"/>
            </p:custDataLst>
          </p:nvPr>
        </p:nvCxnSpPr>
        <p:spPr bwMode="white">
          <a:xfrm>
            <a:off x="6238009" y="3463177"/>
            <a:ext cx="510886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>
            <p:custDataLst>
              <p:tags r:id="rId24"/>
            </p:custDataLst>
          </p:nvPr>
        </p:nvCxnSpPr>
        <p:spPr bwMode="white">
          <a:xfrm>
            <a:off x="6748894" y="2555501"/>
            <a:ext cx="0" cy="201706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>
            <p:custDataLst>
              <p:tags r:id="rId25"/>
            </p:custDataLst>
          </p:nvPr>
        </p:nvCxnSpPr>
        <p:spPr bwMode="white">
          <a:xfrm>
            <a:off x="6238008" y="2555501"/>
            <a:ext cx="0" cy="201706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>
            <p:custDataLst>
              <p:tags r:id="rId26"/>
            </p:custDataLst>
          </p:nvPr>
        </p:nvCxnSpPr>
        <p:spPr bwMode="white">
          <a:xfrm>
            <a:off x="6238009" y="2757207"/>
            <a:ext cx="510886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>
            <p:custDataLst>
              <p:tags r:id="rId27"/>
            </p:custDataLst>
          </p:nvPr>
        </p:nvSpPr>
        <p:spPr bwMode="auto">
          <a:xfrm>
            <a:off x="6238009" y="2479861"/>
            <a:ext cx="510886" cy="75640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58" tIns="80766" rIns="82058" bIns="80766" rtlCol="0" anchor="ctr" anchorCtr="0"/>
          <a:lstStyle/>
          <a:p>
            <a:pPr algn="ctr"/>
            <a:endParaRPr lang="en-US" sz="1300" dirty="0" err="1">
              <a:solidFill>
                <a:schemeClr val="tx1"/>
              </a:solidFill>
            </a:endParaRPr>
          </a:p>
        </p:txBody>
      </p:sp>
      <p:cxnSp>
        <p:nvCxnSpPr>
          <p:cNvPr id="123" name="Straight Connector 122"/>
          <p:cNvCxnSpPr/>
          <p:nvPr>
            <p:custDataLst>
              <p:tags r:id="rId28"/>
            </p:custDataLst>
          </p:nvPr>
        </p:nvCxnSpPr>
        <p:spPr bwMode="auto">
          <a:xfrm flipV="1">
            <a:off x="6149976" y="2517682"/>
            <a:ext cx="56285" cy="42022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>
            <p:custDataLst>
              <p:tags r:id="rId29"/>
            </p:custDataLst>
          </p:nvPr>
        </p:nvCxnSpPr>
        <p:spPr bwMode="auto">
          <a:xfrm flipV="1">
            <a:off x="6149976" y="2656355"/>
            <a:ext cx="56285" cy="109257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>
            <p:custDataLst>
              <p:tags r:id="rId30"/>
            </p:custDataLst>
          </p:nvPr>
        </p:nvCxnSpPr>
        <p:spPr bwMode="auto">
          <a:xfrm flipH="1" flipV="1">
            <a:off x="6683952" y="2517682"/>
            <a:ext cx="82262" cy="42022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6149975" y="5079627"/>
            <a:ext cx="688398" cy="32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B76735F-5EEA-440E-9BE1-201D55920DCC}" type="datetime'Pe''tr''''o''''l''''e''''''um U''se'''''''''''''''''''">
              <a:rPr lang="en-US" altLang="en-US" sz="1100"/>
              <a:pPr/>
              <a:t>Petroleum Use</a:t>
            </a:fld>
            <a:endParaRPr lang="en-US" sz="1100" dirty="0">
              <a:sym typeface="+mn-lt"/>
            </a:endParaRPr>
          </a:p>
        </p:txBody>
      </p:sp>
      <p:sp>
        <p:nvSpPr>
          <p:cNvPr id="127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5155622" y="4152340"/>
            <a:ext cx="971262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C269D57A-5FE7-4E13-B651-DBEEA533C24C}" type="datetime'''T''''r''''''a''nspo''r''t''''''a''''''t''''''i''''''o''n'''">
              <a:rPr lang="en-US" altLang="en-US" sz="1100"/>
              <a:pPr/>
              <a:t>Transportation</a:t>
            </a:fld>
            <a:endParaRPr lang="en-US" sz="1100" dirty="0">
              <a:sym typeface="+mn-lt"/>
            </a:endParaRPr>
          </a:p>
        </p:txBody>
      </p:sp>
      <p:sp>
        <p:nvSpPr>
          <p:cNvPr id="131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5757430" y="2479862"/>
            <a:ext cx="369455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3AFF6B96-0053-4C77-B78C-E9749C3B0913}" type="datetime'''''O''''''t''h''''''''''''''''''''''er'">
              <a:rPr lang="en-US" altLang="en-US" sz="1100"/>
              <a:pPr/>
              <a:t>Other</a:t>
            </a:fld>
            <a:endParaRPr lang="en-US" sz="1100" dirty="0">
              <a:sym typeface="+mn-lt"/>
            </a:endParaRPr>
          </a:p>
        </p:txBody>
      </p:sp>
      <p:sp>
        <p:nvSpPr>
          <p:cNvPr id="132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5641976" y="2685771"/>
            <a:ext cx="484909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53B2BBEA-1D40-4942-BD30-DB116AD465AC}" type="datetime'M''''''''''il''''i''''''t''''a''''''r''''''y'''">
              <a:rPr lang="en-US" altLang="en-US" sz="1100"/>
              <a:pPr/>
              <a:t>Military</a:t>
            </a:fld>
            <a:endParaRPr lang="en-US" sz="1100" dirty="0">
              <a:sym typeface="+mn-lt"/>
            </a:endParaRPr>
          </a:p>
        </p:txBody>
      </p:sp>
      <p:sp>
        <p:nvSpPr>
          <p:cNvPr id="128" name="Text Placeholder 2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4695247" y="3030352"/>
            <a:ext cx="1431636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BCAAA3F9-EA1D-4A80-82DC-8F05E97D7E63}" type="datetime'E''lec''tr''''ici''''''''t''y'' Ge''n''''''eratio''n'''''''">
              <a:rPr lang="en-US" altLang="en-US" sz="1100"/>
              <a:pPr/>
              <a:t>Electricity Generation</a:t>
            </a:fld>
            <a:endParaRPr lang="en-US" sz="1100" dirty="0">
              <a:sym typeface="+mn-lt"/>
            </a:endParaRPr>
          </a:p>
        </p:txBody>
      </p:sp>
      <p:sp>
        <p:nvSpPr>
          <p:cNvPr id="126" name="Text Placeholder 2"/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6373668" y="2576514"/>
            <a:ext cx="239568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945" tIns="0" rIns="19945" bIns="0" numCol="1" spcCol="0" rtlCol="0" anchor="ctr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3FC43BB-C5F5-4FB3-979A-8A367C5FA29F}" type="datetime'''''''''''''''''''''8''''''''''''%'''''''">
              <a:rPr lang="en-US" altLang="en-US" sz="1100">
                <a:solidFill>
                  <a:schemeClr val="bg1"/>
                </a:solidFill>
              </a:rPr>
              <a:pPr/>
              <a:t>8%</a:t>
            </a:fld>
            <a:endParaRPr lang="en-US" sz="11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33" name="Text Placeholder 2"/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6766213" y="2479862"/>
            <a:ext cx="239568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FBBDF"/>
                </a:solidFill>
              </a14:hiddenFill>
            </a:ext>
          </a:extLst>
        </p:spPr>
        <p:txBody>
          <a:bodyPr vert="horz" wrap="none" lIns="19945" tIns="0" rIns="19945" bIns="0" numCol="1" spcCol="0" rtlCol="0" anchor="ctr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73EB53B-BECA-4787-B7C9-C664324A9B94}" type="datetime'''''''''''3''''''''''''''''''''''''''''''''''''''%'''''''''">
              <a:rPr lang="en-US" altLang="en-US" sz="1100"/>
              <a:pPr/>
              <a:t>3%</a:t>
            </a:fld>
            <a:endParaRPr lang="en-US" sz="1100" dirty="0">
              <a:sym typeface="+mn-lt"/>
            </a:endParaRPr>
          </a:p>
        </p:txBody>
      </p:sp>
      <p:sp>
        <p:nvSpPr>
          <p:cNvPr id="129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6336146" y="4152340"/>
            <a:ext cx="316057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945" tIns="0" rIns="19945" bIns="0" numCol="1" spcCol="0" rtlCol="0" anchor="ctr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3019BF6-BFAF-4B85-AA43-2B62855374D9}" type="datetime'''6''''''''''''''''''''''1''''''''''''%'''''''''''''''''">
              <a:rPr lang="en-US" altLang="en-US" sz="1100">
                <a:solidFill>
                  <a:schemeClr val="bg1"/>
                </a:solidFill>
              </a:rPr>
              <a:pPr/>
              <a:t>61%</a:t>
            </a:fld>
            <a:endParaRPr lang="en-US" sz="11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25" name="Text Placeholder 2"/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6336146" y="3030352"/>
            <a:ext cx="316057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945" tIns="0" rIns="19945" bIns="0" numCol="1" spcCol="0" rtlCol="0" anchor="ctr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0441A953-0AB7-4122-ABC5-63E5A282DDCB}" type="datetime'''''''''''''''''2''''''''8''''''''''''''''''%'''''''''''''''">
              <a:rPr lang="en-US" altLang="en-US" sz="1100">
                <a:solidFill>
                  <a:srgbClr val="FF0000"/>
                </a:solidFill>
              </a:rPr>
              <a:pPr/>
              <a:t>28%</a:t>
            </a:fld>
            <a:endParaRPr lang="en-US" sz="1100" dirty="0">
              <a:solidFill>
                <a:srgbClr val="FF0000"/>
              </a:solidFill>
              <a:sym typeface="+mn-lt"/>
            </a:endParaRPr>
          </a:p>
        </p:txBody>
      </p:sp>
      <p:cxnSp>
        <p:nvCxnSpPr>
          <p:cNvPr id="170" name="Straight Connector 169"/>
          <p:cNvCxnSpPr/>
          <p:nvPr>
            <p:custDataLst>
              <p:tags r:id="rId40"/>
            </p:custDataLst>
          </p:nvPr>
        </p:nvCxnSpPr>
        <p:spPr bwMode="gray">
          <a:xfrm flipH="1">
            <a:off x="6149975" y="2757208"/>
            <a:ext cx="88034" cy="2801"/>
          </a:xfrm>
          <a:prstGeom prst="line">
            <a:avLst/>
          </a:prstGeom>
          <a:ln w="25400">
            <a:solidFill>
              <a:srgbClr val="9E77BF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>
            <p:custDataLst>
              <p:tags r:id="rId41"/>
            </p:custDataLst>
          </p:nvPr>
        </p:nvCxnSpPr>
        <p:spPr bwMode="gray">
          <a:xfrm flipH="1">
            <a:off x="3891396" y="2772617"/>
            <a:ext cx="1727489" cy="43423"/>
          </a:xfrm>
          <a:prstGeom prst="line">
            <a:avLst/>
          </a:prstGeom>
          <a:ln w="25400">
            <a:solidFill>
              <a:srgbClr val="9E77BF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>
            <p:custDataLst>
              <p:tags r:id="rId42"/>
            </p:custDataLst>
          </p:nvPr>
        </p:nvCxnSpPr>
        <p:spPr bwMode="gray">
          <a:xfrm flipH="1">
            <a:off x="5168611" y="3463177"/>
            <a:ext cx="1069398" cy="689162"/>
          </a:xfrm>
          <a:prstGeom prst="line">
            <a:avLst/>
          </a:prstGeom>
          <a:ln w="25400">
            <a:solidFill>
              <a:srgbClr val="9E77BF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>
            <p:custDataLst>
              <p:tags r:id="rId43"/>
            </p:custDataLst>
          </p:nvPr>
        </p:nvCxnSpPr>
        <p:spPr bwMode="gray">
          <a:xfrm flipH="1">
            <a:off x="4578349" y="4176152"/>
            <a:ext cx="554182" cy="357188"/>
          </a:xfrm>
          <a:prstGeom prst="line">
            <a:avLst/>
          </a:prstGeom>
          <a:ln w="25400">
            <a:solidFill>
              <a:srgbClr val="9E77BF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>
            <p:custDataLst>
              <p:tags r:id="rId44"/>
            </p:custDataLst>
          </p:nvPr>
        </p:nvCxnSpPr>
        <p:spPr bwMode="gray">
          <a:xfrm flipH="1">
            <a:off x="3891396" y="4694424"/>
            <a:ext cx="437285" cy="281548"/>
          </a:xfrm>
          <a:prstGeom prst="line">
            <a:avLst/>
          </a:prstGeom>
          <a:ln w="25400">
            <a:solidFill>
              <a:srgbClr val="9E77BF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reeform 30"/>
          <p:cNvSpPr>
            <a:spLocks/>
          </p:cNvSpPr>
          <p:nvPr>
            <p:custDataLst>
              <p:tags r:id="rId45"/>
            </p:custDataLst>
          </p:nvPr>
        </p:nvSpPr>
        <p:spPr bwMode="gray">
          <a:xfrm>
            <a:off x="4947805" y="3973045"/>
            <a:ext cx="2053261" cy="512832"/>
          </a:xfrm>
          <a:custGeom>
            <a:avLst/>
            <a:gdLst>
              <a:gd name="T0" fmla="*/ 297 w 3884"/>
              <a:gd name="T1" fmla="*/ 1346 h 1600"/>
              <a:gd name="T2" fmla="*/ 2310 w 3884"/>
              <a:gd name="T3" fmla="*/ 1448 h 1600"/>
              <a:gd name="T4" fmla="*/ 3810 w 3884"/>
              <a:gd name="T5" fmla="*/ 884 h 1600"/>
              <a:gd name="T6" fmla="*/ 1945 w 3884"/>
              <a:gd name="T7" fmla="*/ 137 h 1600"/>
              <a:gd name="T8" fmla="*/ 74 w 3884"/>
              <a:gd name="T9" fmla="*/ 724 h 1600"/>
              <a:gd name="T10" fmla="*/ 781 w 3884"/>
              <a:gd name="T11" fmla="*/ 1072 h 1600"/>
              <a:gd name="T12" fmla="*/ 0 w 3884"/>
              <a:gd name="T13" fmla="*/ 724 h 1600"/>
              <a:gd name="T14" fmla="*/ 1951 w 3884"/>
              <a:gd name="T15" fmla="*/ 68 h 1600"/>
              <a:gd name="T16" fmla="*/ 3878 w 3884"/>
              <a:gd name="T17" fmla="*/ 884 h 1600"/>
              <a:gd name="T18" fmla="*/ 2276 w 3884"/>
              <a:gd name="T19" fmla="*/ 1523 h 1600"/>
              <a:gd name="T20" fmla="*/ 297 w 3884"/>
              <a:gd name="T21" fmla="*/ 1346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0B0F0"/>
          </a:solidFill>
          <a:ln w="9525">
            <a:solidFill>
              <a:srgbClr val="00B0F0"/>
            </a:solidFill>
            <a:round/>
            <a:headEnd/>
            <a:tailEnd/>
          </a:ln>
        </p:spPr>
        <p:txBody>
          <a:bodyPr lIns="82058" tIns="82058" rIns="82058" bIns="82058" anchor="ctr"/>
          <a:lstStyle/>
          <a:p>
            <a:endParaRPr lang="en-US" b="1" dirty="0">
              <a:solidFill>
                <a:srgbClr val="000000"/>
              </a:solidFill>
              <a:cs typeface="Arial" pitchFamily="34" charset="0"/>
            </a:endParaRPr>
          </a:p>
        </p:txBody>
      </p:sp>
      <p:graphicFrame>
        <p:nvGraphicFramePr>
          <p:cNvPr id="135" name="Object 134"/>
          <p:cNvGraphicFramePr>
            <a:graphicFrameLocks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980979381"/>
              </p:ext>
            </p:extLst>
          </p:nvPr>
        </p:nvGraphicFramePr>
        <p:xfrm>
          <a:off x="8610600" y="2362200"/>
          <a:ext cx="1255506" cy="2723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Chart" r:id="rId77" imgW="1381190" imgH="3086100" progId="MSGraph.Chart.8">
                  <p:embed followColorScheme="full"/>
                </p:oleObj>
              </mc:Choice>
              <mc:Fallback>
                <p:oleObj name="Chart" r:id="rId77" imgW="1381190" imgH="30861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8610600" y="2362200"/>
                        <a:ext cx="1255506" cy="2723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7" name="Straight Connector 136"/>
          <p:cNvCxnSpPr/>
          <p:nvPr>
            <p:custDataLst>
              <p:tags r:id="rId47"/>
            </p:custDataLst>
          </p:nvPr>
        </p:nvCxnSpPr>
        <p:spPr bwMode="white">
          <a:xfrm>
            <a:off x="8930985" y="3656479"/>
            <a:ext cx="0" cy="133210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>
            <p:custDataLst>
              <p:tags r:id="rId48"/>
            </p:custDataLst>
          </p:nvPr>
        </p:nvCxnSpPr>
        <p:spPr bwMode="white">
          <a:xfrm>
            <a:off x="9441872" y="3656479"/>
            <a:ext cx="0" cy="133210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>
            <p:custDataLst>
              <p:tags r:id="rId49"/>
            </p:custDataLst>
          </p:nvPr>
        </p:nvCxnSpPr>
        <p:spPr bwMode="white">
          <a:xfrm>
            <a:off x="9441872" y="2950509"/>
            <a:ext cx="0" cy="705971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>
            <p:custDataLst>
              <p:tags r:id="rId50"/>
            </p:custDataLst>
          </p:nvPr>
        </p:nvCxnSpPr>
        <p:spPr bwMode="white">
          <a:xfrm>
            <a:off x="8930986" y="3656479"/>
            <a:ext cx="510886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>
            <p:custDataLst>
              <p:tags r:id="rId51"/>
            </p:custDataLst>
          </p:nvPr>
        </p:nvCxnSpPr>
        <p:spPr bwMode="white">
          <a:xfrm>
            <a:off x="8930985" y="2950509"/>
            <a:ext cx="0" cy="705971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>
            <p:custDataLst>
              <p:tags r:id="rId52"/>
            </p:custDataLst>
          </p:nvPr>
        </p:nvCxnSpPr>
        <p:spPr bwMode="white">
          <a:xfrm>
            <a:off x="8930986" y="2950508"/>
            <a:ext cx="510886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>
            <p:custDataLst>
              <p:tags r:id="rId53"/>
            </p:custDataLst>
          </p:nvPr>
        </p:nvCxnSpPr>
        <p:spPr bwMode="white">
          <a:xfrm>
            <a:off x="8930985" y="2647950"/>
            <a:ext cx="0" cy="302559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>
            <p:custDataLst>
              <p:tags r:id="rId54"/>
            </p:custDataLst>
          </p:nvPr>
        </p:nvCxnSpPr>
        <p:spPr bwMode="white">
          <a:xfrm>
            <a:off x="9441872" y="2647950"/>
            <a:ext cx="0" cy="302559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>
            <p:custDataLst>
              <p:tags r:id="rId55"/>
            </p:custDataLst>
          </p:nvPr>
        </p:nvSpPr>
        <p:spPr bwMode="auto">
          <a:xfrm>
            <a:off x="8930986" y="2471458"/>
            <a:ext cx="510886" cy="176493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58" tIns="80766" rIns="82058" bIns="80766" rtlCol="0" anchor="ctr" anchorCtr="0"/>
          <a:lstStyle/>
          <a:p>
            <a:pPr algn="ctr"/>
            <a:endParaRPr lang="en-US" sz="1300" dirty="0" err="1">
              <a:solidFill>
                <a:schemeClr val="tx1"/>
              </a:solidFill>
            </a:endParaRPr>
          </a:p>
        </p:txBody>
      </p:sp>
      <p:sp>
        <p:nvSpPr>
          <p:cNvPr id="148" name="Text Placeholder 2"/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7490691" y="2479862"/>
            <a:ext cx="1329171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492A08A1-8802-4EEF-B2C7-5D69D155B11D}" type="datetime'''''H''eavy-''''''duty v''''e''''h''''icl''e''''''s'''''''''">
              <a:rPr lang="en-US" altLang="en-US" sz="1100"/>
              <a:pPr/>
              <a:t>Heavy-duty vehicles</a:t>
            </a:fld>
            <a:endParaRPr lang="en-US" sz="1100" dirty="0">
              <a:sym typeface="+mn-lt"/>
            </a:endParaRPr>
          </a:p>
        </p:txBody>
      </p:sp>
      <p:sp>
        <p:nvSpPr>
          <p:cNvPr id="147" name="Text Placeholder 2"/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9066645" y="2479862"/>
            <a:ext cx="239568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945" tIns="0" rIns="19945" bIns="0" numCol="1" spcCol="0" rtlCol="0" anchor="ctr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906BDC6-751C-430E-8B06-1B2C6D2F9C37}" type="datetime'''''''''''''''''''''''''''''''''''''''''7''''''''''''''%'''">
              <a:rPr lang="en-US" altLang="en-US" sz="1100"/>
              <a:pPr/>
              <a:t>7%</a:t>
            </a:fld>
            <a:endParaRPr lang="en-US" sz="1100" dirty="0">
              <a:sym typeface="+mn-lt"/>
            </a:endParaRPr>
          </a:p>
        </p:txBody>
      </p:sp>
      <p:sp>
        <p:nvSpPr>
          <p:cNvPr id="149" name="Text Placeholder 2"/>
          <p:cNvSpPr>
            <a:spLocks noGrp="1"/>
          </p:cNvSpPr>
          <p:nvPr>
            <p:custDataLst>
              <p:tags r:id="rId58"/>
            </p:custDataLst>
          </p:nvPr>
        </p:nvSpPr>
        <p:spPr bwMode="auto">
          <a:xfrm>
            <a:off x="8373917" y="2719389"/>
            <a:ext cx="445944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E9CECF43-3E93-46BF-8881-05447EC80B86}" type="datetime'''M''''''''a''r''''''''''''i''''''''''''''ne'''''''''''''''''">
              <a:rPr lang="en-US" altLang="en-US" sz="1100"/>
              <a:pPr/>
              <a:t>Marine</a:t>
            </a:fld>
            <a:endParaRPr lang="en-US" sz="1100" dirty="0">
              <a:sym typeface="+mn-lt"/>
            </a:endParaRPr>
          </a:p>
        </p:txBody>
      </p:sp>
      <p:sp>
        <p:nvSpPr>
          <p:cNvPr id="146" name="Text Placeholder 2"/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9029123" y="2719389"/>
            <a:ext cx="316057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945" tIns="0" rIns="19945" bIns="0" numCol="1" spcCol="0" rtlCol="0" anchor="ctr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6C5BFDF-9F1C-4482-B848-EC021D46A6EF}" type="datetime'''''1''''''''''''''2''''''''''''''''''''''''''''''%'">
              <a:rPr lang="en-US" altLang="en-US" sz="1100"/>
              <a:pPr/>
              <a:t>12%</a:t>
            </a:fld>
            <a:endParaRPr lang="en-US" sz="1100" dirty="0">
              <a:sym typeface="+mn-lt"/>
            </a:endParaRPr>
          </a:p>
        </p:txBody>
      </p:sp>
      <p:sp>
        <p:nvSpPr>
          <p:cNvPr id="152" name="Text Placeholder 2"/>
          <p:cNvSpPr>
            <a:spLocks noGrp="1"/>
          </p:cNvSpPr>
          <p:nvPr>
            <p:custDataLst>
              <p:tags r:id="rId60"/>
            </p:custDataLst>
          </p:nvPr>
        </p:nvSpPr>
        <p:spPr bwMode="auto">
          <a:xfrm>
            <a:off x="7510895" y="4244789"/>
            <a:ext cx="1308966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5E035D19-71F0-4E84-BB0C-37B62651C499}" type="datetime'C''ars'''' ''&amp; Ligh''''''t'' ''''''''Truc''''''''''''k''''s'''">
              <a:rPr lang="en-US" altLang="en-US" sz="1100"/>
              <a:pPr/>
              <a:t>Cars &amp; Light Trucks</a:t>
            </a:fld>
            <a:endParaRPr lang="en-US" sz="1100" dirty="0">
              <a:sym typeface="+mn-lt"/>
            </a:endParaRPr>
          </a:p>
        </p:txBody>
      </p:sp>
      <p:sp>
        <p:nvSpPr>
          <p:cNvPr id="153" name="Text Placeholder 2"/>
          <p:cNvSpPr>
            <a:spLocks noGrp="1"/>
          </p:cNvSpPr>
          <p:nvPr>
            <p:custDataLst>
              <p:tags r:id="rId61"/>
            </p:custDataLst>
          </p:nvPr>
        </p:nvSpPr>
        <p:spPr bwMode="gray">
          <a:xfrm>
            <a:off x="9029123" y="3223653"/>
            <a:ext cx="316057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945" tIns="0" rIns="19945" bIns="0" numCol="1" spcCol="0" rtlCol="0" anchor="ctr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EEA1339-A39B-4BC2-AC45-B50610BA9389}" type="datetime'''''''''''2''''''''''''''''''''''8%'''''''''''''''''''">
              <a:rPr lang="en-US" altLang="en-US" sz="1100">
                <a:solidFill>
                  <a:schemeClr val="bg1"/>
                </a:solidFill>
              </a:rPr>
              <a:pPr/>
              <a:t>28%</a:t>
            </a:fld>
            <a:endParaRPr lang="en-US" sz="11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51" name="Text Placeholder 2"/>
          <p:cNvSpPr>
            <a:spLocks noGrp="1"/>
          </p:cNvSpPr>
          <p:nvPr>
            <p:custDataLst>
              <p:tags r:id="rId62"/>
            </p:custDataLst>
          </p:nvPr>
        </p:nvSpPr>
        <p:spPr bwMode="gray">
          <a:xfrm>
            <a:off x="9029123" y="4244789"/>
            <a:ext cx="316057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945" tIns="0" rIns="19945" bIns="0" numCol="1" spcCol="0" rtlCol="0" anchor="ctr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BAC4346-26B3-4EBB-93C4-963781F88A5A}" type="datetime'''''''''''''''''''53''''''''''''%'">
              <a:rPr lang="en-US" altLang="en-US" sz="1100">
                <a:solidFill>
                  <a:schemeClr val="bg1"/>
                </a:solidFill>
              </a:rPr>
              <a:pPr/>
              <a:t>53%</a:t>
            </a:fld>
            <a:endParaRPr lang="en-US" sz="11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45" name="Text Placeholder 2"/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8278667" y="3223653"/>
            <a:ext cx="541194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E91BFE36-F3A7-4384-AA33-2C778D2250BF}" type="datetime'''Av''''''i''''a''''''''''''''t''i''''''''''''''''''''o''n'">
              <a:rPr lang="en-US" altLang="en-US" sz="1100"/>
              <a:pPr/>
              <a:t>Aviation</a:t>
            </a:fld>
            <a:endParaRPr lang="en-US" sz="1100" dirty="0">
              <a:sym typeface="+mn-lt"/>
            </a:endParaRPr>
          </a:p>
        </p:txBody>
      </p:sp>
      <p:sp>
        <p:nvSpPr>
          <p:cNvPr id="150" name="Text Placeholder 2"/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8695748" y="5071223"/>
            <a:ext cx="982807" cy="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323690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Wingdings" pitchFamily="2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indent="-260012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4111" indent="-256475" algn="l" defTabSz="1018824" rtl="0" eaLnBrk="1" latinLnBrk="0" hangingPunct="1">
              <a:spcBef>
                <a:spcPct val="20000"/>
              </a:spcBef>
              <a:buClr>
                <a:srgbClr val="292756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3833A1EA-90A3-4759-9CF4-16131C3012F8}" type="datetime'''Tran''''s''''''por''''''''t''''''a''''t''i''o''''''n'''''">
              <a:rPr lang="en-US" altLang="en-US" sz="1100"/>
              <a:pPr/>
              <a:t>Transportation</a:t>
            </a:fld>
            <a:endParaRPr lang="en-US" sz="1100" dirty="0">
              <a:sym typeface="+mn-lt"/>
            </a:endParaRPr>
          </a:p>
        </p:txBody>
      </p:sp>
      <p:cxnSp>
        <p:nvCxnSpPr>
          <p:cNvPr id="180" name="Straight Connector 179"/>
          <p:cNvCxnSpPr/>
          <p:nvPr>
            <p:custDataLst>
              <p:tags r:id="rId65"/>
            </p:custDataLst>
          </p:nvPr>
        </p:nvCxnSpPr>
        <p:spPr bwMode="gray">
          <a:xfrm flipV="1">
            <a:off x="6748895" y="2734795"/>
            <a:ext cx="1601932" cy="728382"/>
          </a:xfrm>
          <a:prstGeom prst="line">
            <a:avLst/>
          </a:prstGeom>
          <a:ln w="25400">
            <a:solidFill>
              <a:srgbClr val="02B8FD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>
            <p:custDataLst>
              <p:tags r:id="rId66"/>
            </p:custDataLst>
          </p:nvPr>
        </p:nvCxnSpPr>
        <p:spPr bwMode="gray">
          <a:xfrm flipV="1">
            <a:off x="8385463" y="2640947"/>
            <a:ext cx="173182" cy="78441"/>
          </a:xfrm>
          <a:prstGeom prst="line">
            <a:avLst/>
          </a:prstGeom>
          <a:ln w="25400">
            <a:solidFill>
              <a:srgbClr val="02B8FD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>
            <p:custDataLst>
              <p:tags r:id="rId67"/>
            </p:custDataLst>
          </p:nvPr>
        </p:nvCxnSpPr>
        <p:spPr bwMode="gray">
          <a:xfrm flipV="1">
            <a:off x="8842952" y="2471456"/>
            <a:ext cx="88034" cy="40622"/>
          </a:xfrm>
          <a:prstGeom prst="line">
            <a:avLst/>
          </a:prstGeom>
          <a:ln w="25400">
            <a:solidFill>
              <a:srgbClr val="02B8FD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>
            <p:custDataLst>
              <p:tags r:id="rId68"/>
            </p:custDataLst>
          </p:nvPr>
        </p:nvCxnSpPr>
        <p:spPr bwMode="gray">
          <a:xfrm flipV="1">
            <a:off x="6748895" y="4992781"/>
            <a:ext cx="2182091" cy="8404"/>
          </a:xfrm>
          <a:prstGeom prst="line">
            <a:avLst/>
          </a:prstGeom>
          <a:ln w="25400">
            <a:solidFill>
              <a:srgbClr val="02B8FD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9441872" y="2384732"/>
            <a:ext cx="1229155" cy="316998"/>
          </a:xfrm>
          <a:prstGeom prst="rect">
            <a:avLst/>
          </a:prstGeom>
          <a:noFill/>
        </p:spPr>
        <p:txBody>
          <a:bodyPr wrap="square" lIns="82058" tIns="80766" rIns="82058" bIns="80766" rtlCol="0" anchor="t">
            <a:spAutoFit/>
          </a:bodyPr>
          <a:lstStyle/>
          <a:p>
            <a:r>
              <a:rPr lang="en-US" sz="1000" b="1" i="1" dirty="0"/>
              <a:t>Trucks, Buses, etc.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441872" y="2638145"/>
            <a:ext cx="968824" cy="316998"/>
          </a:xfrm>
          <a:prstGeom prst="rect">
            <a:avLst/>
          </a:prstGeom>
          <a:noFill/>
        </p:spPr>
        <p:txBody>
          <a:bodyPr wrap="none" lIns="82058" tIns="80766" rIns="82058" bIns="80766" rtlCol="0" anchor="t">
            <a:spAutoFit/>
          </a:bodyPr>
          <a:lstStyle/>
          <a:p>
            <a:r>
              <a:rPr lang="en-US" sz="1000" b="1" i="1" dirty="0"/>
              <a:t>Fuel for vessels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441873" y="3125601"/>
            <a:ext cx="564867" cy="316998"/>
          </a:xfrm>
          <a:prstGeom prst="rect">
            <a:avLst/>
          </a:prstGeom>
          <a:noFill/>
        </p:spPr>
        <p:txBody>
          <a:bodyPr wrap="none" lIns="82058" tIns="80766" rIns="82058" bIns="80766" rtlCol="0" anchor="t">
            <a:spAutoFit/>
          </a:bodyPr>
          <a:lstStyle/>
          <a:p>
            <a:r>
              <a:rPr lang="en-US" sz="1000" b="1" i="1" dirty="0"/>
              <a:t>Jet Fuel</a:t>
            </a: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gray">
          <a:xfrm>
            <a:off x="1582736" y="1595595"/>
            <a:ext cx="9088294" cy="4400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80755" rIns="0" bIns="80755" anchor="b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b="1" dirty="0">
                <a:solidFill>
                  <a:srgbClr val="281A4E"/>
                </a:solidFill>
              </a:rPr>
              <a:t>State RPS Goal only accounts for  28% of Petroleum use, while Transportation accounts for 61%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466536" y="5594616"/>
            <a:ext cx="8951242" cy="439090"/>
          </a:xfrm>
          <a:prstGeom prst="rect">
            <a:avLst/>
          </a:prstGeom>
          <a:solidFill>
            <a:srgbClr val="351D59"/>
          </a:solidFill>
          <a:ln w="9525">
            <a:solidFill>
              <a:srgbClr val="16094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58" tIns="80766" rIns="82058" bIns="80766" rtlCol="0" anchor="ctr" anchorCtr="0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We cannot go it alone—it’s a </a:t>
            </a:r>
            <a:r>
              <a:rPr lang="en-US" sz="1600" b="1" i="1" dirty="0">
                <a:solidFill>
                  <a:schemeClr val="bg1"/>
                </a:solidFill>
              </a:rPr>
              <a:t>kākou</a:t>
            </a:r>
            <a:r>
              <a:rPr lang="en-US" sz="1600" b="1" dirty="0">
                <a:solidFill>
                  <a:schemeClr val="bg1"/>
                </a:solidFill>
              </a:rPr>
              <a:t> thing</a:t>
            </a:r>
          </a:p>
        </p:txBody>
      </p:sp>
    </p:spTree>
    <p:extLst>
      <p:ext uri="{BB962C8B-B14F-4D97-AF65-F5344CB8AC3E}">
        <p14:creationId xmlns:p14="http://schemas.microsoft.com/office/powerpoint/2010/main" val="13118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D183EEC-1F3C-420E-BC28-19955B483273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351D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58930"/>
              </p:ext>
            </p:extLst>
          </p:nvPr>
        </p:nvGraphicFramePr>
        <p:xfrm>
          <a:off x="1295400" y="1219200"/>
          <a:ext cx="7391400" cy="496542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{073A0DAA-6AF3-43AB-8588-CEC1D06C72B9}</a:tableStyleId>
              </a:tblPr>
              <a:tblGrid>
                <a:gridCol w="17230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83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2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chemeClr val="tx1"/>
                          </a:solidFill>
                        </a:rPr>
                        <a:t>Charge</a:t>
                      </a:r>
                      <a:r>
                        <a:rPr lang="en-US" sz="1800" b="1" u="none" baseline="0" dirty="0">
                          <a:solidFill>
                            <a:schemeClr val="tx1"/>
                          </a:solidFill>
                        </a:rPr>
                        <a:t> Level</a:t>
                      </a:r>
                      <a:endParaRPr lang="en-US" sz="1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chemeClr val="tx1"/>
                          </a:solidFill>
                        </a:rPr>
                        <a:t>   Rate</a:t>
                      </a:r>
                      <a:r>
                        <a:rPr lang="en-US" sz="1800" b="1" u="none" baseline="0" dirty="0">
                          <a:solidFill>
                            <a:schemeClr val="tx1"/>
                          </a:solidFill>
                        </a:rPr>
                        <a:t> of Charge</a:t>
                      </a:r>
                      <a:endParaRPr lang="en-US" sz="1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chemeClr val="tx1"/>
                          </a:solidFill>
                        </a:rPr>
                        <a:t>   Power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chemeClr val="tx1"/>
                          </a:solidFill>
                        </a:rPr>
                        <a:t>Installation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36423">
                <a:tc>
                  <a:txBody>
                    <a:bodyPr/>
                    <a:lstStyle/>
                    <a:p>
                      <a:r>
                        <a:rPr lang="en-US" sz="1600" b="1" dirty="0"/>
                        <a:t>Level 1</a:t>
                      </a:r>
                      <a:br>
                        <a:rPr lang="en-US" sz="1600" b="1" dirty="0"/>
                      </a:b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miles/hour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1.4 kW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plug into standard 120V outlet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20245">
                <a:tc>
                  <a:txBody>
                    <a:bodyPr/>
                    <a:lstStyle/>
                    <a:p>
                      <a:r>
                        <a:rPr lang="en-US" sz="1600" b="1" dirty="0"/>
                        <a:t>Level 2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12-25 miles/hour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3.3 – 6.6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kW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plug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into a 240V outlet, or </a:t>
                      </a:r>
                      <a:br>
                        <a:rPr lang="en-US" sz="1600" b="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installed by licensed electrician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36423">
                <a:tc>
                  <a:txBody>
                    <a:bodyPr/>
                    <a:lstStyle/>
                    <a:p>
                      <a:r>
                        <a:rPr lang="en-US" sz="1600" b="1" dirty="0"/>
                        <a:t>DC fast</a:t>
                      </a:r>
                      <a:r>
                        <a:rPr lang="en-US" sz="1600" b="1" baseline="0" dirty="0"/>
                        <a:t> charging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 miles/15 minutes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50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kW+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requires high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powered 3-phase electrical installation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27714" y="314980"/>
            <a:ext cx="4831772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Different Ways to Charge an EV</a:t>
            </a:r>
          </a:p>
        </p:txBody>
      </p:sp>
      <p:pic>
        <p:nvPicPr>
          <p:cNvPr id="17" name="Picture 17" descr="C:\Users\ckinoshi\Desktop\51aIty0ZDXL__SL1500_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67" t="4179" r="17760" b="8902"/>
          <a:stretch/>
        </p:blipFill>
        <p:spPr bwMode="auto">
          <a:xfrm>
            <a:off x="2063676" y="2041863"/>
            <a:ext cx="5461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 descr="C:\Users\jyao\AppData\Local\Microsoft\Windows\Temporary Internet Files\Content.IE5\9UOCB9M4\icon_2755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04722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9098527" y="2039683"/>
            <a:ext cx="1181862" cy="1815882"/>
            <a:chOff x="9098527" y="2039683"/>
            <a:chExt cx="1181862" cy="1815882"/>
          </a:xfrm>
        </p:grpSpPr>
        <p:pic>
          <p:nvPicPr>
            <p:cNvPr id="22546" name="Picture 18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1934" y="2280767"/>
              <a:ext cx="1033271" cy="1035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28" name="TextBox 25627"/>
            <p:cNvSpPr txBox="1"/>
            <p:nvPr/>
          </p:nvSpPr>
          <p:spPr>
            <a:xfrm>
              <a:off x="9098527" y="2039683"/>
              <a:ext cx="1181862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home</a:t>
              </a:r>
            </a:p>
            <a:p>
              <a:pPr algn="ctr"/>
              <a:endParaRPr lang="en-US" sz="1400" i="1" dirty="0"/>
            </a:p>
            <a:p>
              <a:pPr algn="ctr"/>
              <a:endParaRPr lang="en-US" sz="1400" i="1" dirty="0"/>
            </a:p>
            <a:p>
              <a:pPr algn="ctr"/>
              <a:endParaRPr lang="en-US" sz="1400" i="1" dirty="0"/>
            </a:p>
            <a:p>
              <a:pPr algn="ctr"/>
              <a:endParaRPr lang="en-US" sz="1400" i="1" dirty="0"/>
            </a:p>
            <a:p>
              <a:pPr algn="ctr"/>
              <a:endParaRPr lang="en-US" sz="1400" i="1" dirty="0"/>
            </a:p>
            <a:p>
              <a:pPr algn="ctr"/>
              <a:r>
                <a:rPr lang="en-US" sz="1400" i="1" dirty="0"/>
                <a:t>condominium</a:t>
              </a:r>
            </a:p>
            <a:p>
              <a:pPr algn="ctr"/>
              <a:r>
                <a:rPr lang="en-US" sz="1400" i="1" dirty="0"/>
                <a:t>workplace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220200" y="3989150"/>
            <a:ext cx="1062493" cy="1600438"/>
            <a:chOff x="9220200" y="3989150"/>
            <a:chExt cx="1062493" cy="1600438"/>
          </a:xfrm>
        </p:grpSpPr>
        <p:pic>
          <p:nvPicPr>
            <p:cNvPr id="22535" name="Picture 7" descr="C:\Users\jyao\AppData\Local\Microsoft\Windows\Temporary Internet Files\Content.IE5\9UOCB9M4\blockpage[1].g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1075" y="5518033"/>
              <a:ext cx="19050" cy="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45" name="Picture 17" descr="C:\Users\jyao\AppData\Local\Microsoft\Windows\Temporary Internet Files\Content.IE5\DHHETBRN\1024px-Ciudad.svg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0200" y="4271844"/>
              <a:ext cx="1035050" cy="103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87"/>
            <p:cNvSpPr txBox="1"/>
            <p:nvPr/>
          </p:nvSpPr>
          <p:spPr>
            <a:xfrm>
              <a:off x="9249910" y="3989150"/>
              <a:ext cx="1032783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public</a:t>
              </a:r>
            </a:p>
            <a:p>
              <a:pPr algn="ctr"/>
              <a:endParaRPr lang="en-US" sz="1400" i="1" dirty="0"/>
            </a:p>
            <a:p>
              <a:pPr algn="ctr"/>
              <a:endParaRPr lang="en-US" sz="1400" i="1" dirty="0"/>
            </a:p>
            <a:p>
              <a:pPr algn="ctr"/>
              <a:endParaRPr lang="en-US" sz="1400" i="1" dirty="0"/>
            </a:p>
            <a:p>
              <a:pPr algn="ctr"/>
              <a:endParaRPr lang="en-US" sz="1400" i="1" dirty="0"/>
            </a:p>
            <a:p>
              <a:pPr algn="ctr"/>
              <a:endParaRPr lang="en-US" sz="1400" i="1" dirty="0"/>
            </a:p>
            <a:p>
              <a:pPr algn="ctr"/>
              <a:r>
                <a:rPr lang="en-US" sz="1400" i="1" dirty="0"/>
                <a:t>commercial</a:t>
              </a:r>
            </a:p>
          </p:txBody>
        </p:sp>
      </p:grpSp>
      <p:pic>
        <p:nvPicPr>
          <p:cNvPr id="22547" name="Picture 19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2356" y="3733800"/>
            <a:ext cx="1048786" cy="80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8" name="Picture 2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08" y="5043892"/>
            <a:ext cx="849468" cy="105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C:\Users\jyao\AppData\Local\Microsoft\Windows\Temporary Internet Files\Content.IE5\9UOCB9M4\icon_27551[1].png">
            <a:extLst>
              <a:ext uri="{FF2B5EF4-FFF2-40B4-BE49-F238E27FC236}">
                <a16:creationId xmlns="" xmlns:a16="http://schemas.microsoft.com/office/drawing/2014/main" id="{4C1594AA-3D42-4B7B-996B-9DAA16967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511411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jyao\AppData\Local\Microsoft\Windows\Temporary Internet Files\Content.IE5\9UOCB9M4\icon_27551[1].png">
            <a:extLst>
              <a:ext uri="{FF2B5EF4-FFF2-40B4-BE49-F238E27FC236}">
                <a16:creationId xmlns="" xmlns:a16="http://schemas.microsoft.com/office/drawing/2014/main" id="{C3155D5F-7377-436B-BDEC-62F3E9F60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79314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Lightning Bolt 19">
            <a:extLst>
              <a:ext uri="{FF2B5EF4-FFF2-40B4-BE49-F238E27FC236}">
                <a16:creationId xmlns="" xmlns:a16="http://schemas.microsoft.com/office/drawing/2014/main" id="{048B98EA-DDD9-46B4-9EAD-D947F1A7D552}"/>
              </a:ext>
            </a:extLst>
          </p:cNvPr>
          <p:cNvSpPr/>
          <p:nvPr/>
        </p:nvSpPr>
        <p:spPr>
          <a:xfrm rot="1167469">
            <a:off x="5033862" y="1370301"/>
            <a:ext cx="295477" cy="307398"/>
          </a:xfrm>
          <a:prstGeom prst="lightningBol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2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9C4AD6C-48EB-4248-9937-AF828F7605C0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351D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0573" y="112693"/>
            <a:ext cx="9753600" cy="9541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Hawaiian Electric Company’s DC Fast Charging Pilot Program</a:t>
            </a:r>
            <a:br>
              <a:rPr lang="en-US" dirty="0"/>
            </a:br>
            <a:r>
              <a:rPr lang="en-US" dirty="0"/>
              <a:t>(Hawaiian Electric Tariff)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437" y="1424710"/>
            <a:ext cx="3724275" cy="4310063"/>
          </a:xfrm>
          <a:prstGeom prst="rect">
            <a:avLst/>
          </a:prstGeom>
          <a:noFill/>
          <a:ln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946" y="1403927"/>
            <a:ext cx="3681413" cy="4300538"/>
          </a:xfrm>
          <a:prstGeom prst="rect">
            <a:avLst/>
          </a:prstGeom>
          <a:noFill/>
          <a:ln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"/>
          <a:stretch/>
        </p:blipFill>
        <p:spPr bwMode="auto">
          <a:xfrm>
            <a:off x="643301" y="4885891"/>
            <a:ext cx="5743645" cy="981509"/>
          </a:xfrm>
          <a:prstGeom prst="rect">
            <a:avLst/>
          </a:prstGeom>
          <a:noFill/>
          <a:ln w="50800">
            <a:solidFill>
              <a:srgbClr val="7030A0">
                <a:alpha val="4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19" y="3124200"/>
            <a:ext cx="5097718" cy="1487661"/>
          </a:xfrm>
          <a:prstGeom prst="rect">
            <a:avLst/>
          </a:prstGeom>
          <a:noFill/>
          <a:ln w="50800">
            <a:solidFill>
              <a:srgbClr val="7030A0">
                <a:alpha val="4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7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D183EEC-1F3C-420E-BC28-19955B483273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351D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9000" y="314980"/>
            <a:ext cx="4930486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Hawaiian Electric Companies’ DCFC Equipment</a:t>
            </a:r>
            <a:endParaRPr lang="en-US" dirty="0"/>
          </a:p>
        </p:txBody>
      </p:sp>
      <p:pic>
        <p:nvPicPr>
          <p:cNvPr id="28674" name="Picture 2" descr="S:\CustomerSolutions\CustomerTechnology\Electric Vehicle\DC Fast Charging\EV-U\5 Ward 1\Pictures\Ward_022216\IMG_2738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2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9150" y="1676400"/>
            <a:ext cx="2590821" cy="408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047887" y="1666875"/>
            <a:ext cx="9738048" cy="4247317"/>
            <a:chOff x="2047887" y="1666875"/>
            <a:chExt cx="9738048" cy="4247317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2943225" y="1828800"/>
              <a:ext cx="1295400" cy="838200"/>
            </a:xfrm>
            <a:prstGeom prst="straightConnector1">
              <a:avLst/>
            </a:prstGeom>
            <a:ln w="25400">
              <a:solidFill>
                <a:srgbClr val="FF0000">
                  <a:alpha val="75000"/>
                </a:srgb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238625" y="1828800"/>
              <a:ext cx="485775" cy="0"/>
            </a:xfrm>
            <a:prstGeom prst="straightConnector1">
              <a:avLst/>
            </a:prstGeom>
            <a:ln w="25400">
              <a:solidFill>
                <a:srgbClr val="FF0000">
                  <a:alpha val="75000"/>
                </a:srgb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2238396" y="2871787"/>
              <a:ext cx="2000229" cy="285750"/>
            </a:xfrm>
            <a:prstGeom prst="straightConnector1">
              <a:avLst/>
            </a:prstGeom>
            <a:ln w="25400">
              <a:solidFill>
                <a:srgbClr val="FF0000">
                  <a:alpha val="75000"/>
                </a:srgb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238625" y="2871787"/>
              <a:ext cx="485775" cy="0"/>
            </a:xfrm>
            <a:prstGeom prst="straightConnector1">
              <a:avLst/>
            </a:prstGeom>
            <a:ln w="25400">
              <a:solidFill>
                <a:srgbClr val="FF0000">
                  <a:alpha val="75000"/>
                </a:srgb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2314597" y="3600450"/>
              <a:ext cx="1924026" cy="971550"/>
            </a:xfrm>
            <a:prstGeom prst="straightConnector1">
              <a:avLst/>
            </a:prstGeom>
            <a:ln w="25400">
              <a:solidFill>
                <a:srgbClr val="FF0000">
                  <a:alpha val="75000"/>
                </a:srgb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38625" y="4572000"/>
              <a:ext cx="485775" cy="0"/>
            </a:xfrm>
            <a:prstGeom prst="straightConnector1">
              <a:avLst/>
            </a:prstGeom>
            <a:ln w="25400">
              <a:solidFill>
                <a:srgbClr val="FF0000">
                  <a:alpha val="75000"/>
                </a:srgb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2047887" y="3333750"/>
              <a:ext cx="2190738" cy="398153"/>
            </a:xfrm>
            <a:prstGeom prst="straightConnector1">
              <a:avLst/>
            </a:prstGeom>
            <a:ln w="25400">
              <a:solidFill>
                <a:srgbClr val="FF0000">
                  <a:alpha val="75000"/>
                </a:srgb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238623" y="3731903"/>
              <a:ext cx="485775" cy="0"/>
            </a:xfrm>
            <a:prstGeom prst="straightConnector1">
              <a:avLst/>
            </a:prstGeom>
            <a:ln w="25400">
              <a:solidFill>
                <a:srgbClr val="FF0000">
                  <a:alpha val="75000"/>
                </a:srgb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876800" y="1666875"/>
              <a:ext cx="6909135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Two DCFC charging </a:t>
              </a:r>
              <a:r>
                <a:rPr lang="en-US" dirty="0" smtClean="0"/>
                <a:t>standards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/>
                <a:t>HMI:  screen with four adjacent soft buttons</a:t>
              </a:r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/>
                <a:t>RFID card reader</a:t>
              </a:r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/>
                <a:t>POS magnetic card reader</a:t>
              </a:r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Charge session </a:t>
              </a:r>
              <a:r>
                <a:rPr lang="en-US" dirty="0" smtClean="0"/>
                <a:t>data, communications heartbeat, some diagnostic codes</a:t>
              </a:r>
              <a:br>
                <a:rPr lang="en-US" dirty="0" smtClean="0"/>
              </a:br>
              <a:r>
                <a:rPr lang="en-US" dirty="0" smtClean="0"/>
                <a:t>are send via cellular communications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34603" y="1209603"/>
            <a:ext cx="1982343" cy="1430965"/>
            <a:chOff x="7834603" y="1209603"/>
            <a:chExt cx="1982343" cy="1430965"/>
          </a:xfrm>
        </p:grpSpPr>
        <p:pic>
          <p:nvPicPr>
            <p:cNvPr id="2867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4603" y="1517380"/>
              <a:ext cx="1982343" cy="112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909076" y="1209603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CHAdeMO  &amp;  CCS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0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971CEC-05FF-4307-B093-9876B02D0503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351D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981199" y="137364"/>
            <a:ext cx="8229600" cy="853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800" b="0" dirty="0">
                <a:solidFill>
                  <a:schemeClr val="bg1"/>
                </a:solidFill>
                <a:cs typeface="+mj-cs"/>
              </a:rPr>
              <a:t>Hawaiian Electric DCFC Usage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6213"/>
            <a:ext cx="7585911" cy="451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5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307C350-B973-4B60-9298-FCFE9837F47E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351D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76212"/>
            <a:ext cx="8686800" cy="8433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DCFC Session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1143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tabLst>
                <a:tab pos="2514600" algn="l"/>
                <a:tab pos="5943600" algn="l"/>
              </a:tabLst>
            </a:pPr>
            <a:r>
              <a:rPr lang="en-US" b="1" dirty="0"/>
              <a:t>Charge </a:t>
            </a:r>
            <a:r>
              <a:rPr lang="en-US" b="1" dirty="0" smtClean="0"/>
              <a:t>Station </a:t>
            </a:r>
            <a:r>
              <a:rPr lang="en-US" b="1" dirty="0"/>
              <a:t>Name </a:t>
            </a:r>
            <a:r>
              <a:rPr lang="en-US" dirty="0" smtClean="0"/>
              <a:t>	“A” / “B”</a:t>
            </a:r>
            <a:br>
              <a:rPr lang="en-US" dirty="0" smtClean="0"/>
            </a:br>
            <a:r>
              <a:rPr lang="en-US" b="1" dirty="0" smtClean="0"/>
              <a:t>Start </a:t>
            </a:r>
            <a:r>
              <a:rPr lang="en-US" b="1" dirty="0"/>
              <a:t>Time</a:t>
            </a:r>
            <a:r>
              <a:rPr lang="en-US" b="1" dirty="0"/>
              <a:t> </a:t>
            </a:r>
            <a:r>
              <a:rPr lang="en-US" dirty="0" smtClean="0"/>
              <a:t>	</a:t>
            </a:r>
            <a:r>
              <a:rPr lang="en-US" i="1" dirty="0" smtClean="0"/>
              <a:t>9/1/2018   7:25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End </a:t>
            </a:r>
            <a:r>
              <a:rPr lang="en-US" b="1" dirty="0"/>
              <a:t>Time</a:t>
            </a:r>
            <a:r>
              <a:rPr lang="en-US" b="1" dirty="0"/>
              <a:t> </a:t>
            </a:r>
            <a:r>
              <a:rPr lang="en-US" dirty="0" smtClean="0"/>
              <a:t>	</a:t>
            </a:r>
            <a:r>
              <a:rPr lang="en-US" i="1" dirty="0" smtClean="0"/>
              <a:t>9/1/2018   7:53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Energy(kWh</a:t>
            </a:r>
            <a:r>
              <a:rPr lang="en-US" b="1" dirty="0"/>
              <a:t>)</a:t>
            </a:r>
            <a:r>
              <a:rPr lang="en-US" b="1" dirty="0"/>
              <a:t> </a:t>
            </a:r>
            <a:r>
              <a:rPr lang="en-US" dirty="0" smtClean="0"/>
              <a:t>	</a:t>
            </a:r>
            <a:r>
              <a:rPr lang="en-US" i="1" dirty="0" smtClean="0"/>
              <a:t>8.84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Session </a:t>
            </a:r>
            <a:r>
              <a:rPr lang="en-US" b="1" dirty="0"/>
              <a:t>Amount</a:t>
            </a:r>
            <a:r>
              <a:rPr lang="en-US" b="1" dirty="0"/>
              <a:t> </a:t>
            </a:r>
            <a:r>
              <a:rPr lang="en-US" dirty="0" smtClean="0"/>
              <a:t>	</a:t>
            </a:r>
            <a:r>
              <a:rPr lang="en-US" i="1" dirty="0" smtClean="0"/>
              <a:t>$4.77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Port </a:t>
            </a:r>
            <a:r>
              <a:rPr lang="en-US" b="1" dirty="0"/>
              <a:t>Type</a:t>
            </a:r>
            <a:r>
              <a:rPr lang="en-US" b="1" dirty="0"/>
              <a:t> </a:t>
            </a:r>
            <a:r>
              <a:rPr lang="en-US" dirty="0" smtClean="0"/>
              <a:t>	“CHADEMO” / “DCCCOMBOTYP1”</a:t>
            </a:r>
            <a:br>
              <a:rPr lang="en-US" dirty="0" smtClean="0"/>
            </a:br>
            <a:r>
              <a:rPr lang="en-US" b="1" dirty="0" smtClean="0"/>
              <a:t>Payment </a:t>
            </a:r>
            <a:r>
              <a:rPr lang="en-US" b="1" dirty="0"/>
              <a:t>Mode</a:t>
            </a:r>
            <a:r>
              <a:rPr lang="en-US" b="1" dirty="0"/>
              <a:t> </a:t>
            </a:r>
            <a:r>
              <a:rPr lang="en-US" dirty="0" smtClean="0"/>
              <a:t>	“CREDITCARD”	CC payment through:  mobile app or POS reader</a:t>
            </a:r>
            <a:br>
              <a:rPr lang="en-US" dirty="0" smtClean="0"/>
            </a:br>
            <a:r>
              <a:rPr lang="en-US" dirty="0" smtClean="0"/>
              <a:t>	“RFID”	prepaid through:  mobile app or RFID card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Session Initiated By</a:t>
            </a:r>
            <a:r>
              <a:rPr lang="en-US" dirty="0"/>
              <a:t>	“MOBILE</a:t>
            </a:r>
            <a:r>
              <a:rPr lang="en-US" dirty="0" smtClean="0"/>
              <a:t>”	mobile app</a:t>
            </a:r>
          </a:p>
          <a:p>
            <a:pPr>
              <a:lnSpc>
                <a:spcPct val="125000"/>
              </a:lnSpc>
              <a:tabLst>
                <a:tab pos="2514600" algn="l"/>
                <a:tab pos="5943600" algn="l"/>
              </a:tabLst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/>
              <a:t>DEVICE” </a:t>
            </a:r>
            <a:r>
              <a:rPr lang="en-US" dirty="0" smtClean="0"/>
              <a:t>	POS reader or RFID card</a:t>
            </a:r>
            <a:endParaRPr lang="en-US" dirty="0"/>
          </a:p>
          <a:p>
            <a:pPr>
              <a:lnSpc>
                <a:spcPct val="125000"/>
              </a:lnSpc>
              <a:tabLst>
                <a:tab pos="2514600" algn="l"/>
                <a:tab pos="5943600" algn="l"/>
              </a:tabLst>
            </a:pPr>
            <a:r>
              <a:rPr lang="en-US" dirty="0" smtClean="0"/>
              <a:t>	“</a:t>
            </a:r>
            <a:r>
              <a:rPr lang="en-US" dirty="0"/>
              <a:t>WEB</a:t>
            </a:r>
            <a:r>
              <a:rPr lang="en-US" dirty="0" smtClean="0"/>
              <a:t>”	remotely initiated by network call center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162800" y="1657350"/>
            <a:ext cx="3124200" cy="1825394"/>
            <a:chOff x="7162800" y="1657350"/>
            <a:chExt cx="3124200" cy="1825394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1657350"/>
              <a:ext cx="3124200" cy="1825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8610600" y="2187344"/>
              <a:ext cx="1547218" cy="40011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4">
                      <a:lumMod val="75000"/>
                    </a:schemeClr>
                  </a:solidFill>
                </a:rPr>
                <a:t>Energy(kWh) is </a:t>
              </a:r>
              <a:br>
                <a:rPr lang="en-US" sz="1000" dirty="0" smtClean="0">
                  <a:solidFill>
                    <a:schemeClr val="accent4">
                      <a:lumMod val="75000"/>
                    </a:schemeClr>
                  </a:solidFill>
                </a:rPr>
              </a:br>
              <a:r>
                <a:rPr lang="en-US" sz="1000" dirty="0" smtClean="0">
                  <a:solidFill>
                    <a:schemeClr val="accent4">
                      <a:lumMod val="75000"/>
                    </a:schemeClr>
                  </a:solidFill>
                </a:rPr>
                <a:t>area under charging curve</a:t>
              </a:r>
              <a:endParaRPr lang="en-US" sz="1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8382000" y="2570047"/>
              <a:ext cx="533400" cy="477953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606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307C350-B973-4B60-9298-FCFE9837F47E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351D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76212"/>
            <a:ext cx="8686800" cy="8433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Problem Statements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11201400" cy="2747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2514600" algn="l"/>
                <a:tab pos="5943600" algn="l"/>
              </a:tabLst>
            </a:pPr>
            <a:r>
              <a:rPr lang="en-US" sz="2400" dirty="0" smtClean="0"/>
              <a:t>The DCFC equipment provides limited state of health status.  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2514600" algn="l"/>
                <a:tab pos="5943600" algn="l"/>
              </a:tabLst>
            </a:pPr>
            <a:r>
              <a:rPr lang="en-US" sz="2400" dirty="0" smtClean="0"/>
              <a:t>Limited availability of public charging may impact EV adoption.</a:t>
            </a:r>
          </a:p>
          <a:p>
            <a:pPr marL="285750" indent="-285750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2514600" algn="l"/>
                <a:tab pos="5943600" algn="l"/>
              </a:tabLst>
            </a:pPr>
            <a:r>
              <a:rPr lang="en-US" sz="2400" dirty="0" smtClean="0"/>
              <a:t>Session data does not provide an accurate picture of the peak power (kW) required at DCFC stations.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60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eDfh93Sqey5oAU5.bgw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1Psqj6uTCWmrYPC6KBzs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l3yJxnR5.8VDIlAlyvA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nWoVNWT9egSLYeH5pxy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cQlMV3QpunynsCFiwFu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xrcJHcSiKanG19BZotB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L8nw5SuWm7KedVsqZZ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ersfR8R3Cq_AT7g.P04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MT7nnfRLG9SPFwb.B0O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PkR9gDQOaK4qchEeJG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3b.5qRBRYWg4mbLlRa.n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Kub.QUQHGAfoXmx8jvM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Wq633VQ7yjkl_4Iwb0W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1CTTlkrT5SoMVKgQ0aLH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BRY0leQ.O2IE49ur5zz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ckgMypSc2qLubaDLNIB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48saG1TLCMNMA_emKtk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i71saDSFa8yRshQGIwi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yinytAQPGUS9DtCqcNI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OnYam4QvuGnd5tInsY4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eRYzEkR6iCOCWmdR8F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XEoDiRQPq61G67Z1xL4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LgwmnyTLeCZ1WsNSTni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0nh9GxRHKYI1RHfPS4U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6NyM_SQi2Ns90ev1Zta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hCWnemBTiqbH8x2ykEBc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N.qke0CRyWImHDqnI1zl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8McgwVQ_O.CsmJi7k8C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J.vDN9RyicjRQ_MXBV0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L5FEsQSgWvTPa_7LNZE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aiMj67QUm.N_0Yta.dd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AgpssqjS52sDjc1O7GL5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eChXNFQ1ad8q7Gvbbjt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.BhIlET6Ci9lmUuIOGr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z76TucSauzZZEIqgwOP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JBlzjv9RkqfkRs2WuqX6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oU5_eAQO6lF9NH8hJBL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in_nxfNkU6n5D3hh3rur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sToyS5QzyTnjPWqpqgy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0ZhNyRURzmA35nKx1ZtC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wZaJgDSFKnnZVsMngvG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YMz7LqTU2KcSLsNscEs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h7x5hQQyy9LKxKn7X5v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zjzJl6RcmSTeOmDX6SC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cfbVqbTI6nWvYltMzPd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_anudTYQRqAO0pZonsI_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Lwx58fRp2Yotuw27IdO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YlbpHJQ5avqWteJVJCl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bGBE1lRaq8mCEEL.mBn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G80g5lTIOcSt3KftwxX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ij3FBFRO2PABezij1oz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8K4.8TSGm22u2gK3mPj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AKYkPdoR46Lo7Fpoqz6V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7n_KlbQzivZhBlQM6.A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yVoRNCQSmn5YJdZsRZy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kxxCF5MQWy40mFio_rRz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DkOki3RL2mhPWmYAHaM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O8rX3F_QA6HgeaD0lvcJ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6ZPX6g.QxekIpigmwDR6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YRwe2OTA6ucYp..dIbe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9VAf7pS7yEDM4EtqZwe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K6PLhYQTyyGVDDIbm05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XaCHOw0T7qODQbkcHOSA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n5apSxQLqzrzEZQAHW.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aDOmeTQLav126lDdYV8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1opmCAQGGni4QCLzMl4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fidential_x0020_Classification xmlns="3c194807-ed71-4349-902d-1632284b062d" xsi:nil="true"/>
    <Data_x0020_Retention_x0020_Classification xmlns="3c194807-ed71-4349-902d-1632284b062d" xsi:nil="true"/>
    <Workspaces_ID xmlns="3c194807-ed71-4349-902d-1632284b062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F4772332D10F4F9BEB3FE0CF2FAC21" ma:contentTypeVersion="3" ma:contentTypeDescription="Create a new document." ma:contentTypeScope="" ma:versionID="1bfbe783ecc3110ecbe4db8839f8ecef">
  <xsd:schema xmlns:xsd="http://www.w3.org/2001/XMLSchema" xmlns:xs="http://www.w3.org/2001/XMLSchema" xmlns:p="http://schemas.microsoft.com/office/2006/metadata/properties" xmlns:ns2="3c194807-ed71-4349-902d-1632284b062d" targetNamespace="http://schemas.microsoft.com/office/2006/metadata/properties" ma:root="true" ma:fieldsID="c735382bdec7ed7626d83437540a82f3" ns2:_="">
    <xsd:import namespace="3c194807-ed71-4349-902d-1632284b062d"/>
    <xsd:element name="properties">
      <xsd:complexType>
        <xsd:sequence>
          <xsd:element name="documentManagement">
            <xsd:complexType>
              <xsd:all>
                <xsd:element ref="ns2:Confidential_x0020_Classification" minOccurs="0"/>
                <xsd:element ref="ns2:Data_x0020_Retention_x0020_Classification" minOccurs="0"/>
                <xsd:element ref="ns2:Workspaces_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94807-ed71-4349-902d-1632284b062d" elementFormDefault="qualified">
    <xsd:import namespace="http://schemas.microsoft.com/office/2006/documentManagement/types"/>
    <xsd:import namespace="http://schemas.microsoft.com/office/infopath/2007/PartnerControls"/>
    <xsd:element name="Confidential_x0020_Classification" ma:index="8" nillable="true" ma:displayName="Information Classification" ma:description="Information Classification (per Information Resource Master Policy 01-04-00)" ma:format="Dropdown" ma:internalName="Confidential_x0020_Classification">
      <xsd:simpleType>
        <xsd:restriction base="dms:Choice">
          <xsd:enumeration value="Public"/>
          <xsd:enumeration value="Internal Use"/>
          <xsd:enumeration value="Confidential"/>
          <xsd:enumeration value="Confidential –Restricted Distribution"/>
        </xsd:restriction>
      </xsd:simpleType>
    </xsd:element>
    <xsd:element name="Data_x0020_Retention_x0020_Classification" ma:index="9" nillable="true" ma:displayName="Data Retention Classification" ma:description="Data Retention Classification (per Information Resource Master Policy 01-07-00)" ma:format="Dropdown" ma:internalName="Data_x0020_Retention_x0020_Classification">
      <xsd:simpleType>
        <xsd:restriction base="dms:Choice">
          <xsd:enumeration value="Official Record"/>
          <xsd:enumeration value="Non-Record"/>
        </xsd:restriction>
      </xsd:simpleType>
    </xsd:element>
    <xsd:element name="Workspaces_ID" ma:index="10" nillable="true" ma:displayName="Workspaces_ID" ma:internalName="Workspaces_I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1F435D-3A3D-4CB1-ADF3-B513DD24C672}">
  <ds:schemaRefs>
    <ds:schemaRef ds:uri="http://www.w3.org/XML/1998/namespace"/>
    <ds:schemaRef ds:uri="http://schemas.microsoft.com/office/2006/documentManagement/types"/>
    <ds:schemaRef ds:uri="3c194807-ed71-4349-902d-1632284b062d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FB7A885-8903-4CD0-9F76-B353A76CE6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194807-ed71-4349-902d-1632284b06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2E9B99-B830-46FB-91C0-C34D4AA376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10516</TotalTime>
  <Words>371</Words>
  <Application>Microsoft Office PowerPoint</Application>
  <PresentationFormat>Custom</PresentationFormat>
  <Paragraphs>104</Paragraphs>
  <Slides>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think-cell Slide</vt:lpstr>
      <vt:lpstr>Chart</vt:lpstr>
      <vt:lpstr>PowerPoint Presentation</vt:lpstr>
      <vt:lpstr>Electrification of Transportation has a significant impact on  RPS, climate change, energy security, and grid modernization</vt:lpstr>
      <vt:lpstr>PowerPoint Presentation</vt:lpstr>
      <vt:lpstr>PowerPoint Presentation</vt:lpstr>
      <vt:lpstr>PowerPoint Presentation</vt:lpstr>
      <vt:lpstr>PowerPoint Presentation</vt:lpstr>
      <vt:lpstr>DCFC Session Data</vt:lpstr>
      <vt:lpstr>Problem Statements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Jimmy</dc:creator>
  <cp:lastModifiedBy>Jimmy Yao</cp:lastModifiedBy>
  <cp:revision>232</cp:revision>
  <dcterms:created xsi:type="dcterms:W3CDTF">2006-08-16T00:00:00Z</dcterms:created>
  <dcterms:modified xsi:type="dcterms:W3CDTF">2019-10-11T21:08:02Z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0x01010076F4772332D10F4F9BEB3FE0CF2FAC21</vt:lpwstr>
  </property>
</Properties>
</file>