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철화" initials="한" lastIdx="1" clrIdx="0">
    <p:extLst>
      <p:ext uri="{19B8F6BF-5375-455C-9EA6-DF929625EA0E}">
        <p15:presenceInfo xmlns:p15="http://schemas.microsoft.com/office/powerpoint/2012/main" userId="한철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2247-7603-4138-88B5-BC8C887D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7B5C7-AF81-4CB9-B9E8-2ABA579F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CA3A0-109D-4802-A792-1E04DB3B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0845E-A697-43E7-9E0D-6B371AD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98F2F-0428-4603-B19E-BD8ED0E8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093A-10ED-4289-82E0-8789ECC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62FCB-8A67-459B-9FD9-F55C55B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683CD-CB01-406F-BA3F-41A50662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2F2A0-630A-4950-A699-C8113425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A27F5-25AE-46AA-8402-076DE9B9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BB99C4-0FB6-48AA-9D1A-3FDCBE332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40C08-BB7F-495A-A92C-30D2059D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52B0-66B5-450E-8AFD-EFEC8826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476D2-2430-4161-A598-9D518E3B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759AB-5154-45BC-BDD8-A3ED1A7F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4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D918-42EB-40A2-85C5-9DBBCF1C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864EB-84D6-4BBF-997B-C2D65E25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6560A-5335-41FA-88D3-B2CF083A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401DF-7A9E-4E54-9C29-C8B8EF32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A73B4-B655-409C-BD5C-346F9B5A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04B8-221C-4AD7-B3AE-4E54C2F8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516CF-64C2-4ECB-8346-0D211D49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EB6D8-AE6D-48B1-AFC3-4DAE3D7D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6776A-B495-4078-B8A3-E197D59F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681C0-9A40-4BCB-880B-22D93129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26599-4795-4F87-AD2E-117D95C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B3A7-CAB5-47C0-84F8-3CA727AE6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0EC4-7812-4474-B17C-31E6DDC1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42E41-BD88-4113-8851-2B02D1B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334FF-9A8D-4783-94A2-3F587B9F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1C2CC-8F26-405E-85E9-918FF36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C494-1AD4-46DD-B1CD-8F085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3B863-0AB0-4818-844B-7FF29418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F203-ADF4-4ED0-A1E9-E2175559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8D2814-3D14-4629-9560-2C414C13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18017-F36F-4E04-8864-D931591C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7B815-81C9-4AC2-B2E2-97B3F554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1B0BF-34FC-4083-9C99-561FCA4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9EE61B-8A72-49A9-A542-25DD3CA2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03A63-3144-423E-9E61-435B8A8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A7B281-F0C8-4A5E-A55E-DC949142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3A75B-DBD2-4411-8959-25A151BB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B570C-745C-4EF8-8C00-C6409B78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4D8CA-D51C-44AC-8B6E-B96586B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24057-46C4-4386-824E-4089108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DBDAF-B9CA-4489-96AA-85E94B8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0819-4F16-45BE-85BB-72D774A5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7E08F-2003-4109-A656-963A568B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B81D8-6238-4E7E-A9AC-62B3BEC5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AE70A-FF99-4DA4-AAA9-E6DF9088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90CF7-7A20-4D00-8E89-4B146052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F153F-9EC3-4DA7-96F1-3BDCAAD1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B45BE-BEE9-4A3E-8908-730DF7C7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6EDF1-5EDF-4AD1-BFA7-65D17992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E871C-FB36-4740-B1D8-5AE401FA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F6BA9-575F-4FB1-BE46-C4C42577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49ADB-39E7-4BF1-B2E3-8E634C38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D7E0A-8B4C-4138-A13A-C02324A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F679D-9851-4CC0-B6A0-ACF8AE84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B6BE3-91A2-41C9-A6BC-6516C394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7C5B4-4414-4FF0-8CE9-6EBF2A7DC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E7E3-1656-47FD-8AD6-6C4E9CF0977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BEDCE-8CD7-461E-8611-ED85340F4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8F090-89C3-4863-8C16-33D2901AB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5C99-55F6-48D6-A24E-2BE1B5E1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7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fghk5697/AjouDeeplearning_Comp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12.01187" TargetMode="External"/><Relationship Id="rId3" Type="http://schemas.openxmlformats.org/officeDocument/2006/relationships/hyperlink" Target="https://blog.lunit.io/2017/08/08/deep-learning-is-robust-to-massive-label-noise/" TargetMode="External"/><Relationship Id="rId7" Type="http://schemas.openxmlformats.org/officeDocument/2006/relationships/hyperlink" Target="https://www.kaggle.com/bminixhofer/deterministic-neural-networks-using-pytorch" TargetMode="External"/><Relationship Id="rId2" Type="http://schemas.openxmlformats.org/officeDocument/2006/relationships/hyperlink" Target="https://dacon.io/competitions/official/235697/overview/descrip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atsura-jp/pytorch-cosine-annealing-with-warmup/" TargetMode="External"/><Relationship Id="rId5" Type="http://schemas.openxmlformats.org/officeDocument/2006/relationships/hyperlink" Target="https://github.com/facebookresearch/mixup-cifar10" TargetMode="External"/><Relationship Id="rId4" Type="http://schemas.openxmlformats.org/officeDocument/2006/relationships/hyperlink" Target="https://link.springer.com/chapter/10.1007/978-3-030-58568-6_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D746-5CB4-4411-9A1F-44486A77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b="1" dirty="0" err="1"/>
              <a:t>아주딥러닝대회</a:t>
            </a:r>
            <a:r>
              <a:rPr lang="ko-KR" altLang="en-US" sz="8000" dirty="0"/>
              <a:t> </a:t>
            </a:r>
            <a:br>
              <a:rPr lang="en-US" altLang="ko-KR" sz="8000" dirty="0"/>
            </a:br>
            <a:r>
              <a:rPr lang="ko-KR" altLang="en-US" sz="4000" dirty="0"/>
              <a:t>알고리즘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23170-FB65-4DA2-A982-6D37340D6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4055970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1900" dirty="0"/>
              <a:t>202127611 </a:t>
            </a:r>
            <a:r>
              <a:rPr lang="ko-KR" altLang="en-US" sz="1900" dirty="0"/>
              <a:t>한철화 </a:t>
            </a:r>
            <a:r>
              <a:rPr lang="en-US" altLang="ko-KR" sz="1900" dirty="0"/>
              <a:t>e-</a:t>
            </a:r>
            <a:r>
              <a:rPr lang="ko-KR" altLang="en-US" sz="1900" dirty="0"/>
              <a:t>비즈니스학과 </a:t>
            </a:r>
            <a:endParaRPr lang="en-US" altLang="ko-KR" sz="1900" dirty="0"/>
          </a:p>
          <a:p>
            <a:pPr algn="r"/>
            <a:r>
              <a:rPr lang="en-US" altLang="ko-KR" sz="1900" dirty="0"/>
              <a:t>Private 4th</a:t>
            </a:r>
            <a:endParaRPr lang="ko-KR" alt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6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9"/>
    </mc:Choice>
    <mc:Fallback>
      <p:transition spd="slow" advTm="65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3DB042-A3C8-4D8E-B45A-59B0CF6B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개요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25F03-D847-48C3-9FA9-440857B4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대회를 진행하기 전과 초반에는 사실 노이즈 데이터를 무시했습니다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왜냐하면 학습에 큰 영향을 끼치지 않는다고 생각했기 때문이었습니다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하지만 예상보다 영향이 커서 여러가지 방법을 시도했습니다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최종적인 목표로는 </a:t>
            </a:r>
            <a:r>
              <a:rPr lang="en-US" altLang="ko-KR" sz="2200" dirty="0"/>
              <a:t>ensemble</a:t>
            </a:r>
            <a:r>
              <a:rPr lang="ko-KR" altLang="en-US" sz="2200" dirty="0"/>
              <a:t>을 이용해 </a:t>
            </a:r>
            <a:r>
              <a:rPr lang="en-US" altLang="ko-KR" sz="2200" dirty="0"/>
              <a:t>robust</a:t>
            </a:r>
            <a:r>
              <a:rPr lang="ko-KR" altLang="en-US" sz="2200" dirty="0"/>
              <a:t>한 </a:t>
            </a:r>
            <a:r>
              <a:rPr lang="en-US" altLang="ko-KR" sz="2200" dirty="0"/>
              <a:t>model</a:t>
            </a:r>
            <a:r>
              <a:rPr lang="ko-KR" altLang="en-US" sz="2200" dirty="0"/>
              <a:t>을 만드는 것이었습니다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Score</a:t>
            </a:r>
            <a:r>
              <a:rPr lang="ko-KR" altLang="en-US" sz="2200" dirty="0"/>
              <a:t>마다 </a:t>
            </a:r>
            <a:r>
              <a:rPr lang="en-US" altLang="ko-KR" sz="2200" dirty="0" err="1"/>
              <a:t>github</a:t>
            </a:r>
            <a:r>
              <a:rPr lang="ko-KR" altLang="en-US" sz="2200" dirty="0"/>
              <a:t>에 </a:t>
            </a:r>
            <a:r>
              <a:rPr lang="ko-KR" altLang="en-US" sz="2200" dirty="0" err="1"/>
              <a:t>커밋을</a:t>
            </a:r>
            <a:r>
              <a:rPr lang="ko-KR" altLang="en-US" sz="2200" dirty="0"/>
              <a:t> 하였기 때문에 코드를 </a:t>
            </a:r>
            <a:r>
              <a:rPr lang="ko-KR" altLang="en-US" sz="2200" dirty="0" err="1"/>
              <a:t>깃허브에서</a:t>
            </a:r>
            <a:r>
              <a:rPr lang="ko-KR" altLang="en-US" sz="2200" dirty="0"/>
              <a:t> 확인이 가능합니다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(link: </a:t>
            </a:r>
            <a:r>
              <a:rPr lang="en-US" altLang="ko-KR" sz="2200" dirty="0">
                <a:hlinkClick r:id="rId2"/>
              </a:rPr>
              <a:t>https://github.com/cjfghk5697/AjouDeeplearning_Compete</a:t>
            </a:r>
            <a:r>
              <a:rPr lang="en-US" altLang="ko-KR" sz="2200" dirty="0"/>
              <a:t> 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69809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11"/>
    </mc:Choice>
    <mc:Fallback>
      <p:transition spd="slow" advTm="649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3DB042-A3C8-4D8E-B45A-59B0CF6B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세팅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25F03-D847-48C3-9FA9-440857B4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856855"/>
            <a:ext cx="11932024" cy="483000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 err="1"/>
              <a:t>전처리</a:t>
            </a:r>
            <a:r>
              <a:rPr lang="en-US" altLang="ko-KR" sz="15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crop, </a:t>
            </a:r>
            <a:r>
              <a:rPr lang="en-US" altLang="ko-KR" sz="1500" dirty="0" err="1"/>
              <a:t>horizontalFlip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VerticalFlip</a:t>
            </a:r>
            <a:r>
              <a:rPr lang="en-US" altLang="ko-KR" sz="1500" dirty="0"/>
              <a:t>, Rotation </a:t>
            </a:r>
            <a:r>
              <a:rPr lang="ko-KR" altLang="en-US" sz="1500" dirty="0"/>
              <a:t>사용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Crop</a:t>
            </a:r>
            <a:r>
              <a:rPr lang="ko-KR" altLang="en-US" sz="1500" dirty="0"/>
              <a:t>이 가장 큰 향상이 있었습니다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다른 </a:t>
            </a:r>
            <a:r>
              <a:rPr lang="en-US" altLang="ko-KR" sz="1500" dirty="0"/>
              <a:t>augmentation</a:t>
            </a:r>
            <a:r>
              <a:rPr lang="ko-KR" altLang="en-US" sz="1500" dirty="0"/>
              <a:t>은 높은 향상을 보여주지는 못했지만 작은 점수도 중요했기 때문에 적용을 시켰습니다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학습</a:t>
            </a:r>
            <a:r>
              <a:rPr lang="en-US" altLang="ko-KR" sz="15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err="1"/>
              <a:t>EfficientNet</a:t>
            </a:r>
            <a:r>
              <a:rPr lang="en-US" altLang="ko-KR" sz="1500" dirty="0"/>
              <a:t> B4~B0, ResNet101, ResNet50 </a:t>
            </a:r>
            <a:r>
              <a:rPr lang="ko-KR" altLang="en-US" sz="1500" dirty="0"/>
              <a:t>같이 </a:t>
            </a:r>
            <a:r>
              <a:rPr lang="en-US" altLang="ko-KR" sz="1500" dirty="0"/>
              <a:t>param</a:t>
            </a:r>
            <a:r>
              <a:rPr lang="ko-KR" altLang="en-US" sz="1500" dirty="0"/>
              <a:t>수가 너무 많지 않고 </a:t>
            </a:r>
            <a:r>
              <a:rPr lang="en-US" altLang="ko-KR" sz="1500" dirty="0"/>
              <a:t>pretrain </a:t>
            </a:r>
            <a:r>
              <a:rPr lang="ko-KR" altLang="en-US" sz="1500" dirty="0"/>
              <a:t>모델을 이용했습니다</a:t>
            </a:r>
            <a:r>
              <a:rPr lang="en-US" altLang="ko-KR" sz="1500" dirty="0"/>
              <a:t>.(Vanishing gradient, </a:t>
            </a:r>
            <a:r>
              <a:rPr lang="en-US" altLang="ko-KR" sz="1500" dirty="0" err="1"/>
              <a:t>Colab</a:t>
            </a:r>
            <a:r>
              <a:rPr lang="en-US" altLang="ko-KR" sz="1500" dirty="0"/>
              <a:t> pro OOM)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Learning rate scheduler: </a:t>
            </a:r>
            <a:r>
              <a:rPr lang="en-US" altLang="ko-KR" sz="1500" dirty="0" err="1">
                <a:solidFill>
                  <a:srgbClr val="222222"/>
                </a:solidFill>
                <a:latin typeface="NotoSansKR"/>
              </a:rPr>
              <a:t>CosineAnnealingWithWarmRestarts</a:t>
            </a:r>
            <a:r>
              <a:rPr lang="en-US" altLang="ko-KR" sz="1500" dirty="0">
                <a:solidFill>
                  <a:srgbClr val="222222"/>
                </a:solidFill>
                <a:latin typeface="NotoSansKR"/>
              </a:rPr>
              <a:t> , </a:t>
            </a:r>
            <a:r>
              <a:rPr lang="en-US" altLang="ko-KR" sz="1500" dirty="0" err="1">
                <a:solidFill>
                  <a:srgbClr val="222222"/>
                </a:solidFill>
                <a:latin typeface="NotoSansKR"/>
              </a:rPr>
              <a:t>PolynomialLRDecay</a:t>
            </a:r>
            <a:r>
              <a:rPr lang="en-US" altLang="ko-KR" sz="1500" dirty="0">
                <a:solidFill>
                  <a:srgbClr val="222222"/>
                </a:solidFill>
                <a:latin typeface="NotoSansKR"/>
              </a:rPr>
              <a:t> or none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Optimizer: Adam, </a:t>
            </a:r>
            <a:r>
              <a:rPr lang="en-US" altLang="ko-KR" sz="1500" dirty="0" err="1"/>
              <a:t>AdamW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Radam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Adamax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err="1"/>
              <a:t>MixUp</a:t>
            </a:r>
            <a:r>
              <a:rPr lang="en-US" altLang="ko-KR" sz="1500" dirty="0"/>
              <a:t>: Used</a:t>
            </a:r>
          </a:p>
          <a:p>
            <a:pPr marL="0" indent="0">
              <a:buNone/>
            </a:pPr>
            <a:r>
              <a:rPr lang="en-US" altLang="ko-KR" sz="1500" dirty="0"/>
              <a:t>Lr: 1</a:t>
            </a:r>
            <a:r>
              <a:rPr lang="en-US" altLang="ko-KR" sz="1500" b="0" i="1" dirty="0">
                <a:solidFill>
                  <a:srgbClr val="373A3C"/>
                </a:solidFill>
                <a:effectLst/>
                <a:latin typeface="KaTeX_Math"/>
              </a:rPr>
              <a:t>e</a:t>
            </a:r>
            <a:r>
              <a:rPr lang="en-US" altLang="ko-KR" sz="1500" dirty="0"/>
              <a:t>-2~1</a:t>
            </a:r>
            <a:r>
              <a:rPr lang="en-US" altLang="ko-KR" sz="1500" b="0" i="1" dirty="0">
                <a:solidFill>
                  <a:srgbClr val="373A3C"/>
                </a:solidFill>
                <a:effectLst/>
                <a:latin typeface="KaTeX_Math"/>
              </a:rPr>
              <a:t>e</a:t>
            </a:r>
            <a:r>
              <a:rPr lang="en-US" altLang="ko-KR" sz="1500" dirty="0"/>
              <a:t>-5(scheduler</a:t>
            </a:r>
            <a:r>
              <a:rPr lang="ko-KR" altLang="en-US" sz="1500" dirty="0"/>
              <a:t>에 따라 다름</a:t>
            </a:r>
            <a:r>
              <a:rPr lang="en-US" altLang="ko-KR" sz="1500" dirty="0"/>
              <a:t>.)</a:t>
            </a:r>
            <a:r>
              <a:rPr lang="en-US" altLang="ko-KR" sz="1500" b="0" i="1" dirty="0">
                <a:solidFill>
                  <a:srgbClr val="373A3C"/>
                </a:solidFill>
                <a:effectLst/>
                <a:latin typeface="KaTeX_Math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/>
              <a:t>노이즈가 있기 때문에 </a:t>
            </a:r>
            <a:r>
              <a:rPr lang="en-US" altLang="ko-KR" sz="1500" dirty="0"/>
              <a:t>overfitting</a:t>
            </a:r>
            <a:r>
              <a:rPr lang="ko-KR" altLang="en-US" sz="1500" dirty="0"/>
              <a:t>이 되는 것을 가장 조심했습니다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</a:t>
            </a:r>
            <a:r>
              <a:rPr lang="en-US" altLang="ko-KR" sz="1500" dirty="0"/>
              <a:t>Early stopping</a:t>
            </a:r>
            <a:r>
              <a:rPr lang="ko-KR" altLang="en-US" sz="1500" dirty="0"/>
              <a:t>을 사용하여 </a:t>
            </a:r>
            <a:r>
              <a:rPr lang="en-US" altLang="ko-KR" sz="1500" dirty="0"/>
              <a:t>loss</a:t>
            </a:r>
            <a:r>
              <a:rPr lang="ko-KR" altLang="en-US" sz="1500" dirty="0"/>
              <a:t>와 </a:t>
            </a:r>
            <a:r>
              <a:rPr lang="en-US" altLang="ko-KR" sz="1500" dirty="0"/>
              <a:t>accuracy </a:t>
            </a:r>
            <a:r>
              <a:rPr lang="ko-KR" altLang="en-US" sz="1500" dirty="0"/>
              <a:t>둘 중 어떤 것도 향상이 없다면 </a:t>
            </a:r>
            <a:r>
              <a:rPr lang="en-US" altLang="ko-KR" sz="1500" dirty="0"/>
              <a:t>count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리셋했습니다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Train</a:t>
            </a:r>
            <a:r>
              <a:rPr lang="ko-KR" altLang="en-US" sz="1500" dirty="0"/>
              <a:t>과 </a:t>
            </a:r>
            <a:r>
              <a:rPr lang="en-US" altLang="ko-KR" sz="1500" dirty="0"/>
              <a:t>valid set</a:t>
            </a:r>
            <a:r>
              <a:rPr lang="ko-KR" altLang="en-US" sz="1500" dirty="0"/>
              <a:t>은 </a:t>
            </a:r>
            <a:r>
              <a:rPr lang="en-US" altLang="ko-KR" sz="1500" dirty="0"/>
              <a:t>7:3 </a:t>
            </a:r>
            <a:r>
              <a:rPr lang="ko-KR" altLang="en-US" sz="1500" dirty="0"/>
              <a:t>비율로 고정하고 진행했습니다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후처리</a:t>
            </a:r>
            <a:r>
              <a:rPr lang="en-US" altLang="ko-KR" sz="15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Ensemble(soft voting)</a:t>
            </a:r>
            <a:r>
              <a:rPr lang="ko-KR" altLang="en-US" sz="1500" dirty="0"/>
              <a:t>을 통하여 결과를 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대략 </a:t>
            </a:r>
            <a:r>
              <a:rPr lang="en-US" altLang="ko-KR" sz="1500" dirty="0"/>
              <a:t>40~25</a:t>
            </a:r>
            <a:r>
              <a:rPr lang="ko-KR" altLang="en-US" sz="1500" dirty="0"/>
              <a:t>개 정도의 모델을 </a:t>
            </a:r>
            <a:r>
              <a:rPr lang="en-US" altLang="ko-KR" sz="1500" dirty="0"/>
              <a:t>ensemble</a:t>
            </a:r>
            <a:r>
              <a:rPr lang="ko-KR" altLang="en-US" sz="1500" dirty="0"/>
              <a:t>한 것 외에는 별다른 후처리는 없습니다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3425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17"/>
    </mc:Choice>
    <mc:Fallback>
      <p:transition spd="slow" advTm="400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510D869-1ECE-442B-BE39-02E86824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간단한 코드 리뷰</a:t>
            </a:r>
            <a:br>
              <a:rPr lang="en-US" altLang="ko-KR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-Model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3A5D6-EDED-4A93-BDAE-2AF03BD3A76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Baseline</a:t>
            </a:r>
            <a:r>
              <a:rPr lang="ko-KR" altLang="en-US" sz="2200" dirty="0"/>
              <a:t>과 구조 차이는 없습니다</a:t>
            </a:r>
            <a:r>
              <a:rPr lang="en-US" altLang="ko-KR" sz="2200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9B329C-AF61-4106-A30B-937ED066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" y="2324100"/>
            <a:ext cx="10917936" cy="41757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04B09-508A-4EFB-A462-DAD89C91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095" y="2112716"/>
            <a:ext cx="8021810" cy="4603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E7094E-CA07-4ED9-BFF6-EBDF283964DE}"/>
              </a:ext>
            </a:extLst>
          </p:cNvPr>
          <p:cNvSpPr txBox="1"/>
          <p:nvPr/>
        </p:nvSpPr>
        <p:spPr>
          <a:xfrm>
            <a:off x="4636006" y="430620"/>
            <a:ext cx="6894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Model</a:t>
            </a:r>
            <a:r>
              <a:rPr lang="ko-KR" altLang="en-US" sz="2200" dirty="0"/>
              <a:t>을 가져오는 코드입니다</a:t>
            </a:r>
            <a:r>
              <a:rPr lang="en-US" altLang="ko-KR" sz="2200" dirty="0"/>
              <a:t>. </a:t>
            </a:r>
            <a:r>
              <a:rPr lang="en-US" altLang="ko-KR" sz="2200" dirty="0" err="1"/>
              <a:t>ResNet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 err="1"/>
              <a:t>EfficientNet</a:t>
            </a:r>
            <a:r>
              <a:rPr lang="en-US" altLang="ko-KR" sz="2200" dirty="0"/>
              <a:t>, VIT </a:t>
            </a:r>
            <a:r>
              <a:rPr lang="ko-KR" altLang="en-US" sz="2200" dirty="0"/>
              <a:t>모델을 가져왔습니다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755D78-B75F-4A57-8CC5-3E182BC60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501" y="2097462"/>
            <a:ext cx="9382998" cy="4705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2437A7-19D0-4598-A21D-BCF2853CA46B}"/>
              </a:ext>
            </a:extLst>
          </p:cNvPr>
          <p:cNvSpPr txBox="1"/>
          <p:nvPr/>
        </p:nvSpPr>
        <p:spPr>
          <a:xfrm>
            <a:off x="4517136" y="420999"/>
            <a:ext cx="6906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Valid, train size</a:t>
            </a:r>
            <a:r>
              <a:rPr lang="ko-KR" altLang="en-US" sz="2200" dirty="0"/>
              <a:t>를 고정하고 </a:t>
            </a:r>
            <a:r>
              <a:rPr lang="en-US" altLang="ko-KR" sz="2200" dirty="0"/>
              <a:t>optimizer</a:t>
            </a:r>
            <a:r>
              <a:rPr lang="ko-KR" altLang="en-US" sz="2200" dirty="0"/>
              <a:t>와 </a:t>
            </a:r>
            <a:r>
              <a:rPr lang="en-US" altLang="ko-KR" sz="2200" dirty="0"/>
              <a:t>scheduler</a:t>
            </a:r>
            <a:r>
              <a:rPr lang="ko-KR" altLang="en-US" sz="2200" dirty="0"/>
              <a:t>를 수정하며 모델을 다양하게 만들었습니다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3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76"/>
    </mc:Choice>
    <mc:Fallback xmlns="">
      <p:transition spd="slow" advTm="21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5C8B9D-12BB-48E8-A136-E5BFD14A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간단한 코드 리뷰</a:t>
            </a:r>
            <a:br>
              <a:rPr lang="en-US" altLang="ko-KR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-setting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3A5D6-EDED-4A93-BDAE-2AF03BD3A76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 baseline </a:t>
            </a:r>
            <a:r>
              <a:rPr lang="ko-KR" altLang="en-US" sz="2200" dirty="0"/>
              <a:t>코드와 달리 </a:t>
            </a:r>
            <a:r>
              <a:rPr lang="en-US" altLang="ko-KR" sz="2200" dirty="0"/>
              <a:t>loss</a:t>
            </a:r>
            <a:r>
              <a:rPr lang="ko-KR" altLang="en-US" sz="2200" dirty="0"/>
              <a:t>가 가장 낮은 모델도 저장했습니다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실제로 </a:t>
            </a:r>
            <a:r>
              <a:rPr lang="en-US" altLang="ko-KR" sz="2200" dirty="0"/>
              <a:t>loss</a:t>
            </a:r>
            <a:r>
              <a:rPr lang="ko-KR" altLang="en-US" sz="2200" dirty="0"/>
              <a:t>가 낮은 모델이 좋은 경우도 많았습니다</a:t>
            </a:r>
            <a:r>
              <a:rPr lang="en-US" altLang="ko-KR" sz="22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3BEE72-E9CC-40FF-8A41-C798C776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3" y="3324335"/>
            <a:ext cx="10917936" cy="2495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866716-411D-467A-9123-1DBC5D1006E8}"/>
              </a:ext>
            </a:extLst>
          </p:cNvPr>
          <p:cNvSpPr txBox="1"/>
          <p:nvPr/>
        </p:nvSpPr>
        <p:spPr>
          <a:xfrm>
            <a:off x="4636006" y="657870"/>
            <a:ext cx="68945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 </a:t>
            </a:r>
            <a:r>
              <a:rPr lang="en-US" altLang="ko-KR" sz="2200" dirty="0"/>
              <a:t>fit </a:t>
            </a:r>
            <a:r>
              <a:rPr lang="ko-KR" altLang="en-US" sz="2200" dirty="0"/>
              <a:t>함수 부분에 </a:t>
            </a:r>
            <a:r>
              <a:rPr lang="en-US" altLang="ko-KR" sz="2200" dirty="0"/>
              <a:t>early stopping</a:t>
            </a:r>
            <a:r>
              <a:rPr lang="ko-KR" altLang="en-US" sz="2200" dirty="0"/>
              <a:t>을 구현했습니다</a:t>
            </a:r>
            <a:r>
              <a:rPr lang="en-US" altLang="ko-KR" sz="2200" dirty="0"/>
              <a:t>. Loss</a:t>
            </a:r>
            <a:r>
              <a:rPr lang="ko-KR" altLang="en-US" sz="2200" dirty="0"/>
              <a:t>와 </a:t>
            </a:r>
            <a:r>
              <a:rPr lang="en-US" altLang="ko-KR" sz="2200" dirty="0"/>
              <a:t>acc</a:t>
            </a:r>
            <a:r>
              <a:rPr lang="ko-KR" altLang="en-US" sz="2200" dirty="0"/>
              <a:t>에 변화가 없다면 </a:t>
            </a:r>
            <a:r>
              <a:rPr lang="en-US" altLang="ko-KR" sz="2200" dirty="0"/>
              <a:t>stop</a:t>
            </a:r>
            <a:r>
              <a:rPr lang="ko-KR" altLang="en-US" sz="2200" dirty="0"/>
              <a:t>됩니다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38C43B-FE3D-416B-89AA-6F7B59ED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17" y="2158835"/>
            <a:ext cx="7398966" cy="45083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171032-4387-4390-A413-8BADF5D5F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263" y="2223710"/>
            <a:ext cx="7315475" cy="44158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9CDF05-D1F1-488B-A426-8505F9D1C9B6}"/>
              </a:ext>
            </a:extLst>
          </p:cNvPr>
          <p:cNvSpPr txBox="1"/>
          <p:nvPr/>
        </p:nvSpPr>
        <p:spPr>
          <a:xfrm>
            <a:off x="4617717" y="655601"/>
            <a:ext cx="6868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</a:t>
            </a:r>
            <a:r>
              <a:rPr lang="en-US" altLang="ko-KR" sz="2200" dirty="0" err="1"/>
              <a:t>Mixup</a:t>
            </a:r>
            <a:r>
              <a:rPr lang="en-US" altLang="ko-KR" sz="2200" dirty="0"/>
              <a:t> augmentation</a:t>
            </a:r>
            <a:r>
              <a:rPr lang="ko-KR" altLang="en-US" sz="2200" dirty="0"/>
              <a:t>을 이용했습니다</a:t>
            </a:r>
            <a:r>
              <a:rPr lang="en-US" altLang="ko-KR" sz="2200" dirty="0"/>
              <a:t>. Noise</a:t>
            </a:r>
            <a:r>
              <a:rPr lang="ko-KR" altLang="en-US" sz="2200" dirty="0"/>
              <a:t>가 있는 데이터셋에서 효율적이고 큰 향상을 보이게 된 코드입니다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3212CAE-7389-47A3-8F71-9E91F8427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412" y="2092943"/>
            <a:ext cx="7379176" cy="46400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375E13-425B-4F1D-8EB6-57A523D67DB9}"/>
              </a:ext>
            </a:extLst>
          </p:cNvPr>
          <p:cNvSpPr txBox="1"/>
          <p:nvPr/>
        </p:nvSpPr>
        <p:spPr>
          <a:xfrm>
            <a:off x="4478863" y="292564"/>
            <a:ext cx="69833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200" dirty="0"/>
          </a:p>
          <a:p>
            <a:pPr algn="ctr"/>
            <a:r>
              <a:rPr lang="en-US" altLang="ko-KR" sz="2200" dirty="0"/>
              <a:t> ensemble </a:t>
            </a:r>
            <a:r>
              <a:rPr lang="ko-KR" altLang="en-US" sz="2200" dirty="0"/>
              <a:t>같은 경우 조잡하게 코드를 짰지만 이렇게 다양한 </a:t>
            </a:r>
            <a:r>
              <a:rPr lang="en-US" altLang="ko-KR" sz="2200" dirty="0"/>
              <a:t>optimizer</a:t>
            </a:r>
            <a:r>
              <a:rPr lang="ko-KR" altLang="en-US" sz="2200" dirty="0"/>
              <a:t>와 </a:t>
            </a:r>
            <a:r>
              <a:rPr lang="en-US" altLang="ko-KR" sz="2200" dirty="0"/>
              <a:t>scheduler</a:t>
            </a:r>
            <a:r>
              <a:rPr lang="ko-KR" altLang="en-US" sz="2200" dirty="0"/>
              <a:t>를 이용하여 모델들을 </a:t>
            </a:r>
            <a:r>
              <a:rPr lang="en-US" altLang="ko-KR" sz="2200" dirty="0"/>
              <a:t>ensemble</a:t>
            </a:r>
            <a:r>
              <a:rPr lang="ko-KR" altLang="en-US" sz="2200" dirty="0"/>
              <a:t>하였습니다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36"/>
    </mc:Choice>
    <mc:Fallback xmlns="">
      <p:transition spd="slow" advTm="34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9" grpId="0"/>
      <p:bldP spid="19" grpId="1"/>
      <p:bldP spid="23" grpId="0"/>
      <p:bldP spid="23" grpId="1"/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0DBC-BE2F-4789-A6D5-FEBA5149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07C16-A24D-4217-8CA9-E4B8D7A8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https://dacon.io/competitions/official/235697/overview/description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참고한 </a:t>
            </a:r>
            <a:r>
              <a:rPr lang="en-US" altLang="ko-KR" sz="1800" dirty="0" err="1"/>
              <a:t>dacon</a:t>
            </a:r>
            <a:r>
              <a:rPr lang="en-US" altLang="ko-KR" sz="1800" dirty="0"/>
              <a:t> </a:t>
            </a:r>
            <a:r>
              <a:rPr lang="ko-KR" altLang="en-US" sz="1800" dirty="0"/>
              <a:t>대회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https://blog.lunit.io/2017/08/08/deep-learning-is-robust-to-massive-label-noise/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(noise</a:t>
            </a:r>
            <a:r>
              <a:rPr lang="ko-KR" altLang="en-US" sz="1800" dirty="0"/>
              <a:t> 데이터셋 관련 블로그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https://link.springer.com/chapter/10.1007/978-3-030-58568-6_3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(noise dataset</a:t>
            </a:r>
            <a:r>
              <a:rPr lang="ko-KR" altLang="en-US" sz="1800" dirty="0"/>
              <a:t> 관련 논문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https://github.com/facebookresearch/mixup-cifar10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(mix</a:t>
            </a:r>
            <a:r>
              <a:rPr lang="ko-KR" altLang="en-US" sz="1800" dirty="0"/>
              <a:t> </a:t>
            </a:r>
            <a:r>
              <a:rPr lang="en-US" altLang="ko-KR" sz="1800" dirty="0"/>
              <a:t>up</a:t>
            </a:r>
            <a:r>
              <a:rPr lang="ko-KR" altLang="en-US" sz="1800" dirty="0"/>
              <a:t> </a:t>
            </a:r>
            <a:r>
              <a:rPr lang="en-US" altLang="ko-KR" sz="1800" dirty="0"/>
              <a:t>code)</a:t>
            </a:r>
          </a:p>
          <a:p>
            <a:pPr marL="0" indent="0">
              <a:buNone/>
            </a:pPr>
            <a:r>
              <a:rPr lang="en-US" altLang="ko-KR" sz="1800" dirty="0">
                <a:hlinkClick r:id="rId6"/>
              </a:rPr>
              <a:t>https://github.com/katsura-jp/pytorch-cosine-annealing-with-warmup/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en-US" altLang="ko-KR" sz="1800" dirty="0" err="1"/>
              <a:t>Pytorch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cosineannealingwithwarmup</a:t>
            </a:r>
            <a:r>
              <a:rPr lang="en-US" altLang="ko-KR" sz="1800" dirty="0"/>
              <a:t> code)</a:t>
            </a: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https://www.kaggle.com/bminixhofer/deterministic-neural-networks-using-pytorch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Pytorch</a:t>
            </a: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Seed everything)</a:t>
            </a:r>
            <a:r>
              <a:rPr lang="ko-KR" altLang="en-US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8"/>
              </a:rPr>
              <a:t>https://arxiv.org/abs/1812.01187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(Bag</a:t>
            </a:r>
            <a:r>
              <a:rPr lang="ko-KR" altLang="en-US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of</a:t>
            </a:r>
            <a:r>
              <a:rPr lang="ko-KR" altLang="en-US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tricks</a:t>
            </a:r>
            <a:r>
              <a:rPr lang="ko-KR" altLang="en-US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 image classification)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7155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"/>
    </mc:Choice>
    <mc:Fallback xmlns="">
      <p:transition spd="slow" advTm="18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90F5-328A-449F-8C81-B91E634E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218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"/>
    </mc:Choice>
    <mc:Fallback xmlns="">
      <p:transition spd="slow" advTm="3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9|0.3|5.1|0.3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7|0.3|6.7|0.3|7.3|0.3|10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466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KaTeX_Math</vt:lpstr>
      <vt:lpstr>NotoSansKR</vt:lpstr>
      <vt:lpstr>맑은 고딕</vt:lpstr>
      <vt:lpstr>맑은 고딕</vt:lpstr>
      <vt:lpstr>Arial</vt:lpstr>
      <vt:lpstr>Calibri</vt:lpstr>
      <vt:lpstr>Office 테마</vt:lpstr>
      <vt:lpstr>아주딥러닝대회  알고리즘 발표</vt:lpstr>
      <vt:lpstr>개요</vt:lpstr>
      <vt:lpstr>세팅</vt:lpstr>
      <vt:lpstr>간단한 코드 리뷰 -Model</vt:lpstr>
      <vt:lpstr>간단한 코드 리뷰 -setting</vt:lpstr>
      <vt:lpstr>Reference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아주딥러닝대회  알고리즘 발표</dc:title>
  <dc:creator>한철화</dc:creator>
  <cp:lastModifiedBy>한철화</cp:lastModifiedBy>
  <cp:revision>16</cp:revision>
  <dcterms:created xsi:type="dcterms:W3CDTF">2021-10-01T06:52:52Z</dcterms:created>
  <dcterms:modified xsi:type="dcterms:W3CDTF">2021-10-12T10:31:40Z</dcterms:modified>
</cp:coreProperties>
</file>