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921" autoAdjust="0"/>
    <p:restoredTop sz="94614" autoAdjust="0"/>
  </p:normalViewPr>
  <p:slideViewPr>
    <p:cSldViewPr>
      <p:cViewPr varScale="1">
        <p:scale>
          <a:sx n="124" d="100"/>
          <a:sy n="124" d="100"/>
        </p:scale>
        <p:origin x="2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15576DFC-3DA0-B650-61E7-D87E1D3CBD3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8BBA33D5-FA77-7BB5-1C28-6F8EC2F0B3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44" name="Freeform 4">
              <a:extLst>
                <a:ext uri="{FF2B5EF4-FFF2-40B4-BE49-F238E27FC236}">
                  <a16:creationId xmlns:a16="http://schemas.microsoft.com/office/drawing/2014/main" id="{B7C7078E-A843-6903-6CCA-B3DEDDEDB82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45" name="Freeform 5">
              <a:extLst>
                <a:ext uri="{FF2B5EF4-FFF2-40B4-BE49-F238E27FC236}">
                  <a16:creationId xmlns:a16="http://schemas.microsoft.com/office/drawing/2014/main" id="{275F9D89-9669-B2F7-CF4D-A9DABC8521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46" name="Freeform 6">
              <a:extLst>
                <a:ext uri="{FF2B5EF4-FFF2-40B4-BE49-F238E27FC236}">
                  <a16:creationId xmlns:a16="http://schemas.microsoft.com/office/drawing/2014/main" id="{65F71D35-00D5-1CFD-BC58-46C961E177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47" name="Freeform 7">
              <a:extLst>
                <a:ext uri="{FF2B5EF4-FFF2-40B4-BE49-F238E27FC236}">
                  <a16:creationId xmlns:a16="http://schemas.microsoft.com/office/drawing/2014/main" id="{8A87C8F4-0B76-A42B-9751-E67906F841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48" name="Freeform 8">
              <a:extLst>
                <a:ext uri="{FF2B5EF4-FFF2-40B4-BE49-F238E27FC236}">
                  <a16:creationId xmlns:a16="http://schemas.microsoft.com/office/drawing/2014/main" id="{BA530C51-DC05-457C-9F27-9DFA9F6380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49" name="Freeform 9">
              <a:extLst>
                <a:ext uri="{FF2B5EF4-FFF2-40B4-BE49-F238E27FC236}">
                  <a16:creationId xmlns:a16="http://schemas.microsoft.com/office/drawing/2014/main" id="{B66EE54E-AC9F-BD2F-214D-689448F254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0" name="Freeform 10">
              <a:extLst>
                <a:ext uri="{FF2B5EF4-FFF2-40B4-BE49-F238E27FC236}">
                  <a16:creationId xmlns:a16="http://schemas.microsoft.com/office/drawing/2014/main" id="{074D057B-DDBD-755D-609A-5327A2D5C4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1" name="Freeform 11">
              <a:extLst>
                <a:ext uri="{FF2B5EF4-FFF2-40B4-BE49-F238E27FC236}">
                  <a16:creationId xmlns:a16="http://schemas.microsoft.com/office/drawing/2014/main" id="{DB909D7D-12B0-7CE6-869B-2B45470E4A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2" name="Freeform 12">
              <a:extLst>
                <a:ext uri="{FF2B5EF4-FFF2-40B4-BE49-F238E27FC236}">
                  <a16:creationId xmlns:a16="http://schemas.microsoft.com/office/drawing/2014/main" id="{4F8C05F7-C87E-E411-4EAE-E20A278ADF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3" name="Freeform 13">
              <a:extLst>
                <a:ext uri="{FF2B5EF4-FFF2-40B4-BE49-F238E27FC236}">
                  <a16:creationId xmlns:a16="http://schemas.microsoft.com/office/drawing/2014/main" id="{E1691C04-9FB0-03E1-F93A-03D369C4DC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4" name="Freeform 14">
              <a:extLst>
                <a:ext uri="{FF2B5EF4-FFF2-40B4-BE49-F238E27FC236}">
                  <a16:creationId xmlns:a16="http://schemas.microsoft.com/office/drawing/2014/main" id="{D635BBE7-03B3-B6A1-70F2-B165CF5546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5" name="Freeform 15">
              <a:extLst>
                <a:ext uri="{FF2B5EF4-FFF2-40B4-BE49-F238E27FC236}">
                  <a16:creationId xmlns:a16="http://schemas.microsoft.com/office/drawing/2014/main" id="{A46DD6C0-1942-FE91-23AD-8EB093F4C2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6" name="Freeform 16">
              <a:extLst>
                <a:ext uri="{FF2B5EF4-FFF2-40B4-BE49-F238E27FC236}">
                  <a16:creationId xmlns:a16="http://schemas.microsoft.com/office/drawing/2014/main" id="{0F32B28A-DCF0-9CEC-BA02-5DD6C47CA91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7" name="Freeform 17">
              <a:extLst>
                <a:ext uri="{FF2B5EF4-FFF2-40B4-BE49-F238E27FC236}">
                  <a16:creationId xmlns:a16="http://schemas.microsoft.com/office/drawing/2014/main" id="{A4C31190-6D35-C0B1-9C19-F3DB66D7B42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8" name="Freeform 18">
              <a:extLst>
                <a:ext uri="{FF2B5EF4-FFF2-40B4-BE49-F238E27FC236}">
                  <a16:creationId xmlns:a16="http://schemas.microsoft.com/office/drawing/2014/main" id="{BE623FAD-19A9-6838-1026-22E2DFD7EE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9" name="Freeform 19">
              <a:extLst>
                <a:ext uri="{FF2B5EF4-FFF2-40B4-BE49-F238E27FC236}">
                  <a16:creationId xmlns:a16="http://schemas.microsoft.com/office/drawing/2014/main" id="{9A73749C-9794-7DC6-B954-29E3A704E4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0" name="Freeform 20">
              <a:extLst>
                <a:ext uri="{FF2B5EF4-FFF2-40B4-BE49-F238E27FC236}">
                  <a16:creationId xmlns:a16="http://schemas.microsoft.com/office/drawing/2014/main" id="{D3FE4A3F-AA58-49F5-9344-065B4B940F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1" name="Freeform 21">
              <a:extLst>
                <a:ext uri="{FF2B5EF4-FFF2-40B4-BE49-F238E27FC236}">
                  <a16:creationId xmlns:a16="http://schemas.microsoft.com/office/drawing/2014/main" id="{87782434-0EE8-AF9D-5B97-0DEE208023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2" name="Freeform 22">
              <a:extLst>
                <a:ext uri="{FF2B5EF4-FFF2-40B4-BE49-F238E27FC236}">
                  <a16:creationId xmlns:a16="http://schemas.microsoft.com/office/drawing/2014/main" id="{49F26841-3566-2524-DDA0-8A1954FFA8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3" name="Freeform 23">
              <a:extLst>
                <a:ext uri="{FF2B5EF4-FFF2-40B4-BE49-F238E27FC236}">
                  <a16:creationId xmlns:a16="http://schemas.microsoft.com/office/drawing/2014/main" id="{8FDE11FB-A478-ECC9-B7B9-AEE810DF81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4" name="Freeform 24">
              <a:extLst>
                <a:ext uri="{FF2B5EF4-FFF2-40B4-BE49-F238E27FC236}">
                  <a16:creationId xmlns:a16="http://schemas.microsoft.com/office/drawing/2014/main" id="{30EE7824-1F8A-4626-5A6B-FE63FD881F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5" name="Freeform 25">
              <a:extLst>
                <a:ext uri="{FF2B5EF4-FFF2-40B4-BE49-F238E27FC236}">
                  <a16:creationId xmlns:a16="http://schemas.microsoft.com/office/drawing/2014/main" id="{62A62C01-1FDE-B35D-B0C9-F3E4A074F5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6" name="Freeform 26">
              <a:extLst>
                <a:ext uri="{FF2B5EF4-FFF2-40B4-BE49-F238E27FC236}">
                  <a16:creationId xmlns:a16="http://schemas.microsoft.com/office/drawing/2014/main" id="{3FAB0A1D-C3C1-E87D-F105-A173B28196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7" name="Freeform 27">
              <a:extLst>
                <a:ext uri="{FF2B5EF4-FFF2-40B4-BE49-F238E27FC236}">
                  <a16:creationId xmlns:a16="http://schemas.microsoft.com/office/drawing/2014/main" id="{9E10F47C-D79A-783D-899E-43FA46978C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8" name="Freeform 28">
              <a:extLst>
                <a:ext uri="{FF2B5EF4-FFF2-40B4-BE49-F238E27FC236}">
                  <a16:creationId xmlns:a16="http://schemas.microsoft.com/office/drawing/2014/main" id="{0504DE29-1A0C-6609-539B-A7CA623DA42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9" name="Freeform 29">
              <a:extLst>
                <a:ext uri="{FF2B5EF4-FFF2-40B4-BE49-F238E27FC236}">
                  <a16:creationId xmlns:a16="http://schemas.microsoft.com/office/drawing/2014/main" id="{F84DF133-93B5-AE60-CDE7-8D79989473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0" name="Freeform 30">
              <a:extLst>
                <a:ext uri="{FF2B5EF4-FFF2-40B4-BE49-F238E27FC236}">
                  <a16:creationId xmlns:a16="http://schemas.microsoft.com/office/drawing/2014/main" id="{65D1D208-865E-A7B8-F5BB-7255931372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1" name="Freeform 31">
              <a:extLst>
                <a:ext uri="{FF2B5EF4-FFF2-40B4-BE49-F238E27FC236}">
                  <a16:creationId xmlns:a16="http://schemas.microsoft.com/office/drawing/2014/main" id="{86187D0A-EEDF-3EAD-82F1-CE51D7665D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2" name="Freeform 32">
              <a:extLst>
                <a:ext uri="{FF2B5EF4-FFF2-40B4-BE49-F238E27FC236}">
                  <a16:creationId xmlns:a16="http://schemas.microsoft.com/office/drawing/2014/main" id="{E562F644-0CCE-4A37-8C81-B8B314E6F02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3" name="Freeform 33">
              <a:extLst>
                <a:ext uri="{FF2B5EF4-FFF2-40B4-BE49-F238E27FC236}">
                  <a16:creationId xmlns:a16="http://schemas.microsoft.com/office/drawing/2014/main" id="{CF220B5B-0DA0-5999-A15D-DD67F7F8B7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4" name="Freeform 34">
              <a:extLst>
                <a:ext uri="{FF2B5EF4-FFF2-40B4-BE49-F238E27FC236}">
                  <a16:creationId xmlns:a16="http://schemas.microsoft.com/office/drawing/2014/main" id="{8F8EADFA-993F-7B99-D47F-295CA884F7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5" name="Freeform 35">
              <a:extLst>
                <a:ext uri="{FF2B5EF4-FFF2-40B4-BE49-F238E27FC236}">
                  <a16:creationId xmlns:a16="http://schemas.microsoft.com/office/drawing/2014/main" id="{1D6E217C-F85A-061E-B78C-EE02A28EC0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6" name="Freeform 36">
              <a:extLst>
                <a:ext uri="{FF2B5EF4-FFF2-40B4-BE49-F238E27FC236}">
                  <a16:creationId xmlns:a16="http://schemas.microsoft.com/office/drawing/2014/main" id="{C077074D-0B8E-8B36-21BE-2A0AD8CB33F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7" name="Freeform 37">
              <a:extLst>
                <a:ext uri="{FF2B5EF4-FFF2-40B4-BE49-F238E27FC236}">
                  <a16:creationId xmlns:a16="http://schemas.microsoft.com/office/drawing/2014/main" id="{407B8D16-E176-0D3C-32F4-FFA30562725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8" name="Freeform 38">
              <a:extLst>
                <a:ext uri="{FF2B5EF4-FFF2-40B4-BE49-F238E27FC236}">
                  <a16:creationId xmlns:a16="http://schemas.microsoft.com/office/drawing/2014/main" id="{75106974-641C-C69F-BAEB-1B28C130690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0279" name="Group 39">
              <a:extLst>
                <a:ext uri="{FF2B5EF4-FFF2-40B4-BE49-F238E27FC236}">
                  <a16:creationId xmlns:a16="http://schemas.microsoft.com/office/drawing/2014/main" id="{1D88875D-7BCC-3F4C-658C-8128B33FA0C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0280" name="Freeform 40">
                <a:extLst>
                  <a:ext uri="{FF2B5EF4-FFF2-40B4-BE49-F238E27FC236}">
                    <a16:creationId xmlns:a16="http://schemas.microsoft.com/office/drawing/2014/main" id="{E2C3F275-3005-940B-CB5F-E172813F7AB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1" name="Freeform 41">
                <a:extLst>
                  <a:ext uri="{FF2B5EF4-FFF2-40B4-BE49-F238E27FC236}">
                    <a16:creationId xmlns:a16="http://schemas.microsoft.com/office/drawing/2014/main" id="{7FB06797-A3FB-BED4-4835-311BD55D289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0282" name="Rectangle 42">
            <a:extLst>
              <a:ext uri="{FF2B5EF4-FFF2-40B4-BE49-F238E27FC236}">
                <a16:creationId xmlns:a16="http://schemas.microsoft.com/office/drawing/2014/main" id="{0EB59AF0-5080-1531-3909-7FF65C1BEB3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s-ES" altLang="es-ES" noProof="0"/>
              <a:t>Haga clic para cambiar el estilo de título	</a:t>
            </a:r>
          </a:p>
        </p:txBody>
      </p:sp>
      <p:sp>
        <p:nvSpPr>
          <p:cNvPr id="10283" name="Rectangle 43">
            <a:extLst>
              <a:ext uri="{FF2B5EF4-FFF2-40B4-BE49-F238E27FC236}">
                <a16:creationId xmlns:a16="http://schemas.microsoft.com/office/drawing/2014/main" id="{FFB46E29-12FD-CC93-9EA6-A7076AB400DF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10284" name="Rectangle 44">
            <a:extLst>
              <a:ext uri="{FF2B5EF4-FFF2-40B4-BE49-F238E27FC236}">
                <a16:creationId xmlns:a16="http://schemas.microsoft.com/office/drawing/2014/main" id="{C6370112-8592-F7A3-DF8E-834A1B372DE0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10285" name="Rectangle 45">
            <a:extLst>
              <a:ext uri="{FF2B5EF4-FFF2-40B4-BE49-F238E27FC236}">
                <a16:creationId xmlns:a16="http://schemas.microsoft.com/office/drawing/2014/main" id="{E2129056-51BE-4956-3610-8D4D10A0E6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10286" name="Rectangle 46">
            <a:extLst>
              <a:ext uri="{FF2B5EF4-FFF2-40B4-BE49-F238E27FC236}">
                <a16:creationId xmlns:a16="http://schemas.microsoft.com/office/drawing/2014/main" id="{D244EDD8-655B-5BE1-D621-873CF8D8F7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B7F4AE1-0462-EB48-8672-8C9C9232652F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360C4-3A27-CBAB-08F6-038C7B0B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CFF2C0-FCD9-BB42-1A53-1F0AD351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7CBF49-E237-2524-E7FA-04F5C13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919C6-D078-0D9A-2F0A-2C3F5523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FBBBB-3A3E-710B-B061-2DE962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FE9D3-E4E4-204B-9ABA-858D7F09106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243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A41C31-6C24-18F0-FD3E-821283DBF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08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2272F5-1DF5-61FE-ACBA-457D8AB0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08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FADE5-FF05-EEB5-2B07-651A4B05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10E037-A3A0-C32E-9B84-86573D69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2B2D2-D8A7-6E1F-AD1E-5FCA5CE0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DDED9-F750-9448-842B-6F6CE2B1F58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6413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DACEC-7D4D-9B82-DCAA-D32605D9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90642-AC0A-4573-2741-ACBBD81AC75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56306-B315-3B7E-A4E0-5E6096E6F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8E7AE-C3C7-C1C9-D5FA-276767B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424F34-90A4-8E17-9C35-348CD8F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6E95B6-460E-C53D-4983-A6A749ED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EFF3E3-5F4D-7449-9870-3E402C48AB1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5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30E13-CA6B-4EF7-7FAE-0A86C65E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A59C6-503D-7C96-740A-A17BE653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DB687-F9CD-F89D-F609-A43FF133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47269-8E97-46D5-4DEB-85F60E35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864614-0D5B-2711-B469-80826F5B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8B2BB-836C-A445-ACDC-D369CDA0D74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8646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72A8-23ED-22C8-E486-B642A1AE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150415-DB0F-93C7-7EF0-022A12A1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133EC-1AE5-20F4-AA91-0299DA07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B0138-F8F9-B61E-3545-6FFC18E7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503FB-F6F5-C28F-01A7-37A3CD85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D7CAF-563A-F746-83CA-3271CC26DF39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2945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555DD-F8DE-77FC-5F11-72883E02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4ECE4-46D5-820D-6915-929F11A57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593A6D-1495-F849-A8EC-90A1905EE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1DD3CC-205F-2B3F-7E56-420AAB96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1EC9F-654A-470F-0FD0-3384BB34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064BF5-5A5F-B8FC-F03C-3A2398B0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7DB8A-9E27-A445-B7C2-CF8AD274A9B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541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A6D09-A3BE-7790-F1F9-8100D841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1671AF-957D-4C95-6A0F-BC18BD26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E8B3D6-C88C-AA7C-7E91-EC77D7174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9F47E9-8F39-4C74-6833-B71FD88A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4D282-B26D-CB1A-87B2-5E66FC64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982F70-8008-7E9E-B43D-5C216C9B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1AF6EE-A777-C827-F75D-6ED23521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7E539C-3BC1-A3A3-EE4C-79554E49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2ADF8-BEF8-1A4B-A8E8-553DA1C903E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273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DB7E3-DF95-41F0-F02B-2CEE56CE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AE070F-DBA2-967A-725A-B5706DED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7F92B7-1EAE-3227-ED72-5CF88395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8E065F-EFA3-8F8D-B374-5E58F5AA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220D3-A0D1-014F-9836-9E6F740047F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5990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FEDAD-13C4-22BE-1846-13B3CFF5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A87D67-8C9F-E7D8-4AEB-95100005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D2F066-1285-4E6D-8B42-CCD78269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07507-BA03-8046-B137-7711228F9439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6324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B6097-CB5F-6F60-A8D0-5CBA97D6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57476-9F76-307F-35AD-16A360D7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C5C5FB-8AEC-9682-C237-EAB21B52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3E280C-EDE9-975E-87EE-8E100C8F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D4554-12FB-27D6-873C-8390FBF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B91C9B-2E6D-9CFA-3AA0-79C64FD8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E98A-8925-EF44-801B-DE0E2FEC72B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662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FB76C-6459-3930-369F-70B4FBB6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B48AC4-AD8A-C7A5-5A09-EF92F223D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483BC-20C4-8FC0-95CB-6814CD11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021251-D5A9-D31C-DA51-7AE524BB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CC027D-3034-9130-041F-A4FD1B4D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69C8E-330F-B139-CADF-DD55CBBD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8CA54-707E-7743-9F54-F69620A1788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975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EFAC0AB0-A2AD-9285-6209-C4BE11A36B1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512260D5-0235-5C38-97BB-1EF67B0B80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0" name="Freeform 4">
              <a:extLst>
                <a:ext uri="{FF2B5EF4-FFF2-40B4-BE49-F238E27FC236}">
                  <a16:creationId xmlns:a16="http://schemas.microsoft.com/office/drawing/2014/main" id="{E9CAF079-430C-7CA0-49D1-EEC0853F69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1" name="Freeform 5">
              <a:extLst>
                <a:ext uri="{FF2B5EF4-FFF2-40B4-BE49-F238E27FC236}">
                  <a16:creationId xmlns:a16="http://schemas.microsoft.com/office/drawing/2014/main" id="{50F67FB7-214D-E4AD-9300-0781453E37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2" name="Freeform 6">
              <a:extLst>
                <a:ext uri="{FF2B5EF4-FFF2-40B4-BE49-F238E27FC236}">
                  <a16:creationId xmlns:a16="http://schemas.microsoft.com/office/drawing/2014/main" id="{00B99D2C-380B-BE93-637B-091F61149F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3" name="Freeform 7">
              <a:extLst>
                <a:ext uri="{FF2B5EF4-FFF2-40B4-BE49-F238E27FC236}">
                  <a16:creationId xmlns:a16="http://schemas.microsoft.com/office/drawing/2014/main" id="{270B473C-8AAF-37EA-2B2B-20D63728DF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4" name="Freeform 8">
              <a:extLst>
                <a:ext uri="{FF2B5EF4-FFF2-40B4-BE49-F238E27FC236}">
                  <a16:creationId xmlns:a16="http://schemas.microsoft.com/office/drawing/2014/main" id="{D01D69B5-268C-30B2-7171-DD018438BF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5" name="Freeform 9">
              <a:extLst>
                <a:ext uri="{FF2B5EF4-FFF2-40B4-BE49-F238E27FC236}">
                  <a16:creationId xmlns:a16="http://schemas.microsoft.com/office/drawing/2014/main" id="{6E026E34-D99A-05EF-BBC2-AFB2E288F71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6" name="Freeform 10">
              <a:extLst>
                <a:ext uri="{FF2B5EF4-FFF2-40B4-BE49-F238E27FC236}">
                  <a16:creationId xmlns:a16="http://schemas.microsoft.com/office/drawing/2014/main" id="{CB43C33B-667D-0BFB-EFEC-A736444E2F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7" name="Freeform 11">
              <a:extLst>
                <a:ext uri="{FF2B5EF4-FFF2-40B4-BE49-F238E27FC236}">
                  <a16:creationId xmlns:a16="http://schemas.microsoft.com/office/drawing/2014/main" id="{E3356183-EFD2-C831-D238-90CD8F17141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8" name="Freeform 12">
              <a:extLst>
                <a:ext uri="{FF2B5EF4-FFF2-40B4-BE49-F238E27FC236}">
                  <a16:creationId xmlns:a16="http://schemas.microsoft.com/office/drawing/2014/main" id="{4C8565F9-4708-11DB-2ECB-291055FF4C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9" name="Freeform 13">
              <a:extLst>
                <a:ext uri="{FF2B5EF4-FFF2-40B4-BE49-F238E27FC236}">
                  <a16:creationId xmlns:a16="http://schemas.microsoft.com/office/drawing/2014/main" id="{2211EE24-0935-DC5C-C497-B85A282BA10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0" name="Freeform 14">
              <a:extLst>
                <a:ext uri="{FF2B5EF4-FFF2-40B4-BE49-F238E27FC236}">
                  <a16:creationId xmlns:a16="http://schemas.microsoft.com/office/drawing/2014/main" id="{14C576BC-9539-AA01-6EA0-80DF10E5E2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1" name="Freeform 15">
              <a:extLst>
                <a:ext uri="{FF2B5EF4-FFF2-40B4-BE49-F238E27FC236}">
                  <a16:creationId xmlns:a16="http://schemas.microsoft.com/office/drawing/2014/main" id="{22E3F2A4-50D6-AD89-0BCC-F94E32A33D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2" name="Freeform 16">
              <a:extLst>
                <a:ext uri="{FF2B5EF4-FFF2-40B4-BE49-F238E27FC236}">
                  <a16:creationId xmlns:a16="http://schemas.microsoft.com/office/drawing/2014/main" id="{577AE7F3-DE56-4AD4-F2C7-1F189E4676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3" name="Freeform 17">
              <a:extLst>
                <a:ext uri="{FF2B5EF4-FFF2-40B4-BE49-F238E27FC236}">
                  <a16:creationId xmlns:a16="http://schemas.microsoft.com/office/drawing/2014/main" id="{953989BD-D523-D5AF-2CD4-B79A3C72F7E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4" name="Freeform 18">
              <a:extLst>
                <a:ext uri="{FF2B5EF4-FFF2-40B4-BE49-F238E27FC236}">
                  <a16:creationId xmlns:a16="http://schemas.microsoft.com/office/drawing/2014/main" id="{17C04A1A-F858-5AD9-5BB8-6122AE4274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5" name="Freeform 19">
              <a:extLst>
                <a:ext uri="{FF2B5EF4-FFF2-40B4-BE49-F238E27FC236}">
                  <a16:creationId xmlns:a16="http://schemas.microsoft.com/office/drawing/2014/main" id="{FBAB3405-C742-8DDA-2CDD-989238A17A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6" name="Freeform 20">
              <a:extLst>
                <a:ext uri="{FF2B5EF4-FFF2-40B4-BE49-F238E27FC236}">
                  <a16:creationId xmlns:a16="http://schemas.microsoft.com/office/drawing/2014/main" id="{351A11F8-B35E-59DF-F455-1070ECA3638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7" name="Freeform 21">
              <a:extLst>
                <a:ext uri="{FF2B5EF4-FFF2-40B4-BE49-F238E27FC236}">
                  <a16:creationId xmlns:a16="http://schemas.microsoft.com/office/drawing/2014/main" id="{EB41B705-DAFB-B521-B8F4-D0F76314E7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8" name="Freeform 22">
              <a:extLst>
                <a:ext uri="{FF2B5EF4-FFF2-40B4-BE49-F238E27FC236}">
                  <a16:creationId xmlns:a16="http://schemas.microsoft.com/office/drawing/2014/main" id="{6ED203D5-E421-0807-B769-B7843FB0E44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9" name="Freeform 23">
              <a:extLst>
                <a:ext uri="{FF2B5EF4-FFF2-40B4-BE49-F238E27FC236}">
                  <a16:creationId xmlns:a16="http://schemas.microsoft.com/office/drawing/2014/main" id="{C04294B1-F20A-25CD-72A6-BA6FEEC81C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0" name="Freeform 24">
              <a:extLst>
                <a:ext uri="{FF2B5EF4-FFF2-40B4-BE49-F238E27FC236}">
                  <a16:creationId xmlns:a16="http://schemas.microsoft.com/office/drawing/2014/main" id="{8C041E15-63E8-B62B-D827-0D0EA7E4F5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1" name="Freeform 25">
              <a:extLst>
                <a:ext uri="{FF2B5EF4-FFF2-40B4-BE49-F238E27FC236}">
                  <a16:creationId xmlns:a16="http://schemas.microsoft.com/office/drawing/2014/main" id="{A4849667-E675-0825-7BB4-3230A76346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2" name="Freeform 26">
              <a:extLst>
                <a:ext uri="{FF2B5EF4-FFF2-40B4-BE49-F238E27FC236}">
                  <a16:creationId xmlns:a16="http://schemas.microsoft.com/office/drawing/2014/main" id="{91A675E3-A7A3-D510-826E-BE607E7375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3" name="Freeform 27">
              <a:extLst>
                <a:ext uri="{FF2B5EF4-FFF2-40B4-BE49-F238E27FC236}">
                  <a16:creationId xmlns:a16="http://schemas.microsoft.com/office/drawing/2014/main" id="{4CEDE412-032C-96C7-C0C4-381D001ADC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4" name="Freeform 28">
              <a:extLst>
                <a:ext uri="{FF2B5EF4-FFF2-40B4-BE49-F238E27FC236}">
                  <a16:creationId xmlns:a16="http://schemas.microsoft.com/office/drawing/2014/main" id="{62241BEE-78A0-9825-FD67-F626CF44EC1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5" name="Freeform 29">
              <a:extLst>
                <a:ext uri="{FF2B5EF4-FFF2-40B4-BE49-F238E27FC236}">
                  <a16:creationId xmlns:a16="http://schemas.microsoft.com/office/drawing/2014/main" id="{C1143D15-AD76-979A-0847-E3EB9F3D97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6" name="Freeform 30">
              <a:extLst>
                <a:ext uri="{FF2B5EF4-FFF2-40B4-BE49-F238E27FC236}">
                  <a16:creationId xmlns:a16="http://schemas.microsoft.com/office/drawing/2014/main" id="{FDFE0D77-2ABB-5029-3A96-B904BAB9911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7" name="Freeform 31">
              <a:extLst>
                <a:ext uri="{FF2B5EF4-FFF2-40B4-BE49-F238E27FC236}">
                  <a16:creationId xmlns:a16="http://schemas.microsoft.com/office/drawing/2014/main" id="{69A98B72-93CF-2349-5E29-F37C246C94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8" name="Freeform 32">
              <a:extLst>
                <a:ext uri="{FF2B5EF4-FFF2-40B4-BE49-F238E27FC236}">
                  <a16:creationId xmlns:a16="http://schemas.microsoft.com/office/drawing/2014/main" id="{CC550B9E-345C-CF0C-9F4F-FBAF9A014E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9" name="Freeform 33">
              <a:extLst>
                <a:ext uri="{FF2B5EF4-FFF2-40B4-BE49-F238E27FC236}">
                  <a16:creationId xmlns:a16="http://schemas.microsoft.com/office/drawing/2014/main" id="{D3527F2C-B8EA-4A56-1DFB-D642E6E91E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0" name="Freeform 34">
              <a:extLst>
                <a:ext uri="{FF2B5EF4-FFF2-40B4-BE49-F238E27FC236}">
                  <a16:creationId xmlns:a16="http://schemas.microsoft.com/office/drawing/2014/main" id="{440F6266-AE9F-2D37-17A3-300973250C3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1" name="Freeform 35">
              <a:extLst>
                <a:ext uri="{FF2B5EF4-FFF2-40B4-BE49-F238E27FC236}">
                  <a16:creationId xmlns:a16="http://schemas.microsoft.com/office/drawing/2014/main" id="{31B77945-1095-EDBF-1041-37DBC9A37C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2" name="Freeform 36">
              <a:extLst>
                <a:ext uri="{FF2B5EF4-FFF2-40B4-BE49-F238E27FC236}">
                  <a16:creationId xmlns:a16="http://schemas.microsoft.com/office/drawing/2014/main" id="{BD30D529-60E9-E90F-1F6A-A5F1258F68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3" name="Freeform 37">
              <a:extLst>
                <a:ext uri="{FF2B5EF4-FFF2-40B4-BE49-F238E27FC236}">
                  <a16:creationId xmlns:a16="http://schemas.microsoft.com/office/drawing/2014/main" id="{88968485-7C2B-9357-A304-F556BE76FF3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4" name="Freeform 38">
              <a:extLst>
                <a:ext uri="{FF2B5EF4-FFF2-40B4-BE49-F238E27FC236}">
                  <a16:creationId xmlns:a16="http://schemas.microsoft.com/office/drawing/2014/main" id="{57E79144-56E5-6906-1B95-18FF3B53D6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9255" name="Group 39">
              <a:extLst>
                <a:ext uri="{FF2B5EF4-FFF2-40B4-BE49-F238E27FC236}">
                  <a16:creationId xmlns:a16="http://schemas.microsoft.com/office/drawing/2014/main" id="{AA262D70-C4CD-7703-8177-4BD9C5C2785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9256" name="Freeform 40">
                <a:extLst>
                  <a:ext uri="{FF2B5EF4-FFF2-40B4-BE49-F238E27FC236}">
                    <a16:creationId xmlns:a16="http://schemas.microsoft.com/office/drawing/2014/main" id="{4FE05C8D-39D8-4AB1-6A66-A4D4385F089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57" name="Freeform 41">
                <a:extLst>
                  <a:ext uri="{FF2B5EF4-FFF2-40B4-BE49-F238E27FC236}">
                    <a16:creationId xmlns:a16="http://schemas.microsoft.com/office/drawing/2014/main" id="{C885CB4E-116A-9B1F-E409-6438A8C29CF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9258" name="Rectangle 42">
            <a:extLst>
              <a:ext uri="{FF2B5EF4-FFF2-40B4-BE49-F238E27FC236}">
                <a16:creationId xmlns:a16="http://schemas.microsoft.com/office/drawing/2014/main" id="{E286BAD1-1123-CB88-5AEB-F18534F0C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9259" name="Rectangle 43">
            <a:extLst>
              <a:ext uri="{FF2B5EF4-FFF2-40B4-BE49-F238E27FC236}">
                <a16:creationId xmlns:a16="http://schemas.microsoft.com/office/drawing/2014/main" id="{3312A9C2-E036-9F28-5378-77D55A942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9260" name="Rectangle 44">
            <a:extLst>
              <a:ext uri="{FF2B5EF4-FFF2-40B4-BE49-F238E27FC236}">
                <a16:creationId xmlns:a16="http://schemas.microsoft.com/office/drawing/2014/main" id="{6E70C66C-DA35-A0B5-432F-60BB84C984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s-ES" altLang="es-ES"/>
              <a:t>16 Febrero 2005</a:t>
            </a:r>
          </a:p>
        </p:txBody>
      </p:sp>
      <p:sp>
        <p:nvSpPr>
          <p:cNvPr id="9261" name="Rectangle 45">
            <a:extLst>
              <a:ext uri="{FF2B5EF4-FFF2-40B4-BE49-F238E27FC236}">
                <a16:creationId xmlns:a16="http://schemas.microsoft.com/office/drawing/2014/main" id="{2C5F35BC-A7D1-C4FF-702A-E019949053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s-ES" altLang="es-ES"/>
              <a:t>Hospital de Montilla</a:t>
            </a:r>
          </a:p>
        </p:txBody>
      </p:sp>
      <p:sp>
        <p:nvSpPr>
          <p:cNvPr id="9262" name="Rectangle 46">
            <a:extLst>
              <a:ext uri="{FF2B5EF4-FFF2-40B4-BE49-F238E27FC236}">
                <a16:creationId xmlns:a16="http://schemas.microsoft.com/office/drawing/2014/main" id="{FB7ACCD1-F9A6-95F9-318A-DAB1513657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0E41A1C-00B9-634A-8E22-3F980E21E70E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9264" name="Rectangle 48">
            <a:extLst>
              <a:ext uri="{FF2B5EF4-FFF2-40B4-BE49-F238E27FC236}">
                <a16:creationId xmlns:a16="http://schemas.microsoft.com/office/drawing/2014/main" id="{FD8CE706-A6A6-DBB5-2DD9-CFA20FACCF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3850" y="981075"/>
            <a:ext cx="8424863" cy="71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/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itchFamily="2" charset="2"/>
        <a:buChar char="q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itchFamily="2" charset="2"/>
        <a:buChar char="q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itchFamily="2" charset="2"/>
        <a:buChar char="q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itchFamily="2" charset="2"/>
        <a:buChar char="q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itchFamily="2" charset="2"/>
        <a:buChar char="q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6C9467D-DA83-0117-349A-22A9D92A51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s-ES"/>
              <a:t>HIPONATREMIAS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29BB4CE-3B30-9E7B-C632-41B075C23D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altLang="es-ES" sz="2000"/>
              <a:t>Carlos J. Galán Doval</a:t>
            </a:r>
          </a:p>
          <a:p>
            <a:pPr algn="r"/>
            <a:r>
              <a:rPr lang="es-ES" altLang="es-ES" sz="2000"/>
              <a:t>Hospital de Montilla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AB4BF3C7-BB5F-238A-96E4-3B5887C9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9430EFD2-69CD-EEAA-26ED-F693B46A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82738FC-CC10-6C68-96FC-93BB985A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429000"/>
            <a:ext cx="2663825" cy="269875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1FB4DE9-BC20-5DD0-BA9E-B3786E94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429000"/>
            <a:ext cx="2663825" cy="269875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B408849-7AC0-FCAC-5FA5-CA9B3A066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Etiopatogenia IV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164FC70A-8A54-B34D-A5BC-BA7224EA4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546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OSMOLARIDAD PLASMÁTICA</a:t>
            </a:r>
            <a:r>
              <a:rPr lang="es-ES" altLang="es-ES" b="1"/>
              <a:t> </a:t>
            </a:r>
            <a:r>
              <a:rPr lang="es-ES" altLang="es-ES" sz="2400" b="1">
                <a:solidFill>
                  <a:srgbClr val="FF9900"/>
                </a:solidFill>
              </a:rPr>
              <a:t>DESCENDIDA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6F8464BF-AC56-CAE4-E3D0-026E1CC1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1844675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400" b="1">
                <a:solidFill>
                  <a:srgbClr val="FF3300"/>
                </a:solidFill>
              </a:rPr>
              <a:t>HIPONATREMIA VERDADERA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31A0FC19-6876-EEEA-2FD2-4B950AD3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349500"/>
            <a:ext cx="351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000" b="1">
                <a:solidFill>
                  <a:srgbClr val="FFFF99"/>
                </a:solidFill>
              </a:rPr>
              <a:t>Volumen Extracelular  </a:t>
            </a:r>
            <a:r>
              <a:rPr lang="es-ES" altLang="es-ES" sz="2400" b="1">
                <a:solidFill>
                  <a:srgbClr val="FFFF99"/>
                </a:solidFill>
              </a:rPr>
              <a:t>Alto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540741C6-7CB2-00C8-41FA-D71CACF76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3494088"/>
            <a:ext cx="248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000">
                <a:solidFill>
                  <a:srgbClr val="FFFF66"/>
                </a:solidFill>
              </a:rPr>
              <a:t>Na Orina &gt; 20 mEq/l</a:t>
            </a: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418D890B-B94E-0457-4E55-19F5C67C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3492500"/>
            <a:ext cx="248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000">
                <a:solidFill>
                  <a:srgbClr val="FFFF66"/>
                </a:solidFill>
              </a:rPr>
              <a:t>Na Orina &lt; 20 mEq/l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11F5C81F-8007-023C-C59D-03978D037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4086225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RENAL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CBFCECDB-AA39-A1E5-A06A-523C192E0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4086225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EXTRARENAL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EED7544B-E77F-A02B-16FF-7F836F587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4625975"/>
            <a:ext cx="26368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Insuf. Renal  Crónica</a:t>
            </a:r>
          </a:p>
          <a:p>
            <a:pPr>
              <a:buClr>
                <a:srgbClr val="FFFF00"/>
              </a:buClr>
              <a:buFontTx/>
              <a:buChar char="o"/>
            </a:pPr>
            <a:endParaRPr lang="es-ES" altLang="es-ES"/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Fracaso Renal Agudo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76F92AD4-6F60-C08D-2CD3-E1D7442D3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627563"/>
            <a:ext cx="19621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Insuf. Cardiaca</a:t>
            </a:r>
          </a:p>
          <a:p>
            <a:pPr>
              <a:buClr>
                <a:srgbClr val="FFFF00"/>
              </a:buClr>
              <a:buFontTx/>
              <a:buChar char="o"/>
            </a:pPr>
            <a:endParaRPr lang="es-ES" altLang="es-ES"/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Cirrosis</a:t>
            </a:r>
          </a:p>
          <a:p>
            <a:pPr>
              <a:buClr>
                <a:srgbClr val="FFFF00"/>
              </a:buClr>
              <a:buFontTx/>
              <a:buChar char="o"/>
            </a:pPr>
            <a:endParaRPr lang="es-ES" altLang="es-ES"/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Síndr. Nefrótico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A8F2BCD9-F573-7427-C693-1C78D1F1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28A173AC-409B-71D7-86FF-6ABBC90E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7EA2DAA-00E9-E61D-8282-CE29B93EC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Etiopatogenia V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C2781CCD-B10E-FD26-7153-2F1598672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546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OSMOLARIDAD PLASMÁTICA</a:t>
            </a:r>
            <a:r>
              <a:rPr lang="es-ES" altLang="es-ES" b="1"/>
              <a:t> </a:t>
            </a:r>
            <a:r>
              <a:rPr lang="es-ES" altLang="es-ES" sz="2400" b="1">
                <a:solidFill>
                  <a:srgbClr val="FF9900"/>
                </a:solidFill>
              </a:rPr>
              <a:t>DESCENDIDA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283C01FA-A3AF-37E4-91F2-659C07DCC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1844675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400" b="1">
                <a:solidFill>
                  <a:srgbClr val="FF3300"/>
                </a:solidFill>
              </a:rPr>
              <a:t>HIPONATREMIA VERDADERA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04D6E84C-0373-A169-0F15-DDF268AA5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349500"/>
            <a:ext cx="397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000" b="1">
                <a:solidFill>
                  <a:srgbClr val="FFFF99"/>
                </a:solidFill>
              </a:rPr>
              <a:t>Volumen Extracelular  </a:t>
            </a:r>
            <a:r>
              <a:rPr lang="es-ES" altLang="es-ES" sz="2400" b="1">
                <a:solidFill>
                  <a:srgbClr val="FFFF99"/>
                </a:solidFill>
              </a:rPr>
              <a:t>Normal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4D579D2F-4575-8B6A-0449-91B7F9C17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4392612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 sz="2000"/>
              <a:t> SIADH</a:t>
            </a:r>
          </a:p>
          <a:p>
            <a:pPr>
              <a:buClr>
                <a:srgbClr val="FFFF00"/>
              </a:buClr>
              <a:buFontTx/>
              <a:buChar char="o"/>
            </a:pPr>
            <a:endParaRPr lang="es-ES" altLang="es-ES" sz="2000"/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 sz="2000"/>
              <a:t> Hipotiroidismo (Formas graves)</a:t>
            </a:r>
          </a:p>
          <a:p>
            <a:pPr>
              <a:buClr>
                <a:srgbClr val="FFFF00"/>
              </a:buClr>
              <a:buFontTx/>
              <a:buChar char="o"/>
            </a:pPr>
            <a:endParaRPr lang="es-ES" altLang="es-ES" sz="2000"/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 sz="2000"/>
              <a:t> Déficit de Glucocorticoides</a:t>
            </a:r>
          </a:p>
          <a:p>
            <a:pPr>
              <a:buClr>
                <a:srgbClr val="FFFF00"/>
              </a:buClr>
              <a:buFontTx/>
              <a:buChar char="o"/>
            </a:pPr>
            <a:endParaRPr lang="es-ES" altLang="es-ES" sz="2000"/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 sz="2000"/>
              <a:t> Polidipsia Psicógena (Potomanía)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709A714A-130A-DAD7-235D-11B760D8C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213100"/>
            <a:ext cx="3636963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 sz="1600"/>
              <a:t> Ca pulmón, páncreas, duodeno.</a:t>
            </a:r>
          </a:p>
          <a:p>
            <a:pPr>
              <a:buClr>
                <a:srgbClr val="FFFF00"/>
              </a:buClr>
              <a:buFontTx/>
              <a:buChar char="o"/>
            </a:pPr>
            <a:endParaRPr lang="es-ES" altLang="es-ES" sz="1600"/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 sz="1600"/>
              <a:t> TBC, Neumonías, IRA.</a:t>
            </a:r>
          </a:p>
          <a:p>
            <a:pPr>
              <a:buClr>
                <a:srgbClr val="FFFF00"/>
              </a:buClr>
              <a:buFontTx/>
              <a:buChar char="o"/>
            </a:pPr>
            <a:endParaRPr lang="es-ES" altLang="es-ES" sz="1600"/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 sz="1600"/>
              <a:t> Encefalitis, Meningitis, ACVA, HSA, Hematoma subdural, Guillain-Barré, Abscesos.</a:t>
            </a:r>
          </a:p>
          <a:p>
            <a:pPr>
              <a:buClr>
                <a:srgbClr val="FFFF00"/>
              </a:buClr>
              <a:buFontTx/>
              <a:buChar char="o"/>
            </a:pPr>
            <a:endParaRPr lang="es-ES" altLang="es-ES" sz="1600"/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 sz="1600"/>
              <a:t> Clorpropamida, Nicotina, Clofibrato, Ciclofosfamida, Vincristina, Diuréticos, Vasopresina exógena, Haloperidol, Amitriptilina…</a:t>
            </a:r>
          </a:p>
        </p:txBody>
      </p:sp>
      <p:grpSp>
        <p:nvGrpSpPr>
          <p:cNvPr id="25621" name="Group 21">
            <a:extLst>
              <a:ext uri="{FF2B5EF4-FFF2-40B4-BE49-F238E27FC236}">
                <a16:creationId xmlns:a16="http://schemas.microsoft.com/office/drawing/2014/main" id="{EB1092E9-4D40-E346-D5B1-7D3AF60A8DD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213100"/>
            <a:ext cx="8424862" cy="3095625"/>
            <a:chOff x="295" y="2024"/>
            <a:chExt cx="5307" cy="1950"/>
          </a:xfrm>
        </p:grpSpPr>
        <p:sp>
          <p:nvSpPr>
            <p:cNvPr id="25619" name="Rectangle 19">
              <a:extLst>
                <a:ext uri="{FF2B5EF4-FFF2-40B4-BE49-F238E27FC236}">
                  <a16:creationId xmlns:a16="http://schemas.microsoft.com/office/drawing/2014/main" id="{0CBF28BA-5713-45E3-EFC5-16F642E85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024"/>
              <a:ext cx="2948" cy="227"/>
            </a:xfrm>
            <a:prstGeom prst="rect">
              <a:avLst/>
            </a:prstGeom>
            <a:solidFill>
              <a:schemeClr val="accent1">
                <a:alpha val="24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0" name="Rectangle 20">
              <a:extLst>
                <a:ext uri="{FF2B5EF4-FFF2-40B4-BE49-F238E27FC236}">
                  <a16:creationId xmlns:a16="http://schemas.microsoft.com/office/drawing/2014/main" id="{43A7432F-8D87-BB81-EEE5-C062B22E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024"/>
              <a:ext cx="2359" cy="1950"/>
            </a:xfrm>
            <a:prstGeom prst="rect">
              <a:avLst/>
            </a:prstGeom>
            <a:solidFill>
              <a:schemeClr val="accent1">
                <a:alpha val="24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EA355FC9-04A4-61BB-928E-789689C2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39EF7D17-133D-3A16-4222-2940933D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98ADCBE-C17A-1892-12F8-BC7DAF0D5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Diagnóstico I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6EB2B3B-312F-0CDC-09AF-ED9E2EACD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s-ES" altLang="es-ES"/>
              <a:t>Se basa en la clínica:</a:t>
            </a:r>
          </a:p>
          <a:p>
            <a:pPr lvl="1"/>
            <a:r>
              <a:rPr lang="es-ES" altLang="es-ES"/>
              <a:t>Deriva de la Hiperhidratación Neuronal.</a:t>
            </a:r>
          </a:p>
          <a:p>
            <a:pPr>
              <a:buFont typeface="Wingdings" pitchFamily="2" charset="2"/>
              <a:buNone/>
            </a:pPr>
            <a:endParaRPr lang="es-ES" altLang="es-ES"/>
          </a:p>
          <a:p>
            <a:pPr lvl="1"/>
            <a:r>
              <a:rPr lang="es-ES" altLang="es-ES"/>
              <a:t>Depende de:</a:t>
            </a:r>
          </a:p>
          <a:p>
            <a:pPr lvl="4"/>
            <a:r>
              <a:rPr lang="es-ES" altLang="es-ES" sz="2400"/>
              <a:t>Velocidad de Instauración.</a:t>
            </a:r>
          </a:p>
          <a:p>
            <a:pPr lvl="4"/>
            <a:r>
              <a:rPr lang="es-ES" altLang="es-ES" sz="2400"/>
              <a:t>Intensidad.</a:t>
            </a:r>
          </a:p>
          <a:p>
            <a:pPr lvl="4">
              <a:buFont typeface="Wingdings" pitchFamily="2" charset="2"/>
              <a:buNone/>
            </a:pPr>
            <a:endParaRPr lang="es-ES" altLang="es-ES" sz="2400"/>
          </a:p>
          <a:p>
            <a:pPr lvl="1"/>
            <a:r>
              <a:rPr lang="es-ES" altLang="es-ES"/>
              <a:t>No suele aparecer por encima de 125 mg/dl.</a:t>
            </a:r>
          </a:p>
          <a:p>
            <a:pPr>
              <a:buFont typeface="Wingdings" pitchFamily="2" charset="2"/>
              <a:buNone/>
            </a:pPr>
            <a:endParaRPr lang="es-ES" altLang="es-ES"/>
          </a:p>
          <a:p>
            <a:endParaRPr lang="es-ES" alt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4FCB6835-C43F-2438-F6B5-7FD4736F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51720F81-3AB3-3731-9F0A-621301CD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A32F105-E1EA-D1C0-DF13-F495518F8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Diagnóstico II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FCD184D-D374-3039-32ED-0D3D99ACA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22463"/>
            <a:ext cx="8686800" cy="4530725"/>
          </a:xfrm>
        </p:spPr>
        <p:txBody>
          <a:bodyPr/>
          <a:lstStyle/>
          <a:p>
            <a:r>
              <a:rPr lang="es-ES" altLang="es-ES">
                <a:solidFill>
                  <a:srgbClr val="FFFF66"/>
                </a:solidFill>
              </a:rPr>
              <a:t>Si es crónica</a:t>
            </a:r>
            <a:r>
              <a:rPr lang="es-ES" altLang="es-ES"/>
              <a:t>:</a:t>
            </a:r>
          </a:p>
          <a:p>
            <a:pPr lvl="1"/>
            <a:r>
              <a:rPr lang="es-ES" altLang="es-ES"/>
              <a:t>Letargia, confusión, anorexia, náuseas, vómitos, apatía, …</a:t>
            </a:r>
          </a:p>
          <a:p>
            <a:pPr>
              <a:buFont typeface="Wingdings" pitchFamily="2" charset="2"/>
              <a:buNone/>
            </a:pPr>
            <a:endParaRPr lang="es-ES" altLang="es-ES"/>
          </a:p>
          <a:p>
            <a:r>
              <a:rPr lang="es-ES" altLang="es-ES">
                <a:solidFill>
                  <a:srgbClr val="FFFF66"/>
                </a:solidFill>
              </a:rPr>
              <a:t>Si es aguda</a:t>
            </a:r>
            <a:r>
              <a:rPr lang="es-ES" altLang="es-ES"/>
              <a:t>:</a:t>
            </a:r>
          </a:p>
          <a:p>
            <a:pPr lvl="1"/>
            <a:r>
              <a:rPr lang="es-ES" altLang="es-ES" sz="3200"/>
              <a:t>Irritabilidad, hiperreflexia, convulsiones,...</a:t>
            </a:r>
          </a:p>
          <a:p>
            <a:pPr lvl="4">
              <a:buFont typeface="Wingdings" pitchFamily="2" charset="2"/>
              <a:buNone/>
            </a:pPr>
            <a:endParaRPr lang="es-ES" altLang="es-ES"/>
          </a:p>
          <a:p>
            <a:pPr>
              <a:buFont typeface="Wingdings" pitchFamily="2" charset="2"/>
              <a:buNone/>
            </a:pPr>
            <a:endParaRPr lang="es-ES" altLang="es-ES"/>
          </a:p>
          <a:p>
            <a:endParaRPr lang="es-ES" alt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CCD0E1D3-767E-8A40-C585-22C82B13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C433B877-5B27-5722-FC2F-897CB39D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541D957-B829-3F89-711A-E9417C653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Diagnóstico III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8B2A274-9EDB-0DE4-3402-8E3740B37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22463"/>
            <a:ext cx="86868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ES">
                <a:solidFill>
                  <a:srgbClr val="FFFF66"/>
                </a:solidFill>
              </a:rPr>
              <a:t> Historia previa</a:t>
            </a:r>
            <a:r>
              <a:rPr lang="es-ES" altLang="es-ES"/>
              <a:t>:</a:t>
            </a:r>
          </a:p>
          <a:p>
            <a:pPr lvl="1">
              <a:lnSpc>
                <a:spcPct val="90000"/>
              </a:lnSpc>
            </a:pPr>
            <a:r>
              <a:rPr lang="es-ES" altLang="es-ES"/>
              <a:t> Toma de fármacos</a:t>
            </a:r>
          </a:p>
          <a:p>
            <a:pPr lvl="1">
              <a:lnSpc>
                <a:spcPct val="90000"/>
              </a:lnSpc>
            </a:pPr>
            <a:r>
              <a:rPr lang="es-ES" altLang="es-ES"/>
              <a:t> Vómitos o diarrea</a:t>
            </a:r>
          </a:p>
          <a:p>
            <a:pPr lvl="1">
              <a:lnSpc>
                <a:spcPct val="90000"/>
              </a:lnSpc>
            </a:pPr>
            <a:r>
              <a:rPr lang="es-ES" altLang="es-ES"/>
              <a:t> Procesos infecciosos intercurrentes</a:t>
            </a:r>
          </a:p>
          <a:p>
            <a:pPr lvl="1">
              <a:lnSpc>
                <a:spcPct val="90000"/>
              </a:lnSpc>
            </a:pPr>
            <a:r>
              <a:rPr lang="es-ES" altLang="es-ES"/>
              <a:t> Otros</a:t>
            </a:r>
          </a:p>
          <a:p>
            <a:pPr lvl="1">
              <a:lnSpc>
                <a:spcPct val="90000"/>
              </a:lnSpc>
            </a:pPr>
            <a:endParaRPr lang="es-ES" altLang="es-ES"/>
          </a:p>
          <a:p>
            <a:pPr>
              <a:lnSpc>
                <a:spcPct val="90000"/>
              </a:lnSpc>
            </a:pPr>
            <a:r>
              <a:rPr lang="es-ES" altLang="es-ES"/>
              <a:t> </a:t>
            </a:r>
            <a:r>
              <a:rPr lang="es-ES" altLang="es-ES">
                <a:solidFill>
                  <a:srgbClr val="FFFF66"/>
                </a:solidFill>
              </a:rPr>
              <a:t>Exploración Física</a:t>
            </a:r>
            <a:r>
              <a:rPr lang="es-ES" altLang="es-ES"/>
              <a:t>:</a:t>
            </a:r>
          </a:p>
          <a:p>
            <a:pPr lvl="1">
              <a:lnSpc>
                <a:spcPct val="90000"/>
              </a:lnSpc>
            </a:pPr>
            <a:r>
              <a:rPr lang="es-ES" altLang="es-ES"/>
              <a:t> Valorar sobre todo estado de hidratación del paciente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/>
          </a:p>
          <a:p>
            <a:pPr lvl="4">
              <a:lnSpc>
                <a:spcPct val="90000"/>
              </a:lnSpc>
              <a:buFont typeface="Wingdings" pitchFamily="2" charset="2"/>
              <a:buNone/>
            </a:pPr>
            <a:endParaRPr lang="es-ES" altLang="es-E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/>
          </a:p>
          <a:p>
            <a:pPr>
              <a:lnSpc>
                <a:spcPct val="90000"/>
              </a:lnSpc>
            </a:pPr>
            <a:endParaRPr lang="es-ES" alt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2144197D-9E08-4AE9-3A0A-3AF7D1E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1EFFDE62-F8D6-6334-C238-C325BDA7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E3DFCFB-7EF8-FD6E-AF0E-BAF7913AF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Diagnóstico IV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95FC76B-80DF-CA25-4033-7CAA97CF0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22463"/>
            <a:ext cx="8686800" cy="4530725"/>
          </a:xfrm>
        </p:spPr>
        <p:txBody>
          <a:bodyPr/>
          <a:lstStyle/>
          <a:p>
            <a:r>
              <a:rPr lang="es-ES" altLang="es-ES"/>
              <a:t>Hemograma con Fórmula y Recuento</a:t>
            </a:r>
          </a:p>
          <a:p>
            <a:r>
              <a:rPr lang="es-ES" altLang="es-ES"/>
              <a:t>Bioquímica: </a:t>
            </a:r>
            <a:r>
              <a:rPr lang="es-ES" altLang="es-ES" b="1">
                <a:solidFill>
                  <a:srgbClr val="FF3300"/>
                </a:solidFill>
              </a:rPr>
              <a:t>Glu, Urea</a:t>
            </a:r>
            <a:r>
              <a:rPr lang="es-ES" altLang="es-ES"/>
              <a:t>, Crea, </a:t>
            </a:r>
            <a:r>
              <a:rPr lang="es-ES" altLang="es-ES" b="1">
                <a:solidFill>
                  <a:srgbClr val="FF3300"/>
                </a:solidFill>
              </a:rPr>
              <a:t>Na</a:t>
            </a:r>
            <a:r>
              <a:rPr lang="es-ES" altLang="es-ES"/>
              <a:t>, K, Ca,  Proteinas totales</a:t>
            </a:r>
          </a:p>
          <a:p>
            <a:endParaRPr lang="es-ES" altLang="es-ES"/>
          </a:p>
          <a:p>
            <a:endParaRPr lang="es-ES" altLang="es-ES"/>
          </a:p>
          <a:p>
            <a:r>
              <a:rPr lang="es-ES" altLang="es-ES"/>
              <a:t>Orina: </a:t>
            </a:r>
            <a:r>
              <a:rPr lang="es-ES" altLang="es-ES" b="1">
                <a:solidFill>
                  <a:srgbClr val="FF3300"/>
                </a:solidFill>
              </a:rPr>
              <a:t>Na</a:t>
            </a:r>
            <a:r>
              <a:rPr lang="es-ES" altLang="es-ES"/>
              <a:t>, K, Urea, Creat. Osmolaridad.</a:t>
            </a:r>
          </a:p>
          <a:p>
            <a:r>
              <a:rPr lang="es-ES" altLang="es-ES"/>
              <a:t>Pruebas de Imagen: Rx, TAC, ECO,…</a:t>
            </a:r>
          </a:p>
          <a:p>
            <a:pPr lvl="4">
              <a:buFont typeface="Wingdings" pitchFamily="2" charset="2"/>
              <a:buNone/>
            </a:pPr>
            <a:endParaRPr lang="es-ES" altLang="es-ES"/>
          </a:p>
          <a:p>
            <a:pPr>
              <a:buFont typeface="Wingdings" pitchFamily="2" charset="2"/>
              <a:buNone/>
            </a:pPr>
            <a:endParaRPr lang="es-ES" altLang="es-ES"/>
          </a:p>
          <a:p>
            <a:endParaRPr lang="es-ES" altLang="es-ES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5F7FE0E3-67EA-24D3-AD8F-04C7725E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196975"/>
            <a:ext cx="555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800"/>
              <a:t>PRUEBAS COMPLEMENTARIAS</a:t>
            </a:r>
          </a:p>
        </p:txBody>
      </p:sp>
      <p:sp>
        <p:nvSpPr>
          <p:cNvPr id="31749" name="AutoShape 5">
            <a:extLst>
              <a:ext uri="{FF2B5EF4-FFF2-40B4-BE49-F238E27FC236}">
                <a16:creationId xmlns:a16="http://schemas.microsoft.com/office/drawing/2014/main" id="{EC55DB65-1C5A-B669-C21B-6130D7C06F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79838" y="3500437"/>
            <a:ext cx="647700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40D657E9-F88A-2848-72FE-EDE21F574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4167188"/>
            <a:ext cx="457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400" b="1">
                <a:solidFill>
                  <a:srgbClr val="FF3300"/>
                </a:solidFill>
              </a:rPr>
              <a:t>OSMOLARIDAD PLASMÁTICA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F872A157-DFC8-57A4-E26F-9FB47A91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E4463DF5-550A-CA8E-4858-2E12D1C8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A53B564-3CAF-C51D-89C9-7E3F624E7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Diagnóstico V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D8941F11-99FC-143F-572F-40836884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055813"/>
            <a:ext cx="36036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s-ES" sz="2800"/>
              <a:t>ALGORITMO </a:t>
            </a:r>
          </a:p>
        </p:txBody>
      </p:sp>
      <p:sp>
        <p:nvSpPr>
          <p:cNvPr id="32875" name="AutoShape 107">
            <a:extLst>
              <a:ext uri="{FF2B5EF4-FFF2-40B4-BE49-F238E27FC236}">
                <a16:creationId xmlns:a16="http://schemas.microsoft.com/office/drawing/2014/main" id="{0E93EE6B-E0CF-79F9-4FCB-B448FAEF8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119063"/>
            <a:ext cx="1371600" cy="3429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HIPONATREMIA</a:t>
            </a:r>
          </a:p>
          <a:p>
            <a:pPr algn="ctr"/>
            <a:r>
              <a:rPr lang="es-ES" altLang="es-ES" sz="800">
                <a:solidFill>
                  <a:srgbClr val="000000"/>
                </a:solidFill>
              </a:rPr>
              <a:t>Na&lt; 135 mEq/l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876" name="Rectangle 108">
            <a:extLst>
              <a:ext uri="{FF2B5EF4-FFF2-40B4-BE49-F238E27FC236}">
                <a16:creationId xmlns:a16="http://schemas.microsoft.com/office/drawing/2014/main" id="{8ADBBC11-260B-49A0-8DD3-92F931FC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692150"/>
            <a:ext cx="857250" cy="223838"/>
          </a:xfrm>
          <a:prstGeom prst="rect">
            <a:avLst/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ES" sz="800" b="1">
                <a:solidFill>
                  <a:srgbClr val="FFFF00"/>
                </a:solidFill>
              </a:rPr>
              <a:t>CONFIRMAR</a:t>
            </a:r>
          </a:p>
        </p:txBody>
      </p:sp>
      <p:sp>
        <p:nvSpPr>
          <p:cNvPr id="32877" name="Oval 109">
            <a:extLst>
              <a:ext uri="{FF2B5EF4-FFF2-40B4-BE49-F238E27FC236}">
                <a16:creationId xmlns:a16="http://schemas.microsoft.com/office/drawing/2014/main" id="{AA7B0FA1-9DF3-264D-2A64-E5FA1E633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690563"/>
            <a:ext cx="45720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NO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878" name="Oval 110">
            <a:extLst>
              <a:ext uri="{FF2B5EF4-FFF2-40B4-BE49-F238E27FC236}">
                <a16:creationId xmlns:a16="http://schemas.microsoft.com/office/drawing/2014/main" id="{A2C65A1C-E895-4F34-2A7B-0A7532F43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1033463"/>
            <a:ext cx="45720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SI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879" name="Rectangle 111">
            <a:extLst>
              <a:ext uri="{FF2B5EF4-FFF2-40B4-BE49-F238E27FC236}">
                <a16:creationId xmlns:a16="http://schemas.microsoft.com/office/drawing/2014/main" id="{79C63085-082B-0935-1B16-C1A55777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490663"/>
            <a:ext cx="857250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s-ES" sz="800" b="1">
                <a:solidFill>
                  <a:srgbClr val="FFFF00"/>
                </a:solidFill>
              </a:rPr>
              <a:t>Osmolaridad</a:t>
            </a:r>
          </a:p>
          <a:p>
            <a:pPr algn="ctr"/>
            <a:r>
              <a:rPr lang="es-ES" altLang="es-ES" sz="800" b="1">
                <a:solidFill>
                  <a:srgbClr val="FFFF00"/>
                </a:solidFill>
              </a:rPr>
              <a:t>Plasmática</a:t>
            </a:r>
          </a:p>
        </p:txBody>
      </p:sp>
      <p:sp>
        <p:nvSpPr>
          <p:cNvPr id="32880" name="AutoShape 112">
            <a:extLst>
              <a:ext uri="{FF2B5EF4-FFF2-40B4-BE49-F238E27FC236}">
                <a16:creationId xmlns:a16="http://schemas.microsoft.com/office/drawing/2014/main" id="{D28F0333-EB54-9FB9-01B2-45E3EEE32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2176463"/>
            <a:ext cx="1373188" cy="3429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ALTA</a:t>
            </a:r>
          </a:p>
          <a:p>
            <a:pPr algn="ctr"/>
            <a:r>
              <a:rPr lang="es-ES" altLang="es-ES" sz="800">
                <a:solidFill>
                  <a:srgbClr val="000000"/>
                </a:solidFill>
              </a:rPr>
              <a:t>&gt; 295 mOsm/l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881" name="AutoShape 113">
            <a:extLst>
              <a:ext uri="{FF2B5EF4-FFF2-40B4-BE49-F238E27FC236}">
                <a16:creationId xmlns:a16="http://schemas.microsoft.com/office/drawing/2014/main" id="{79A0DE9B-D809-542C-F49D-4367F100A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2176463"/>
            <a:ext cx="1373188" cy="3429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 BAJA</a:t>
            </a:r>
          </a:p>
          <a:p>
            <a:pPr algn="ctr"/>
            <a:r>
              <a:rPr lang="es-ES" altLang="es-ES" sz="800">
                <a:solidFill>
                  <a:srgbClr val="000000"/>
                </a:solidFill>
              </a:rPr>
              <a:t>&lt; 275 mOsm/l</a:t>
            </a:r>
          </a:p>
          <a:p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882" name="AutoShape 114">
            <a:extLst>
              <a:ext uri="{FF2B5EF4-FFF2-40B4-BE49-F238E27FC236}">
                <a16:creationId xmlns:a16="http://schemas.microsoft.com/office/drawing/2014/main" id="{67E4EFB2-E2EE-38C6-DE64-332670E3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2176463"/>
            <a:ext cx="1373188" cy="3429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NORMAL</a:t>
            </a:r>
          </a:p>
          <a:p>
            <a:pPr algn="ctr"/>
            <a:r>
              <a:rPr lang="es-ES" altLang="es-ES" sz="800">
                <a:solidFill>
                  <a:srgbClr val="000000"/>
                </a:solidFill>
              </a:rPr>
              <a:t>275-295 mOsm/l</a:t>
            </a:r>
          </a:p>
          <a:p>
            <a:endParaRPr lang="es-ES" altLang="es-ES">
              <a:solidFill>
                <a:srgbClr val="000000"/>
              </a:solidFill>
            </a:endParaRPr>
          </a:p>
        </p:txBody>
      </p:sp>
      <p:cxnSp>
        <p:nvCxnSpPr>
          <p:cNvPr id="32883" name="AutoShape 115">
            <a:extLst>
              <a:ext uri="{FF2B5EF4-FFF2-40B4-BE49-F238E27FC236}">
                <a16:creationId xmlns:a16="http://schemas.microsoft.com/office/drawing/2014/main" id="{0EB691C2-8606-0C58-FAF8-18AA604A3ED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24088" y="1825625"/>
            <a:ext cx="1598612" cy="3508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84" name="AutoShape 116">
            <a:extLst>
              <a:ext uri="{FF2B5EF4-FFF2-40B4-BE49-F238E27FC236}">
                <a16:creationId xmlns:a16="http://schemas.microsoft.com/office/drawing/2014/main" id="{F7D22483-841C-7F8F-946E-4DE0544111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2700" y="461963"/>
            <a:ext cx="1588" cy="228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86" name="AutoShape 118">
            <a:extLst>
              <a:ext uri="{FF2B5EF4-FFF2-40B4-BE49-F238E27FC236}">
                <a16:creationId xmlns:a16="http://schemas.microsoft.com/office/drawing/2014/main" id="{C99D453A-4F7B-EDA3-813F-07641E4580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2700" y="909638"/>
            <a:ext cx="1588" cy="1238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87" name="AutoShape 119">
            <a:extLst>
              <a:ext uri="{FF2B5EF4-FFF2-40B4-BE49-F238E27FC236}">
                <a16:creationId xmlns:a16="http://schemas.microsoft.com/office/drawing/2014/main" id="{4DD5F63D-05F9-4732-37BD-7E3FAA3BCB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2700" y="1262063"/>
            <a:ext cx="1588" cy="228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88" name="AutoShape 120">
            <a:extLst>
              <a:ext uri="{FF2B5EF4-FFF2-40B4-BE49-F238E27FC236}">
                <a16:creationId xmlns:a16="http://schemas.microsoft.com/office/drawing/2014/main" id="{DA34B370-06E6-2F83-A4F9-0B2C664D18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2700" y="1825625"/>
            <a:ext cx="1588" cy="3508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89" name="AutoShape 121">
            <a:extLst>
              <a:ext uri="{FF2B5EF4-FFF2-40B4-BE49-F238E27FC236}">
                <a16:creationId xmlns:a16="http://schemas.microsoft.com/office/drawing/2014/main" id="{9BB34658-D93C-45FB-1E09-1A30F02609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2700" y="1825625"/>
            <a:ext cx="1601788" cy="3508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90" name="AutoShape 122">
            <a:extLst>
              <a:ext uri="{FF2B5EF4-FFF2-40B4-BE49-F238E27FC236}">
                <a16:creationId xmlns:a16="http://schemas.microsoft.com/office/drawing/2014/main" id="{5776C8A4-D343-8842-E04B-5EA398C6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862263"/>
            <a:ext cx="1257300" cy="803275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HIPONATREMIA</a:t>
            </a:r>
          </a:p>
          <a:p>
            <a:pPr algn="ctr"/>
            <a:r>
              <a:rPr lang="es-ES" altLang="es-ES" sz="800">
                <a:solidFill>
                  <a:srgbClr val="000000"/>
                </a:solidFill>
              </a:rPr>
              <a:t>DILUCIONAL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Hiperglucemias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Manitol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Glicerol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891" name="AutoShape 123">
            <a:extLst>
              <a:ext uri="{FF2B5EF4-FFF2-40B4-BE49-F238E27FC236}">
                <a16:creationId xmlns:a16="http://schemas.microsoft.com/office/drawing/2014/main" id="{4F1F37E5-8D54-98ED-5F17-EF458FB0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2862263"/>
            <a:ext cx="1389062" cy="801687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PSEUDOHIPNATREMIA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Hiperglucemia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Hiperproteinemia 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Hiperlipidemia</a:t>
            </a:r>
            <a:endParaRPr lang="es-ES" altLang="es-ES">
              <a:solidFill>
                <a:srgbClr val="000000"/>
              </a:solidFill>
            </a:endParaRPr>
          </a:p>
        </p:txBody>
      </p:sp>
      <p:cxnSp>
        <p:nvCxnSpPr>
          <p:cNvPr id="32892" name="AutoShape 124">
            <a:extLst>
              <a:ext uri="{FF2B5EF4-FFF2-40B4-BE49-F238E27FC236}">
                <a16:creationId xmlns:a16="http://schemas.microsoft.com/office/drawing/2014/main" id="{B99C5156-97BC-71F9-3E44-20B1E81195F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22500" y="2519363"/>
            <a:ext cx="1588" cy="3429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93" name="AutoShape 125">
            <a:extLst>
              <a:ext uri="{FF2B5EF4-FFF2-40B4-BE49-F238E27FC236}">
                <a16:creationId xmlns:a16="http://schemas.microsoft.com/office/drawing/2014/main" id="{FD14AC00-1842-E15A-DD01-2B40612742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4488" y="2519363"/>
            <a:ext cx="0" cy="3429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94" name="Rectangle 126">
            <a:extLst>
              <a:ext uri="{FF2B5EF4-FFF2-40B4-BE49-F238E27FC236}">
                <a16:creationId xmlns:a16="http://schemas.microsoft.com/office/drawing/2014/main" id="{D37CB78F-87EA-7CAE-4C8B-140BB87FB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3090863"/>
            <a:ext cx="1258888" cy="801687"/>
          </a:xfrm>
          <a:prstGeom prst="rect">
            <a:avLst/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es-ES" sz="800" b="1">
                <a:solidFill>
                  <a:srgbClr val="FFFF00"/>
                </a:solidFill>
              </a:rPr>
              <a:t>VALORAR VOLUMEN EXTRACELULAR</a:t>
            </a:r>
          </a:p>
          <a:p>
            <a:pPr algn="ctr"/>
            <a:endParaRPr lang="es-ES" altLang="es-ES" sz="800" b="1">
              <a:solidFill>
                <a:srgbClr val="FFFF00"/>
              </a:solidFill>
            </a:endParaRPr>
          </a:p>
          <a:p>
            <a:pPr algn="ctr"/>
            <a:r>
              <a:rPr lang="es-ES" altLang="es-ES" sz="800" b="1">
                <a:solidFill>
                  <a:srgbClr val="FFFF00"/>
                </a:solidFill>
              </a:rPr>
              <a:t>TA, Hidratación, Turgencia cutánea, Creatinina, BUN</a:t>
            </a:r>
          </a:p>
        </p:txBody>
      </p:sp>
      <p:cxnSp>
        <p:nvCxnSpPr>
          <p:cNvPr id="32895" name="AutoShape 127">
            <a:extLst>
              <a:ext uri="{FF2B5EF4-FFF2-40B4-BE49-F238E27FC236}">
                <a16:creationId xmlns:a16="http://schemas.microsoft.com/office/drawing/2014/main" id="{B4B0B121-EAD3-0BF8-4428-AAF1AC8765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2700" y="2519363"/>
            <a:ext cx="1588" cy="5715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96" name="AutoShape 128">
            <a:extLst>
              <a:ext uri="{FF2B5EF4-FFF2-40B4-BE49-F238E27FC236}">
                <a16:creationId xmlns:a16="http://schemas.microsoft.com/office/drawing/2014/main" id="{7E7C5037-1E66-89FC-9523-DFBBFB05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4233863"/>
            <a:ext cx="720725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BAJO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897" name="AutoShape 129">
            <a:extLst>
              <a:ext uri="{FF2B5EF4-FFF2-40B4-BE49-F238E27FC236}">
                <a16:creationId xmlns:a16="http://schemas.microsoft.com/office/drawing/2014/main" id="{D179D228-D00C-DC4F-4E71-B30CFEB5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4233863"/>
            <a:ext cx="719138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NORMAL</a:t>
            </a:r>
          </a:p>
          <a:p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898" name="AutoShape 130">
            <a:extLst>
              <a:ext uri="{FF2B5EF4-FFF2-40B4-BE49-F238E27FC236}">
                <a16:creationId xmlns:a16="http://schemas.microsoft.com/office/drawing/2014/main" id="{A2BCEDF3-0FAF-7473-2264-998AF342D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233863"/>
            <a:ext cx="720725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ALTO</a:t>
            </a:r>
          </a:p>
          <a:p>
            <a:endParaRPr lang="es-ES" altLang="es-ES">
              <a:solidFill>
                <a:srgbClr val="000000"/>
              </a:solidFill>
            </a:endParaRPr>
          </a:p>
        </p:txBody>
      </p:sp>
      <p:cxnSp>
        <p:nvCxnSpPr>
          <p:cNvPr id="32899" name="AutoShape 131">
            <a:extLst>
              <a:ext uri="{FF2B5EF4-FFF2-40B4-BE49-F238E27FC236}">
                <a16:creationId xmlns:a16="http://schemas.microsoft.com/office/drawing/2014/main" id="{B50E9132-CE61-A127-23AA-3CDB390876C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25663" y="3892550"/>
            <a:ext cx="1698625" cy="34131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00" name="AutoShape 132">
            <a:extLst>
              <a:ext uri="{FF2B5EF4-FFF2-40B4-BE49-F238E27FC236}">
                <a16:creationId xmlns:a16="http://schemas.microsoft.com/office/drawing/2014/main" id="{06DDBB96-FFB0-2831-CCAA-F61BFEAF8B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22700" y="3892550"/>
            <a:ext cx="1588" cy="34131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01" name="AutoShape 133">
            <a:extLst>
              <a:ext uri="{FF2B5EF4-FFF2-40B4-BE49-F238E27FC236}">
                <a16:creationId xmlns:a16="http://schemas.microsoft.com/office/drawing/2014/main" id="{769422BB-9A38-43CE-4553-840B38A5D6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4288" y="3892550"/>
            <a:ext cx="1600200" cy="34131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02" name="Rectangle 134">
            <a:extLst>
              <a:ext uri="{FF2B5EF4-FFF2-40B4-BE49-F238E27FC236}">
                <a16:creationId xmlns:a16="http://schemas.microsoft.com/office/drawing/2014/main" id="{6B4C80EF-96B5-3C06-D40E-10EF23C0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4576763"/>
            <a:ext cx="720725" cy="219075"/>
          </a:xfrm>
          <a:prstGeom prst="rect">
            <a:avLst/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es-ES" sz="800" b="1">
                <a:solidFill>
                  <a:srgbClr val="FFFF00"/>
                </a:solidFill>
              </a:rPr>
              <a:t>Na Orina</a:t>
            </a:r>
          </a:p>
        </p:txBody>
      </p:sp>
      <p:sp>
        <p:nvSpPr>
          <p:cNvPr id="32903" name="Rectangle 135">
            <a:extLst>
              <a:ext uri="{FF2B5EF4-FFF2-40B4-BE49-F238E27FC236}">
                <a16:creationId xmlns:a16="http://schemas.microsoft.com/office/drawing/2014/main" id="{153C470B-66D7-4801-4410-91F79489D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576763"/>
            <a:ext cx="720725" cy="219075"/>
          </a:xfrm>
          <a:prstGeom prst="rect">
            <a:avLst/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altLang="es-ES" sz="800" b="1">
                <a:solidFill>
                  <a:srgbClr val="FFFF00"/>
                </a:solidFill>
              </a:rPr>
              <a:t>Na Orina</a:t>
            </a:r>
          </a:p>
        </p:txBody>
      </p:sp>
      <p:cxnSp>
        <p:nvCxnSpPr>
          <p:cNvPr id="32904" name="AutoShape 136">
            <a:extLst>
              <a:ext uri="{FF2B5EF4-FFF2-40B4-BE49-F238E27FC236}">
                <a16:creationId xmlns:a16="http://schemas.microsoft.com/office/drawing/2014/main" id="{8DF3AE5F-CD8F-AD39-5C39-815FAF5327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5663" y="4462463"/>
            <a:ext cx="1587" cy="1143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05" name="AutoShape 137">
            <a:extLst>
              <a:ext uri="{FF2B5EF4-FFF2-40B4-BE49-F238E27FC236}">
                <a16:creationId xmlns:a16="http://schemas.microsoft.com/office/drawing/2014/main" id="{F3AA1A85-BBFB-962A-A86F-A4DAF289A9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4488" y="4462463"/>
            <a:ext cx="0" cy="1143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06" name="AutoShape 138">
            <a:extLst>
              <a:ext uri="{FF2B5EF4-FFF2-40B4-BE49-F238E27FC236}">
                <a16:creationId xmlns:a16="http://schemas.microsoft.com/office/drawing/2014/main" id="{5F74DDEF-1F7F-AAA5-562B-1AFC3961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5491163"/>
            <a:ext cx="954088" cy="1371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RENAL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IRC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Nefropatía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Diuréticos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Addison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Hipoaldesteronismo.</a:t>
            </a:r>
          </a:p>
          <a:p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907" name="AutoShape 139">
            <a:extLst>
              <a:ext uri="{FF2B5EF4-FFF2-40B4-BE49-F238E27FC236}">
                <a16:creationId xmlns:a16="http://schemas.microsoft.com/office/drawing/2014/main" id="{7F174F77-C382-4723-AA8D-DE92E51E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5491163"/>
            <a:ext cx="954088" cy="1371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EXTRARRENAL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Vómitos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Diarrea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Fístulas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Ascitis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Sudoración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Quemaduras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908" name="AutoShape 140">
            <a:extLst>
              <a:ext uri="{FF2B5EF4-FFF2-40B4-BE49-F238E27FC236}">
                <a16:creationId xmlns:a16="http://schemas.microsoft.com/office/drawing/2014/main" id="{8BD9882C-651E-C9BC-54BA-A663C25F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4805363"/>
            <a:ext cx="1081088" cy="1371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lang="es-ES" altLang="es-ES" sz="800">
                <a:solidFill>
                  <a:srgbClr val="000000"/>
                </a:solidFill>
              </a:rPr>
              <a:t>SIADH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Hipotiroidismo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Polidipsia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Déficit de Glucocortitcoides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Stress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909" name="AutoShape 141">
            <a:extLst>
              <a:ext uri="{FF2B5EF4-FFF2-40B4-BE49-F238E27FC236}">
                <a16:creationId xmlns:a16="http://schemas.microsoft.com/office/drawing/2014/main" id="{4C4B6C7E-1C7A-C822-3B15-1B0D8EDE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5491163"/>
            <a:ext cx="952500" cy="1371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RENAL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IRC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Frac. Renal Agudo	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910" name="AutoShape 142">
            <a:extLst>
              <a:ext uri="{FF2B5EF4-FFF2-40B4-BE49-F238E27FC236}">
                <a16:creationId xmlns:a16="http://schemas.microsoft.com/office/drawing/2014/main" id="{181B6BF6-9F25-8B8A-101A-7CCE0CB9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5033963"/>
            <a:ext cx="665162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&gt; 20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911" name="AutoShape 143">
            <a:extLst>
              <a:ext uri="{FF2B5EF4-FFF2-40B4-BE49-F238E27FC236}">
                <a16:creationId xmlns:a16="http://schemas.microsoft.com/office/drawing/2014/main" id="{DD930A09-A91B-2464-757D-7D73EE9B9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5033963"/>
            <a:ext cx="665162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&lt; 20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912" name="AutoShape 144">
            <a:extLst>
              <a:ext uri="{FF2B5EF4-FFF2-40B4-BE49-F238E27FC236}">
                <a16:creationId xmlns:a16="http://schemas.microsoft.com/office/drawing/2014/main" id="{09522BFD-B26D-CB76-91FF-179AB075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033963"/>
            <a:ext cx="666750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&gt; 20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913" name="AutoShape 145">
            <a:extLst>
              <a:ext uri="{FF2B5EF4-FFF2-40B4-BE49-F238E27FC236}">
                <a16:creationId xmlns:a16="http://schemas.microsoft.com/office/drawing/2014/main" id="{74FA9CED-0128-C4A3-B482-1177BC947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5033963"/>
            <a:ext cx="666750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&lt; 20</a:t>
            </a:r>
            <a:endParaRPr lang="es-ES" altLang="es-ES">
              <a:solidFill>
                <a:srgbClr val="000000"/>
              </a:solidFill>
            </a:endParaRPr>
          </a:p>
        </p:txBody>
      </p:sp>
      <p:cxnSp>
        <p:nvCxnSpPr>
          <p:cNvPr id="32914" name="AutoShape 146">
            <a:extLst>
              <a:ext uri="{FF2B5EF4-FFF2-40B4-BE49-F238E27FC236}">
                <a16:creationId xmlns:a16="http://schemas.microsoft.com/office/drawing/2014/main" id="{3B60841B-13F0-2515-9455-BF57A9EF513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71638" y="4795838"/>
            <a:ext cx="454025" cy="238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15" name="AutoShape 147">
            <a:extLst>
              <a:ext uri="{FF2B5EF4-FFF2-40B4-BE49-F238E27FC236}">
                <a16:creationId xmlns:a16="http://schemas.microsoft.com/office/drawing/2014/main" id="{18C59C84-83B3-26B3-BC68-AEDB4D1946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1638" y="5262563"/>
            <a:ext cx="0" cy="228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16" name="AutoShape 148">
            <a:extLst>
              <a:ext uri="{FF2B5EF4-FFF2-40B4-BE49-F238E27FC236}">
                <a16:creationId xmlns:a16="http://schemas.microsoft.com/office/drawing/2014/main" id="{5981309F-A56C-72E6-8E9C-84C3AB97F7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5663" y="4795838"/>
            <a:ext cx="574675" cy="238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17" name="AutoShape 149">
            <a:extLst>
              <a:ext uri="{FF2B5EF4-FFF2-40B4-BE49-F238E27FC236}">
                <a16:creationId xmlns:a16="http://schemas.microsoft.com/office/drawing/2014/main" id="{3F0D4F8D-51B5-0E98-0C27-D9D675A1C8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0338" y="5262563"/>
            <a:ext cx="0" cy="228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18" name="AutoShape 150">
            <a:extLst>
              <a:ext uri="{FF2B5EF4-FFF2-40B4-BE49-F238E27FC236}">
                <a16:creationId xmlns:a16="http://schemas.microsoft.com/office/drawing/2014/main" id="{A89CAEA5-8A88-257F-9480-4E0CE658C16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46650" y="4795838"/>
            <a:ext cx="477838" cy="238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19" name="AutoShape 151">
            <a:extLst>
              <a:ext uri="{FF2B5EF4-FFF2-40B4-BE49-F238E27FC236}">
                <a16:creationId xmlns:a16="http://schemas.microsoft.com/office/drawing/2014/main" id="{D40C73CB-1354-FAF0-646D-6DB7B613C7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4488" y="4795838"/>
            <a:ext cx="550862" cy="238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20" name="AutoShape 152">
            <a:extLst>
              <a:ext uri="{FF2B5EF4-FFF2-40B4-BE49-F238E27FC236}">
                <a16:creationId xmlns:a16="http://schemas.microsoft.com/office/drawing/2014/main" id="{D58B9856-4EDF-3DD9-60B3-148179DE600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46650" y="5262563"/>
            <a:ext cx="0" cy="228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21" name="AutoShape 153">
            <a:extLst>
              <a:ext uri="{FF2B5EF4-FFF2-40B4-BE49-F238E27FC236}">
                <a16:creationId xmlns:a16="http://schemas.microsoft.com/office/drawing/2014/main" id="{5E26BD45-AE38-40D1-A406-152539B198A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75350" y="5262563"/>
            <a:ext cx="0" cy="228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22" name="AutoShape 154">
            <a:extLst>
              <a:ext uri="{FF2B5EF4-FFF2-40B4-BE49-F238E27FC236}">
                <a16:creationId xmlns:a16="http://schemas.microsoft.com/office/drawing/2014/main" id="{6772BFCB-7968-9A37-CDC0-BAF08397E7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2700" y="4462463"/>
            <a:ext cx="1588" cy="3429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23" name="AutoShape 155">
            <a:extLst>
              <a:ext uri="{FF2B5EF4-FFF2-40B4-BE49-F238E27FC236}">
                <a16:creationId xmlns:a16="http://schemas.microsoft.com/office/drawing/2014/main" id="{D71732FB-96A8-9643-6253-D24F3F6FA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5491163"/>
            <a:ext cx="952500" cy="1371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altLang="es-ES" sz="800">
                <a:solidFill>
                  <a:srgbClr val="000000"/>
                </a:solidFill>
              </a:rPr>
              <a:t>EXTRARRENAL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ICC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Cirrosis</a:t>
            </a:r>
          </a:p>
          <a:p>
            <a:pPr algn="just"/>
            <a:r>
              <a:rPr lang="es-ES" altLang="es-ES" sz="800">
                <a:solidFill>
                  <a:srgbClr val="000000"/>
                </a:solidFill>
              </a:rPr>
              <a:t>S. Nefrótico</a:t>
            </a: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2924" name="Text Box 156">
            <a:extLst>
              <a:ext uri="{FF2B5EF4-FFF2-40B4-BE49-F238E27FC236}">
                <a16:creationId xmlns:a16="http://schemas.microsoft.com/office/drawing/2014/main" id="{87C93E15-E073-D418-8B4D-5550CCE69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1628775"/>
            <a:ext cx="4318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s-ES" sz="2800"/>
              <a:t>DIAGNÓSTICO </a:t>
            </a:r>
          </a:p>
        </p:txBody>
      </p:sp>
      <p:cxnSp>
        <p:nvCxnSpPr>
          <p:cNvPr id="32925" name="AutoShape 157">
            <a:extLst>
              <a:ext uri="{FF2B5EF4-FFF2-40B4-BE49-F238E27FC236}">
                <a16:creationId xmlns:a16="http://schemas.microsoft.com/office/drawing/2014/main" id="{EA9FF109-0AB6-9F7E-F480-4185063C28F9}"/>
              </a:ext>
            </a:extLst>
          </p:cNvPr>
          <p:cNvCxnSpPr>
            <a:cxnSpLocks noChangeShapeType="1"/>
            <a:stCxn id="32876" idx="1"/>
            <a:endCxn id="32877" idx="6"/>
          </p:cNvCxnSpPr>
          <p:nvPr/>
        </p:nvCxnSpPr>
        <p:spPr bwMode="auto">
          <a:xfrm flipH="1">
            <a:off x="2365375" y="804863"/>
            <a:ext cx="10287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2B26B42A-0827-3290-F777-5B240C1C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57CFBECD-2126-DE98-C1BB-6DF5AB34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2C3CEDB-F78C-A5D8-2961-C2B2ED74A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Criterios de Ingreso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0AB27DF-F1BE-4C41-2F11-A1220F58A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22463"/>
            <a:ext cx="8686800" cy="4530725"/>
          </a:xfrm>
        </p:spPr>
        <p:txBody>
          <a:bodyPr/>
          <a:lstStyle/>
          <a:p>
            <a:r>
              <a:rPr lang="es-ES" altLang="es-ES" sz="2800">
                <a:solidFill>
                  <a:srgbClr val="FFFF66"/>
                </a:solidFill>
              </a:rPr>
              <a:t> Observación</a:t>
            </a:r>
            <a:r>
              <a:rPr lang="es-ES" altLang="es-ES" sz="2800"/>
              <a:t>:</a:t>
            </a:r>
          </a:p>
          <a:p>
            <a:pPr lvl="1"/>
            <a:r>
              <a:rPr lang="es-ES" altLang="es-ES" sz="2400"/>
              <a:t> Moderadas (115-125), siempre que se haya descartado un proceso crónico que lo justifique o lo mantenga y el paciente presente clínica.</a:t>
            </a:r>
          </a:p>
          <a:p>
            <a:pPr lvl="1"/>
            <a:endParaRPr lang="es-ES" altLang="es-ES" sz="2400"/>
          </a:p>
          <a:p>
            <a:pPr lvl="1"/>
            <a:r>
              <a:rPr lang="es-ES" altLang="es-ES" sz="2400"/>
              <a:t> Grave (&lt; 115), o cuándo, independientemente de la natremia aparezcan síntomas neurológicos.</a:t>
            </a:r>
          </a:p>
          <a:p>
            <a:pPr lvl="1"/>
            <a:endParaRPr lang="es-ES" altLang="es-ES" sz="2400"/>
          </a:p>
          <a:p>
            <a:pPr lvl="1"/>
            <a:r>
              <a:rPr lang="es-ES" altLang="es-ES" sz="2400"/>
              <a:t> Leves (125-135) la indicación depende de la enfermedad subyacente.</a:t>
            </a:r>
          </a:p>
          <a:p>
            <a:pPr>
              <a:buFont typeface="Wingdings" pitchFamily="2" charset="2"/>
              <a:buNone/>
            </a:pPr>
            <a:endParaRPr lang="es-ES" altLang="es-ES" sz="2800"/>
          </a:p>
          <a:p>
            <a:endParaRPr lang="es-ES" altLang="es-E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C4A63A2B-AA9B-7D60-3B26-E5DA395B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65A333D5-54D4-A1AE-98A8-3A785CDE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2026E0F-8594-077A-9836-5994B18F3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Tratamiento I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B03B5F8-FAA1-5CA7-2ACD-90FF9A1CF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22463"/>
            <a:ext cx="8686800" cy="45307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s-ES" altLang="es-ES">
                <a:solidFill>
                  <a:srgbClr val="FFFF66"/>
                </a:solidFill>
              </a:rPr>
              <a:t> Debe incluir las causas que lo originaron</a:t>
            </a:r>
          </a:p>
          <a:p>
            <a:pPr>
              <a:lnSpc>
                <a:spcPct val="120000"/>
              </a:lnSpc>
            </a:pPr>
            <a:r>
              <a:rPr lang="es-ES_tradnl" altLang="es-ES">
                <a:solidFill>
                  <a:srgbClr val="FFFF66"/>
                </a:solidFill>
              </a:rPr>
              <a:t> Depende de la gravedad:</a:t>
            </a:r>
          </a:p>
          <a:p>
            <a:pPr lvl="2">
              <a:lnSpc>
                <a:spcPct val="120000"/>
              </a:lnSpc>
            </a:pPr>
            <a:r>
              <a:rPr lang="es-ES_tradnl" altLang="es-ES"/>
              <a:t>Leves y Moderadas: Restricción de líquidos (&lt; 1000 de S. Fisiológico/día).</a:t>
            </a:r>
          </a:p>
          <a:p>
            <a:pPr lvl="2">
              <a:lnSpc>
                <a:spcPct val="120000"/>
              </a:lnSpc>
            </a:pPr>
            <a:r>
              <a:rPr lang="es-ES_tradnl" altLang="es-ES"/>
              <a:t>Graves: CORREGIRSE DE FORMA LENTA</a:t>
            </a:r>
            <a:endParaRPr lang="es-ES" altLang="es-ES"/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446BFF93-6F17-3DAC-59D4-AFE7EDE7911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52888" y="4868862"/>
            <a:ext cx="647700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18B23220-5561-7FE9-02D6-76D71DB92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5419725"/>
            <a:ext cx="399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ES" sz="2400" b="1">
                <a:solidFill>
                  <a:srgbClr val="FF3300"/>
                </a:solidFill>
              </a:rPr>
              <a:t>Mielinosis Pontina Central</a:t>
            </a:r>
            <a:endParaRPr lang="es-ES" altLang="es-ES" sz="2400" b="1">
              <a:solidFill>
                <a:srgbClr val="FF3300"/>
              </a:solidFill>
            </a:endParaRP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340F4C51-B34E-5211-6B08-07653E7AF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5848350"/>
            <a:ext cx="3446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ES" sz="1600"/>
              <a:t>Disartria, Disfagia, Paresias y Coma</a:t>
            </a:r>
            <a:endParaRPr lang="es-ES" altLang="es-E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8BDCA247-240C-1B66-1DE4-760BE749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9F3E9EA2-97FF-319A-2467-ACCFED21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DC7506C-BB72-163F-34A4-F10F1FA6C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Tratamiento II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146A9EC-21B6-FA0B-4E10-214CB7C99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22463"/>
            <a:ext cx="8686800" cy="45307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altLang="es-ES">
                <a:solidFill>
                  <a:srgbClr val="FFFF66"/>
                </a:solidFill>
              </a:rPr>
              <a:t> CÁLCULO DÉFICIT DE SODIO:</a:t>
            </a:r>
          </a:p>
          <a:p>
            <a:pPr>
              <a:buFont typeface="Wingdings" pitchFamily="2" charset="2"/>
              <a:buNone/>
            </a:pPr>
            <a:endParaRPr lang="es-ES" altLang="es-ES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8EAE769C-FF49-DF27-70B7-B953F8B7F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68638"/>
            <a:ext cx="846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ES" sz="2400">
                <a:solidFill>
                  <a:srgbClr val="FF3300"/>
                </a:solidFill>
              </a:rPr>
              <a:t>Déficit Na = Agua Corporal Total x (Na Deseado – Na Actual)</a:t>
            </a:r>
            <a:endParaRPr lang="es-ES" altLang="es-ES" sz="2400">
              <a:solidFill>
                <a:srgbClr val="FF3300"/>
              </a:solidFill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D48600CD-89A8-87CB-E8B4-B1FACD86C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124325"/>
            <a:ext cx="470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ES" sz="2400">
                <a:solidFill>
                  <a:srgbClr val="FF3300"/>
                </a:solidFill>
              </a:rPr>
              <a:t>Agua Corporal Total = Peso x 0,6</a:t>
            </a:r>
            <a:endParaRPr lang="es-ES" altLang="es-ES" sz="2400">
              <a:solidFill>
                <a:srgbClr val="FF3300"/>
              </a:solidFill>
            </a:endParaRP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F1C33B05-0651-DAEC-0162-E02A5023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4816475"/>
            <a:ext cx="7004050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ES" b="1">
                <a:solidFill>
                  <a:schemeClr val="bg2"/>
                </a:solidFill>
              </a:rPr>
              <a:t>La mitad de las necesidades en 12 horas y el resto en 24 horas</a:t>
            </a:r>
            <a:endParaRPr lang="es-ES" altLang="es-ES" b="1">
              <a:solidFill>
                <a:schemeClr val="bg2"/>
              </a:solidFill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557E975B-11EE-7866-926B-5CE717D8F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367338"/>
            <a:ext cx="1416050" cy="36671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ES" b="1">
                <a:solidFill>
                  <a:schemeClr val="bg2"/>
                </a:solidFill>
              </a:rPr>
              <a:t>OBJETIVO:</a:t>
            </a:r>
            <a:endParaRPr lang="es-ES" altLang="es-ES" b="1">
              <a:solidFill>
                <a:schemeClr val="bg2"/>
              </a:solidFill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E43D665A-396A-E4E6-4DB3-05A751C55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367338"/>
            <a:ext cx="3905250" cy="6413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ES">
                <a:solidFill>
                  <a:srgbClr val="FFFF66"/>
                </a:solidFill>
                <a:cs typeface="Arial" panose="020B0604020202020204" pitchFamily="34" charset="0"/>
              </a:rPr>
              <a:t>∆ 0,5 mEq / l / hora en asintomáticos</a:t>
            </a:r>
          </a:p>
          <a:p>
            <a:r>
              <a:rPr lang="es-ES_tradnl" altLang="es-ES">
                <a:solidFill>
                  <a:srgbClr val="FFFF66"/>
                </a:solidFill>
              </a:rPr>
              <a:t>∆ 1    mEq / l / hora en sintomáticos</a:t>
            </a:r>
            <a:endParaRPr lang="es-ES_tradnl" altLang="es-ES">
              <a:solidFill>
                <a:srgbClr val="FFFF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AB9B3057-8D41-579C-B7A6-634ACED1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5807B158-0CEE-F601-DBA5-23B0D189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37107A-96A7-74AE-458F-3AE38AB50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Introducción I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26E9A43-CB0A-E624-1E90-8F308CF2B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"/>
              <a:t>Trastorno Hidroelectrolítico más frecuente en pacientes hospitalizados (20%).</a:t>
            </a:r>
          </a:p>
          <a:p>
            <a:endParaRPr lang="es-ES" altLang="es-ES"/>
          </a:p>
          <a:p>
            <a:r>
              <a:rPr lang="es-ES" altLang="es-ES"/>
              <a:t>La Natremia refleja la proporción relativa de Na y Agua.</a:t>
            </a:r>
          </a:p>
          <a:p>
            <a:endParaRPr lang="es-ES" altLang="es-ES"/>
          </a:p>
          <a:p>
            <a:r>
              <a:rPr lang="es-ES" altLang="es-ES"/>
              <a:t>La osmolaridad depende en un 90% de las sales de Na.</a:t>
            </a:r>
          </a:p>
          <a:p>
            <a:endParaRPr lang="es-ES" altLang="es-ES"/>
          </a:p>
          <a:p>
            <a:endParaRPr lang="es-ES" alt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E124B7C6-9DF2-54C7-51AE-A672447F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E01B9A35-302E-6173-AA5E-834EE494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8751CF9-7D7C-0A13-874E-22E5BBF06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Tratamiento III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4B31584-4390-3FFF-6306-4DDCFFA9D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ES">
                <a:solidFill>
                  <a:srgbClr val="FFFF66"/>
                </a:solidFill>
              </a:rPr>
              <a:t> Sueros:</a:t>
            </a:r>
          </a:p>
          <a:p>
            <a:pPr lvl="2">
              <a:lnSpc>
                <a:spcPct val="90000"/>
              </a:lnSpc>
            </a:pPr>
            <a:r>
              <a:rPr lang="es-ES_tradnl" altLang="es-ES"/>
              <a:t> Salino Hipertónico al 3% con VCE normal:</a:t>
            </a:r>
          </a:p>
          <a:p>
            <a:pPr lvl="4">
              <a:lnSpc>
                <a:spcPct val="90000"/>
              </a:lnSpc>
            </a:pPr>
            <a:r>
              <a:rPr lang="es-ES_tradnl" altLang="es-ES"/>
              <a:t> 5 amp. ClNa al 20% en 400 cc de S.F.</a:t>
            </a:r>
          </a:p>
          <a:p>
            <a:pPr>
              <a:lnSpc>
                <a:spcPct val="90000"/>
              </a:lnSpc>
            </a:pPr>
            <a:r>
              <a:rPr lang="es-ES_tradnl" altLang="es-ES"/>
              <a:t> </a:t>
            </a:r>
            <a:r>
              <a:rPr lang="es-ES_tradnl" altLang="es-ES">
                <a:solidFill>
                  <a:srgbClr val="FFFF66"/>
                </a:solidFill>
              </a:rPr>
              <a:t>Con VCE normal o elevado:</a:t>
            </a:r>
          </a:p>
          <a:p>
            <a:pPr lvl="2">
              <a:lnSpc>
                <a:spcPct val="90000"/>
              </a:lnSpc>
            </a:pPr>
            <a:r>
              <a:rPr lang="es-ES_tradnl" altLang="es-ES">
                <a:solidFill>
                  <a:srgbClr val="FFFF66"/>
                </a:solidFill>
              </a:rPr>
              <a:t> </a:t>
            </a:r>
            <a:r>
              <a:rPr lang="es-ES_tradnl" altLang="es-ES"/>
              <a:t>Furosemida:</a:t>
            </a:r>
          </a:p>
          <a:p>
            <a:pPr lvl="4">
              <a:lnSpc>
                <a:spcPct val="90000"/>
              </a:lnSpc>
            </a:pPr>
            <a:r>
              <a:rPr lang="es-ES_tradnl" altLang="es-ES">
                <a:solidFill>
                  <a:srgbClr val="FFFF66"/>
                </a:solidFill>
              </a:rPr>
              <a:t> </a:t>
            </a:r>
            <a:r>
              <a:rPr lang="es-ES_tradnl" altLang="es-ES"/>
              <a:t>Carga de 20 a 40 mg iv.</a:t>
            </a:r>
          </a:p>
          <a:p>
            <a:pPr lvl="4">
              <a:lnSpc>
                <a:spcPct val="90000"/>
              </a:lnSpc>
            </a:pPr>
            <a:r>
              <a:rPr lang="es-ES_tradnl" altLang="es-ES"/>
              <a:t> 20 mg c/6-8 horas.</a:t>
            </a:r>
          </a:p>
          <a:p>
            <a:pPr>
              <a:lnSpc>
                <a:spcPct val="90000"/>
              </a:lnSpc>
            </a:pPr>
            <a:r>
              <a:rPr lang="es-ES_tradnl" altLang="es-ES">
                <a:solidFill>
                  <a:srgbClr val="FFFF66"/>
                </a:solidFill>
              </a:rPr>
              <a:t> Se aconseja:</a:t>
            </a:r>
          </a:p>
          <a:p>
            <a:pPr lvl="2">
              <a:lnSpc>
                <a:spcPct val="90000"/>
              </a:lnSpc>
            </a:pPr>
            <a:r>
              <a:rPr lang="es-ES_tradnl" altLang="es-ES">
                <a:solidFill>
                  <a:srgbClr val="FFFF66"/>
                </a:solidFill>
              </a:rPr>
              <a:t> </a:t>
            </a:r>
            <a:r>
              <a:rPr lang="es-ES_tradnl" altLang="es-ES"/>
              <a:t>Monitorización Continua de FC</a:t>
            </a:r>
          </a:p>
          <a:p>
            <a:pPr lvl="2">
              <a:lnSpc>
                <a:spcPct val="90000"/>
              </a:lnSpc>
            </a:pPr>
            <a:r>
              <a:rPr lang="es-ES_tradnl" altLang="es-ES"/>
              <a:t> Diuresis horaria</a:t>
            </a:r>
          </a:p>
          <a:p>
            <a:pPr lvl="2">
              <a:lnSpc>
                <a:spcPct val="90000"/>
              </a:lnSpc>
            </a:pPr>
            <a:r>
              <a:rPr lang="es-ES_tradnl" altLang="es-ES"/>
              <a:t> TA cada 2 horas</a:t>
            </a:r>
          </a:p>
          <a:p>
            <a:pPr lvl="2">
              <a:lnSpc>
                <a:spcPct val="90000"/>
              </a:lnSpc>
            </a:pPr>
            <a:r>
              <a:rPr lang="es-ES_tradnl" altLang="es-ES"/>
              <a:t> Monitorización de PVC o Medición horaria.</a:t>
            </a:r>
            <a:endParaRPr lang="es-ES" alt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4">
            <a:extLst>
              <a:ext uri="{FF2B5EF4-FFF2-40B4-BE49-F238E27FC236}">
                <a16:creationId xmlns:a16="http://schemas.microsoft.com/office/drawing/2014/main" id="{B88763FD-0576-E924-08C7-A06088C7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5">
            <a:extLst>
              <a:ext uri="{FF2B5EF4-FFF2-40B4-BE49-F238E27FC236}">
                <a16:creationId xmlns:a16="http://schemas.microsoft.com/office/drawing/2014/main" id="{45C36DB5-CB1F-81B9-F952-9DBB46E0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63570AB-07B5-FB05-364C-001469C0F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Introducción II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DC80168-BD0A-2EBC-4D65-BF0C128479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59713" cy="4530725"/>
          </a:xfrm>
        </p:spPr>
        <p:txBody>
          <a:bodyPr/>
          <a:lstStyle/>
          <a:p>
            <a:r>
              <a:rPr lang="es-ES" altLang="es-ES" sz="2800"/>
              <a:t>Osmolaridad Normal: </a:t>
            </a:r>
          </a:p>
          <a:p>
            <a:pPr algn="ctr">
              <a:buFont typeface="Wingdings" pitchFamily="2" charset="2"/>
              <a:buNone/>
            </a:pPr>
            <a:r>
              <a:rPr lang="es-ES" altLang="es-ES">
                <a:solidFill>
                  <a:srgbClr val="FF3300"/>
                </a:solidFill>
              </a:rPr>
              <a:t>          285 </a:t>
            </a:r>
            <a:r>
              <a:rPr lang="en-US" altLang="es-ES">
                <a:solidFill>
                  <a:srgbClr val="FF3300"/>
                </a:solidFill>
                <a:cs typeface="Arial" panose="020B0604020202020204" pitchFamily="34" charset="0"/>
              </a:rPr>
              <a:t>± 10 mOsm/l</a:t>
            </a:r>
          </a:p>
          <a:p>
            <a:pPr>
              <a:buFont typeface="Wingdings" pitchFamily="2" charset="2"/>
              <a:buNone/>
            </a:pPr>
            <a:endParaRPr lang="es-ES" altLang="es-ES" sz="2800"/>
          </a:p>
          <a:p>
            <a:r>
              <a:rPr lang="es-ES" altLang="es-ES" sz="2800"/>
              <a:t>Cálculo:</a:t>
            </a:r>
          </a:p>
          <a:p>
            <a:pPr algn="ctr">
              <a:buFont typeface="Wingdings" pitchFamily="2" charset="2"/>
              <a:buNone/>
            </a:pPr>
            <a:endParaRPr lang="es-ES" altLang="es-ES" sz="2800"/>
          </a:p>
        </p:txBody>
      </p:sp>
      <p:grpSp>
        <p:nvGrpSpPr>
          <p:cNvPr id="14355" name="Group 19">
            <a:extLst>
              <a:ext uri="{FF2B5EF4-FFF2-40B4-BE49-F238E27FC236}">
                <a16:creationId xmlns:a16="http://schemas.microsoft.com/office/drawing/2014/main" id="{DA69EC72-A664-B1CC-007D-4E837F10DB7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073525"/>
            <a:ext cx="5586412" cy="1371600"/>
            <a:chOff x="431" y="2566"/>
            <a:chExt cx="3519" cy="864"/>
          </a:xfrm>
        </p:grpSpPr>
        <p:sp>
          <p:nvSpPr>
            <p:cNvPr id="14344" name="Text Box 8">
              <a:extLst>
                <a:ext uri="{FF2B5EF4-FFF2-40B4-BE49-F238E27FC236}">
                  <a16:creationId xmlns:a16="http://schemas.microsoft.com/office/drawing/2014/main" id="{A56DBDDD-1A8F-8627-BCBC-738F5FEEA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750"/>
              <a:ext cx="16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ES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Osm = 2 x Na</a:t>
              </a:r>
            </a:p>
          </p:txBody>
        </p:sp>
        <p:sp>
          <p:nvSpPr>
            <p:cNvPr id="14349" name="Text Box 13">
              <a:extLst>
                <a:ext uri="{FF2B5EF4-FFF2-40B4-BE49-F238E27FC236}">
                  <a16:creationId xmlns:a16="http://schemas.microsoft.com/office/drawing/2014/main" id="{AE9075A3-6A36-6891-093F-081E30E73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790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ES" sz="32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4350" name="Text Box 14">
              <a:extLst>
                <a:ext uri="{FF2B5EF4-FFF2-40B4-BE49-F238E27FC236}">
                  <a16:creationId xmlns:a16="http://schemas.microsoft.com/office/drawing/2014/main" id="{06135032-78B2-43C9-D69D-5DEEA0924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2790"/>
              <a:ext cx="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ES" sz="3200">
                  <a:solidFill>
                    <a:srgbClr val="FF3300"/>
                  </a:solidFill>
                </a:rPr>
                <a:t>+</a:t>
              </a:r>
            </a:p>
          </p:txBody>
        </p:sp>
        <p:grpSp>
          <p:nvGrpSpPr>
            <p:cNvPr id="14354" name="Group 18">
              <a:extLst>
                <a:ext uri="{FF2B5EF4-FFF2-40B4-BE49-F238E27FC236}">
                  <a16:creationId xmlns:a16="http://schemas.microsoft.com/office/drawing/2014/main" id="{B7AE8B64-AFB8-4F20-D874-05AA5B5C6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1" y="2566"/>
              <a:ext cx="1380" cy="864"/>
              <a:chOff x="2245" y="2341"/>
              <a:chExt cx="1380" cy="864"/>
            </a:xfrm>
          </p:grpSpPr>
          <p:sp>
            <p:nvSpPr>
              <p:cNvPr id="14345" name="Text Box 9">
                <a:extLst>
                  <a:ext uri="{FF2B5EF4-FFF2-40B4-BE49-F238E27FC236}">
                    <a16:creationId xmlns:a16="http://schemas.microsoft.com/office/drawing/2014/main" id="{2B110AD5-6A98-9875-36AC-C42307CB9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2341"/>
                <a:ext cx="13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ES" sz="3200">
                    <a:solidFill>
                      <a:srgbClr val="FF3300"/>
                    </a:solidFill>
                  </a:rPr>
                  <a:t>Glu (mg/dl)</a:t>
                </a:r>
              </a:p>
            </p:txBody>
          </p:sp>
          <p:sp>
            <p:nvSpPr>
              <p:cNvPr id="14347" name="Text Box 11">
                <a:extLst>
                  <a:ext uri="{FF2B5EF4-FFF2-40B4-BE49-F238E27FC236}">
                    <a16:creationId xmlns:a16="http://schemas.microsoft.com/office/drawing/2014/main" id="{870759BA-EAFE-5082-EA0D-6081350D9B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5" y="2840"/>
                <a:ext cx="4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ES" sz="3200">
                    <a:solidFill>
                      <a:srgbClr val="FF3300"/>
                    </a:solidFill>
                  </a:rPr>
                  <a:t>18</a:t>
                </a:r>
              </a:p>
            </p:txBody>
          </p:sp>
          <p:sp>
            <p:nvSpPr>
              <p:cNvPr id="14351" name="Line 15">
                <a:extLst>
                  <a:ext uri="{FF2B5EF4-FFF2-40B4-BE49-F238E27FC236}">
                    <a16:creationId xmlns:a16="http://schemas.microsoft.com/office/drawing/2014/main" id="{8FFF1609-E91E-C27B-992F-BAF081BE6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750"/>
                <a:ext cx="131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4353" name="Group 17">
            <a:extLst>
              <a:ext uri="{FF2B5EF4-FFF2-40B4-BE49-F238E27FC236}">
                <a16:creationId xmlns:a16="http://schemas.microsoft.com/office/drawing/2014/main" id="{CED2AF73-6BA9-3994-B2C5-AB5621C58CE6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076700"/>
            <a:ext cx="2438400" cy="1858963"/>
            <a:chOff x="3878" y="2205"/>
            <a:chExt cx="1536" cy="1171"/>
          </a:xfrm>
        </p:grpSpPr>
        <p:sp>
          <p:nvSpPr>
            <p:cNvPr id="14346" name="Text Box 10">
              <a:extLst>
                <a:ext uri="{FF2B5EF4-FFF2-40B4-BE49-F238E27FC236}">
                  <a16:creationId xmlns:a16="http://schemas.microsoft.com/office/drawing/2014/main" id="{3FF36679-3108-43E1-4295-EA83BC68D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205"/>
              <a:ext cx="15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ES" sz="3200">
                  <a:solidFill>
                    <a:srgbClr val="FF3300"/>
                  </a:solidFill>
                </a:rPr>
                <a:t>Urea (mg/dl)</a:t>
              </a:r>
            </a:p>
          </p:txBody>
        </p:sp>
        <p:sp>
          <p:nvSpPr>
            <p:cNvPr id="14348" name="Text Box 12">
              <a:extLst>
                <a:ext uri="{FF2B5EF4-FFF2-40B4-BE49-F238E27FC236}">
                  <a16:creationId xmlns:a16="http://schemas.microsoft.com/office/drawing/2014/main" id="{F1F51371-B1D1-18D9-E0A4-22160C0AE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2704"/>
              <a:ext cx="25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ES" sz="3200">
                  <a:solidFill>
                    <a:srgbClr val="FF3300"/>
                  </a:solidFill>
                </a:rPr>
                <a:t>6</a:t>
              </a:r>
            </a:p>
            <a:p>
              <a:endParaRPr lang="es-ES" altLang="es-ES" sz="3200">
                <a:solidFill>
                  <a:srgbClr val="FF3300"/>
                </a:solidFill>
              </a:endParaRPr>
            </a:p>
          </p:txBody>
        </p:sp>
        <p:sp>
          <p:nvSpPr>
            <p:cNvPr id="14352" name="Line 16">
              <a:extLst>
                <a:ext uri="{FF2B5EF4-FFF2-40B4-BE49-F238E27FC236}">
                  <a16:creationId xmlns:a16="http://schemas.microsoft.com/office/drawing/2014/main" id="{B65E1A4B-19E2-1159-CB20-DF3C20933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8" y="2614"/>
              <a:ext cx="13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BE6ED328-F497-EEAF-9373-BD4EB55F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50581577-3857-0C0A-A0AE-906AFC12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E3A546A-ED2D-1727-42BA-E0D877891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Concepto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F6BDE3B-39D7-24D7-12EF-E1DE237F5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s-ES" altLang="es-ES" sz="4000"/>
          </a:p>
          <a:p>
            <a:pPr algn="ctr">
              <a:buFont typeface="Wingdings" pitchFamily="2" charset="2"/>
              <a:buNone/>
            </a:pPr>
            <a:r>
              <a:rPr lang="es-ES" altLang="es-ES" sz="4000"/>
              <a:t>Concentración plasmática de Na por debajo de</a:t>
            </a:r>
          </a:p>
          <a:p>
            <a:pPr algn="ctr">
              <a:buFont typeface="Wingdings" pitchFamily="2" charset="2"/>
              <a:buNone/>
            </a:pPr>
            <a:endParaRPr lang="es-ES" altLang="es-ES" sz="4000"/>
          </a:p>
          <a:p>
            <a:pPr algn="ctr">
              <a:buFont typeface="Wingdings" pitchFamily="2" charset="2"/>
              <a:buNone/>
            </a:pPr>
            <a:r>
              <a:rPr lang="es-ES" altLang="es-ES" sz="4000">
                <a:solidFill>
                  <a:srgbClr val="FF3300"/>
                </a:solidFill>
              </a:rPr>
              <a:t>135 mEq/l</a:t>
            </a:r>
          </a:p>
          <a:p>
            <a:endParaRPr lang="es-ES" altLang="es-E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5C10F070-782F-5FD3-4546-0E5939A4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444579BD-3B38-5B06-CE38-F7685453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1E148FB4-C29E-0BDF-CE27-420F7B2D3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Clínica 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A45A82D-2AA1-A74A-C346-A1AF855B4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endParaRPr lang="es-ES" altLang="es-ES"/>
          </a:p>
          <a:p>
            <a:r>
              <a:rPr lang="es-ES" altLang="es-ES"/>
              <a:t>Deriva de la Hiperhidratación Neuronal.</a:t>
            </a:r>
          </a:p>
          <a:p>
            <a:pPr>
              <a:buFont typeface="Wingdings" pitchFamily="2" charset="2"/>
              <a:buNone/>
            </a:pPr>
            <a:endParaRPr lang="es-ES" altLang="es-ES"/>
          </a:p>
          <a:p>
            <a:r>
              <a:rPr lang="es-ES" altLang="es-ES"/>
              <a:t>Depende de:</a:t>
            </a:r>
          </a:p>
          <a:p>
            <a:pPr lvl="4"/>
            <a:r>
              <a:rPr lang="es-ES" altLang="es-ES" sz="2400"/>
              <a:t>Velocidad de Instauración.</a:t>
            </a:r>
          </a:p>
          <a:p>
            <a:pPr lvl="4"/>
            <a:r>
              <a:rPr lang="es-ES" altLang="es-ES" sz="2400"/>
              <a:t>Intensidad.</a:t>
            </a:r>
          </a:p>
          <a:p>
            <a:pPr lvl="4">
              <a:buFont typeface="Wingdings" pitchFamily="2" charset="2"/>
              <a:buNone/>
            </a:pPr>
            <a:endParaRPr lang="es-ES" altLang="es-ES" sz="2400"/>
          </a:p>
          <a:p>
            <a:r>
              <a:rPr lang="es-ES" altLang="es-ES"/>
              <a:t>No suele aparecer por encima de 125 mg/dl.</a:t>
            </a:r>
          </a:p>
          <a:p>
            <a:pPr>
              <a:buFont typeface="Wingdings" pitchFamily="2" charset="2"/>
              <a:buNone/>
            </a:pPr>
            <a:endParaRPr lang="es-ES" altLang="es-ES"/>
          </a:p>
          <a:p>
            <a:endParaRPr lang="es-ES" alt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B876C5B0-2A70-02BF-2D36-52E1A648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67CE90C4-7E17-14BB-2BDD-E77DFE04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E860525-E276-4F6F-4076-E3A696725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Clínica II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BA02CE5-1498-C2DD-4B90-4EF7E01F3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s-ES" altLang="es-ES"/>
              <a:t>Síntomas Neurológicos:</a:t>
            </a:r>
          </a:p>
          <a:p>
            <a:pPr lvl="2">
              <a:lnSpc>
                <a:spcPct val="140000"/>
              </a:lnSpc>
            </a:pPr>
            <a:r>
              <a:rPr lang="es-ES" altLang="es-ES"/>
              <a:t>Confusión, apatía, desorientación, letargia, hiporeflexia tendinosa, convulsiones y coma.</a:t>
            </a:r>
          </a:p>
          <a:p>
            <a:pPr>
              <a:lnSpc>
                <a:spcPct val="140000"/>
              </a:lnSpc>
            </a:pPr>
            <a:endParaRPr lang="es-ES" altLang="es-ES"/>
          </a:p>
          <a:p>
            <a:pPr>
              <a:lnSpc>
                <a:spcPct val="140000"/>
              </a:lnSpc>
            </a:pPr>
            <a:r>
              <a:rPr lang="es-ES" altLang="es-ES"/>
              <a:t>Otros síntomas:</a:t>
            </a:r>
          </a:p>
          <a:p>
            <a:pPr lvl="2">
              <a:lnSpc>
                <a:spcPct val="140000"/>
              </a:lnSpc>
            </a:pPr>
            <a:r>
              <a:rPr lang="es-ES" altLang="es-ES"/>
              <a:t>Anorexia, vómitos y calambres musculares.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s-ES" alt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491431BA-E078-1538-886E-3F4B73AE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049A4782-87D1-5E18-5DA2-DD7D21A9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4291F24-F4F3-5572-A96D-A7E0155A1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Etiopatogenia I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CA2EE3B-4C6A-22A2-30E4-F330BFFCA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27275"/>
            <a:ext cx="8686800" cy="45307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 altLang="es-ES"/>
              <a:t>Hiperglucemia</a:t>
            </a:r>
          </a:p>
          <a:p>
            <a:pPr>
              <a:lnSpc>
                <a:spcPct val="200000"/>
              </a:lnSpc>
            </a:pPr>
            <a:r>
              <a:rPr lang="es-ES" altLang="es-ES"/>
              <a:t>Hiperproteinemia (&gt; 10 gr/dl)</a:t>
            </a:r>
          </a:p>
          <a:p>
            <a:pPr>
              <a:lnSpc>
                <a:spcPct val="200000"/>
              </a:lnSpc>
            </a:pPr>
            <a:r>
              <a:rPr lang="es-ES" altLang="es-ES"/>
              <a:t>Hiperlipemia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00A3C23E-2F08-1EAB-E265-5A654F0B8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4786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OSMOLARIDAD PLASMÁTICA</a:t>
            </a:r>
            <a:r>
              <a:rPr lang="es-ES" altLang="es-ES" b="1"/>
              <a:t> </a:t>
            </a:r>
            <a:r>
              <a:rPr lang="es-ES" altLang="es-ES" sz="2400" b="1">
                <a:solidFill>
                  <a:srgbClr val="FF9900"/>
                </a:solidFill>
              </a:rPr>
              <a:t>NORMAL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AA6A556A-33A6-3088-FFD5-5826423BA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844675"/>
            <a:ext cx="382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400" b="1">
                <a:solidFill>
                  <a:srgbClr val="FF3300"/>
                </a:solidFill>
              </a:rPr>
              <a:t>PSEUDOHIPONATREMIA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656F550F-2C25-BCE3-2ACE-3580C0EB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883DDB99-DDA7-235A-C1C6-0A933BE7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0936871-CF2C-E90F-E800-3B6C791C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Etiopatogenia II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77F223D-B332-FBC8-3BBE-A46D6554F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27275"/>
            <a:ext cx="8686800" cy="4530725"/>
          </a:xfrm>
          <a:noFill/>
          <a:ln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altLang="es-ES"/>
              <a:t>Implica presencia de sustancias osmóticamente activas</a:t>
            </a:r>
          </a:p>
          <a:p>
            <a:pPr>
              <a:lnSpc>
                <a:spcPct val="160000"/>
              </a:lnSpc>
            </a:pPr>
            <a:r>
              <a:rPr lang="es-ES" altLang="es-ES"/>
              <a:t>Glucosa</a:t>
            </a:r>
          </a:p>
          <a:p>
            <a:pPr>
              <a:lnSpc>
                <a:spcPct val="160000"/>
              </a:lnSpc>
            </a:pPr>
            <a:r>
              <a:rPr lang="es-ES" altLang="es-ES"/>
              <a:t>Manitol</a:t>
            </a:r>
          </a:p>
          <a:p>
            <a:pPr>
              <a:lnSpc>
                <a:spcPct val="160000"/>
              </a:lnSpc>
            </a:pPr>
            <a:r>
              <a:rPr lang="es-ES" altLang="es-ES"/>
              <a:t>Glicerol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C49431CD-9F04-7D6D-7408-6B2D591B4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490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OSMOLARIDAD PLASMÁTICA</a:t>
            </a:r>
            <a:r>
              <a:rPr lang="es-ES" altLang="es-ES" b="1"/>
              <a:t> </a:t>
            </a:r>
            <a:r>
              <a:rPr lang="es-ES" altLang="es-ES" sz="2400" b="1">
                <a:solidFill>
                  <a:srgbClr val="FF9900"/>
                </a:solidFill>
              </a:rPr>
              <a:t>ELEVADA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27419A52-DC32-2864-17AB-86D6075A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18446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400" b="1">
                <a:solidFill>
                  <a:srgbClr val="FF3300"/>
                </a:solidFill>
              </a:rPr>
              <a:t>HIPONATREMIA DILUCIONAL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3586DA15-DDDA-D49F-E5AA-345F8E1B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ES"/>
              <a:t>16 Febrero 2005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3318759-EA4C-7C91-C213-3AE6EC30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Hospital de Montilla</a:t>
            </a:r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B24AA152-8211-C0B5-E7AC-407C75A9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141663"/>
            <a:ext cx="2663825" cy="3527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B3A6F8F3-9AC7-5E9D-02A6-11C43EC6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41663"/>
            <a:ext cx="2663825" cy="3527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B49011-85AB-2907-AB9D-B2CB51793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Etiopatogenia III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809DA116-3B5F-6A0B-BDB0-B61E01A2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546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OSMOLARIDAD PLASMÁTICA</a:t>
            </a:r>
            <a:r>
              <a:rPr lang="es-ES" altLang="es-ES" b="1"/>
              <a:t> </a:t>
            </a:r>
            <a:r>
              <a:rPr lang="es-ES" altLang="es-ES" sz="2400" b="1">
                <a:solidFill>
                  <a:srgbClr val="FF9900"/>
                </a:solidFill>
              </a:rPr>
              <a:t>DESCENDIDA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D7B1180C-BC25-89AE-A9EC-178EDE258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1844675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400" b="1">
                <a:solidFill>
                  <a:srgbClr val="FF3300"/>
                </a:solidFill>
              </a:rPr>
              <a:t>HIPONATREMIA VERDADERA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037A3DEA-BE46-72E4-4948-48705AFCC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349500"/>
            <a:ext cx="357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000" b="1">
                <a:solidFill>
                  <a:srgbClr val="FFFF99"/>
                </a:solidFill>
              </a:rPr>
              <a:t>Volumen Extracelular  </a:t>
            </a:r>
            <a:r>
              <a:rPr lang="es-ES" altLang="es-ES" sz="2400" b="1">
                <a:solidFill>
                  <a:srgbClr val="FFFF99"/>
                </a:solidFill>
              </a:rPr>
              <a:t>Bajo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A99C63CE-3A74-E143-311D-CBAE55E64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3206750"/>
            <a:ext cx="248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000">
                <a:solidFill>
                  <a:srgbClr val="FFFF66"/>
                </a:solidFill>
              </a:rPr>
              <a:t>Na Orina &gt; 20 mEq/l</a:t>
            </a: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8DA1072A-128B-99C7-1D18-AF45E8C7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3205163"/>
            <a:ext cx="248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2000">
                <a:solidFill>
                  <a:srgbClr val="FFFF66"/>
                </a:solidFill>
              </a:rPr>
              <a:t>Na Orina &lt; 20 mEq/l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6FBF1C15-184F-FE31-A62D-CC3946DA0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79888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RENAL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BAB71DED-8F40-4651-74AB-D6C1AE23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3798888"/>
            <a:ext cx="170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/>
              <a:t>EXTRARENAL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4566B5A1-C761-4938-BD12-889656DE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4338638"/>
            <a:ext cx="24955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Diuréticos (Tiazidas)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Hipoaldosteronismo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Addison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Nefropatía pierde sal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Diuresis osmótica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Bicarbonaturia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Insuf. Renal Crónica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Fase poliúrica IRA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3B8D7207-9A7D-38B7-D4DD-C33318AC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340225"/>
            <a:ext cx="24828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Vómitos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Diarrea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Fístulas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Aspirado por SNG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Peritonitis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Ascitis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Sudoración excesiva</a:t>
            </a:r>
          </a:p>
          <a:p>
            <a:pPr>
              <a:buClr>
                <a:srgbClr val="FFFF00"/>
              </a:buClr>
              <a:buFontTx/>
              <a:buChar char="o"/>
            </a:pPr>
            <a:r>
              <a:rPr lang="es-ES" altLang="es-ES"/>
              <a:t> Quemaduras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z de luz">
  <a:themeElements>
    <a:clrScheme name="Haz de luz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Haz de luz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Haz de luz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z de luz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z de luz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z de luz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z de luz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z de luz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z de luz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z de luz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z de luz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585</TotalTime>
  <Words>995</Words>
  <Application>Microsoft Macintosh PowerPoint</Application>
  <PresentationFormat>Presentación en pantalla (4:3)</PresentationFormat>
  <Paragraphs>284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Wingdings</vt:lpstr>
      <vt:lpstr>Haz de luz</vt:lpstr>
      <vt:lpstr>HIPONATREMIAS</vt:lpstr>
      <vt:lpstr>Introducción I</vt:lpstr>
      <vt:lpstr>Introducción II</vt:lpstr>
      <vt:lpstr>Concepto</vt:lpstr>
      <vt:lpstr>Clínica I</vt:lpstr>
      <vt:lpstr>Clínica II</vt:lpstr>
      <vt:lpstr>Etiopatogenia I</vt:lpstr>
      <vt:lpstr>Etiopatogenia II</vt:lpstr>
      <vt:lpstr>Etiopatogenia III</vt:lpstr>
      <vt:lpstr>Etiopatogenia IV</vt:lpstr>
      <vt:lpstr>Etiopatogenia V</vt:lpstr>
      <vt:lpstr>Diagnóstico I</vt:lpstr>
      <vt:lpstr>Diagnóstico II</vt:lpstr>
      <vt:lpstr>Diagnóstico III</vt:lpstr>
      <vt:lpstr>Diagnóstico IV</vt:lpstr>
      <vt:lpstr>Diagnóstico V</vt:lpstr>
      <vt:lpstr>Criterios de Ingreso</vt:lpstr>
      <vt:lpstr>Tratamiento I</vt:lpstr>
      <vt:lpstr>Tratamiento II</vt:lpstr>
      <vt:lpstr>Tratamiento III</vt:lpstr>
    </vt:vector>
  </TitlesOfParts>
  <Company>EPHAGMontilla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HIPONATREMIAS</dc:title>
  <dc:creator>cjgalan</dc:creator>
  <cp:lastModifiedBy>Carlos J. Galán Doval</cp:lastModifiedBy>
  <cp:revision>26</cp:revision>
  <dcterms:created xsi:type="dcterms:W3CDTF">2005-01-31T19:39:43Z</dcterms:created>
  <dcterms:modified xsi:type="dcterms:W3CDTF">2025-08-18T09:23:05Z</dcterms:modified>
</cp:coreProperties>
</file>