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17f8f520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17f8f520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854e4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1854e4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a5f00d1c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a5f00d1c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1854e4a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1854e4a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 these data sets share the same distribution?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Are they all linear?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Notice that the correlation, mean, standard deviation, and regression all match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1854e4a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1854e4a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is probably an accurate fit. The points more or less follow a linear pattern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 has a pattern, but it definitely isn’t linear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 Looks linear, but there is an obvious outlier - data issue?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 The linear pattern only works because of the one strong X outlier. Otherwise, X is always 8.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1854e4a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1854e4a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see before you see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1854e4a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1854e4a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1854e4a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1854e4a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8% of men and 1% of women have some form of colorblindness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Plug-in: NoCoffee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1854e4a4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1854e4a4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854e4a4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1854e4a4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Humans are horrible at area, especially when radians are involved.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2c5f92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2c5f92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1854e4a4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1854e4a4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1854e4a4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1854e4a4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7f8f52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7f8f52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a5f00d1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a5f00d1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7f8f520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7f8f520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7f8f520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17f8f520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17f8f520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17f8f520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7f8f520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17f8f520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7f8f520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7f8f520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ableau.com/support/releases" TargetMode="External"/><Relationship Id="rId4" Type="http://schemas.openxmlformats.org/officeDocument/2006/relationships/hyperlink" Target="https://help.tableau.com/current/pro/desktop/en-us/datasource_prepare.htm" TargetMode="External"/><Relationship Id="rId5" Type="http://schemas.openxmlformats.org/officeDocument/2006/relationships/hyperlink" Target="https://www.w3schools.com/sql/sql_join.asp" TargetMode="External"/><Relationship Id="rId6" Type="http://schemas.openxmlformats.org/officeDocument/2006/relationships/hyperlink" Target="https://help.tableau.com/current/pro/desktop/en-us/formatting_create_custom_colors.ht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First Steps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Building Compelling Visualizations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Download Tableau Desktop: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 sz="1400">
                <a:solidFill>
                  <a:schemeClr val="accent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https://www.tableau.com/support/releases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Connecting to Data Sources: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accent6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https://help.tableau.com/current/pro/desktop/en-us/datasource_prepare.htm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Understanding Table Joins: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accent6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https://www.w3schools.com/sql/sql_join.asp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custom Tableau color palette: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accent6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https://help.tableau.com/current/pro/desktop/en-us/formatting_create_custom_colors.htm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Visualize?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400" y="1663975"/>
            <a:ext cx="43338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Visualize?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400" y="1663975"/>
            <a:ext cx="433387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6808675" y="2730877"/>
            <a:ext cx="377400" cy="377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Visualize?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275" y="1619500"/>
            <a:ext cx="698190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Visualize?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225" y="1557550"/>
            <a:ext cx="463575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Pre-Attentive Attributes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35039" l="0" r="0" t="0"/>
          <a:stretch/>
        </p:blipFill>
        <p:spPr>
          <a:xfrm>
            <a:off x="462250" y="1844675"/>
            <a:ext cx="4309425" cy="304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 rotWithShape="1">
          <a:blip r:embed="rId4">
            <a:alphaModFix/>
          </a:blip>
          <a:srcRect b="0" l="0" r="47654" t="65245"/>
          <a:stretch/>
        </p:blipFill>
        <p:spPr>
          <a:xfrm>
            <a:off x="4771675" y="1844675"/>
            <a:ext cx="2323875" cy="16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 rotWithShape="1">
          <a:blip r:embed="rId5">
            <a:alphaModFix/>
          </a:blip>
          <a:srcRect b="0" l="64249" r="0" t="63591"/>
          <a:stretch/>
        </p:blipFill>
        <p:spPr>
          <a:xfrm>
            <a:off x="7134275" y="2967900"/>
            <a:ext cx="1663675" cy="18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 Visualization Should Be Used?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Google: Which visualization to use?</a:t>
            </a:r>
            <a:endParaRPr sz="2400"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520" y="1990725"/>
            <a:ext cx="3327429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Careful With Color...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75" y="1952600"/>
            <a:ext cx="4133146" cy="22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800" y="1952600"/>
            <a:ext cx="4107450" cy="221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9"/>
          <p:cNvCxnSpPr>
            <a:stCxn id="230" idx="2"/>
          </p:cNvCxnSpPr>
          <p:nvPr/>
        </p:nvCxnSpPr>
        <p:spPr>
          <a:xfrm>
            <a:off x="4572000" y="1800200"/>
            <a:ext cx="0" cy="266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Have Meaning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have 5-10 seconds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Rule of 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‘F’ and ‘Z’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is for Eating</a:t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25" y="1990720"/>
            <a:ext cx="4186549" cy="2605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222" y="1990725"/>
            <a:ext cx="3193230" cy="26051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industry are you in?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Retail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Education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Healthcare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Finance/Insurance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Government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Realestate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Manufacturing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Other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Can Mislead</a:t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00" y="1766700"/>
            <a:ext cx="833678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Data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Ok to change labels to match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u="sng"/>
              <a:t>Not</a:t>
            </a:r>
            <a:r>
              <a:rPr lang="en" sz="2400"/>
              <a:t> ok to change numbers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Report what is in the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Provide a carrot, but have a stick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 and Join Types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0" l="0" r="2685" t="0"/>
          <a:stretch/>
        </p:blipFill>
        <p:spPr>
          <a:xfrm>
            <a:off x="1737125" y="1869850"/>
            <a:ext cx="7174050" cy="14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25" y="3407950"/>
            <a:ext cx="81534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2020 Changes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Relationships are no longer viewed by a Venn diagram.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Cardinality - How many entries in one table are related to how many entries in the other?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One to 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Many to one or one to many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Many to many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Referential Integrity - Do joined field entries in the joined table all have valid counterparts in the primary table?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Some match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All match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Versus Continuous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25" y="1410850"/>
            <a:ext cx="4445725" cy="27348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486" y="2151675"/>
            <a:ext cx="4150990" cy="27348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I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Find the sum of sales for the furniture product category in 2012. Was it higher or lower than 2011?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II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/>
              <a:t>Management is concerned with how much profit is being made in the Product Sub-Category of Telephones and Communication. Create a map to help them identify which part of the country to address to improve profit numbers.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III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After showing management your map, they are now wondering what percentage of profit Telephones and Communication represented in 2013. Create a table calculation on profit to determine what this value is.</a:t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IV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The managers now want to see what would happen to overall profit in 2014 if they were able to increase all areas by 15%. Create a calculation that adds 15% to the 2013 profit values and show it, along with the actual values on a crosstab.</a:t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