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18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5" r:id="rId9"/>
    <p:sldId id="263" r:id="rId10"/>
    <p:sldId id="267" r:id="rId11"/>
    <p:sldId id="268" r:id="rId12"/>
    <p:sldId id="271" r:id="rId13"/>
    <p:sldId id="269" r:id="rId14"/>
    <p:sldId id="270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2" autoAdjust="0"/>
    <p:restoredTop sz="87766" autoAdjust="0"/>
  </p:normalViewPr>
  <p:slideViewPr>
    <p:cSldViewPr snapToGrid="0">
      <p:cViewPr varScale="1">
        <p:scale>
          <a:sx n="58" d="100"/>
          <a:sy n="58" d="100"/>
        </p:scale>
        <p:origin x="29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F6647-3EA2-42DD-BB2F-784D82256845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21F05-F5E1-40C8-956D-98AB96B96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65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21F05-F5E1-40C8-956D-98AB96B96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1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Break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21F05-F5E1-40C8-956D-98AB96B96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48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21F05-F5E1-40C8-956D-98AB96B96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04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21F05-F5E1-40C8-956D-98AB96B962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0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5BAD-102B-4BCF-858D-89B1B9A519A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8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5BAD-102B-4BCF-858D-89B1B9A519A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5BAD-102B-4BCF-858D-89B1B9A519A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0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5BAD-102B-4BCF-858D-89B1B9A519A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8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4EC5BAD-102B-4BCF-858D-89B1B9A519A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2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5BAD-102B-4BCF-858D-89B1B9A519A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2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5BAD-102B-4BCF-858D-89B1B9A519A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3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5BAD-102B-4BCF-858D-89B1B9A519A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5BAD-102B-4BCF-858D-89B1B9A519A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6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5BAD-102B-4BCF-858D-89B1B9A519A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3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4EC5BAD-102B-4BCF-858D-89B1B9A519A0}" type="datetimeFigureOut">
              <a:rPr lang="en-US" smtClean="0"/>
              <a:t>12/16/2017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2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4EC5BAD-102B-4BCF-858D-89B1B9A519A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3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hockeyabstract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9BCB-5873-4B15-8465-FE035BCCA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2016-17</a:t>
            </a:r>
            <a:br>
              <a:rPr lang="en-US" dirty="0"/>
            </a:br>
            <a:r>
              <a:rPr lang="en-US" dirty="0"/>
              <a:t>NHL Player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36F7C-14E6-4917-8A46-C392DE01A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Chris </a:t>
            </a:r>
            <a:r>
              <a:rPr lang="en-US" dirty="0" err="1"/>
              <a:t>Benzen</a:t>
            </a:r>
            <a:endParaRPr lang="en-US" dirty="0"/>
          </a:p>
          <a:p>
            <a:r>
              <a:rPr lang="en-US" dirty="0"/>
              <a:t>Chris Gargano</a:t>
            </a:r>
          </a:p>
          <a:p>
            <a:r>
              <a:rPr lang="en-US" dirty="0"/>
              <a:t>Jack Weiland</a:t>
            </a:r>
          </a:p>
        </p:txBody>
      </p:sp>
    </p:spTree>
    <p:extLst>
      <p:ext uri="{BB962C8B-B14F-4D97-AF65-F5344CB8AC3E}">
        <p14:creationId xmlns:p14="http://schemas.microsoft.com/office/powerpoint/2010/main" val="679047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977A-EC51-4868-A8B6-64DFDE67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121BE-1738-40D1-85EA-EA042153DC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Boxplots:</a:t>
            </a:r>
          </a:p>
          <a:p>
            <a:pPr lvl="1"/>
            <a:r>
              <a:rPr lang="en-US" dirty="0"/>
              <a:t>Cap Hit by Nationality</a:t>
            </a:r>
          </a:p>
          <a:p>
            <a:pPr lvl="1"/>
            <a:r>
              <a:rPr lang="en-US" dirty="0"/>
              <a:t>Draft Round vs. Points Per Game</a:t>
            </a:r>
          </a:p>
          <a:p>
            <a:endParaRPr lang="en-US" dirty="0"/>
          </a:p>
          <a:p>
            <a:r>
              <a:rPr lang="en-US" dirty="0"/>
              <a:t>Bar Charts:</a:t>
            </a:r>
          </a:p>
          <a:p>
            <a:pPr lvl="1"/>
            <a:r>
              <a:rPr lang="en-US" dirty="0"/>
              <a:t>Goals and Shots by Shot Type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325D2-24D9-4806-9FE2-1B17B70230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Scatterplots:</a:t>
            </a:r>
          </a:p>
          <a:p>
            <a:pPr lvl="1"/>
            <a:r>
              <a:rPr lang="en-US" dirty="0"/>
              <a:t>Cap Hit vs. Points Per Game</a:t>
            </a:r>
          </a:p>
          <a:p>
            <a:pPr lvl="1"/>
            <a:r>
              <a:rPr lang="en-US" dirty="0"/>
              <a:t>Goals For vs. Goals Against by Cap Hit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Donut Charts: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Cap Hit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8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133F-6172-4F21-82D9-8E1083B4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Hit by Nationality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540021-2AC4-47C6-B84A-BFD0B8C490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3CA520-1279-4996-A848-B1A53D9996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distribution of cap hits appears very similar for Canadian and American players</a:t>
            </a:r>
          </a:p>
          <a:p>
            <a:r>
              <a:rPr lang="en-US" dirty="0"/>
              <a:t>The median cap hit for Russians, Finns and Swedes is noticeably higher than the cap hits</a:t>
            </a:r>
          </a:p>
          <a:p>
            <a:r>
              <a:rPr lang="en-US" dirty="0"/>
              <a:t>Russian players had the highest median cap hit in 2016-17, but this was heavily affected by top earners like Alex Ovechkin ($9.54M) and Evgeni </a:t>
            </a:r>
            <a:r>
              <a:rPr lang="en-US" dirty="0" err="1"/>
              <a:t>Malkin</a:t>
            </a:r>
            <a:r>
              <a:rPr lang="en-US" dirty="0"/>
              <a:t> ($9.5M)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810B5A-EB21-4425-BBCD-76DC28519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94560"/>
            <a:ext cx="5486400" cy="392299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2947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133F-6172-4F21-82D9-8E1083B4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Round vs. Points Per Game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3CA520-1279-4996-A848-B1A53D9996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Players drafted in the first round clearly have the highest median salary</a:t>
            </a:r>
          </a:p>
          <a:p>
            <a:r>
              <a:rPr lang="en-US" dirty="0"/>
              <a:t>After the first round, there are no noticeable difference in median salary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F9F4A0-80F5-4D22-BF73-F610A842B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94560"/>
            <a:ext cx="5486400" cy="392299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FC321B-E165-48B4-8883-487E77B8C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94560"/>
            <a:ext cx="5486400" cy="392299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AE13A6-B3B5-4C4E-B885-D78CE249B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2194560"/>
            <a:ext cx="5486400" cy="392299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512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8FF4-BCE9-4A5F-B4B3-B7139F05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Hit vs. Points per Game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0C508-1CEB-4B54-91B3-17C72169FC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There are clearly, positive linear trends between a player’s cap hit and their PPG.</a:t>
            </a:r>
          </a:p>
          <a:p>
            <a:r>
              <a:rPr lang="en-US" dirty="0"/>
              <a:t>As expected, forward have a higher average PPG than defensemen</a:t>
            </a:r>
          </a:p>
          <a:p>
            <a:r>
              <a:rPr lang="en-US" dirty="0"/>
              <a:t>There also appears to be less variability in the PPG vs. Cap Hit relationship among forwards compared to defensemen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A26B38-06FF-41B0-8E55-FEACEC52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94560"/>
            <a:ext cx="4553262" cy="411480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8151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3DBB-97BD-46E8-9280-4D7E67C1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vs. Goals Against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DCB18-E9B0-4FD2-9D49-428DEB38ED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36F18-E684-4D54-ACF6-713B756F5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94560"/>
            <a:ext cx="5486400" cy="381234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244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90C6-0B17-4A5A-8E71-6FD69057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Dangerous Shots Against (D only)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033F3-5F16-4F57-A1FD-727E763109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B88800-FBC2-40D6-BC55-C92AA676D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94559"/>
            <a:ext cx="5486400" cy="375458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4482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3BB962-59DD-4B67-A052-AC489DF59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2194559"/>
            <a:ext cx="5486400" cy="384189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60841F-C8C8-4D88-8AA3-0EA26E371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194560"/>
            <a:ext cx="5486400" cy="384189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EBBAEB-BCF3-4A85-9F1D-D39C94EED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2194560"/>
            <a:ext cx="5486400" cy="38418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7BF9FA-0138-44ED-AE0B-19CD8992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&amp; Shot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E3FD9-AB51-4A5F-AD69-72B7F7CA74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2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A6F7-08C8-4E8B-8EE6-4A46D6D2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02552-6EC2-472B-BCAB-410755ED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Description</a:t>
            </a:r>
          </a:p>
          <a:p>
            <a:endParaRPr lang="en-US" dirty="0"/>
          </a:p>
          <a:p>
            <a:r>
              <a:rPr lang="en-US" dirty="0"/>
              <a:t>Data Collection &amp; Validation</a:t>
            </a:r>
          </a:p>
          <a:p>
            <a:endParaRPr lang="en-US" dirty="0"/>
          </a:p>
          <a:p>
            <a:r>
              <a:rPr lang="en-US" dirty="0"/>
              <a:t>Data Analysis</a:t>
            </a:r>
          </a:p>
          <a:p>
            <a:endParaRPr lang="en-US" dirty="0"/>
          </a:p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3272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297243-2F91-4C9D-9877-9350408A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BEE39-93A7-44C3-B0FF-26FAA554F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9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611F-455A-485B-B667-BDC5F933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84E5F-91D1-443D-BD2B-BA0B803F7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 data set for the 2016-17 NHL Season, we will compare analyze a variety of different measures to identify interesting trends and unique data relationships.</a:t>
            </a:r>
          </a:p>
          <a:p>
            <a:endParaRPr lang="en-US" dirty="0"/>
          </a:p>
          <a:p>
            <a:r>
              <a:rPr lang="en-US" dirty="0"/>
              <a:t>We will have a particular focus on player salaries, and whether higher paid players are really worth their salaries.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9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297243-2F91-4C9D-9877-9350408A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VALIDATION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BEE39-93A7-44C3-B0FF-26FAA554F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9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83CF-F63A-49D8-8099-1E66CD5E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F0F-722C-4B06-8A20-2523F142E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chose to focus on the 2016-2017 season, the last full NHL season</a:t>
            </a:r>
          </a:p>
          <a:p>
            <a:endParaRPr lang="en-US" dirty="0"/>
          </a:p>
          <a:p>
            <a:r>
              <a:rPr lang="en-US" dirty="0"/>
              <a:t>Data was collected from: </a:t>
            </a:r>
            <a:r>
              <a:rPr lang="en-US" u="sng" dirty="0">
                <a:hlinkClick r:id="rId2"/>
              </a:rPr>
              <a:t>http://www.hockeyabstract.com/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The source data was compiled from several different sources, including:</a:t>
            </a:r>
          </a:p>
          <a:p>
            <a:pPr lvl="1"/>
            <a:r>
              <a:rPr lang="en-US" dirty="0"/>
              <a:t>NHL.com, Corscia.com, Puckalytics.com, Hockey-reference.com, and more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43CCD-37AA-471A-BBF5-7646221BB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10058400" cy="46473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395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977A-EC51-4868-A8B6-64DFDE67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121BE-1738-40D1-85EA-EA042153D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data came in Excel format</a:t>
            </a:r>
          </a:p>
          <a:p>
            <a:endParaRPr lang="en-US" dirty="0"/>
          </a:p>
          <a:p>
            <a:r>
              <a:rPr lang="en-US" dirty="0"/>
              <a:t>Number formats were cleaned and NULL values were removed in Excel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32B82-0FD8-417D-B844-21EA8FA36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799"/>
            <a:ext cx="10058400" cy="37165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541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977A-EC51-4868-A8B6-64DFDE67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121BE-1738-40D1-85EA-EA042153D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2691062"/>
            <a:ext cx="8300258" cy="3124201"/>
          </a:xfrm>
        </p:spPr>
        <p:txBody>
          <a:bodyPr>
            <a:normAutofit/>
          </a:bodyPr>
          <a:lstStyle/>
          <a:p>
            <a:r>
              <a:rPr lang="en-US" dirty="0"/>
              <a:t>For analysis involving player salary data, the data was subset to only include Unrestricted Free Agent (UFA) players</a:t>
            </a:r>
          </a:p>
          <a:p>
            <a:endParaRPr lang="en-US" dirty="0"/>
          </a:p>
          <a:p>
            <a:r>
              <a:rPr lang="en-US" dirty="0"/>
              <a:t>For analysis involving player’s nationality, countries with 5 or fewer active players was grouped into an “OTH” category</a:t>
            </a:r>
          </a:p>
        </p:txBody>
      </p:sp>
    </p:spTree>
    <p:extLst>
      <p:ext uri="{BB962C8B-B14F-4D97-AF65-F5344CB8AC3E}">
        <p14:creationId xmlns:p14="http://schemas.microsoft.com/office/powerpoint/2010/main" val="32509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297243-2F91-4C9D-9877-9350408A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BEE39-93A7-44C3-B0FF-26FAA554F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52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174</TotalTime>
  <Words>426</Words>
  <Application>Microsoft Office PowerPoint</Application>
  <PresentationFormat>Widescreen</PresentationFormat>
  <Paragraphs>66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Century Gothic</vt:lpstr>
      <vt:lpstr>Wingdings</vt:lpstr>
      <vt:lpstr>Wood Type</vt:lpstr>
      <vt:lpstr>Analysis of 2016-17 NHL Player Data</vt:lpstr>
      <vt:lpstr>AGENDA</vt:lpstr>
      <vt:lpstr>PROJECT DESCRIPTION</vt:lpstr>
      <vt:lpstr>PROJECTION DESCRIPTION</vt:lpstr>
      <vt:lpstr>DATA COLLECTION &amp; VALIDATION</vt:lpstr>
      <vt:lpstr>DATA COLLECTION &amp; VALIDATION</vt:lpstr>
      <vt:lpstr>DATA COLLECTION &amp; VALIDATION</vt:lpstr>
      <vt:lpstr>DATA COLLECTION &amp; VALIDATION</vt:lpstr>
      <vt:lpstr>DATA ANALYSIS</vt:lpstr>
      <vt:lpstr>DATA ANALYSIS</vt:lpstr>
      <vt:lpstr>Cap Hit by Nationality</vt:lpstr>
      <vt:lpstr>Draft Round vs. Points Per Game</vt:lpstr>
      <vt:lpstr>Cap Hit vs. Points per Game</vt:lpstr>
      <vt:lpstr>Goals For vs. Goals Against</vt:lpstr>
      <vt:lpstr>Dangerous Shots Against (D only)</vt:lpstr>
      <vt:lpstr>Goal &amp; Shot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2016-17 NHL Player Data</dc:title>
  <dc:creator>Christopher Gargano</dc:creator>
  <cp:lastModifiedBy>Christopher Gargano</cp:lastModifiedBy>
  <cp:revision>77</cp:revision>
  <dcterms:created xsi:type="dcterms:W3CDTF">2017-12-16T17:59:10Z</dcterms:created>
  <dcterms:modified xsi:type="dcterms:W3CDTF">2017-12-16T20:54:02Z</dcterms:modified>
</cp:coreProperties>
</file>