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76" r:id="rId6"/>
    <p:sldId id="283" r:id="rId7"/>
    <p:sldId id="285" r:id="rId8"/>
    <p:sldId id="284" r:id="rId9"/>
    <p:sldId id="278" r:id="rId10"/>
    <p:sldId id="281" r:id="rId11"/>
    <p:sldId id="282" r:id="rId12"/>
    <p:sldId id="259" r:id="rId13"/>
    <p:sldId id="260" r:id="rId14"/>
    <p:sldId id="262" r:id="rId15"/>
    <p:sldId id="275" r:id="rId16"/>
    <p:sldId id="265" r:id="rId17"/>
    <p:sldId id="263" r:id="rId18"/>
    <p:sldId id="267" r:id="rId19"/>
    <p:sldId id="268" r:id="rId20"/>
    <p:sldId id="271" r:id="rId21"/>
    <p:sldId id="269" r:id="rId22"/>
    <p:sldId id="270" r:id="rId23"/>
    <p:sldId id="274" r:id="rId24"/>
    <p:sldId id="272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2" autoAdjust="0"/>
    <p:restoredTop sz="87766" autoAdjust="0"/>
  </p:normalViewPr>
  <p:slideViewPr>
    <p:cSldViewPr snapToGrid="0">
      <p:cViewPr varScale="1">
        <p:scale>
          <a:sx n="66" d="100"/>
          <a:sy n="66" d="100"/>
        </p:scale>
        <p:origin x="7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6647-3EA2-42DD-BB2F-784D82256845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21F05-F5E1-40C8-956D-98AB96B9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Facet Wrap, we can quickly see how teams allocate their salary caps between Forwards and Defensemen.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21F05-F5E1-40C8-956D-98AB96B962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EC5BAD-102B-4BCF-858D-89B1B9A519A0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FF13B22-B300-41A0-BA22-8B9CC1A21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hockeyabstrac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cjgargano/2/styled-scatt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9BCB-5873-4B15-8465-FE035BCCA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2016-17</a:t>
            </a:r>
            <a:br>
              <a:rPr lang="en-US" dirty="0"/>
            </a:br>
            <a:r>
              <a:rPr lang="en-US" dirty="0"/>
              <a:t>NHL Player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36F7C-14E6-4917-8A46-C392DE01A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Chris </a:t>
            </a:r>
            <a:r>
              <a:rPr lang="en-US" dirty="0" err="1"/>
              <a:t>Benzen</a:t>
            </a:r>
            <a:endParaRPr lang="en-US" dirty="0"/>
          </a:p>
          <a:p>
            <a:r>
              <a:rPr lang="en-US" dirty="0"/>
              <a:t>Chris Gargano</a:t>
            </a:r>
          </a:p>
          <a:p>
            <a:r>
              <a:rPr lang="en-US" dirty="0"/>
              <a:t>Jack Weiland</a:t>
            </a:r>
          </a:p>
        </p:txBody>
      </p:sp>
    </p:spTree>
    <p:extLst>
      <p:ext uri="{BB962C8B-B14F-4D97-AF65-F5344CB8AC3E}">
        <p14:creationId xmlns:p14="http://schemas.microsoft.com/office/powerpoint/2010/main" val="67904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6177"/>
          </a:xfrm>
        </p:spPr>
        <p:txBody>
          <a:bodyPr/>
          <a:lstStyle/>
          <a:p>
            <a:pPr algn="ctr"/>
            <a:r>
              <a:rPr lang="en-US" dirty="0"/>
              <a:t>FORWARDS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35" y="1631474"/>
            <a:ext cx="9074426" cy="4901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62" y="1689652"/>
            <a:ext cx="9135024" cy="49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7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6177"/>
          </a:xfrm>
        </p:spPr>
        <p:txBody>
          <a:bodyPr/>
          <a:lstStyle/>
          <a:p>
            <a:pPr algn="ctr"/>
            <a:r>
              <a:rPr lang="en-US" dirty="0"/>
              <a:t>DEFENDERS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35" y="1631474"/>
            <a:ext cx="9074426" cy="4901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62" y="1689652"/>
            <a:ext cx="9135024" cy="4933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79" y="1689652"/>
            <a:ext cx="9150626" cy="49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8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83CF-F63A-49D8-8099-1E66CD5E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F0F-722C-4B06-8A20-2523F142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chose to focus on the 2016-2017 season, the last full NHL season</a:t>
            </a:r>
          </a:p>
          <a:p>
            <a:endParaRPr lang="en-US" dirty="0"/>
          </a:p>
          <a:p>
            <a:r>
              <a:rPr lang="en-US" dirty="0"/>
              <a:t>Data was collected from: </a:t>
            </a:r>
            <a:r>
              <a:rPr lang="en-US" u="sng" dirty="0">
                <a:hlinkClick r:id="rId2"/>
              </a:rPr>
              <a:t>http://www.hockeyabstract.com/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The source data was compiled from several different sources, including:</a:t>
            </a:r>
          </a:p>
          <a:p>
            <a:pPr lvl="1"/>
            <a:r>
              <a:rPr lang="en-US" dirty="0"/>
              <a:t>NHL.com, Corscia.com, Puckalytics.com, Hockey-reference.com, and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43CCD-37AA-471A-BBF5-7646221BB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10058400" cy="4647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9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came in Excel format</a:t>
            </a:r>
          </a:p>
          <a:p>
            <a:endParaRPr lang="en-US" dirty="0"/>
          </a:p>
          <a:p>
            <a:r>
              <a:rPr lang="en-US" dirty="0"/>
              <a:t>Number formats were cleaned and NULL values were removed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32B82-0FD8-417D-B844-21EA8FA3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799"/>
            <a:ext cx="10058400" cy="3716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4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3A54-BCD6-430F-BE03-B9F57F2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125C4-AB9D-4BAF-86B9-1DF41691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029200" cy="445242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F2E4992-FF55-4342-948D-383D01F0512D}"/>
              </a:ext>
            </a:extLst>
          </p:cNvPr>
          <p:cNvSpPr txBox="1">
            <a:spLocks/>
          </p:cNvSpPr>
          <p:nvPr/>
        </p:nvSpPr>
        <p:spPr>
          <a:xfrm>
            <a:off x="6364224" y="2194560"/>
            <a:ext cx="4754880" cy="3977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way to identify potential relationships among numerical variables is to analyze their correlations</a:t>
            </a:r>
          </a:p>
          <a:p>
            <a:endParaRPr lang="en-US" dirty="0"/>
          </a:p>
          <a:p>
            <a:r>
              <a:rPr lang="en-US" dirty="0"/>
              <a:t>To do this, we created a correlation matrix</a:t>
            </a:r>
          </a:p>
          <a:p>
            <a:endParaRPr lang="en-US" dirty="0"/>
          </a:p>
          <a:p>
            <a:r>
              <a:rPr lang="en-US" dirty="0"/>
              <a:t>Unfortunately, it did not yield many strong correlations among the raw data</a:t>
            </a:r>
          </a:p>
        </p:txBody>
      </p:sp>
    </p:spTree>
    <p:extLst>
      <p:ext uri="{BB962C8B-B14F-4D97-AF65-F5344CB8AC3E}">
        <p14:creationId xmlns:p14="http://schemas.microsoft.com/office/powerpoint/2010/main" val="375538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691062"/>
            <a:ext cx="8300258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correlation matrix, we decided that we would need to group our data into several different categories such as Nationality, Free Agent Status, Shot Type, and more</a:t>
            </a:r>
          </a:p>
          <a:p>
            <a:endParaRPr lang="en-US" dirty="0"/>
          </a:p>
          <a:p>
            <a:r>
              <a:rPr lang="en-US" dirty="0"/>
              <a:t>For analysis involving player salary data, the data was subset to only include Unrestricted Free Agent (UFA) players</a:t>
            </a:r>
          </a:p>
          <a:p>
            <a:endParaRPr lang="en-US" dirty="0"/>
          </a:p>
          <a:p>
            <a:r>
              <a:rPr lang="en-US" dirty="0"/>
              <a:t>For analysis involving player’s nationality, countries with 5 or fewer active players was grouped into an “OTH” category</a:t>
            </a:r>
          </a:p>
        </p:txBody>
      </p:sp>
    </p:spTree>
    <p:extLst>
      <p:ext uri="{BB962C8B-B14F-4D97-AF65-F5344CB8AC3E}">
        <p14:creationId xmlns:p14="http://schemas.microsoft.com/office/powerpoint/2010/main" val="32509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977A-EC51-4868-A8B6-64DFDE67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21BE-1738-40D1-85EA-EA042153D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5026153" cy="3977640"/>
          </a:xfrm>
        </p:spPr>
        <p:txBody>
          <a:bodyPr>
            <a:normAutofit/>
          </a:bodyPr>
          <a:lstStyle/>
          <a:p>
            <a:r>
              <a:rPr lang="en-US" dirty="0"/>
              <a:t>Boxplots:</a:t>
            </a:r>
          </a:p>
          <a:p>
            <a:pPr lvl="1"/>
            <a:r>
              <a:rPr lang="en-US" dirty="0"/>
              <a:t>Cap Hit by Nationality</a:t>
            </a:r>
          </a:p>
          <a:p>
            <a:pPr lvl="1"/>
            <a:r>
              <a:rPr lang="en-US" dirty="0"/>
              <a:t>Draft Round vs. Points Per Game</a:t>
            </a:r>
          </a:p>
          <a:p>
            <a:endParaRPr lang="en-US" dirty="0"/>
          </a:p>
          <a:p>
            <a:r>
              <a:rPr lang="en-US" dirty="0"/>
              <a:t>Scatterplots:</a:t>
            </a:r>
          </a:p>
          <a:p>
            <a:pPr lvl="1"/>
            <a:r>
              <a:rPr lang="en-US" dirty="0"/>
              <a:t>Cap Hit vs. Points Per Game</a:t>
            </a:r>
          </a:p>
          <a:p>
            <a:pPr lvl="1"/>
            <a:r>
              <a:rPr lang="en-US" dirty="0"/>
              <a:t>Goals For vs. Goals Against by Cap Hit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25D2-24D9-4806-9FE2-1B17B70230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Bar Charts:</a:t>
            </a:r>
          </a:p>
          <a:p>
            <a:pPr lvl="1"/>
            <a:r>
              <a:rPr lang="en-US" dirty="0"/>
              <a:t>Salary by Position, sorted by Division and Team</a:t>
            </a:r>
          </a:p>
          <a:p>
            <a:pPr lvl="1"/>
            <a:r>
              <a:rPr lang="en-US" dirty="0"/>
              <a:t>Goals, Shots and Shooting Percentage by Shot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8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133F-6172-4F21-82D9-8E1083B4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Hit by Nationality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540021-2AC4-47C6-B84A-BFD0B8C49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CA520-1279-4996-A848-B1A53D999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distribution of cap hits appears very similar for Canadian and American players</a:t>
            </a:r>
          </a:p>
          <a:p>
            <a:r>
              <a:rPr lang="en-US" dirty="0"/>
              <a:t>The median cap hit for Russians, Finns and Swedes is noticeably higher than the cap hits</a:t>
            </a:r>
          </a:p>
          <a:p>
            <a:r>
              <a:rPr lang="en-US" dirty="0"/>
              <a:t>Russian players had the highest median cap hit in 2016-17, but this was heavily affected by top earners, Alex Ovechkin ($9.54M) and Evgeni </a:t>
            </a:r>
            <a:r>
              <a:rPr lang="en-US" dirty="0" err="1"/>
              <a:t>Malkin</a:t>
            </a:r>
            <a:r>
              <a:rPr lang="en-US" dirty="0"/>
              <a:t> ($9.5M)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10B5A-EB21-4425-BBCD-76DC2851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9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A6F7-08C8-4E8B-8EE6-4A46D6D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2552-6EC2-472B-BCAB-410755ED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Hockey 101</a:t>
            </a:r>
          </a:p>
          <a:p>
            <a:endParaRPr lang="en-US" dirty="0"/>
          </a:p>
          <a:p>
            <a:r>
              <a:rPr lang="en-US" dirty="0"/>
              <a:t>Data Collection &amp; Validation</a:t>
            </a:r>
          </a:p>
          <a:p>
            <a:endParaRPr lang="en-US" dirty="0"/>
          </a:p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272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F9F4A0-80F5-4D22-BF73-F610A842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C321B-E165-48B4-8883-487E77B8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94560"/>
            <a:ext cx="5486400" cy="392299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AE13A6-B3B5-4C4E-B885-D78CE249B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2194560"/>
            <a:ext cx="5486400" cy="392299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8133F-6172-4F21-82D9-8E1083B4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Round vs. Points Per Game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CA520-1279-4996-A848-B1A53D999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224" y="2194560"/>
            <a:ext cx="4754880" cy="1501368"/>
          </a:xfrm>
        </p:spPr>
        <p:txBody>
          <a:bodyPr/>
          <a:lstStyle/>
          <a:p>
            <a:r>
              <a:rPr lang="en-US" dirty="0"/>
              <a:t>Players drafted in the first round clearly had the highest PPG avg.</a:t>
            </a:r>
          </a:p>
          <a:p>
            <a:r>
              <a:rPr lang="en-US" dirty="0"/>
              <a:t>After the first round, there is no noticeable difference in PPG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ACD78E86-DDDE-4F07-9176-E4CACBABBE92}"/>
              </a:ext>
            </a:extLst>
          </p:cNvPr>
          <p:cNvSpPr txBox="1">
            <a:spLocks/>
          </p:cNvSpPr>
          <p:nvPr/>
        </p:nvSpPr>
        <p:spPr>
          <a:xfrm>
            <a:off x="6364224" y="3569993"/>
            <a:ext cx="4754880" cy="142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more linear trend in PPG is noticeable from Rounds 1 – 4 among Forwards; after Rd 4 there is no clear pattern</a:t>
            </a:r>
          </a:p>
          <a:p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A6CD542F-A0E1-4578-99BD-38DAAEF33618}"/>
              </a:ext>
            </a:extLst>
          </p:cNvPr>
          <p:cNvSpPr txBox="1">
            <a:spLocks/>
          </p:cNvSpPr>
          <p:nvPr/>
        </p:nvSpPr>
        <p:spPr>
          <a:xfrm>
            <a:off x="6364224" y="4845772"/>
            <a:ext cx="4754880" cy="1367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PPG trend among defensemen is flatter, having no evident linear relationship with a player’s Draft Round</a:t>
            </a:r>
          </a:p>
        </p:txBody>
      </p:sp>
    </p:spTree>
    <p:extLst>
      <p:ext uri="{BB962C8B-B14F-4D97-AF65-F5344CB8AC3E}">
        <p14:creationId xmlns:p14="http://schemas.microsoft.com/office/powerpoint/2010/main" val="15051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8FF4-BCE9-4A5F-B4B3-B7139F05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Hit vs. Points per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C508-1CEB-4B54-91B3-17C72169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224" y="2194560"/>
            <a:ext cx="4754880" cy="3977640"/>
          </a:xfrm>
        </p:spPr>
        <p:txBody>
          <a:bodyPr/>
          <a:lstStyle/>
          <a:p>
            <a:r>
              <a:rPr lang="en-US" dirty="0"/>
              <a:t>There are positive linear trends between a player’s cap hit and their PPG.</a:t>
            </a:r>
          </a:p>
          <a:p>
            <a:r>
              <a:rPr lang="en-US" dirty="0"/>
              <a:t>As expected, forwards tend to have higher PPG averages than defensemen; this is also evident by the steeper slope of the Forward (blue) trend line</a:t>
            </a:r>
          </a:p>
          <a:p>
            <a:r>
              <a:rPr lang="en-US" dirty="0"/>
              <a:t>There appears to be more variability in the PPG vs. Cap Hit relationship among defensemen compared to forwards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26B38-06FF-41B0-8E55-FEACEC52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60"/>
            <a:ext cx="4553262" cy="41148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15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BB-97BD-46E8-9280-4D7E67C1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vs. Goals Against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CB18-E9B0-4FD2-9D49-428DEB38E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224" y="2194560"/>
            <a:ext cx="4754880" cy="3977640"/>
          </a:xfrm>
        </p:spPr>
        <p:txBody>
          <a:bodyPr/>
          <a:lstStyle/>
          <a:p>
            <a:r>
              <a:rPr lang="en-US" dirty="0"/>
              <a:t>Examining the relationship between Goals For and Goals Against can indicate how well a player is performing</a:t>
            </a:r>
          </a:p>
          <a:p>
            <a:r>
              <a:rPr lang="en-US" dirty="0"/>
              <a:t>Separating by Forwards vs. Defensemen, there is perhaps a slight difference in the trends, with the top D-men being on the ice for a slightly higher percentage of Goals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36F18-E684-4D54-ACF6-713B756F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5486400" cy="381234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44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BB-97BD-46E8-9280-4D7E67C1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vs. Goals Against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CB18-E9B0-4FD2-9D49-428DEB38E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2284" y="2194560"/>
            <a:ext cx="3376819" cy="3977640"/>
          </a:xfrm>
        </p:spPr>
        <p:txBody>
          <a:bodyPr>
            <a:normAutofit/>
          </a:bodyPr>
          <a:lstStyle/>
          <a:p>
            <a:r>
              <a:rPr lang="en-US" dirty="0"/>
              <a:t>Examining that trend on a standard scatterplot is interesting, but without labeling the dots, it’s not very helpful…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i="1" dirty="0"/>
              <a:t>tried </a:t>
            </a:r>
            <a:r>
              <a:rPr lang="en-US" dirty="0"/>
              <a:t>using the </a:t>
            </a:r>
            <a:r>
              <a:rPr lang="en-US" b="1" dirty="0" err="1"/>
              <a:t>plotly</a:t>
            </a:r>
            <a:r>
              <a:rPr lang="en-US" b="1" dirty="0"/>
              <a:t> </a:t>
            </a:r>
            <a:r>
              <a:rPr lang="en-US" dirty="0"/>
              <a:t>library to create an interactive chart</a:t>
            </a:r>
          </a:p>
        </p:txBody>
      </p:sp>
      <p:pic>
        <p:nvPicPr>
          <p:cNvPr id="12" name="Picture 11">
            <a:hlinkClick r:id="rId3"/>
            <a:extLst>
              <a:ext uri="{FF2B5EF4-FFF2-40B4-BE49-F238E27FC236}">
                <a16:creationId xmlns:a16="http://schemas.microsoft.com/office/drawing/2014/main" id="{B7FDF295-515C-4F59-B209-5BA2CD3A0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6" y="2194559"/>
            <a:ext cx="6516193" cy="36576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42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BB962-59DD-4B67-A052-AC489DF5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94559"/>
            <a:ext cx="5486400" cy="384189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0841F-C8C8-4D88-8AA3-0EA26E37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94560"/>
            <a:ext cx="5486400" cy="384189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BBAEB-BCF3-4A85-9F1D-D39C94EE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194560"/>
            <a:ext cx="5486400" cy="38418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BF9FA-0138-44ED-AE0B-19CD8992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Shot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E3FD9-AB51-4A5F-AD69-72B7F7CA7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1202" y="2194559"/>
            <a:ext cx="4754880" cy="959300"/>
          </a:xfrm>
        </p:spPr>
        <p:txBody>
          <a:bodyPr/>
          <a:lstStyle/>
          <a:p>
            <a:r>
              <a:rPr lang="en-US" dirty="0"/>
              <a:t>Shooting the puck is key to scoring goals, but which type of shot is the most effective?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05932-6E77-4DA2-9A48-693D9290E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194560"/>
            <a:ext cx="5486400" cy="384189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E5DDB7E-FF61-41B7-8597-61CC54272D0C}"/>
              </a:ext>
            </a:extLst>
          </p:cNvPr>
          <p:cNvSpPr txBox="1">
            <a:spLocks/>
          </p:cNvSpPr>
          <p:nvPr/>
        </p:nvSpPr>
        <p:spPr>
          <a:xfrm>
            <a:off x="6901202" y="3156208"/>
            <a:ext cx="4754880" cy="76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goals have been scored via wrist shots than any other type…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8007A42-750F-432D-9BE0-7B1766006C18}"/>
              </a:ext>
            </a:extLst>
          </p:cNvPr>
          <p:cNvSpPr txBox="1">
            <a:spLocks/>
          </p:cNvSpPr>
          <p:nvPr/>
        </p:nvSpPr>
        <p:spPr>
          <a:xfrm>
            <a:off x="6901202" y="3878054"/>
            <a:ext cx="4754880" cy="76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it is also the most common type of shot taken by far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16A0C7E-DBB0-4434-AD67-07BE04CA9C21}"/>
              </a:ext>
            </a:extLst>
          </p:cNvPr>
          <p:cNvSpPr txBox="1">
            <a:spLocks/>
          </p:cNvSpPr>
          <p:nvPr/>
        </p:nvSpPr>
        <p:spPr>
          <a:xfrm>
            <a:off x="6901201" y="4647742"/>
            <a:ext cx="4754880" cy="16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Looking at the scoring percentage, we can see that Deflections are the most efficient shot.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9691-BAC1-4DEE-90F3-6B421CB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by 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D4C51-0FC2-450D-9035-ED68287A4F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2ED88-06FD-4CDF-A542-05945375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28795"/>
            <a:ext cx="9144000" cy="452927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66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611F-455A-485B-B667-BDC5F933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4E5F-91D1-443D-BD2B-BA0B803F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data set for the 2016-17 NHL Season, we will compare analyze a variety of different measures to identify interesting trends and unique data relationships.</a:t>
            </a:r>
          </a:p>
          <a:p>
            <a:endParaRPr lang="en-US" dirty="0"/>
          </a:p>
          <a:p>
            <a:r>
              <a:rPr lang="en-US" dirty="0"/>
              <a:t>We will have a particular focus on player salaries, and whether higher paid players are really worth their salaries.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HOCKEY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EE39-93A7-44C3-B0FF-26FAA554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6177"/>
          </a:xfrm>
        </p:spPr>
        <p:txBody>
          <a:bodyPr/>
          <a:lstStyle/>
          <a:p>
            <a:pPr algn="ctr"/>
            <a:r>
              <a:rPr lang="en-US" dirty="0"/>
              <a:t>GENERAL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F84E5F-91D1-443D-BD2B-BA0B803F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148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Each team has 5 skaters on the ice and 1 goalie</a:t>
            </a:r>
          </a:p>
          <a:p>
            <a:r>
              <a:rPr lang="en-US" sz="2800" dirty="0"/>
              <a:t>Game lasts 60 minutes. Broken into three 20 minute “Periods”</a:t>
            </a:r>
          </a:p>
          <a:p>
            <a:r>
              <a:rPr lang="en-US" sz="2800" dirty="0"/>
              <a:t>The objective of the game is to put the puck into the opposing teams goal. This is defined as a “goal”</a:t>
            </a:r>
          </a:p>
          <a:p>
            <a:r>
              <a:rPr lang="en-US" sz="2800" dirty="0"/>
              <a:t>Winner is decided by the team with the most goals</a:t>
            </a:r>
          </a:p>
        </p:txBody>
      </p:sp>
    </p:spTree>
    <p:extLst>
      <p:ext uri="{BB962C8B-B14F-4D97-AF65-F5344CB8AC3E}">
        <p14:creationId xmlns:p14="http://schemas.microsoft.com/office/powerpoint/2010/main" val="30132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97243-2F91-4C9D-9877-9350408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STATS</a:t>
            </a:r>
          </a:p>
        </p:txBody>
      </p:sp>
    </p:spTree>
    <p:extLst>
      <p:ext uri="{BB962C8B-B14F-4D97-AF65-F5344CB8AC3E}">
        <p14:creationId xmlns:p14="http://schemas.microsoft.com/office/powerpoint/2010/main" val="31120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F84E5F-91D1-443D-BD2B-BA0B803F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1215341"/>
            <a:ext cx="11424213" cy="46530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Goals = Player to put, “score”, the puck into the goal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Assists = Player(s) who touched the puck, in any way, to help the goal scorer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Points = Goals + Assists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222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6177"/>
          </a:xfrm>
        </p:spPr>
        <p:txBody>
          <a:bodyPr/>
          <a:lstStyle/>
          <a:p>
            <a:pPr algn="ctr"/>
            <a:r>
              <a:rPr lang="en-US" dirty="0"/>
              <a:t>ALL POSITIONS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79" y="1671230"/>
            <a:ext cx="9074426" cy="49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03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387</TotalTime>
  <Words>842</Words>
  <Application>Microsoft Office PowerPoint</Application>
  <PresentationFormat>Widescreen</PresentationFormat>
  <Paragraphs>105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Bookman Old Style</vt:lpstr>
      <vt:lpstr>Calibri</vt:lpstr>
      <vt:lpstr>Century Gothic</vt:lpstr>
      <vt:lpstr>Wingdings</vt:lpstr>
      <vt:lpstr>Wood Type</vt:lpstr>
      <vt:lpstr>Analysis of 2016-17 NHL Player Data</vt:lpstr>
      <vt:lpstr>AGENDA</vt:lpstr>
      <vt:lpstr>PROJECT DESCRIPTION</vt:lpstr>
      <vt:lpstr>PROJECTION DESCRIPTION</vt:lpstr>
      <vt:lpstr>HOCKEY 101</vt:lpstr>
      <vt:lpstr>GENERAL OVERVIEW</vt:lpstr>
      <vt:lpstr>PLAYER STATS</vt:lpstr>
      <vt:lpstr>PowerPoint Presentation</vt:lpstr>
      <vt:lpstr>ALL POSITIONS</vt:lpstr>
      <vt:lpstr>FORWARDS</vt:lpstr>
      <vt:lpstr>DEFENDERS</vt:lpstr>
      <vt:lpstr>DATA COLLECTION &amp; VALIDATION</vt:lpstr>
      <vt:lpstr>DATA COLLECTION &amp; VALIDATION</vt:lpstr>
      <vt:lpstr>DATA COLLECTION &amp; VALIDATION</vt:lpstr>
      <vt:lpstr>Correlation Matrix</vt:lpstr>
      <vt:lpstr>DATA COLLECTION &amp; VALIDATION</vt:lpstr>
      <vt:lpstr>DATA ANALYSIS</vt:lpstr>
      <vt:lpstr>DATA ANALYSIS</vt:lpstr>
      <vt:lpstr>Cap Hit by Nationality</vt:lpstr>
      <vt:lpstr>Draft Round vs. Points Per Game</vt:lpstr>
      <vt:lpstr>Cap Hit vs. Points per Game</vt:lpstr>
      <vt:lpstr>Goals For vs. Goals Against</vt:lpstr>
      <vt:lpstr>Goals For vs. Goals Against</vt:lpstr>
      <vt:lpstr>Goal &amp; Shot Analysis</vt:lpstr>
      <vt:lpstr>Salary by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2016-17 NHL Player Data</dc:title>
  <dc:creator>Christopher Gargano</dc:creator>
  <cp:lastModifiedBy>Christopher Gargano</cp:lastModifiedBy>
  <cp:revision>128</cp:revision>
  <dcterms:created xsi:type="dcterms:W3CDTF">2017-12-16T17:59:10Z</dcterms:created>
  <dcterms:modified xsi:type="dcterms:W3CDTF">2017-12-21T03:50:27Z</dcterms:modified>
</cp:coreProperties>
</file>