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59" r:id="rId4"/>
    <p:sldId id="268" r:id="rId5"/>
    <p:sldId id="264" r:id="rId6"/>
    <p:sldId id="278" r:id="rId7"/>
    <p:sldId id="261" r:id="rId8"/>
    <p:sldId id="263" r:id="rId9"/>
    <p:sldId id="282" r:id="rId10"/>
    <p:sldId id="265" r:id="rId11"/>
    <p:sldId id="280" r:id="rId12"/>
    <p:sldId id="260" r:id="rId13"/>
    <p:sldId id="267" r:id="rId14"/>
    <p:sldId id="269" r:id="rId15"/>
    <p:sldId id="271" r:id="rId16"/>
    <p:sldId id="273" r:id="rId17"/>
    <p:sldId id="274" r:id="rId18"/>
    <p:sldId id="275" r:id="rId19"/>
    <p:sldId id="279" r:id="rId20"/>
    <p:sldId id="270" r:id="rId21"/>
    <p:sldId id="283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869"/>
    <a:srgbClr val="0099FF"/>
    <a:srgbClr val="13BD5C"/>
    <a:srgbClr val="93B64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17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FFAF-127A-4110-A486-B77AD89D653C}" type="datetimeFigureOut">
              <a:rPr lang="es-ES" smtClean="0"/>
              <a:pPr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B153-0C74-411F-B362-175223BB6E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clim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://www.worldclim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www.gbif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cologicaconciencia.wordpres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2 Grupo"/>
          <p:cNvGrpSpPr/>
          <p:nvPr/>
        </p:nvGrpSpPr>
        <p:grpSpPr>
          <a:xfrm>
            <a:off x="202965" y="194429"/>
            <a:ext cx="8736000" cy="6505929"/>
            <a:chOff x="189317" y="194429"/>
            <a:chExt cx="8736000" cy="6505929"/>
          </a:xfrm>
        </p:grpSpPr>
        <p:pic>
          <p:nvPicPr>
            <p:cNvPr id="31" name="Picture 13" descr="R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 l="21584"/>
            <a:stretch>
              <a:fillRect/>
            </a:stretch>
          </p:blipFill>
          <p:spPr bwMode="auto">
            <a:xfrm>
              <a:off x="191143" y="1167109"/>
              <a:ext cx="5560245" cy="54953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3 Rectángulo"/>
            <p:cNvSpPr>
              <a:spLocks noChangeAspect="1"/>
            </p:cNvSpPr>
            <p:nvPr/>
          </p:nvSpPr>
          <p:spPr>
            <a:xfrm>
              <a:off x="189317" y="194429"/>
              <a:ext cx="8736000" cy="6505929"/>
            </a:xfrm>
            <a:prstGeom prst="rect">
              <a:avLst/>
            </a:prstGeom>
            <a:solidFill>
              <a:srgbClr val="16D86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86314" y="2130425"/>
            <a:ext cx="3500462" cy="1470025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591049" y="0"/>
            <a:ext cx="3648075" cy="11873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591050" y="5313684"/>
            <a:ext cx="3648075" cy="142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786314" y="207167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485411" y="1194167"/>
            <a:ext cx="3891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4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Comparación de técnicas para la obtención de modelos de distribución de especies con R</a:t>
            </a:r>
            <a:endParaRPr lang="es-ES" sz="2800" b="1" dirty="0" smtClean="0">
              <a:solidFill>
                <a:srgbClr val="4F7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493916" y="3732669"/>
            <a:ext cx="37771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cap="all" dirty="0" smtClean="0">
                <a:latin typeface="Calibri Light" pitchFamily="34" charset="0"/>
              </a:rPr>
              <a:t>VII JORNADAS DE USUARIOS DE R </a:t>
            </a:r>
          </a:p>
          <a:p>
            <a:r>
              <a:rPr lang="pt-BR" sz="2000" cap="all" dirty="0" err="1" smtClean="0">
                <a:latin typeface="Calibri Light" pitchFamily="34" charset="0"/>
              </a:rPr>
              <a:t>Salamanca</a:t>
            </a:r>
            <a:r>
              <a:rPr lang="pt-BR" sz="2000" cap="all" dirty="0" smtClean="0">
                <a:latin typeface="Calibri Light" pitchFamily="34" charset="0"/>
              </a:rPr>
              <a:t> 2015</a:t>
            </a:r>
          </a:p>
          <a:p>
            <a:endParaRPr lang="es-ES" sz="1000" dirty="0" smtClean="0">
              <a:latin typeface="Calibri Light" pitchFamily="34" charset="0"/>
            </a:endParaRPr>
          </a:p>
          <a:p>
            <a:endParaRPr lang="es-ES" sz="1000" dirty="0" smtClean="0">
              <a:latin typeface="Calibri Light" pitchFamily="34" charset="0"/>
            </a:endParaRPr>
          </a:p>
          <a:p>
            <a:r>
              <a:rPr lang="es-ES" sz="2000" dirty="0" smtClean="0">
                <a:latin typeface="Calibri Light" pitchFamily="34" charset="0"/>
              </a:rPr>
              <a:t>Jennifer Morales Barbero*</a:t>
            </a:r>
          </a:p>
          <a:p>
            <a:r>
              <a:rPr lang="es-ES" sz="2000" dirty="0" smtClean="0">
                <a:latin typeface="Calibri Light" pitchFamily="34" charset="0"/>
              </a:rPr>
              <a:t>Dolores Ferrer Castán</a:t>
            </a:r>
          </a:p>
        </p:txBody>
      </p:sp>
      <p:pic>
        <p:nvPicPr>
          <p:cNvPr id="3074" name="Picture 2" descr="http://poliz.usal.es/politecnica/v1r00/web_rsc/logoUs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1848" y="5572140"/>
            <a:ext cx="2582869" cy="1006314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4384378" y="0"/>
            <a:ext cx="3909044" cy="5554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4526257" y="1"/>
            <a:ext cx="3648075" cy="11873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4526258" y="5313685"/>
            <a:ext cx="3648075" cy="142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4420619" y="1194168"/>
            <a:ext cx="3891205" cy="2554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4F7600"/>
                </a:solidFill>
                <a:latin typeface="Calibri Light" pitchFamily="34" charset="0"/>
              </a:rPr>
              <a:t>Comparación de técnicas para la obtención de modelos de distribución de especies con R</a:t>
            </a:r>
            <a:endParaRPr lang="es-ES" sz="2800" b="1" dirty="0" smtClean="0">
              <a:solidFill>
                <a:srgbClr val="4F7600"/>
              </a:solidFill>
              <a:latin typeface="Calibri Light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429124" y="3732670"/>
            <a:ext cx="37771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cap="all" dirty="0" smtClean="0">
                <a:latin typeface="Calibri Light" pitchFamily="34" charset="0"/>
              </a:rPr>
              <a:t>VII JORNADAS DE USUARIOS DE R </a:t>
            </a:r>
          </a:p>
          <a:p>
            <a:r>
              <a:rPr lang="pt-BR" sz="2000" cap="all" dirty="0" err="1" smtClean="0">
                <a:latin typeface="Calibri Light" pitchFamily="34" charset="0"/>
              </a:rPr>
              <a:t>Salamanca</a:t>
            </a:r>
            <a:r>
              <a:rPr lang="pt-BR" sz="2000" cap="all" dirty="0" smtClean="0">
                <a:latin typeface="Calibri Light" pitchFamily="34" charset="0"/>
              </a:rPr>
              <a:t> 2015</a:t>
            </a:r>
          </a:p>
          <a:p>
            <a:endParaRPr lang="es-ES" sz="1000" dirty="0" smtClean="0">
              <a:latin typeface="Calibri Light" pitchFamily="34" charset="0"/>
            </a:endParaRPr>
          </a:p>
          <a:p>
            <a:endParaRPr lang="es-ES" sz="1000" dirty="0" smtClean="0">
              <a:latin typeface="Calibri Light" pitchFamily="34" charset="0"/>
            </a:endParaRPr>
          </a:p>
          <a:p>
            <a:r>
              <a:rPr lang="es-ES" sz="2000" dirty="0" smtClean="0">
                <a:latin typeface="Calibri Light" pitchFamily="34" charset="0"/>
              </a:rPr>
              <a:t>Jennifer Morales Barbero*</a:t>
            </a:r>
          </a:p>
          <a:p>
            <a:r>
              <a:rPr lang="es-ES" sz="2000" dirty="0" smtClean="0">
                <a:latin typeface="Calibri Light" pitchFamily="34" charset="0"/>
              </a:rPr>
              <a:t>Dolores Ferrer Castán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4643438" y="0"/>
            <a:ext cx="4306844" cy="6694852"/>
            <a:chOff x="4643438" y="0"/>
            <a:chExt cx="4306844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4643438" y="142852"/>
              <a:ext cx="4306844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ES" sz="1600" b="1" dirty="0" smtClean="0">
                <a:solidFill>
                  <a:schemeClr val="tx1"/>
                </a:solidFill>
              </a:endParaRPr>
            </a:p>
            <a:p>
              <a:endParaRPr lang="es-ES" sz="1600" b="1" dirty="0" smtClean="0">
                <a:solidFill>
                  <a:schemeClr val="tx1"/>
                </a:solidFill>
              </a:endParaRPr>
            </a:p>
            <a:p>
              <a:endParaRPr lang="es-ES" sz="1600" b="1" dirty="0" smtClean="0">
                <a:solidFill>
                  <a:schemeClr val="tx1"/>
                </a:solidFill>
              </a:endParaRPr>
            </a:p>
            <a:p>
              <a:endParaRPr lang="es-ES" sz="1600" b="1" dirty="0" smtClean="0">
                <a:solidFill>
                  <a:schemeClr val="tx1"/>
                </a:solidFill>
              </a:endParaRPr>
            </a:p>
            <a:p>
              <a:r>
                <a:rPr lang="es-ES" b="1" dirty="0" smtClean="0">
                  <a:solidFill>
                    <a:srgbClr val="00B050"/>
                  </a:solidFill>
                </a:rPr>
                <a:t>Métodos basados en árboles de decisión</a:t>
              </a:r>
              <a:r>
                <a:rPr lang="es-ES" dirty="0" smtClean="0">
                  <a:solidFill>
                    <a:srgbClr val="00B050"/>
                  </a:solidFill>
                </a:rPr>
                <a:t>:</a:t>
              </a:r>
            </a:p>
            <a:p>
              <a:endParaRPr lang="es-ES" sz="1600" dirty="0" smtClean="0">
                <a:solidFill>
                  <a:srgbClr val="00B050"/>
                </a:solidFill>
              </a:endParaRPr>
            </a:p>
            <a:p>
              <a:r>
                <a:rPr lang="es-ES" b="1" dirty="0" err="1" smtClean="0">
                  <a:solidFill>
                    <a:srgbClr val="0070C0"/>
                  </a:solidFill>
                </a:rPr>
                <a:t>Random</a:t>
              </a:r>
              <a:r>
                <a:rPr lang="es-ES" b="1" dirty="0" smtClean="0">
                  <a:solidFill>
                    <a:srgbClr val="0070C0"/>
                  </a:solidFill>
                </a:rPr>
                <a:t> </a:t>
              </a:r>
              <a:r>
                <a:rPr lang="es-ES" b="1" dirty="0" err="1" smtClean="0">
                  <a:solidFill>
                    <a:srgbClr val="0070C0"/>
                  </a:solidFill>
                </a:rPr>
                <a:t>Forest</a:t>
              </a:r>
              <a:r>
                <a:rPr lang="es-ES" b="1" dirty="0" smtClean="0">
                  <a:solidFill>
                    <a:srgbClr val="0070C0"/>
                  </a:solidFill>
                </a:rPr>
                <a:t> </a:t>
              </a:r>
              <a:r>
                <a:rPr lang="es-ES" sz="1600" dirty="0" smtClean="0">
                  <a:solidFill>
                    <a:schemeClr val="tx1"/>
                  </a:solidFill>
                </a:rPr>
                <a:t>(RF;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Breiman</a:t>
              </a:r>
              <a:r>
                <a:rPr lang="es-ES" sz="1600" dirty="0" smtClean="0">
                  <a:solidFill>
                    <a:schemeClr val="tx1"/>
                  </a:solidFill>
                </a:rPr>
                <a:t>, 2001).</a:t>
              </a: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pPr>
                <a:spcAft>
                  <a:spcPts val="1200"/>
                </a:spcAft>
              </a:pPr>
              <a:r>
                <a:rPr lang="es-ES" sz="1600" dirty="0" smtClean="0">
                  <a:solidFill>
                    <a:schemeClr val="tx1"/>
                  </a:solidFill>
                </a:rPr>
                <a:t>Selecciona </a:t>
              </a:r>
              <a:r>
                <a:rPr lang="es-ES" sz="1600" b="1" dirty="0" smtClean="0">
                  <a:solidFill>
                    <a:schemeClr val="tx1"/>
                  </a:solidFill>
                </a:rPr>
                <a:t>puntos al azar</a:t>
              </a:r>
              <a:r>
                <a:rPr lang="es-ES" sz="1600" dirty="0" smtClean="0">
                  <a:solidFill>
                    <a:schemeClr val="tx1"/>
                  </a:solidFill>
                </a:rPr>
                <a:t> (muestreo con reemplazo) para crear diferentes sets de datos</a:t>
              </a:r>
            </a:p>
            <a:p>
              <a:pPr>
                <a:spcAft>
                  <a:spcPts val="1200"/>
                </a:spcAft>
              </a:pPr>
              <a:r>
                <a:rPr lang="es-ES" sz="1600" dirty="0" smtClean="0">
                  <a:solidFill>
                    <a:schemeClr val="tx1"/>
                  </a:solidFill>
                </a:rPr>
                <a:t>Al crear los árboles, las variables se eligen  en cada </a:t>
              </a:r>
              <a:r>
                <a:rPr lang="es-ES" sz="1600" b="1" dirty="0" smtClean="0">
                  <a:solidFill>
                    <a:schemeClr val="tx1"/>
                  </a:solidFill>
                </a:rPr>
                <a:t>nodo</a:t>
              </a:r>
              <a:r>
                <a:rPr lang="es-ES" sz="1600" dirty="0" smtClean="0">
                  <a:solidFill>
                    <a:schemeClr val="tx1"/>
                  </a:solidFill>
                </a:rPr>
                <a:t> del árbol</a:t>
              </a:r>
            </a:p>
            <a:p>
              <a:pPr>
                <a:spcAft>
                  <a:spcPts val="1200"/>
                </a:spcAft>
              </a:pPr>
              <a:r>
                <a:rPr lang="es-ES" sz="1600" dirty="0" smtClean="0">
                  <a:solidFill>
                    <a:schemeClr val="tx1"/>
                  </a:solidFill>
                </a:rPr>
                <a:t>Crea </a:t>
              </a:r>
              <a:r>
                <a:rPr lang="es-ES" sz="1600" b="1" dirty="0" smtClean="0">
                  <a:solidFill>
                    <a:schemeClr val="tx1"/>
                  </a:solidFill>
                </a:rPr>
                <a:t>un árbol de decisión con cada set de datos</a:t>
              </a:r>
              <a:r>
                <a:rPr lang="es-ES" sz="1600" dirty="0" smtClean="0">
                  <a:solidFill>
                    <a:schemeClr val="tx1"/>
                  </a:solidFill>
                </a:rPr>
                <a:t>, obteniendo </a:t>
              </a:r>
              <a:r>
                <a:rPr lang="es-ES" sz="1600" b="1" dirty="0" smtClean="0">
                  <a:solidFill>
                    <a:schemeClr val="tx1"/>
                  </a:solidFill>
                </a:rPr>
                <a:t>diferentes árboles </a:t>
              </a:r>
              <a:r>
                <a:rPr lang="es-ES" sz="1600" dirty="0" smtClean="0">
                  <a:solidFill>
                    <a:schemeClr val="tx1"/>
                  </a:solidFill>
                </a:rPr>
                <a:t>(cada set contiene diferentes puntos y diferentes variables)</a:t>
              </a:r>
            </a:p>
            <a:p>
              <a:pPr>
                <a:spcAft>
                  <a:spcPts val="1200"/>
                </a:spcAft>
              </a:pPr>
              <a:r>
                <a:rPr lang="es-ES" sz="1600" dirty="0" smtClean="0">
                  <a:solidFill>
                    <a:schemeClr val="tx1"/>
                  </a:solidFill>
                </a:rPr>
                <a:t>Predice los nuevos datos usando el "</a:t>
              </a:r>
              <a:r>
                <a:rPr lang="es-ES" sz="1600" b="1" dirty="0" smtClean="0">
                  <a:solidFill>
                    <a:schemeClr val="tx1"/>
                  </a:solidFill>
                </a:rPr>
                <a:t>voto mayoritario</a:t>
              </a:r>
              <a:r>
                <a:rPr lang="es-ES" sz="1600" dirty="0" smtClean="0">
                  <a:solidFill>
                    <a:schemeClr val="tx1"/>
                  </a:solidFill>
                </a:rPr>
                <a:t>", donde clasificará como "</a:t>
              </a:r>
              <a:r>
                <a:rPr lang="es-ES" sz="1600" b="1" dirty="0" smtClean="0">
                  <a:solidFill>
                    <a:schemeClr val="tx1"/>
                  </a:solidFill>
                </a:rPr>
                <a:t>positivo</a:t>
              </a:r>
              <a:r>
                <a:rPr lang="es-ES" sz="1600" dirty="0" smtClean="0">
                  <a:solidFill>
                    <a:schemeClr val="tx1"/>
                  </a:solidFill>
                </a:rPr>
                <a:t>" si la mayoría de los árboles predicen la observación como positiva</a:t>
              </a:r>
            </a:p>
            <a:p>
              <a:pPr>
                <a:spcAft>
                  <a:spcPts val="1200"/>
                </a:spcAft>
              </a:pPr>
              <a:r>
                <a:rPr lang="es-ES" sz="1600" dirty="0" smtClean="0">
                  <a:solidFill>
                    <a:schemeClr val="tx1"/>
                  </a:solidFill>
                </a:rPr>
                <a:t>Datos de </a:t>
              </a:r>
              <a:r>
                <a:rPr lang="es-ES" sz="1600" b="1" dirty="0" smtClean="0">
                  <a:solidFill>
                    <a:schemeClr val="tx1"/>
                  </a:solidFill>
                </a:rPr>
                <a:t>presencia</a:t>
              </a:r>
              <a:r>
                <a:rPr lang="es-ES" sz="1600" dirty="0" smtClean="0">
                  <a:solidFill>
                    <a:schemeClr val="tx1"/>
                  </a:solidFill>
                </a:rPr>
                <a:t> y “</a:t>
              </a:r>
              <a:r>
                <a:rPr lang="es-ES" sz="1600" b="1" dirty="0" smtClean="0">
                  <a:solidFill>
                    <a:schemeClr val="tx1"/>
                  </a:solidFill>
                </a:rPr>
                <a:t>ausencia</a:t>
              </a:r>
              <a:r>
                <a:rPr lang="es-ES" sz="1600" dirty="0" smtClean="0">
                  <a:solidFill>
                    <a:schemeClr val="tx1"/>
                  </a:solidFill>
                </a:rPr>
                <a:t>”</a:t>
              </a:r>
            </a:p>
            <a:p>
              <a:pPr>
                <a:spcAft>
                  <a:spcPts val="1200"/>
                </a:spcAft>
              </a:pPr>
              <a:r>
                <a:rPr lang="es-ES" sz="1600" dirty="0" smtClean="0">
                  <a:solidFill>
                    <a:schemeClr val="tx1"/>
                  </a:solidFill>
                </a:rPr>
                <a:t>500 “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background</a:t>
              </a:r>
              <a:r>
                <a:rPr lang="es-ES" sz="1600" dirty="0" smtClean="0">
                  <a:solidFill>
                    <a:schemeClr val="tx1"/>
                  </a:solidFill>
                </a:rPr>
                <a:t>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points</a:t>
              </a:r>
              <a:r>
                <a:rPr lang="es-ES" sz="1600" dirty="0" smtClean="0">
                  <a:solidFill>
                    <a:schemeClr val="tx1"/>
                  </a:solidFill>
                </a:rPr>
                <a:t>”</a:t>
              </a:r>
            </a:p>
            <a:p>
              <a:pPr>
                <a:spcAft>
                  <a:spcPts val="1200"/>
                </a:spcAft>
              </a:pPr>
              <a:r>
                <a:rPr lang="es-ES" sz="1600" dirty="0" smtClean="0">
                  <a:solidFill>
                    <a:schemeClr val="tx1"/>
                  </a:solidFill>
                </a:rPr>
                <a:t>500 árboles.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latin typeface="Calibri Light" pitchFamily="34" charset="0"/>
                </a:rPr>
                <a:t>Modelado de nicho</a:t>
              </a:r>
              <a:endParaRPr lang="es-ES" dirty="0">
                <a:latin typeface="Calibri Light" pitchFamily="34" charset="0"/>
              </a:endParaRPr>
            </a:p>
          </p:txBody>
        </p:sp>
      </p:grpSp>
      <p:sp>
        <p:nvSpPr>
          <p:cNvPr id="10" name="9 Rectángulo"/>
          <p:cNvSpPr>
            <a:spLocks noChangeAspect="1"/>
          </p:cNvSpPr>
          <p:nvPr/>
        </p:nvSpPr>
        <p:spPr>
          <a:xfrm>
            <a:off x="193718" y="142852"/>
            <a:ext cx="4306844" cy="65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1600" b="1" dirty="0" smtClean="0">
              <a:solidFill>
                <a:schemeClr val="tx1"/>
              </a:solidFill>
            </a:endParaRPr>
          </a:p>
          <a:p>
            <a:endParaRPr lang="es-ES" sz="1600" b="1" dirty="0" smtClean="0">
              <a:solidFill>
                <a:schemeClr val="tx1"/>
              </a:solidFill>
            </a:endParaRPr>
          </a:p>
          <a:p>
            <a:endParaRPr lang="es-ES" sz="1600" b="1" dirty="0" smtClean="0">
              <a:solidFill>
                <a:schemeClr val="tx1"/>
              </a:solidFill>
            </a:endParaRPr>
          </a:p>
          <a:p>
            <a:endParaRPr lang="es-ES" sz="1600" b="1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00B050"/>
                </a:solidFill>
              </a:rPr>
              <a:t>Métodos de regresión: </a:t>
            </a:r>
          </a:p>
          <a:p>
            <a:endParaRPr lang="es-ES" sz="1600" b="1" dirty="0" smtClean="0">
              <a:solidFill>
                <a:srgbClr val="00B050"/>
              </a:solidFill>
            </a:endParaRPr>
          </a:p>
          <a:p>
            <a:r>
              <a:rPr lang="es-ES" b="1" dirty="0" smtClean="0">
                <a:solidFill>
                  <a:srgbClr val="0070C0"/>
                </a:solidFill>
              </a:rPr>
              <a:t>Modelos Aditivos Generalizados </a:t>
            </a:r>
            <a:r>
              <a:rPr lang="es-ES" sz="1600" dirty="0" smtClean="0">
                <a:solidFill>
                  <a:schemeClr val="tx1"/>
                </a:solidFill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</a:rPr>
              <a:t>GAMs</a:t>
            </a:r>
            <a:r>
              <a:rPr lang="es-ES" sz="1600" dirty="0" smtClean="0">
                <a:solidFill>
                  <a:schemeClr val="tx1"/>
                </a:solidFill>
              </a:rPr>
              <a:t>; </a:t>
            </a:r>
            <a:r>
              <a:rPr lang="es-ES" sz="1600" dirty="0" err="1" smtClean="0">
                <a:solidFill>
                  <a:schemeClr val="tx1"/>
                </a:solidFill>
              </a:rPr>
              <a:t>Hastie</a:t>
            </a:r>
            <a:r>
              <a:rPr lang="es-ES" sz="1600" dirty="0" smtClean="0">
                <a:solidFill>
                  <a:schemeClr val="tx1"/>
                </a:solidFill>
              </a:rPr>
              <a:t> y </a:t>
            </a:r>
            <a:r>
              <a:rPr lang="es-ES" sz="1600" dirty="0" err="1" smtClean="0">
                <a:solidFill>
                  <a:schemeClr val="tx1"/>
                </a:solidFill>
              </a:rPr>
              <a:t>Tibshirani</a:t>
            </a:r>
            <a:r>
              <a:rPr lang="es-ES" sz="1600" dirty="0" smtClean="0">
                <a:solidFill>
                  <a:schemeClr val="tx1"/>
                </a:solidFill>
              </a:rPr>
              <a:t>, 1990; </a:t>
            </a:r>
            <a:r>
              <a:rPr lang="es-ES" sz="1600" dirty="0" err="1" smtClean="0">
                <a:solidFill>
                  <a:schemeClr val="tx1"/>
                </a:solidFill>
              </a:rPr>
              <a:t>Yee</a:t>
            </a:r>
            <a:r>
              <a:rPr lang="es-ES" sz="1600" dirty="0" smtClean="0">
                <a:solidFill>
                  <a:schemeClr val="tx1"/>
                </a:solidFill>
              </a:rPr>
              <a:t> y Mitchell, 1991)</a:t>
            </a:r>
          </a:p>
          <a:p>
            <a:endParaRPr lang="es-ES" sz="1600" b="1" dirty="0" smtClean="0">
              <a:solidFill>
                <a:schemeClr val="tx1"/>
              </a:solidFill>
            </a:endParaRPr>
          </a:p>
          <a:p>
            <a:endParaRPr lang="es-ES" b="1" dirty="0" smtClean="0">
              <a:solidFill>
                <a:srgbClr val="0070C0"/>
              </a:solidFill>
            </a:endParaRPr>
          </a:p>
          <a:p>
            <a:r>
              <a:rPr lang="es-ES" b="1" dirty="0" smtClean="0">
                <a:solidFill>
                  <a:srgbClr val="0070C0"/>
                </a:solidFill>
              </a:rPr>
              <a:t>Modelos Lineales Generalizados </a:t>
            </a:r>
            <a:r>
              <a:rPr lang="es-ES" sz="1600" dirty="0" smtClean="0">
                <a:solidFill>
                  <a:schemeClr val="tx1"/>
                </a:solidFill>
              </a:rPr>
              <a:t>(GLM; </a:t>
            </a:r>
            <a:r>
              <a:rPr lang="es-ES" sz="1600" dirty="0" err="1" smtClean="0">
                <a:solidFill>
                  <a:schemeClr val="tx1"/>
                </a:solidFill>
              </a:rPr>
              <a:t>McCullagh</a:t>
            </a:r>
            <a:r>
              <a:rPr lang="es-ES" sz="1600" dirty="0" smtClean="0">
                <a:solidFill>
                  <a:schemeClr val="tx1"/>
                </a:solidFill>
              </a:rPr>
              <a:t> y </a:t>
            </a:r>
            <a:r>
              <a:rPr lang="es-ES" sz="1600" dirty="0" err="1" smtClean="0">
                <a:solidFill>
                  <a:schemeClr val="tx1"/>
                </a:solidFill>
              </a:rPr>
              <a:t>Nelder</a:t>
            </a:r>
            <a:r>
              <a:rPr lang="es-ES" sz="1600" dirty="0" smtClean="0">
                <a:solidFill>
                  <a:schemeClr val="tx1"/>
                </a:solidFill>
              </a:rPr>
              <a:t>, 1989))</a:t>
            </a:r>
          </a:p>
          <a:p>
            <a:endParaRPr lang="es-ES" sz="1600" dirty="0" smtClean="0">
              <a:solidFill>
                <a:schemeClr val="tx1"/>
              </a:solidFill>
            </a:endParaRPr>
          </a:p>
          <a:p>
            <a:r>
              <a:rPr lang="es-ES" sz="1600" dirty="0" smtClean="0">
                <a:solidFill>
                  <a:schemeClr val="tx1"/>
                </a:solidFill>
              </a:rPr>
              <a:t>Distribución </a:t>
            </a:r>
            <a:r>
              <a:rPr lang="es-ES" sz="1600" dirty="0" err="1" smtClean="0">
                <a:solidFill>
                  <a:schemeClr val="tx1"/>
                </a:solidFill>
              </a:rPr>
              <a:t>binomial</a:t>
            </a:r>
            <a:r>
              <a:rPr lang="es-ES" sz="1600" dirty="0" smtClean="0">
                <a:solidFill>
                  <a:schemeClr val="tx1"/>
                </a:solidFill>
              </a:rPr>
              <a:t> de los errores y vinculación logística.</a:t>
            </a:r>
          </a:p>
          <a:p>
            <a:endParaRPr lang="es-ES" sz="1600" dirty="0" smtClean="0">
              <a:solidFill>
                <a:schemeClr val="tx1"/>
              </a:solidFill>
            </a:endParaRPr>
          </a:p>
          <a:p>
            <a:r>
              <a:rPr lang="es-ES" sz="1600" dirty="0" smtClean="0">
                <a:solidFill>
                  <a:schemeClr val="tx1"/>
                </a:solidFill>
              </a:rPr>
              <a:t>Selección de variables</a:t>
            </a:r>
            <a:r>
              <a:rPr lang="es-ES" sz="1600" b="1" dirty="0" smtClean="0">
                <a:solidFill>
                  <a:schemeClr val="tx1"/>
                </a:solidFill>
              </a:rPr>
              <a:t> paso a paso hacia delante</a:t>
            </a:r>
          </a:p>
          <a:p>
            <a:endParaRPr lang="es-ES" sz="1600" dirty="0" smtClean="0">
              <a:solidFill>
                <a:schemeClr val="tx1"/>
              </a:solidFill>
            </a:endParaRPr>
          </a:p>
          <a:p>
            <a:r>
              <a:rPr lang="es-ES" sz="1600" dirty="0" smtClean="0">
                <a:solidFill>
                  <a:schemeClr val="tx1"/>
                </a:solidFill>
              </a:rPr>
              <a:t>Datos de </a:t>
            </a:r>
            <a:r>
              <a:rPr lang="es-ES" sz="1600" b="1" dirty="0" smtClean="0">
                <a:solidFill>
                  <a:schemeClr val="tx1"/>
                </a:solidFill>
              </a:rPr>
              <a:t>presencia</a:t>
            </a:r>
            <a:r>
              <a:rPr lang="es-ES" sz="1600" dirty="0" smtClean="0">
                <a:solidFill>
                  <a:schemeClr val="tx1"/>
                </a:solidFill>
              </a:rPr>
              <a:t> y “</a:t>
            </a:r>
            <a:r>
              <a:rPr lang="es-ES" sz="1600" b="1" dirty="0" smtClean="0">
                <a:solidFill>
                  <a:schemeClr val="tx1"/>
                </a:solidFill>
              </a:rPr>
              <a:t>ausencia</a:t>
            </a:r>
            <a:r>
              <a:rPr lang="es-ES" sz="1600" dirty="0" smtClean="0">
                <a:solidFill>
                  <a:schemeClr val="tx1"/>
                </a:solidFill>
              </a:rPr>
              <a:t>”.</a:t>
            </a:r>
          </a:p>
          <a:p>
            <a:endParaRPr lang="es-ES" sz="1600" dirty="0" smtClean="0">
              <a:solidFill>
                <a:schemeClr val="tx1"/>
              </a:solidFill>
            </a:endParaRPr>
          </a:p>
          <a:p>
            <a:r>
              <a:rPr lang="es-ES" sz="1600" dirty="0" smtClean="0">
                <a:solidFill>
                  <a:schemeClr val="tx1"/>
                </a:solidFill>
              </a:rPr>
              <a:t>500 “</a:t>
            </a:r>
            <a:r>
              <a:rPr lang="es-ES" sz="1600" dirty="0" err="1" smtClean="0">
                <a:solidFill>
                  <a:schemeClr val="tx1"/>
                </a:solidFill>
              </a:rPr>
              <a:t>background</a:t>
            </a:r>
            <a:r>
              <a:rPr lang="es-ES" sz="1600" dirty="0" smtClean="0">
                <a:solidFill>
                  <a:schemeClr val="tx1"/>
                </a:solidFill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</a:rPr>
              <a:t>points</a:t>
            </a:r>
            <a:r>
              <a:rPr lang="es-ES" sz="1600" dirty="0" smtClean="0">
                <a:solidFill>
                  <a:schemeClr val="tx1"/>
                </a:solidFill>
              </a:rPr>
              <a:t>”</a:t>
            </a:r>
          </a:p>
          <a:p>
            <a:endParaRPr lang="es-ES" sz="1600" dirty="0" smtClean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0" y="214290"/>
            <a:ext cx="4214810" cy="571504"/>
            <a:chOff x="0" y="285728"/>
            <a:chExt cx="4214810" cy="571504"/>
          </a:xfrm>
        </p:grpSpPr>
        <p:sp>
          <p:nvSpPr>
            <p:cNvPr id="8" name="7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  <a:latin typeface="Calibri Light" pitchFamily="34" charset="0"/>
                </a:rPr>
                <a:t>Tipos de algoritmo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s-ES" dirty="0" smtClean="0">
                <a:latin typeface="Calibri Light" pitchFamily="34" charset="0"/>
              </a:endParaRPr>
            </a:p>
            <a:p>
              <a:pPr algn="ctr"/>
              <a:endParaRPr lang="es-ES" sz="1200" dirty="0" smtClean="0">
                <a:latin typeface="Calibri Light" pitchFamily="34" charset="0"/>
              </a:endParaRPr>
            </a:p>
            <a:p>
              <a:endParaRPr lang="es-ES" sz="2400" dirty="0" smtClean="0">
                <a:solidFill>
                  <a:schemeClr val="tx1"/>
                </a:solidFill>
                <a:latin typeface="Calibri Light" pitchFamily="34" charset="0"/>
              </a:endParaRPr>
            </a:p>
            <a:p>
              <a:r>
                <a:rPr lang="es-ES" dirty="0" smtClean="0">
                  <a:solidFill>
                    <a:schemeClr val="tx1"/>
                  </a:solidFill>
                  <a:latin typeface="Calibri Light" pitchFamily="34" charset="0"/>
                </a:rPr>
                <a:t>				</a:t>
              </a:r>
              <a:endParaRPr lang="es-ES" dirty="0">
                <a:solidFill>
                  <a:schemeClr val="tx1"/>
                </a:solidFill>
                <a:latin typeface="Calibri Light" pitchFamily="34" charset="0"/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Modelado de nicho</a:t>
            </a:r>
            <a:endParaRPr lang="es-ES" dirty="0">
              <a:latin typeface="Calibri Light" pitchFamily="34" charset="0"/>
            </a:endParaRPr>
          </a:p>
        </p:txBody>
      </p:sp>
      <p:grpSp>
        <p:nvGrpSpPr>
          <p:cNvPr id="3" name="9 Grupo"/>
          <p:cNvGrpSpPr/>
          <p:nvPr/>
        </p:nvGrpSpPr>
        <p:grpSpPr>
          <a:xfrm>
            <a:off x="0" y="214290"/>
            <a:ext cx="4500562" cy="571504"/>
            <a:chOff x="0" y="285728"/>
            <a:chExt cx="4214810" cy="571504"/>
          </a:xfrm>
        </p:grpSpPr>
        <p:sp>
          <p:nvSpPr>
            <p:cNvPr id="12" name="11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solidFill>
                    <a:srgbClr val="00B050"/>
                  </a:solidFill>
                  <a:latin typeface="Calibri Light" pitchFamily="34" charset="0"/>
                </a:rPr>
                <a:t>GAMs</a:t>
              </a:r>
              <a:endParaRPr lang="es-ES" sz="2000" dirty="0" smtClean="0">
                <a:solidFill>
                  <a:srgbClr val="00B050"/>
                </a:solidFill>
                <a:latin typeface="Calibri Light" pitchFamily="34" charset="0"/>
              </a:endParaRP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1551514" y="1508886"/>
            <a:ext cx="5735130" cy="4441339"/>
            <a:chOff x="1551514" y="1508886"/>
            <a:chExt cx="5735130" cy="4441339"/>
          </a:xfrm>
        </p:grpSpPr>
        <p:sp>
          <p:nvSpPr>
            <p:cNvPr id="39" name="38 CuadroTexto"/>
            <p:cNvSpPr txBox="1"/>
            <p:nvPr/>
          </p:nvSpPr>
          <p:spPr>
            <a:xfrm>
              <a:off x="1714480" y="5211561"/>
              <a:ext cx="55721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Relación entre la presencia de </a:t>
              </a:r>
              <a:r>
                <a:rPr lang="es-ES" sz="1400" i="1" dirty="0" err="1" smtClean="0"/>
                <a:t>Sorex</a:t>
              </a:r>
              <a:r>
                <a:rPr lang="es-ES" sz="1400" i="1" dirty="0" smtClean="0"/>
                <a:t> </a:t>
              </a:r>
              <a:r>
                <a:rPr lang="es-ES" sz="1400" i="1" dirty="0" err="1" smtClean="0"/>
                <a:t>granarius</a:t>
              </a:r>
              <a:r>
                <a:rPr lang="es-ES" sz="1400" dirty="0" smtClean="0"/>
                <a:t> con las variables ambientales más relevantes. Las líneas de regresión han sido generadas mediante modelos aditivos generalizados (</a:t>
              </a:r>
              <a:r>
                <a:rPr lang="es-ES" sz="1400" dirty="0" err="1" smtClean="0"/>
                <a:t>GAMs</a:t>
              </a:r>
              <a:r>
                <a:rPr lang="es-ES" sz="1400" dirty="0" smtClean="0"/>
                <a:t>) del paquete “</a:t>
              </a:r>
              <a:r>
                <a:rPr lang="es-ES" sz="1400" dirty="0" err="1" smtClean="0"/>
                <a:t>gam</a:t>
              </a:r>
              <a:r>
                <a:rPr lang="es-ES" sz="1400" dirty="0" smtClean="0"/>
                <a:t>”.</a:t>
              </a:r>
              <a:endParaRPr lang="es-ES" sz="1400" dirty="0"/>
            </a:p>
          </p:txBody>
        </p:sp>
        <p:grpSp>
          <p:nvGrpSpPr>
            <p:cNvPr id="41" name="40 Grupo"/>
            <p:cNvGrpSpPr/>
            <p:nvPr/>
          </p:nvGrpSpPr>
          <p:grpSpPr>
            <a:xfrm>
              <a:off x="1551514" y="1508886"/>
              <a:ext cx="5663692" cy="3737125"/>
              <a:chOff x="1551514" y="1508886"/>
              <a:chExt cx="5663692" cy="3737125"/>
            </a:xfrm>
          </p:grpSpPr>
          <p:grpSp>
            <p:nvGrpSpPr>
              <p:cNvPr id="38" name="37 Grupo"/>
              <p:cNvGrpSpPr/>
              <p:nvPr/>
            </p:nvGrpSpPr>
            <p:grpSpPr>
              <a:xfrm>
                <a:off x="1907639" y="1785926"/>
                <a:ext cx="5307567" cy="3460085"/>
                <a:chOff x="1121821" y="2500306"/>
                <a:chExt cx="5307567" cy="3460085"/>
              </a:xfrm>
            </p:grpSpPr>
            <p:pic>
              <p:nvPicPr>
                <p:cNvPr id="30" name="29 Imagen"/>
                <p:cNvPicPr/>
                <p:nvPr/>
              </p:nvPicPr>
              <p:blipFill>
                <a:blip r:embed="rId2"/>
                <a:srcRect l="7395" t="14772" r="7395" b="12556"/>
                <a:stretch>
                  <a:fillRect/>
                </a:stretch>
              </p:blipFill>
              <p:spPr bwMode="auto">
                <a:xfrm>
                  <a:off x="2928926" y="2518838"/>
                  <a:ext cx="1735667" cy="148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" name="30 Imagen"/>
                <p:cNvPicPr/>
                <p:nvPr/>
              </p:nvPicPr>
              <p:blipFill>
                <a:blip r:embed="rId3"/>
                <a:srcRect l="7395" t="14772" r="7395" b="12556"/>
                <a:stretch>
                  <a:fillRect/>
                </a:stretch>
              </p:blipFill>
              <p:spPr bwMode="auto">
                <a:xfrm>
                  <a:off x="4693721" y="2518838"/>
                  <a:ext cx="1735667" cy="148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" name="31 Imagen"/>
                <p:cNvPicPr/>
                <p:nvPr/>
              </p:nvPicPr>
              <p:blipFill>
                <a:blip r:embed="rId4"/>
                <a:srcRect l="7395" t="14772" r="7395" b="12556"/>
                <a:stretch>
                  <a:fillRect/>
                </a:stretch>
              </p:blipFill>
              <p:spPr bwMode="auto">
                <a:xfrm>
                  <a:off x="1142976" y="4214818"/>
                  <a:ext cx="1735667" cy="148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3" name="32 Imagen"/>
                <p:cNvPicPr/>
                <p:nvPr/>
              </p:nvPicPr>
              <p:blipFill>
                <a:blip r:embed="rId5"/>
                <a:srcRect l="7395" t="14772" r="7395" b="12556"/>
                <a:stretch>
                  <a:fillRect/>
                </a:stretch>
              </p:blipFill>
              <p:spPr bwMode="auto">
                <a:xfrm>
                  <a:off x="2928926" y="4214818"/>
                  <a:ext cx="1735667" cy="148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" name="33 Imagen"/>
                <p:cNvPicPr/>
                <p:nvPr/>
              </p:nvPicPr>
              <p:blipFill>
                <a:blip r:embed="rId6"/>
                <a:srcRect l="7395" t="14772" r="7395" b="12556"/>
                <a:stretch>
                  <a:fillRect/>
                </a:stretch>
              </p:blipFill>
              <p:spPr bwMode="auto">
                <a:xfrm>
                  <a:off x="4693722" y="4233350"/>
                  <a:ext cx="1735666" cy="148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7" name="36 CuadroTexto"/>
                <p:cNvSpPr txBox="1"/>
                <p:nvPr/>
              </p:nvSpPr>
              <p:spPr>
                <a:xfrm>
                  <a:off x="1750181" y="3929066"/>
                  <a:ext cx="4322017" cy="20313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/>
                    <a:t>BIO1		BIO5		BIO7</a:t>
                  </a:r>
                </a:p>
                <a:p>
                  <a:endParaRPr lang="es-ES" sz="1400" dirty="0" smtClean="0"/>
                </a:p>
                <a:p>
                  <a:endParaRPr lang="es-ES" sz="1400" dirty="0" smtClean="0"/>
                </a:p>
                <a:p>
                  <a:endParaRPr lang="es-ES" sz="1400" dirty="0" smtClean="0"/>
                </a:p>
                <a:p>
                  <a:endParaRPr lang="es-ES" sz="1400" dirty="0" smtClean="0"/>
                </a:p>
                <a:p>
                  <a:endParaRPr lang="es-ES" sz="1400" dirty="0" smtClean="0"/>
                </a:p>
                <a:p>
                  <a:endParaRPr lang="es-ES" sz="1400" dirty="0" smtClean="0"/>
                </a:p>
                <a:p>
                  <a:endParaRPr lang="es-ES" sz="1400" dirty="0" smtClean="0"/>
                </a:p>
                <a:p>
                  <a:r>
                    <a:rPr lang="es-ES" sz="1400" dirty="0" smtClean="0"/>
                    <a:t>BIO12		BIO14		BIO15</a:t>
                  </a:r>
                  <a:endParaRPr lang="es-ES" sz="1400" dirty="0"/>
                </a:p>
              </p:txBody>
            </p:sp>
            <p:pic>
              <p:nvPicPr>
                <p:cNvPr id="36" name="35 Imagen"/>
                <p:cNvPicPr/>
                <p:nvPr/>
              </p:nvPicPr>
              <p:blipFill>
                <a:blip r:embed="rId7"/>
                <a:srcRect l="7395" t="14772" r="7395" b="12556"/>
                <a:stretch>
                  <a:fillRect/>
                </a:stretch>
              </p:blipFill>
              <p:spPr bwMode="auto">
                <a:xfrm>
                  <a:off x="1121821" y="2500306"/>
                  <a:ext cx="1735667" cy="148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0" name="39 CuadroTexto"/>
              <p:cNvSpPr txBox="1"/>
              <p:nvPr/>
            </p:nvSpPr>
            <p:spPr>
              <a:xfrm rot="16200000">
                <a:off x="-50880" y="3111280"/>
                <a:ext cx="3543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Probabilidad de ocurrencia de la especie</a:t>
                </a:r>
                <a:endParaRPr lang="es-ES" sz="1600" dirty="0"/>
              </a:p>
            </p:txBody>
          </p:sp>
        </p:grpSp>
      </p:grpSp>
      <p:sp>
        <p:nvSpPr>
          <p:cNvPr id="22" name="21 CuadroTexto"/>
          <p:cNvSpPr txBox="1"/>
          <p:nvPr/>
        </p:nvSpPr>
        <p:spPr>
          <a:xfrm>
            <a:off x="6143636" y="3643314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 &lt; 0,0001</a:t>
            </a:r>
            <a:endParaRPr lang="es-ES" sz="16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357686" y="3643314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 &lt; 0,0001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143636" y="1928802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 &lt; 0,0001</a:t>
            </a:r>
            <a:endParaRPr lang="es-ES" sz="16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357686" y="1928802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 &lt; 0,0001</a:t>
            </a:r>
            <a:endParaRPr lang="es-ES" sz="16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585003" y="1876000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 &lt; 0,0001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786050" y="366195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 &lt; 0,01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>
            <a:spLocks noChangeAspect="1"/>
          </p:cNvSpPr>
          <p:nvPr/>
        </p:nvSpPr>
        <p:spPr>
          <a:xfrm>
            <a:off x="214282" y="142852"/>
            <a:ext cx="8736000" cy="65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rgbClr val="00B050"/>
              </a:solidFill>
              <a:latin typeface="Calibri Light" pitchFamily="34" charset="0"/>
            </a:endParaRPr>
          </a:p>
          <a:p>
            <a:endParaRPr lang="es-ES" dirty="0" smtClean="0">
              <a:solidFill>
                <a:srgbClr val="00B050"/>
              </a:solidFill>
              <a:latin typeface="Calibri Light" pitchFamily="34" charset="0"/>
            </a:endParaRPr>
          </a:p>
          <a:p>
            <a:endParaRPr lang="es-ES" dirty="0" smtClean="0">
              <a:solidFill>
                <a:srgbClr val="00B050"/>
              </a:solidFill>
              <a:latin typeface="Calibri Light" pitchFamily="34" charset="0"/>
            </a:endParaRPr>
          </a:p>
          <a:p>
            <a:r>
              <a:rPr lang="es-ES" b="1" dirty="0" smtClean="0">
                <a:solidFill>
                  <a:schemeClr val="tx1"/>
                </a:solidFill>
                <a:latin typeface="Calibri Light" pitchFamily="34" charset="0"/>
              </a:rPr>
              <a:t>		</a:t>
            </a:r>
            <a:r>
              <a:rPr lang="es-ES" b="1" dirty="0" smtClean="0">
                <a:solidFill>
                  <a:schemeClr val="tx1"/>
                </a:solidFill>
              </a:rPr>
              <a:t>Matriz de confusión	</a:t>
            </a:r>
            <a:r>
              <a:rPr lang="es-ES" b="1" dirty="0" smtClean="0">
                <a:solidFill>
                  <a:schemeClr val="tx1"/>
                </a:solidFill>
                <a:latin typeface="Calibri Light" pitchFamily="34" charset="0"/>
              </a:rPr>
              <a:t>		              </a:t>
            </a:r>
            <a:r>
              <a:rPr lang="es-ES" b="1" dirty="0" smtClean="0">
                <a:solidFill>
                  <a:schemeClr val="tx1"/>
                </a:solidFill>
              </a:rPr>
              <a:t>Curva ROC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						</a:t>
            </a:r>
            <a:r>
              <a:rPr lang="es-ES" sz="1400" dirty="0" smtClean="0">
                <a:solidFill>
                  <a:schemeClr val="tx1"/>
                </a:solidFill>
              </a:rPr>
              <a:t>(Receiver </a:t>
            </a:r>
            <a:r>
              <a:rPr lang="es-ES" sz="1400" dirty="0" err="1" smtClean="0">
                <a:solidFill>
                  <a:schemeClr val="tx1"/>
                </a:solidFill>
              </a:rPr>
              <a:t>Operating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Characteristic</a:t>
            </a:r>
            <a:r>
              <a:rPr lang="es-ES" sz="1400" dirty="0" smtClean="0">
                <a:solidFill>
                  <a:schemeClr val="tx1"/>
                </a:solidFill>
              </a:rPr>
              <a:t>)</a:t>
            </a: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r>
              <a:rPr lang="es-ES" sz="1400" dirty="0" smtClean="0">
                <a:solidFill>
                  <a:schemeClr val="tx1"/>
                </a:solidFill>
                <a:latin typeface="Calibri Light" pitchFamily="34" charset="0"/>
              </a:rPr>
              <a:t>					</a:t>
            </a:r>
            <a:r>
              <a:rPr lang="es-ES" sz="1600" b="1" dirty="0" smtClean="0">
                <a:solidFill>
                  <a:schemeClr val="tx1"/>
                </a:solidFill>
              </a:rPr>
              <a:t>AUC</a:t>
            </a:r>
            <a:r>
              <a:rPr lang="es-ES" sz="1600" dirty="0" smtClean="0">
                <a:solidFill>
                  <a:schemeClr val="tx1"/>
                </a:solidFill>
              </a:rPr>
              <a:t> (</a:t>
            </a:r>
            <a:r>
              <a:rPr lang="es-ES" sz="1600" dirty="0" err="1" smtClean="0">
                <a:solidFill>
                  <a:schemeClr val="tx1"/>
                </a:solidFill>
              </a:rPr>
              <a:t>Area</a:t>
            </a:r>
            <a:r>
              <a:rPr lang="es-ES" sz="1600" dirty="0" smtClean="0">
                <a:solidFill>
                  <a:schemeClr val="tx1"/>
                </a:solidFill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</a:rPr>
              <a:t>under</a:t>
            </a:r>
            <a:r>
              <a:rPr lang="es-ES" sz="1600" dirty="0" smtClean="0">
                <a:solidFill>
                  <a:schemeClr val="tx1"/>
                </a:solidFill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</a:rPr>
              <a:t>the</a:t>
            </a:r>
            <a:r>
              <a:rPr lang="es-ES" sz="1600" dirty="0" smtClean="0">
                <a:solidFill>
                  <a:schemeClr val="tx1"/>
                </a:solidFill>
              </a:rPr>
              <a:t> curve) (0.5-1)</a:t>
            </a:r>
          </a:p>
          <a:p>
            <a:pPr lvl="8"/>
            <a:r>
              <a:rPr lang="en-US" sz="1600" dirty="0" smtClean="0">
                <a:solidFill>
                  <a:schemeClr val="tx1"/>
                </a:solidFill>
              </a:rPr>
              <a:t>		[0.5, 0.6): Test </a:t>
            </a:r>
            <a:r>
              <a:rPr lang="en-US" sz="1600" dirty="0" err="1" smtClean="0">
                <a:solidFill>
                  <a:schemeClr val="tx1"/>
                </a:solidFill>
              </a:rPr>
              <a:t>malo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8"/>
            <a:r>
              <a:rPr lang="en-US" sz="1600" dirty="0" smtClean="0">
                <a:solidFill>
                  <a:schemeClr val="tx1"/>
                </a:solidFill>
              </a:rPr>
              <a:t>		[0.6, 0.75): Test regular.</a:t>
            </a:r>
          </a:p>
          <a:p>
            <a:pPr lvl="8"/>
            <a:r>
              <a:rPr lang="en-US" sz="1600" dirty="0" smtClean="0">
                <a:solidFill>
                  <a:schemeClr val="tx1"/>
                </a:solidFill>
              </a:rPr>
              <a:t>		[0.75, 0.9): Test </a:t>
            </a:r>
            <a:r>
              <a:rPr lang="en-US" sz="1600" dirty="0" err="1" smtClean="0">
                <a:solidFill>
                  <a:schemeClr val="tx1"/>
                </a:solidFill>
              </a:rPr>
              <a:t>bueno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8"/>
            <a:r>
              <a:rPr lang="en-US" sz="1600" dirty="0" smtClean="0">
                <a:solidFill>
                  <a:schemeClr val="tx1"/>
                </a:solidFill>
              </a:rPr>
              <a:t>		[0.9, 0.97): Test </a:t>
            </a:r>
            <a:r>
              <a:rPr lang="en-US" sz="1600" dirty="0" err="1" smtClean="0">
                <a:solidFill>
                  <a:schemeClr val="tx1"/>
                </a:solidFill>
              </a:rPr>
              <a:t>muy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bueno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8"/>
            <a:r>
              <a:rPr lang="en-US" sz="1600" dirty="0" smtClean="0">
                <a:solidFill>
                  <a:schemeClr val="tx1"/>
                </a:solidFill>
              </a:rPr>
              <a:t>		[0.97, 1): Test </a:t>
            </a:r>
            <a:r>
              <a:rPr lang="en-US" sz="1600" dirty="0" err="1" smtClean="0">
                <a:solidFill>
                  <a:schemeClr val="tx1"/>
                </a:solidFill>
              </a:rPr>
              <a:t>excelente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endParaRPr lang="es-ES" sz="1400" dirty="0" smtClean="0">
              <a:solidFill>
                <a:schemeClr val="tx1"/>
              </a:solidFill>
              <a:latin typeface="Calibri Light" pitchFamily="34" charset="0"/>
            </a:endParaRPr>
          </a:p>
        </p:txBody>
      </p:sp>
      <p:grpSp>
        <p:nvGrpSpPr>
          <p:cNvPr id="2" name="7 Grupo"/>
          <p:cNvGrpSpPr/>
          <p:nvPr/>
        </p:nvGrpSpPr>
        <p:grpSpPr>
          <a:xfrm>
            <a:off x="4908594" y="0"/>
            <a:ext cx="3643338" cy="785794"/>
            <a:chOff x="4714876" y="0"/>
            <a:chExt cx="3643338" cy="785794"/>
          </a:xfrm>
        </p:grpSpPr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Modelado de nicho</a:t>
              </a:r>
              <a:endParaRPr lang="es-ES" dirty="0" smtClean="0"/>
            </a:p>
          </p:txBody>
        </p:sp>
      </p:grp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428596" y="1894220"/>
          <a:ext cx="4143404" cy="203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1357322"/>
                <a:gridCol w="1428760"/>
              </a:tblGrid>
              <a:tr h="388926">
                <a:tc>
                  <a:txBody>
                    <a:bodyPr/>
                    <a:lstStyle/>
                    <a:p>
                      <a:endParaRPr lang="es-E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latin typeface="+mn-lt"/>
                        </a:rPr>
                        <a:t>Presencia</a:t>
                      </a:r>
                      <a:r>
                        <a:rPr lang="es-ES" sz="1200" b="0" baseline="0" dirty="0" smtClean="0">
                          <a:latin typeface="+mn-lt"/>
                        </a:rPr>
                        <a:t> real</a:t>
                      </a:r>
                      <a:endParaRPr lang="es-ES" sz="12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latin typeface="+mn-lt"/>
                        </a:rPr>
                        <a:t>Ausencia real</a:t>
                      </a:r>
                      <a:endParaRPr lang="es-ES" sz="12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Presencia predicha</a:t>
                      </a:r>
                      <a:endParaRPr lang="es-E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+mn-lt"/>
                        </a:rPr>
                        <a:t>A</a:t>
                      </a:r>
                      <a:endParaRPr lang="es-ES" sz="1200" dirty="0" smtClean="0">
                        <a:latin typeface="+mn-lt"/>
                      </a:endParaRPr>
                    </a:p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Verdadero</a:t>
                      </a:r>
                      <a:r>
                        <a:rPr lang="es-ES" sz="1200" baseline="0" dirty="0" smtClean="0">
                          <a:latin typeface="+mn-lt"/>
                        </a:rPr>
                        <a:t> positivo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B</a:t>
                      </a:r>
                    </a:p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Falso</a:t>
                      </a:r>
                      <a:r>
                        <a:rPr lang="es-ES" sz="1200" baseline="0" dirty="0" smtClean="0">
                          <a:latin typeface="+mn-lt"/>
                        </a:rPr>
                        <a:t> negativo</a:t>
                      </a:r>
                      <a:endParaRPr lang="es-ES" sz="1200" dirty="0" smtClean="0">
                        <a:latin typeface="+mn-lt"/>
                      </a:endParaRPr>
                    </a:p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Error</a:t>
                      </a:r>
                      <a:r>
                        <a:rPr lang="es-ES" sz="1200" baseline="0" dirty="0" smtClean="0">
                          <a:latin typeface="+mn-lt"/>
                        </a:rPr>
                        <a:t> Comisión</a:t>
                      </a:r>
                    </a:p>
                    <a:p>
                      <a:pPr algn="ctr"/>
                      <a:r>
                        <a:rPr lang="es-ES" sz="1200" baseline="0" dirty="0" smtClean="0">
                          <a:latin typeface="+mn-lt"/>
                        </a:rPr>
                        <a:t>(</a:t>
                      </a:r>
                      <a:r>
                        <a:rPr lang="es-ES" sz="1200" baseline="0" dirty="0" err="1" smtClean="0">
                          <a:latin typeface="+mn-lt"/>
                        </a:rPr>
                        <a:t>sobrepredicción</a:t>
                      </a:r>
                      <a:r>
                        <a:rPr lang="es-ES" sz="1200" baseline="0" dirty="0" smtClean="0">
                          <a:latin typeface="+mn-lt"/>
                        </a:rPr>
                        <a:t>)</a:t>
                      </a:r>
                      <a:endParaRPr lang="es-ES" sz="12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Ausencia predicha</a:t>
                      </a:r>
                      <a:endParaRPr lang="es-E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C</a:t>
                      </a:r>
                    </a:p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Falso</a:t>
                      </a:r>
                      <a:r>
                        <a:rPr lang="es-ES" sz="1200" baseline="0" dirty="0" smtClean="0">
                          <a:latin typeface="+mn-lt"/>
                        </a:rPr>
                        <a:t> negativo</a:t>
                      </a:r>
                      <a:endParaRPr lang="es-ES" sz="1200" dirty="0" smtClean="0">
                        <a:latin typeface="+mn-lt"/>
                      </a:endParaRPr>
                    </a:p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Error Omisión</a:t>
                      </a:r>
                    </a:p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(</a:t>
                      </a:r>
                      <a:r>
                        <a:rPr lang="es-ES" sz="1200" dirty="0" err="1" smtClean="0">
                          <a:latin typeface="+mn-lt"/>
                        </a:rPr>
                        <a:t>subpredicción</a:t>
                      </a:r>
                      <a:r>
                        <a:rPr lang="es-ES" sz="1200" dirty="0" smtClean="0">
                          <a:latin typeface="+mn-lt"/>
                        </a:rPr>
                        <a:t>)</a:t>
                      </a:r>
                      <a:endParaRPr lang="es-ES" sz="12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D</a:t>
                      </a:r>
                    </a:p>
                    <a:p>
                      <a:pPr algn="ctr"/>
                      <a:r>
                        <a:rPr lang="es-ES" sz="1200" dirty="0" smtClean="0">
                          <a:latin typeface="+mn-lt"/>
                        </a:rPr>
                        <a:t>Verdadero</a:t>
                      </a:r>
                      <a:r>
                        <a:rPr lang="es-ES" sz="1200" baseline="0" dirty="0" smtClean="0">
                          <a:latin typeface="+mn-lt"/>
                        </a:rPr>
                        <a:t> negativo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7 Grupo"/>
          <p:cNvGrpSpPr/>
          <p:nvPr/>
        </p:nvGrpSpPr>
        <p:grpSpPr>
          <a:xfrm>
            <a:off x="0" y="214290"/>
            <a:ext cx="4214810" cy="571504"/>
            <a:chOff x="0" y="285728"/>
            <a:chExt cx="4214810" cy="571504"/>
          </a:xfrm>
        </p:grpSpPr>
        <p:sp>
          <p:nvSpPr>
            <p:cNvPr id="9" name="8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</a:rPr>
                <a:t>Evaluación</a:t>
              </a:r>
              <a:endParaRPr lang="es-ES" dirty="0">
                <a:solidFill>
                  <a:srgbClr val="00B05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85720" y="4000504"/>
            <a:ext cx="508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A/(A+C) </a:t>
            </a:r>
            <a:r>
              <a:rPr lang="es-ES" sz="1600" b="1" dirty="0" smtClean="0"/>
              <a:t>SENSIBILIDAD</a:t>
            </a:r>
            <a:r>
              <a:rPr lang="es-ES" sz="1600" dirty="0" smtClean="0"/>
              <a:t> (Fracción de verdaderos positivos)</a:t>
            </a:r>
          </a:p>
          <a:p>
            <a:r>
              <a:rPr lang="es-ES" sz="1600" dirty="0" smtClean="0"/>
              <a:t>C/(A+C) TASA OMISIÓN (Fracción de falsos positivos)</a:t>
            </a:r>
          </a:p>
          <a:p>
            <a:r>
              <a:rPr lang="es-ES" sz="1600" dirty="0" smtClean="0"/>
              <a:t>D/(D+B) </a:t>
            </a:r>
            <a:r>
              <a:rPr lang="es-ES" sz="1600" b="1" dirty="0" smtClean="0"/>
              <a:t>ESPECIFICIDAD</a:t>
            </a:r>
            <a:r>
              <a:rPr lang="es-ES" sz="1600" dirty="0" smtClean="0"/>
              <a:t> (Fracción de verdaderos negativos)</a:t>
            </a:r>
            <a:endParaRPr lang="es-E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643050"/>
            <a:ext cx="3535363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16 Conector recto"/>
          <p:cNvCxnSpPr/>
          <p:nvPr/>
        </p:nvCxnSpPr>
        <p:spPr>
          <a:xfrm flipV="1">
            <a:off x="5643570" y="1928802"/>
            <a:ext cx="2857520" cy="25717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214282" y="142852"/>
            <a:ext cx="87154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20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sz="1400" b="1" dirty="0" err="1" smtClean="0">
                <a:latin typeface="Consolas" pitchFamily="49" charset="0"/>
                <a:cs typeface="Consolas" pitchFamily="49" charset="0"/>
              </a:rPr>
              <a:t>GLMs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 (paso a paso hacia adelante)</a:t>
            </a:r>
          </a:p>
          <a:p>
            <a:endParaRPr lang="es-E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modelo &lt;-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glm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(pres ~ I(bio14^2)+bio1+I(bio7^2)+I(bio7^3)+bio5+bio15+I(bio15^2)+I(bio15^3),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binomial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data=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presencias &lt;-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read.table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("C:/…/sorex_granarius.txt",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=T,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dec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=",")# 2 columnas (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longitude;latitude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ausencias &lt;-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read.table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("C:/…/backgroundpoints.txt",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=T,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dec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=",")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coordinates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(presencias)&lt;-c(“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longitude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", “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latitude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coordinates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(ausencias)&lt;-c(“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longitude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", “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latitude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endParaRPr lang="es-E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&lt;-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evaluate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(presencias, ausencias, modelo,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: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ModelEvaluation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presences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: 172 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absences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: 469 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AUC            : 0.9437571 </a:t>
            </a:r>
          </a:p>
          <a:p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cor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: 0.4896901 </a:t>
            </a:r>
          </a:p>
          <a:p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TPR+TNR at : -1.190812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plot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(e, 'ROC', col='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cex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=0.1)</a:t>
            </a:r>
          </a:p>
          <a:p>
            <a:endParaRPr lang="es-E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Modelado de nicho</a:t>
            </a:r>
            <a:endParaRPr lang="es-ES" dirty="0">
              <a:latin typeface="Calibri Light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3000372"/>
            <a:ext cx="379539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11 Grupo"/>
          <p:cNvGrpSpPr/>
          <p:nvPr/>
        </p:nvGrpSpPr>
        <p:grpSpPr>
          <a:xfrm>
            <a:off x="0" y="214290"/>
            <a:ext cx="4500562" cy="571504"/>
            <a:chOff x="0" y="285728"/>
            <a:chExt cx="4214810" cy="571504"/>
          </a:xfrm>
        </p:grpSpPr>
        <p:sp>
          <p:nvSpPr>
            <p:cNvPr id="13" name="12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  <a:latin typeface="Calibri Light" pitchFamily="34" charset="0"/>
                </a:rPr>
                <a:t>Métodos de modelado y Evaluación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214282" y="142852"/>
            <a:ext cx="87154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b="1" dirty="0" smtClean="0">
              <a:latin typeface="Consolas" pitchFamily="49" charset="0"/>
              <a:cs typeface="Consolas" pitchFamily="49" charset="0"/>
            </a:endParaRPr>
          </a:p>
          <a:p>
            <a:endParaRPr lang="es-ES" sz="1400" b="1" dirty="0" smtClean="0">
              <a:latin typeface="Consolas" pitchFamily="49" charset="0"/>
              <a:cs typeface="Consolas" pitchFamily="49" charset="0"/>
            </a:endParaRPr>
          </a:p>
          <a:p>
            <a:endParaRPr lang="es-ES" sz="1400" b="1" dirty="0" smtClean="0">
              <a:latin typeface="Consolas" pitchFamily="49" charset="0"/>
              <a:cs typeface="Consolas" pitchFamily="49" charset="0"/>
            </a:endParaRPr>
          </a:p>
          <a:p>
            <a:endParaRPr lang="es-ES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sz="1400" b="1" dirty="0" err="1" smtClean="0">
                <a:latin typeface="Consolas" pitchFamily="49" charset="0"/>
                <a:cs typeface="Consolas" pitchFamily="49" charset="0"/>
              </a:rPr>
              <a:t>Random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latin typeface="Consolas" pitchFamily="49" charset="0"/>
                <a:cs typeface="Consolas" pitchFamily="49" charset="0"/>
              </a:rPr>
              <a:t>Forest</a:t>
            </a:r>
            <a:endParaRPr lang="es-ES" sz="1400" b="1" dirty="0" smtClean="0">
              <a:latin typeface="Consolas" pitchFamily="49" charset="0"/>
              <a:cs typeface="Consolas" pitchFamily="49" charset="0"/>
            </a:endParaRPr>
          </a:p>
          <a:p>
            <a:endParaRPr lang="es-ES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library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randomForest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s-E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modelo &lt;- pres ~ bio1 + bio3 + bio5 + bio7 + bio12 + bio14 + bio15   </a:t>
            </a:r>
            <a:r>
              <a:rPr lang="es-E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#variables no correlacionadas</a:t>
            </a:r>
          </a:p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RF &lt;-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randomForest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(modelo, data=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s-E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&lt;-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evaluate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(presencias, ausencias, RF,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: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ModelEvaluation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presences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: 172 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absences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: 469 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AUC            : 0.9945331 </a:t>
            </a:r>
          </a:p>
          <a:p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cor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: 0.9196274 </a:t>
            </a:r>
          </a:p>
          <a:p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TPR+TNR at : 0.3918667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plot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(e, 'ROC', col=‘red',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cex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=0.1)</a:t>
            </a:r>
          </a:p>
          <a:p>
            <a:endParaRPr lang="es-E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Modelado de nicho</a:t>
            </a:r>
            <a:endParaRPr lang="es-ES" dirty="0">
              <a:latin typeface="Calibri Light" pitchFamily="34" charset="0"/>
            </a:endParaRPr>
          </a:p>
        </p:txBody>
      </p:sp>
      <p:pic>
        <p:nvPicPr>
          <p:cNvPr id="11" name="10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928934"/>
            <a:ext cx="3786214" cy="372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11 Grupo"/>
          <p:cNvGrpSpPr/>
          <p:nvPr/>
        </p:nvGrpSpPr>
        <p:grpSpPr>
          <a:xfrm>
            <a:off x="0" y="214290"/>
            <a:ext cx="4500562" cy="571504"/>
            <a:chOff x="0" y="285728"/>
            <a:chExt cx="4214810" cy="571504"/>
          </a:xfrm>
        </p:grpSpPr>
        <p:sp>
          <p:nvSpPr>
            <p:cNvPr id="13" name="12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  <a:latin typeface="Calibri Light" pitchFamily="34" charset="0"/>
                </a:rPr>
                <a:t>Métodos de modelado y Evaluación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4643438" y="0"/>
            <a:ext cx="4306844" cy="6694852"/>
            <a:chOff x="4643438" y="0"/>
            <a:chExt cx="4306844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4643438" y="142852"/>
              <a:ext cx="4306844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numerador &lt;- </a:t>
              </a:r>
              <a:r>
                <a:rPr lang="es-ES" sz="120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exp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12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3.432890e+01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-(</a:t>
              </a:r>
              <a:r>
                <a:rPr lang="es-ES" sz="12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4.965115e-03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*bio14*bio14)-(</a:t>
              </a:r>
              <a:r>
                <a:rPr lang="es-ES" sz="12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5.533876e-01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*bio1)-(</a:t>
              </a:r>
              <a:r>
                <a:rPr lang="es-ES" sz="12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1.517093e-03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*bio7*bio7)+(</a:t>
              </a:r>
              <a:r>
                <a:rPr lang="es-ES" sz="12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2.042169e-06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*bio7*bio7*bio7)+(</a:t>
              </a:r>
              <a:r>
                <a:rPr lang="es-ES" sz="12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4.720571e-01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*bio5)-(</a:t>
              </a:r>
              <a:r>
                <a:rPr lang="es-ES" sz="12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2.435548e+00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*bio15)+(</a:t>
              </a:r>
              <a:r>
                <a:rPr lang="es-ES" sz="12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7.346630e-02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*bio15*bio15)-(</a:t>
              </a:r>
              <a:r>
                <a:rPr lang="es-ES" sz="12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7.257137e-04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*bio15*bio15*bio15))</a:t>
              </a:r>
            </a:p>
            <a:p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denominador &lt;- 1+numerador</a:t>
              </a:r>
            </a:p>
            <a:p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cociente &lt;- numerador/denominador</a:t>
              </a:r>
            </a:p>
            <a:p>
              <a:r>
                <a:rPr lang="es-ES" sz="120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plot</a:t>
              </a:r>
              <a:r>
                <a:rPr lang="es-ES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(cociente)</a:t>
              </a: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es-E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0" name="9 Rectángulo"/>
          <p:cNvSpPr>
            <a:spLocks noChangeAspect="1"/>
          </p:cNvSpPr>
          <p:nvPr/>
        </p:nvSpPr>
        <p:spPr>
          <a:xfrm>
            <a:off x="193718" y="142852"/>
            <a:ext cx="4306844" cy="65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b="1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2000" b="1" dirty="0" smtClean="0">
              <a:solidFill>
                <a:schemeClr val="tx1"/>
              </a:solidFill>
              <a:latin typeface="Calibri Light" pitchFamily="34" charset="0"/>
            </a:endParaRPr>
          </a:p>
          <a:p>
            <a:endParaRPr lang="es-ES" sz="1600" b="1" dirty="0" smtClean="0">
              <a:solidFill>
                <a:schemeClr val="tx1"/>
              </a:solidFill>
            </a:endParaRPr>
          </a:p>
          <a:p>
            <a:r>
              <a:rPr lang="es-ES" sz="1600" b="1" dirty="0" err="1" smtClean="0">
                <a:solidFill>
                  <a:schemeClr val="tx1"/>
                </a:solidFill>
              </a:rPr>
              <a:t>GLMs</a:t>
            </a:r>
            <a:r>
              <a:rPr lang="es-ES" sz="1600" b="1" dirty="0" smtClean="0">
                <a:solidFill>
                  <a:schemeClr val="tx1"/>
                </a:solidFill>
              </a:rPr>
              <a:t> (paso a paso hacia adelante)</a:t>
            </a:r>
            <a:endParaRPr lang="es-ES" sz="2400" b="1" dirty="0" smtClean="0">
              <a:solidFill>
                <a:schemeClr val="tx1"/>
              </a:solidFill>
            </a:endParaRPr>
          </a:p>
          <a:p>
            <a:endParaRPr lang="es-ES" sz="1400" b="1" dirty="0" smtClean="0">
              <a:solidFill>
                <a:schemeClr val="tx1"/>
              </a:solidFill>
            </a:endParaRPr>
          </a:p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modelo &lt;-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glm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(pres ~ I(bio14^2)+bio1+I(bio7^2)+I(bio7^3)+bio5+bio15+I(bio15^2)+I(bio15^3),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binomial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data=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predictores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(bio1, bio3, bio5, bio7, bio12, bio14, bio15)</a:t>
            </a:r>
            <a:endParaRPr lang="es-ES" sz="1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summary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(modelo)</a:t>
            </a:r>
          </a:p>
          <a:p>
            <a:endParaRPr lang="es-ES" sz="1200" dirty="0" smtClean="0">
              <a:solidFill>
                <a:srgbClr val="0070C0"/>
              </a:solidFill>
            </a:endParaRPr>
          </a:p>
          <a:p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Coefficients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:</a:t>
            </a:r>
          </a:p>
          <a:p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                    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Estimate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     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Std.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Error      z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value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     Pr(&gt;|z|)    </a:t>
            </a:r>
          </a:p>
          <a:p>
            <a:pPr>
              <a:tabLst>
                <a:tab pos="719138" algn="l"/>
                <a:tab pos="1611313" algn="l"/>
                <a:tab pos="2416175" algn="l"/>
                <a:tab pos="2960688" algn="l"/>
              </a:tabLst>
            </a:pP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Intercept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)	3.433e+01	1.178e+01	2.914	0.003568 ** </a:t>
            </a:r>
          </a:p>
          <a:p>
            <a:pPr>
              <a:tabLst>
                <a:tab pos="719138" algn="l"/>
                <a:tab pos="1611313" algn="l"/>
                <a:tab pos="2416175" algn="l"/>
                <a:tab pos="2960688" algn="l"/>
              </a:tabLst>
            </a:pP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I(bio14^2)	-4.965e-03	7.089e-04	-7.004	2.49e-12 ***</a:t>
            </a:r>
          </a:p>
          <a:p>
            <a:pPr>
              <a:tabLst>
                <a:tab pos="719138" algn="l"/>
                <a:tab pos="1611313" algn="l"/>
                <a:tab pos="2416175" algn="l"/>
                <a:tab pos="2960688" algn="l"/>
              </a:tabLst>
            </a:pP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bio1	-5.534e-01	8.140e-02	-6.798	1.06e-11 ***</a:t>
            </a:r>
          </a:p>
          <a:p>
            <a:pPr>
              <a:tabLst>
                <a:tab pos="719138" algn="l"/>
                <a:tab pos="1611313" algn="l"/>
                <a:tab pos="2416175" algn="l"/>
                <a:tab pos="2960688" algn="l"/>
              </a:tabLst>
            </a:pP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I(bio7^2)	-1.517e-03	2.236e-04	-6.784	1.17e-11 ***</a:t>
            </a:r>
          </a:p>
          <a:p>
            <a:pPr>
              <a:tabLst>
                <a:tab pos="719138" algn="l"/>
                <a:tab pos="1611313" algn="l"/>
                <a:tab pos="2416175" algn="l"/>
                <a:tab pos="2960688" algn="l"/>
              </a:tabLst>
            </a:pP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I(bio7^3)	2.042e-06	3.657e-07	5.585	2.34e-08 ***</a:t>
            </a:r>
          </a:p>
          <a:p>
            <a:pPr>
              <a:tabLst>
                <a:tab pos="719138" algn="l"/>
                <a:tab pos="1611313" algn="l"/>
                <a:tab pos="2416175" algn="l"/>
                <a:tab pos="2960688" algn="l"/>
              </a:tabLst>
            </a:pP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bio5	4.721e-01	8.952e-02	5.273	1.34e-07 ***</a:t>
            </a:r>
          </a:p>
          <a:p>
            <a:pPr>
              <a:tabLst>
                <a:tab pos="719138" algn="l"/>
                <a:tab pos="1611313" algn="l"/>
                <a:tab pos="2416175" algn="l"/>
                <a:tab pos="2960688" algn="l"/>
              </a:tabLst>
            </a:pP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bio15	-2.436e+00	7.020e-01	-3.469	0.000522 ***</a:t>
            </a:r>
          </a:p>
          <a:p>
            <a:pPr>
              <a:tabLst>
                <a:tab pos="719138" algn="l"/>
                <a:tab pos="1611313" algn="l"/>
                <a:tab pos="2416175" algn="l"/>
                <a:tab pos="2960688" algn="l"/>
              </a:tabLst>
            </a:pP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I(bio15^2)	7.347e-02	1.978e-02	3.714	0.000204 ***</a:t>
            </a:r>
          </a:p>
          <a:p>
            <a:pPr>
              <a:tabLst>
                <a:tab pos="719138" algn="l"/>
                <a:tab pos="1611313" algn="l"/>
                <a:tab pos="2416175" algn="l"/>
                <a:tab pos="2960688" algn="l"/>
              </a:tabLst>
            </a:pP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I(bio15^3)	-7.257e-04	1.797e-04	-4.039	5.36e-05 ***</a:t>
            </a:r>
          </a:p>
          <a:p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---</a:t>
            </a:r>
          </a:p>
          <a:p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  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Null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deviance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: 745.60 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on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640 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degrees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of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freedom</a:t>
            </a:r>
            <a:endParaRPr lang="es-ES" sz="1200" dirty="0" smtClean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Residual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deviance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: 327.97 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on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632 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degrees</a:t>
            </a:r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 of </a:t>
            </a:r>
            <a:r>
              <a:rPr lang="es-ES" sz="1200" dirty="0" err="1" smtClean="0">
                <a:solidFill>
                  <a:srgbClr val="0070C0"/>
                </a:solidFill>
                <a:cs typeface="Courier New" pitchFamily="49" charset="0"/>
              </a:rPr>
              <a:t>freedom</a:t>
            </a:r>
            <a:endParaRPr lang="es-ES" sz="1200" dirty="0" smtClean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s-ES" sz="1200" dirty="0" smtClean="0">
                <a:solidFill>
                  <a:srgbClr val="0070C0"/>
                </a:solidFill>
                <a:cs typeface="Courier New" pitchFamily="49" charset="0"/>
              </a:rPr>
              <a:t>AIC: 345.97</a:t>
            </a:r>
          </a:p>
          <a:p>
            <a:endParaRPr lang="es-ES" sz="1400" dirty="0" smtClean="0">
              <a:solidFill>
                <a:schemeClr val="tx1"/>
              </a:solidFill>
            </a:endParaRPr>
          </a:p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(745.6-327.97)*100/745.6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[1] 56.01261 </a:t>
            </a:r>
            <a:r>
              <a:rPr lang="es-E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%varianza explicado</a:t>
            </a:r>
          </a:p>
          <a:p>
            <a:endParaRPr lang="es-ES" sz="1400" dirty="0" smtClean="0">
              <a:solidFill>
                <a:srgbClr val="00B050"/>
              </a:solidFill>
              <a:latin typeface="Calibri Light" pitchFamily="34" charset="0"/>
            </a:endParaRPr>
          </a:p>
          <a:p>
            <a:endParaRPr lang="es-ES" sz="1200" dirty="0">
              <a:latin typeface="Calibri Light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Modelado de nicho</a:t>
            </a:r>
            <a:endParaRPr lang="es-ES" dirty="0">
              <a:latin typeface="Calibri Light" pitchFamily="34" charset="0"/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2"/>
          <a:srcRect l="7787" t="15754" r="7684" b="14228"/>
          <a:stretch>
            <a:fillRect/>
          </a:stretch>
        </p:blipFill>
        <p:spPr bwMode="auto">
          <a:xfrm>
            <a:off x="4500562" y="3429000"/>
            <a:ext cx="4455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12 Grupo"/>
          <p:cNvGrpSpPr/>
          <p:nvPr/>
        </p:nvGrpSpPr>
        <p:grpSpPr>
          <a:xfrm>
            <a:off x="0" y="214290"/>
            <a:ext cx="4500562" cy="571504"/>
            <a:chOff x="0" y="285728"/>
            <a:chExt cx="4214810" cy="571504"/>
          </a:xfrm>
        </p:grpSpPr>
        <p:sp>
          <p:nvSpPr>
            <p:cNvPr id="14" name="13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  <a:latin typeface="Calibri Light" pitchFamily="34" charset="0"/>
                </a:rPr>
                <a:t>Predicción de Modelos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4643438" y="0"/>
            <a:ext cx="4306844" cy="6694852"/>
            <a:chOff x="4643438" y="0"/>
            <a:chExt cx="4306844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4643438" y="142852"/>
              <a:ext cx="4306844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p&lt;-</a:t>
              </a:r>
              <a:r>
                <a:rPr lang="es-ES" sz="140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predict</a:t>
              </a:r>
              <a:r>
                <a:rPr lang="es-ES" sz="14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140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predictores</a:t>
              </a:r>
              <a:r>
                <a:rPr lang="es-ES" sz="14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, RF)</a:t>
              </a:r>
            </a:p>
            <a:p>
              <a:r>
                <a:rPr lang="es-ES" sz="140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plot</a:t>
              </a:r>
              <a:r>
                <a:rPr lang="es-ES" sz="14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(p)</a:t>
              </a:r>
            </a:p>
            <a:p>
              <a:endParaRPr lang="es-ES" sz="1400" dirty="0" smtClean="0">
                <a:solidFill>
                  <a:srgbClr val="FF0000"/>
                </a:solidFill>
                <a:latin typeface="Calibri Light" pitchFamily="34" charset="0"/>
              </a:endParaRPr>
            </a:p>
            <a:p>
              <a:endParaRPr lang="es-ES" sz="1400" dirty="0" smtClean="0">
                <a:solidFill>
                  <a:srgbClr val="FF0000"/>
                </a:solidFill>
                <a:latin typeface="Calibri Light" pitchFamily="34" charset="0"/>
              </a:endParaRPr>
            </a:p>
            <a:p>
              <a:endParaRPr lang="es-ES" sz="1400" dirty="0" smtClean="0">
                <a:solidFill>
                  <a:srgbClr val="FF0000"/>
                </a:solidFill>
                <a:latin typeface="Calibri Light" pitchFamily="34" charset="0"/>
              </a:endParaRPr>
            </a:p>
            <a:p>
              <a:endParaRPr lang="es-ES" sz="1400" dirty="0" smtClean="0">
                <a:solidFill>
                  <a:srgbClr val="FF0000"/>
                </a:solidFill>
                <a:latin typeface="Calibri Light" pitchFamily="34" charset="0"/>
              </a:endParaRPr>
            </a:p>
            <a:p>
              <a:endParaRPr lang="es-ES" sz="1400" dirty="0" smtClean="0">
                <a:solidFill>
                  <a:srgbClr val="FF0000"/>
                </a:solidFill>
                <a:latin typeface="Calibri Light" pitchFamily="34" charset="0"/>
              </a:endParaRPr>
            </a:p>
            <a:p>
              <a:endParaRPr lang="es-ES" sz="1400" dirty="0" smtClean="0">
                <a:solidFill>
                  <a:srgbClr val="FF0000"/>
                </a:solidFill>
                <a:latin typeface="Calibri Light" pitchFamily="34" charset="0"/>
              </a:endParaRPr>
            </a:p>
            <a:p>
              <a:endParaRPr lang="es-ES" sz="1400" dirty="0" smtClean="0">
                <a:solidFill>
                  <a:srgbClr val="FF0000"/>
                </a:solidFill>
                <a:latin typeface="Calibri Light" pitchFamily="34" charset="0"/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Calibri Light" pitchFamily="34" charset="0"/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Calibri Light" pitchFamily="34" charset="0"/>
              </a:endParaRPr>
            </a:p>
          </p:txBody>
        </p:sp>
      </p:grpSp>
      <p:sp>
        <p:nvSpPr>
          <p:cNvPr id="10" name="9 Rectángulo"/>
          <p:cNvSpPr>
            <a:spLocks noChangeAspect="1"/>
          </p:cNvSpPr>
          <p:nvPr/>
        </p:nvSpPr>
        <p:spPr>
          <a:xfrm>
            <a:off x="193718" y="142852"/>
            <a:ext cx="4306844" cy="65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ES" sz="1400" b="1" dirty="0" smtClean="0">
              <a:solidFill>
                <a:prstClr val="black"/>
              </a:solidFill>
              <a:latin typeface="Calibri Light" pitchFamily="34" charset="0"/>
            </a:endParaRPr>
          </a:p>
          <a:p>
            <a:endParaRPr lang="es-ES" sz="1400" b="1" dirty="0" smtClean="0">
              <a:solidFill>
                <a:schemeClr val="tx1"/>
              </a:solidFill>
              <a:latin typeface="Calibri Light" pitchFamily="34" charset="0"/>
            </a:endParaRPr>
          </a:p>
          <a:p>
            <a:r>
              <a:rPr lang="es-ES" sz="1400" b="1" dirty="0" err="1" smtClean="0">
                <a:solidFill>
                  <a:schemeClr val="tx1"/>
                </a:solidFill>
              </a:rPr>
              <a:t>Random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Forest</a:t>
            </a:r>
            <a:endParaRPr lang="es-ES" sz="1400" b="1" dirty="0" smtClean="0">
              <a:solidFill>
                <a:schemeClr val="tx1"/>
              </a:solidFill>
            </a:endParaRPr>
          </a:p>
          <a:p>
            <a:endParaRPr lang="es-ES" sz="1400" b="1" dirty="0" smtClean="0">
              <a:solidFill>
                <a:schemeClr val="tx1"/>
              </a:solidFill>
            </a:endParaRPr>
          </a:p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modelo &lt;- pres ~ bio1 + bio3 + bio5 + bio7 + bio12 + bio14 + bio15</a:t>
            </a:r>
          </a:p>
          <a:p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predictores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(bio1, bio3, bio5, bio7, bio12, bio14, bio15)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RF &lt;-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randomForest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(modelo, data=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s-ES" sz="1200" dirty="0" smtClean="0">
              <a:solidFill>
                <a:srgbClr val="0070C0"/>
              </a:solidFill>
            </a:endParaRPr>
          </a:p>
          <a:p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Coefficients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Intercept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bio1      bio5   bio7   bio14   bio15  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4.06898    -0.04518  0.03665   -0.02849    -0.01953   -0.00980  </a:t>
            </a:r>
          </a:p>
          <a:p>
            <a:endParaRPr lang="es-ES" sz="1200" dirty="0" smtClean="0">
              <a:solidFill>
                <a:srgbClr val="0070C0"/>
              </a:solidFill>
            </a:endParaRPr>
          </a:p>
          <a:p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Degrees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of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Freedom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 640 Total (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i.e.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  635 Residual</a:t>
            </a:r>
          </a:p>
          <a:p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Deviance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 	125.8 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Residual </a:t>
            </a:r>
            <a:r>
              <a:rPr lang="es-E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Deviance</a:t>
            </a:r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   	80.2         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AIC:                  500.8</a:t>
            </a:r>
          </a:p>
          <a:p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RF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Call: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randomForest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(formula = model, data =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Type of random forest: regression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 Number of trees: 500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No. of variables tried at each split: 2</a:t>
            </a:r>
          </a:p>
          <a:p>
            <a:endParaRPr lang="en-US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Mean of squared residuals: 0.06779842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%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explained: 65.47</a:t>
            </a:r>
            <a:endParaRPr lang="es-ES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Modelado de nicho</a:t>
            </a:r>
            <a:endParaRPr lang="es-ES" dirty="0">
              <a:latin typeface="Calibri Light" pitchFamily="34" charset="0"/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/>
          <a:srcRect l="9975" t="16705" r="8436" b="13648"/>
          <a:stretch>
            <a:fillRect/>
          </a:stretch>
        </p:blipFill>
        <p:spPr bwMode="auto">
          <a:xfrm>
            <a:off x="4912502" y="3822276"/>
            <a:ext cx="3802902" cy="285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11 Grupo"/>
          <p:cNvGrpSpPr/>
          <p:nvPr/>
        </p:nvGrpSpPr>
        <p:grpSpPr>
          <a:xfrm>
            <a:off x="0" y="214290"/>
            <a:ext cx="4500562" cy="571504"/>
            <a:chOff x="0" y="285728"/>
            <a:chExt cx="4214810" cy="571504"/>
          </a:xfrm>
        </p:grpSpPr>
        <p:sp>
          <p:nvSpPr>
            <p:cNvPr id="13" name="12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  <a:latin typeface="Calibri Light" pitchFamily="34" charset="0"/>
                </a:rPr>
                <a:t>Predicción de Modelos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4643438" y="0"/>
            <a:ext cx="4306844" cy="6694852"/>
            <a:chOff x="4643438" y="0"/>
            <a:chExt cx="4306844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4643438" y="142852"/>
              <a:ext cx="4306844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0" name="9 Rectángulo"/>
          <p:cNvSpPr>
            <a:spLocks noChangeAspect="1"/>
          </p:cNvSpPr>
          <p:nvPr/>
        </p:nvSpPr>
        <p:spPr>
          <a:xfrm>
            <a:off x="193718" y="142852"/>
            <a:ext cx="4306844" cy="65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b="1" dirty="0" smtClean="0">
              <a:solidFill>
                <a:srgbClr val="00B050"/>
              </a:solidFill>
              <a:latin typeface="Calibri Light" pitchFamily="34" charset="0"/>
            </a:endParaRPr>
          </a:p>
          <a:p>
            <a:pPr lvl="0"/>
            <a:endParaRPr lang="es-ES" sz="1400" b="1" dirty="0" smtClean="0">
              <a:solidFill>
                <a:prstClr val="black"/>
              </a:solidFill>
              <a:latin typeface="Calibri Light" pitchFamily="34" charset="0"/>
            </a:endParaRPr>
          </a:p>
          <a:p>
            <a:endParaRPr lang="es-ES" sz="1400" b="1" dirty="0" smtClean="0">
              <a:solidFill>
                <a:schemeClr val="tx1"/>
              </a:solidFill>
              <a:latin typeface="Calibri Light" pitchFamily="34" charset="0"/>
            </a:endParaRPr>
          </a:p>
          <a:p>
            <a:r>
              <a:rPr lang="es-ES" sz="1400" b="1" dirty="0" err="1" smtClean="0">
                <a:solidFill>
                  <a:schemeClr val="tx1"/>
                </a:solidFill>
                <a:latin typeface="Calibri Light" pitchFamily="34" charset="0"/>
              </a:rPr>
              <a:t>GLMs</a:t>
            </a:r>
            <a:r>
              <a:rPr lang="es-ES" sz="1400" b="1" dirty="0" smtClean="0">
                <a:solidFill>
                  <a:schemeClr val="tx1"/>
                </a:solidFill>
                <a:latin typeface="Calibri Light" pitchFamily="34" charset="0"/>
              </a:rPr>
              <a:t> (modelo hacia adelante)</a:t>
            </a:r>
            <a:endParaRPr lang="es-ES" sz="1400" b="1" dirty="0" smtClean="0">
              <a:solidFill>
                <a:srgbClr val="FF0000"/>
              </a:solidFill>
              <a:latin typeface="Calibri Light" pitchFamily="34" charset="0"/>
            </a:endParaRPr>
          </a:p>
          <a:p>
            <a:endParaRPr lang="pt-BR" sz="1400" dirty="0" smtClean="0">
              <a:solidFill>
                <a:srgbClr val="FF0000"/>
              </a:solidFill>
              <a:latin typeface="Calibri Light" pitchFamily="34" charset="0"/>
            </a:endParaRPr>
          </a:p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modelo &lt;- </a:t>
            </a:r>
            <a:r>
              <a:rPr lang="es-ES" sz="12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glm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(pres ~ I(bio14^2)+bio1+I(bio7^2)+I(bio7^3)+bio5+bio15+I(bio15^2)+I(bio15^3), </a:t>
            </a:r>
            <a:r>
              <a:rPr lang="es-ES" sz="12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binomial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data=</a:t>
            </a:r>
            <a:r>
              <a:rPr lang="es-ES" sz="12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pt-BR" sz="12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predictores_6k &lt;- </a:t>
            </a:r>
            <a:r>
              <a:rPr lang="pt-BR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bio1</a:t>
            </a:r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bio3, bio5, bio7, </a:t>
            </a:r>
            <a:r>
              <a:rPr lang="pt-BR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bio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2, bio14, bio15)</a:t>
            </a:r>
          </a:p>
          <a:p>
            <a:r>
              <a:rPr lang="es-E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summary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(modelo)</a:t>
            </a:r>
          </a:p>
          <a:p>
            <a:endParaRPr lang="es-ES" sz="12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300" dirty="0" err="1" smtClean="0">
                <a:solidFill>
                  <a:srgbClr val="0070C0"/>
                </a:solidFill>
                <a:cs typeface="Consolas" pitchFamily="49" charset="0"/>
              </a:rPr>
              <a:t>Coefficients</a:t>
            </a: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:</a:t>
            </a:r>
          </a:p>
          <a:p>
            <a:pPr>
              <a:tabLst>
                <a:tab pos="1798638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                      </a:t>
            </a:r>
            <a:r>
              <a:rPr lang="es-ES" sz="1300" dirty="0" err="1" smtClean="0">
                <a:solidFill>
                  <a:srgbClr val="0070C0"/>
                </a:solidFill>
                <a:cs typeface="Consolas" pitchFamily="49" charset="0"/>
              </a:rPr>
              <a:t>Estimate</a:t>
            </a: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       	</a:t>
            </a:r>
            <a:r>
              <a:rPr lang="es-ES" sz="1300" dirty="0" err="1" smtClean="0">
                <a:solidFill>
                  <a:srgbClr val="0070C0"/>
                </a:solidFill>
                <a:cs typeface="Consolas" pitchFamily="49" charset="0"/>
              </a:rPr>
              <a:t>Std.</a:t>
            </a: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 Error      z </a:t>
            </a:r>
            <a:r>
              <a:rPr lang="es-ES" sz="1300" dirty="0" err="1" smtClean="0">
                <a:solidFill>
                  <a:srgbClr val="0070C0"/>
                </a:solidFill>
                <a:cs typeface="Consolas" pitchFamily="49" charset="0"/>
              </a:rPr>
              <a:t>value</a:t>
            </a: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     Pr(&gt;|z|)    </a:t>
            </a:r>
          </a:p>
          <a:p>
            <a:pPr>
              <a:tabLst>
                <a:tab pos="898525" algn="l"/>
                <a:tab pos="1798638" algn="l"/>
                <a:tab pos="2606675" algn="l"/>
                <a:tab pos="3230563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(</a:t>
            </a:r>
            <a:r>
              <a:rPr lang="es-ES" sz="1300" dirty="0" err="1" smtClean="0">
                <a:solidFill>
                  <a:srgbClr val="0070C0"/>
                </a:solidFill>
                <a:cs typeface="Consolas" pitchFamily="49" charset="0"/>
              </a:rPr>
              <a:t>Intercept</a:t>
            </a: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)	3.433e+01	1.178e+01	2.914	0.003568 ** </a:t>
            </a:r>
          </a:p>
          <a:p>
            <a:pPr>
              <a:tabLst>
                <a:tab pos="898525" algn="l"/>
                <a:tab pos="1798638" algn="l"/>
                <a:tab pos="2606675" algn="l"/>
                <a:tab pos="3230563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I(bio14^2) 	-4.965e-03  	7.089e-04	-7.004	2.49e-12 ***</a:t>
            </a:r>
          </a:p>
          <a:p>
            <a:pPr>
              <a:tabLst>
                <a:tab pos="898525" algn="l"/>
                <a:tab pos="1798638" algn="l"/>
                <a:tab pos="2606675" algn="l"/>
                <a:tab pos="3230563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Bio1	-5.534e-01	8.140e-02	-6.798	1.06e-11 ***</a:t>
            </a:r>
          </a:p>
          <a:p>
            <a:pPr>
              <a:tabLst>
                <a:tab pos="898525" algn="l"/>
                <a:tab pos="1798638" algn="l"/>
                <a:tab pos="2606675" algn="l"/>
                <a:tab pos="3230563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I(bio7^2) 	-1.517e-03	2.236e-04	-6.784	1.17e-11 ***</a:t>
            </a:r>
          </a:p>
          <a:p>
            <a:pPr>
              <a:tabLst>
                <a:tab pos="898525" algn="l"/>
                <a:tab pos="1798638" algn="l"/>
                <a:tab pos="2606675" algn="l"/>
                <a:tab pos="3230563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I(bio7^3) 	2.042e-06	3.657e-07	5.585	2.34e-08 ***</a:t>
            </a:r>
          </a:p>
          <a:p>
            <a:pPr>
              <a:tabLst>
                <a:tab pos="898525" algn="l"/>
                <a:tab pos="1798638" algn="l"/>
                <a:tab pos="2606675" algn="l"/>
                <a:tab pos="3230563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bio5 	4.721e-01	8.952e-02 	5.273	1.34e-07 ***</a:t>
            </a:r>
          </a:p>
          <a:p>
            <a:pPr>
              <a:tabLst>
                <a:tab pos="898525" algn="l"/>
                <a:tab pos="1798638" algn="l"/>
                <a:tab pos="2606675" algn="l"/>
                <a:tab pos="3230563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bio15	-2.436e+00 	7.020e-01	-3.469 	</a:t>
            </a:r>
            <a:r>
              <a:rPr lang="es-ES" sz="1200" dirty="0" smtClean="0">
                <a:solidFill>
                  <a:srgbClr val="0070C0"/>
                </a:solidFill>
                <a:cs typeface="Consolas" pitchFamily="49" charset="0"/>
              </a:rPr>
              <a:t>0.000522 ***</a:t>
            </a:r>
            <a:endParaRPr lang="es-ES" sz="1300" dirty="0" smtClean="0">
              <a:solidFill>
                <a:srgbClr val="0070C0"/>
              </a:solidFill>
              <a:cs typeface="Consolas" pitchFamily="49" charset="0"/>
            </a:endParaRPr>
          </a:p>
          <a:p>
            <a:pPr>
              <a:tabLst>
                <a:tab pos="898525" algn="l"/>
                <a:tab pos="1706563" algn="l"/>
                <a:tab pos="2606675" algn="l"/>
                <a:tab pos="3230563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I(bio15^2) 	7.347e-02      1.978e-02 	3.714     0.000204 ***</a:t>
            </a:r>
          </a:p>
          <a:p>
            <a:pPr>
              <a:tabLst>
                <a:tab pos="898525" algn="l"/>
                <a:tab pos="1706563" algn="l"/>
                <a:tab pos="2606675" algn="l"/>
                <a:tab pos="3230563" algn="l"/>
              </a:tabLst>
            </a:pPr>
            <a:r>
              <a:rPr lang="es-ES" sz="1300" dirty="0" smtClean="0">
                <a:solidFill>
                  <a:srgbClr val="0070C0"/>
                </a:solidFill>
                <a:cs typeface="Consolas" pitchFamily="49" charset="0"/>
              </a:rPr>
              <a:t>I(bio15^3) 	-7.257e-04     1.797e-04	-4.039    5.36e-05 ***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Calibri Light" pitchFamily="34" charset="0"/>
              </a:rPr>
              <a:t>	</a:t>
            </a:r>
            <a:endParaRPr lang="es-ES" sz="1200" dirty="0" smtClean="0">
              <a:solidFill>
                <a:srgbClr val="00B050"/>
              </a:solidFill>
              <a:latin typeface="Calibri Light" pitchFamily="34" charset="0"/>
            </a:endParaRPr>
          </a:p>
          <a:p>
            <a:r>
              <a:rPr lang="es-ES" sz="1200" dirty="0" smtClean="0">
                <a:solidFill>
                  <a:srgbClr val="00B050"/>
                </a:solidFill>
                <a:latin typeface="Calibri Light" pitchFamily="34" charset="0"/>
              </a:rPr>
              <a:t>	</a:t>
            </a:r>
          </a:p>
          <a:p>
            <a:endParaRPr lang="es-ES" sz="1200" dirty="0" smtClean="0">
              <a:solidFill>
                <a:srgbClr val="0070C0"/>
              </a:solidFill>
              <a:latin typeface="Calibri Light" pitchFamily="34" charset="0"/>
            </a:endParaRPr>
          </a:p>
          <a:p>
            <a:endParaRPr lang="pt-BR" sz="1200" dirty="0" smtClean="0">
              <a:solidFill>
                <a:srgbClr val="FF0000"/>
              </a:solidFill>
              <a:latin typeface="Calibri Light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Modelado de nicho</a:t>
            </a:r>
            <a:endParaRPr lang="es-ES" dirty="0">
              <a:latin typeface="Calibri Light" pitchFamily="34" charset="0"/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2"/>
          <a:srcRect l="11515" t="16705" r="8436" b="13201"/>
          <a:stretch>
            <a:fillRect/>
          </a:stretch>
        </p:blipFill>
        <p:spPr bwMode="auto">
          <a:xfrm>
            <a:off x="5000628" y="3802674"/>
            <a:ext cx="3786214" cy="291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17 Grupo"/>
          <p:cNvGrpSpPr/>
          <p:nvPr/>
        </p:nvGrpSpPr>
        <p:grpSpPr>
          <a:xfrm>
            <a:off x="0" y="214290"/>
            <a:ext cx="4500562" cy="571504"/>
            <a:chOff x="0" y="285728"/>
            <a:chExt cx="4214810" cy="571504"/>
          </a:xfrm>
        </p:grpSpPr>
        <p:sp>
          <p:nvSpPr>
            <p:cNvPr id="19" name="18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900" dirty="0" smtClean="0">
                  <a:solidFill>
                    <a:srgbClr val="00B050"/>
                  </a:solidFill>
                  <a:latin typeface="Calibri Light" pitchFamily="34" charset="0"/>
                </a:rPr>
                <a:t>Proyección de modelos en espacio y tiempo </a:t>
              </a:r>
            </a:p>
          </p:txBody>
        </p:sp>
      </p:grpSp>
      <p:sp>
        <p:nvSpPr>
          <p:cNvPr id="14" name="13 CuadroTexto"/>
          <p:cNvSpPr txBox="1"/>
          <p:nvPr/>
        </p:nvSpPr>
        <p:spPr>
          <a:xfrm>
            <a:off x="4643437" y="826171"/>
            <a:ext cx="428628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#Opción 1: modelo con coeficientes de presente.</a:t>
            </a:r>
            <a:endParaRPr lang="es-ES" sz="12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numerador &lt;- </a:t>
            </a:r>
            <a:r>
              <a:rPr lang="es-E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3.432890e+01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4.965115e-03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*bio14*bio14)-(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5.533876e-01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*bio1)-(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1.517093e-03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*bio7*bio7)+(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2.042169e-06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*bio7*bio7*bio7)+(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4.720571e-01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*bio5)-(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2.435548e+00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*bio15)+(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7.346630e-02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*bio15*bio15)-(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7.257137e-04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*bio15*bio15*bio15))</a:t>
            </a:r>
          </a:p>
          <a:p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denominador &lt;- 1+numerador</a:t>
            </a:r>
          </a:p>
          <a:p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cociente &lt;- numerador/denominador</a:t>
            </a:r>
          </a:p>
          <a:p>
            <a:r>
              <a:rPr lang="es-E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plot</a:t>
            </a:r>
            <a:r>
              <a:rPr lang="es-E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(cociente)</a:t>
            </a:r>
          </a:p>
          <a:p>
            <a:endParaRPr lang="es-ES" sz="12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#Opción 2: función </a:t>
            </a:r>
            <a:r>
              <a:rPr lang="es-ES" sz="12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predict</a:t>
            </a:r>
            <a:endParaRPr lang="es-ES" sz="12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pt-BR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</a:t>
            </a:r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(predictores_6k, modelo, </a:t>
            </a:r>
            <a:r>
              <a:rPr lang="pt-BR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pt-BR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pt-BR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plot</a:t>
            </a:r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s-ES" sz="1200" dirty="0" smtClean="0">
              <a:solidFill>
                <a:srgbClr val="00B050"/>
              </a:solidFill>
              <a:latin typeface="Calibri Light" pitchFamily="34" charset="0"/>
            </a:endParaRPr>
          </a:p>
          <a:p>
            <a:endParaRPr lang="es-ES" sz="1200" dirty="0" smtClean="0">
              <a:solidFill>
                <a:srgbClr val="FF0000"/>
              </a:solidFill>
              <a:latin typeface="Calibri Light" pitchFamily="34" charset="0"/>
            </a:endParaRPr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4643438" y="0"/>
            <a:ext cx="4306844" cy="6694852"/>
            <a:chOff x="4643438" y="0"/>
            <a:chExt cx="4306844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4643438" y="142852"/>
              <a:ext cx="4306844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  <a:p>
              <a:endParaRPr lang="es-ES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0" name="9 Rectángulo"/>
          <p:cNvSpPr>
            <a:spLocks noChangeAspect="1"/>
          </p:cNvSpPr>
          <p:nvPr/>
        </p:nvSpPr>
        <p:spPr>
          <a:xfrm>
            <a:off x="193718" y="142852"/>
            <a:ext cx="4306844" cy="65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s-E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Forest</a:t>
            </a:r>
            <a:endParaRPr lang="es-ES" sz="16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modelo &lt;- pres ~ bio1+bio3+bio5+bio7+bio12+bio14+bio15</a:t>
            </a:r>
          </a:p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RF &lt;-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randomForest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(modelo, data=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predictors_6k &lt;-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(bio1, bio3, bio5, bio7, bio12, bio14, bio15)</a:t>
            </a:r>
          </a:p>
          <a:p>
            <a:endParaRPr lang="es-ES" sz="1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(predictores_6k, RF,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="response")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plot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t-BR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Modelado de nicho</a:t>
            </a:r>
            <a:endParaRPr lang="es-ES" dirty="0">
              <a:latin typeface="Calibri Light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643438" y="714356"/>
            <a:ext cx="4286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>
              <a:solidFill>
                <a:srgbClr val="FF0000"/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0" y="214290"/>
            <a:ext cx="4500562" cy="571504"/>
            <a:chOff x="0" y="285728"/>
            <a:chExt cx="4214810" cy="571504"/>
          </a:xfrm>
        </p:grpSpPr>
        <p:sp>
          <p:nvSpPr>
            <p:cNvPr id="15" name="14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sz="1900" dirty="0" smtClean="0">
                  <a:solidFill>
                    <a:srgbClr val="00B050"/>
                  </a:solidFill>
                  <a:latin typeface="Calibri Light" pitchFamily="34" charset="0"/>
                </a:rPr>
                <a:t>Proyección de modelos en espacio y tiempo </a:t>
              </a:r>
            </a:p>
          </p:txBody>
        </p:sp>
      </p:grpSp>
      <p:pic>
        <p:nvPicPr>
          <p:cNvPr id="19" name="18 Imagen"/>
          <p:cNvPicPr>
            <a:picLocks noChangeAspect="1"/>
          </p:cNvPicPr>
          <p:nvPr/>
        </p:nvPicPr>
        <p:blipFill>
          <a:blip r:embed="rId2"/>
          <a:srcRect l="9975" t="16705" r="9975" b="14953"/>
          <a:stretch>
            <a:fillRect/>
          </a:stretch>
        </p:blipFill>
        <p:spPr bwMode="auto">
          <a:xfrm>
            <a:off x="4786314" y="3696892"/>
            <a:ext cx="3962810" cy="29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282" y="5905046"/>
            <a:ext cx="4286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Modelos consenso: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models</a:t>
            </a: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&lt;-(</a:t>
            </a:r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(pred1, pred2, </a:t>
            </a:r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predN</a:t>
            </a: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</a:t>
            </a: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(mean(</a:t>
            </a:r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models</a:t>
            </a: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s-ES" dirty="0" smtClean="0">
                <a:latin typeface="Calibri Light" pitchFamily="34" charset="0"/>
              </a:endParaRPr>
            </a:p>
            <a:p>
              <a:pPr algn="ctr"/>
              <a:endParaRPr lang="es-ES" sz="1200" dirty="0" smtClean="0">
                <a:latin typeface="Calibri Light" pitchFamily="34" charset="0"/>
              </a:endParaRPr>
            </a:p>
            <a:p>
              <a:endParaRPr lang="es-ES" sz="2400" dirty="0" smtClean="0">
                <a:solidFill>
                  <a:schemeClr val="tx1"/>
                </a:solidFill>
                <a:latin typeface="Calibri Light" pitchFamily="34" charset="0"/>
              </a:endParaRPr>
            </a:p>
            <a:p>
              <a:r>
                <a:rPr lang="es-ES" dirty="0" smtClean="0">
                  <a:solidFill>
                    <a:schemeClr val="tx1"/>
                  </a:solidFill>
                  <a:latin typeface="Calibri Light" pitchFamily="34" charset="0"/>
                </a:rPr>
                <a:t>	</a:t>
              </a:r>
            </a:p>
            <a:p>
              <a:endParaRPr lang="es-ES" dirty="0" smtClean="0">
                <a:solidFill>
                  <a:schemeClr val="tx1"/>
                </a:solidFill>
                <a:latin typeface="Calibri Light" pitchFamily="34" charset="0"/>
              </a:endParaRPr>
            </a:p>
            <a:p>
              <a:endParaRPr lang="es-ES" dirty="0" smtClean="0">
                <a:solidFill>
                  <a:schemeClr val="tx1"/>
                </a:solidFill>
                <a:latin typeface="Calibri Light" pitchFamily="34" charset="0"/>
              </a:endParaRPr>
            </a:p>
            <a:p>
              <a:endParaRPr lang="es-ES" dirty="0" smtClean="0">
                <a:solidFill>
                  <a:schemeClr val="tx1"/>
                </a:solidFill>
                <a:latin typeface="Calibri Light" pitchFamily="34" charset="0"/>
              </a:endParaRPr>
            </a:p>
            <a:p>
              <a:r>
                <a:rPr lang="es-ES" dirty="0" smtClean="0">
                  <a:solidFill>
                    <a:schemeClr val="tx1"/>
                  </a:solidFill>
                  <a:latin typeface="Calibri Light" pitchFamily="34" charset="0"/>
                </a:rPr>
                <a:t>		       </a:t>
              </a:r>
            </a:p>
            <a:p>
              <a:endParaRPr lang="es-ES" dirty="0" smtClean="0">
                <a:solidFill>
                  <a:schemeClr val="tx1"/>
                </a:solidFill>
                <a:latin typeface="Calibri Light" pitchFamily="34" charset="0"/>
              </a:endParaRPr>
            </a:p>
            <a:p>
              <a:r>
                <a:rPr lang="es-ES" dirty="0" smtClean="0">
                  <a:solidFill>
                    <a:schemeClr val="tx1"/>
                  </a:solidFill>
                  <a:latin typeface="Calibri Light" pitchFamily="34" charset="0"/>
                </a:rPr>
                <a:t>			</a:t>
              </a:r>
              <a:endParaRPr lang="es-ES" dirty="0">
                <a:solidFill>
                  <a:schemeClr val="tx1"/>
                </a:solidFill>
                <a:latin typeface="Calibri Light" pitchFamily="34" charset="0"/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Modelado de nicho</a:t>
            </a:r>
            <a:endParaRPr lang="es-ES" dirty="0">
              <a:latin typeface="Calibri Light" pitchFamily="34" charset="0"/>
            </a:endParaRPr>
          </a:p>
        </p:txBody>
      </p:sp>
      <p:grpSp>
        <p:nvGrpSpPr>
          <p:cNvPr id="3" name="9 Grupo"/>
          <p:cNvGrpSpPr/>
          <p:nvPr/>
        </p:nvGrpSpPr>
        <p:grpSpPr>
          <a:xfrm>
            <a:off x="0" y="214290"/>
            <a:ext cx="4500562" cy="571504"/>
            <a:chOff x="0" y="285728"/>
            <a:chExt cx="4214810" cy="571504"/>
          </a:xfrm>
        </p:grpSpPr>
        <p:sp>
          <p:nvSpPr>
            <p:cNvPr id="12" name="11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  <a:latin typeface="Calibri Light" pitchFamily="34" charset="0"/>
                </a:rPr>
                <a:t>Binario</a:t>
              </a:r>
            </a:p>
          </p:txBody>
        </p:sp>
      </p:grpSp>
      <p:sp>
        <p:nvSpPr>
          <p:cNvPr id="32" name="31 Rectángulo"/>
          <p:cNvSpPr/>
          <p:nvPr/>
        </p:nvSpPr>
        <p:spPr>
          <a:xfrm>
            <a:off x="214282" y="857232"/>
            <a:ext cx="87154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e=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evaluate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(presencias, ausencias, modelo,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&lt;-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modelo)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&lt;-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threshold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(e, '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spec_sens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s-E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# umbral en el cual la suma de </a:t>
            </a:r>
            <a:r>
              <a:rPr lang="es-E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sensibibidad</a:t>
            </a:r>
            <a:r>
              <a:rPr lang="es-E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y especificidad es mayor.</a:t>
            </a: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&lt;-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</a:t>
            </a:r>
            <a:endParaRPr lang="es-E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plot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s-E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783760" y="2500306"/>
            <a:ext cx="7475375" cy="3988248"/>
            <a:chOff x="783760" y="2612556"/>
            <a:chExt cx="7475375" cy="3988248"/>
          </a:xfrm>
        </p:grpSpPr>
        <p:grpSp>
          <p:nvGrpSpPr>
            <p:cNvPr id="15" name="19 Grupo"/>
            <p:cNvGrpSpPr/>
            <p:nvPr/>
          </p:nvGrpSpPr>
          <p:grpSpPr>
            <a:xfrm>
              <a:off x="783760" y="2760804"/>
              <a:ext cx="7475375" cy="3840000"/>
              <a:chOff x="783760" y="2214554"/>
              <a:chExt cx="7475375" cy="3840000"/>
            </a:xfrm>
          </p:grpSpPr>
          <p:pic>
            <p:nvPicPr>
              <p:cNvPr id="1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1585" b="9901"/>
              <a:stretch>
                <a:fillRect/>
              </a:stretch>
            </p:blipFill>
            <p:spPr bwMode="auto">
              <a:xfrm>
                <a:off x="4857024" y="2300074"/>
                <a:ext cx="3402111" cy="3274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487" r="5642"/>
              <a:stretch>
                <a:fillRect/>
              </a:stretch>
            </p:blipFill>
            <p:spPr bwMode="auto">
              <a:xfrm>
                <a:off x="783760" y="2214554"/>
                <a:ext cx="3800104" cy="384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15 CuadroTexto"/>
            <p:cNvSpPr txBox="1"/>
            <p:nvPr/>
          </p:nvSpPr>
          <p:spPr>
            <a:xfrm>
              <a:off x="1128110" y="2612556"/>
              <a:ext cx="2740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/>
                <a:t>GLMs</a:t>
              </a:r>
              <a:endParaRPr lang="es-ES" b="1" dirty="0" smtClean="0"/>
            </a:p>
            <a:p>
              <a:pPr algn="ctr"/>
              <a:r>
                <a:rPr lang="es-ES" dirty="0" smtClean="0"/>
                <a:t>(paso a paso hacia delante)</a:t>
              </a:r>
              <a:endParaRPr lang="es-ES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5360968" y="2620475"/>
              <a:ext cx="1629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/>
                <a:t>Random</a:t>
              </a:r>
              <a:r>
                <a:rPr lang="es-ES" b="1" dirty="0" smtClean="0"/>
                <a:t> </a:t>
              </a:r>
              <a:r>
                <a:rPr lang="es-ES" b="1" dirty="0" err="1" smtClean="0"/>
                <a:t>Forest</a:t>
              </a:r>
              <a:endParaRPr lang="es-E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Introducción</a:t>
              </a:r>
              <a:endParaRPr lang="es-ES" dirty="0"/>
            </a:p>
          </p:txBody>
        </p:sp>
      </p:grp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 smtClean="0"/>
              <a:t>Hutchinson (1957) definía el </a:t>
            </a:r>
            <a:r>
              <a:rPr lang="es-ES" sz="1800" b="1" dirty="0" smtClean="0"/>
              <a:t>nicho</a:t>
            </a:r>
            <a:r>
              <a:rPr lang="es-ES" sz="1800" dirty="0" smtClean="0"/>
              <a:t> </a:t>
            </a:r>
            <a:r>
              <a:rPr lang="es-ES" sz="1800" b="1" dirty="0" smtClean="0"/>
              <a:t>ecológico</a:t>
            </a:r>
            <a:r>
              <a:rPr lang="es-ES" sz="1800" dirty="0" smtClean="0"/>
              <a:t> de una especie como un </a:t>
            </a:r>
            <a:r>
              <a:rPr lang="es-ES" sz="1800" b="1" dirty="0" err="1" smtClean="0"/>
              <a:t>hipervolumen</a:t>
            </a:r>
            <a:r>
              <a:rPr lang="es-ES" sz="1800" b="1" dirty="0" smtClean="0"/>
              <a:t> de n-dimensiones</a:t>
            </a:r>
            <a:r>
              <a:rPr lang="es-ES" sz="1800" dirty="0" smtClean="0"/>
              <a:t> en el que se dan las condiciones ambientales necesarias para que la especie puede sobrevivir.</a:t>
            </a:r>
          </a:p>
          <a:p>
            <a:pPr marL="0" indent="0" algn="just">
              <a:buNone/>
            </a:pPr>
            <a:endParaRPr lang="es-ES" sz="1800" dirty="0" smtClean="0"/>
          </a:p>
          <a:p>
            <a:pPr marL="0" indent="0" algn="just">
              <a:buNone/>
            </a:pPr>
            <a:r>
              <a:rPr lang="es-ES" sz="1800" dirty="0" smtClean="0"/>
              <a:t>Áreas con una combinación similar de valores de esas mismas variables permitirían la presencia de la especie, generando su </a:t>
            </a:r>
            <a:r>
              <a:rPr lang="es-ES" sz="1800" b="1" dirty="0" smtClean="0"/>
              <a:t>distribución potencial</a:t>
            </a:r>
            <a:r>
              <a:rPr lang="es-ES" sz="1800" dirty="0" smtClean="0"/>
              <a:t>.</a:t>
            </a:r>
          </a:p>
          <a:p>
            <a:pPr marL="0" indent="0" algn="just">
              <a:buNone/>
            </a:pPr>
            <a:endParaRPr lang="es-ES" sz="1800" dirty="0" smtClean="0"/>
          </a:p>
          <a:p>
            <a:pPr marL="0" indent="0" algn="just">
              <a:buNone/>
            </a:pPr>
            <a:r>
              <a:rPr lang="es-ES" sz="1800" dirty="0" smtClean="0"/>
              <a:t>Los </a:t>
            </a:r>
            <a:r>
              <a:rPr lang="es-ES" sz="1800" b="1" dirty="0" smtClean="0"/>
              <a:t>modelos de distribución de especies </a:t>
            </a:r>
            <a:r>
              <a:rPr lang="es-ES" sz="1800" dirty="0" smtClean="0"/>
              <a:t>son una representación parcial de la realidad que trata de generar mapas que representen la idoneidad de un espacio para una especie.</a:t>
            </a:r>
          </a:p>
          <a:p>
            <a:pPr algn="just">
              <a:buNone/>
            </a:pPr>
            <a:endParaRPr lang="es-ES" sz="1800" dirty="0" smtClean="0"/>
          </a:p>
        </p:txBody>
      </p:sp>
      <p:grpSp>
        <p:nvGrpSpPr>
          <p:cNvPr id="30" name="29 Grupo"/>
          <p:cNvGrpSpPr>
            <a:grpSpLocks noChangeAspect="1"/>
          </p:cNvGrpSpPr>
          <p:nvPr/>
        </p:nvGrpSpPr>
        <p:grpSpPr>
          <a:xfrm>
            <a:off x="1857359" y="4736272"/>
            <a:ext cx="1899312" cy="1836000"/>
            <a:chOff x="1857356" y="4071942"/>
            <a:chExt cx="2143140" cy="2071702"/>
          </a:xfrm>
          <a:solidFill>
            <a:schemeClr val="accent6">
              <a:lumMod val="75000"/>
            </a:schemeClr>
          </a:solidFill>
        </p:grpSpPr>
        <p:sp>
          <p:nvSpPr>
            <p:cNvPr id="31" name="30 Elipse"/>
            <p:cNvSpPr/>
            <p:nvPr/>
          </p:nvSpPr>
          <p:spPr>
            <a:xfrm>
              <a:off x="1857356" y="4071942"/>
              <a:ext cx="2143140" cy="20717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133378" y="4955536"/>
              <a:ext cx="1658590" cy="382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Nicho potencial</a:t>
              </a:r>
              <a:endParaRPr lang="es-ES" sz="1600" dirty="0"/>
            </a:p>
          </p:txBody>
        </p:sp>
      </p:grpSp>
      <p:grpSp>
        <p:nvGrpSpPr>
          <p:cNvPr id="33" name="32 Grupo"/>
          <p:cNvGrpSpPr>
            <a:grpSpLocks noChangeAspect="1"/>
          </p:cNvGrpSpPr>
          <p:nvPr/>
        </p:nvGrpSpPr>
        <p:grpSpPr>
          <a:xfrm>
            <a:off x="4500565" y="4304272"/>
            <a:ext cx="2784428" cy="2268000"/>
            <a:chOff x="4500562" y="3633760"/>
            <a:chExt cx="3081388" cy="2509884"/>
          </a:xfrm>
        </p:grpSpPr>
        <p:sp>
          <p:nvSpPr>
            <p:cNvPr id="34" name="33 Elipse"/>
            <p:cNvSpPr/>
            <p:nvPr/>
          </p:nvSpPr>
          <p:spPr>
            <a:xfrm>
              <a:off x="4714876" y="4071942"/>
              <a:ext cx="2143140" cy="207170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34 Elipse"/>
            <p:cNvSpPr/>
            <p:nvPr/>
          </p:nvSpPr>
          <p:spPr>
            <a:xfrm>
              <a:off x="6072198" y="3929066"/>
              <a:ext cx="1071570" cy="10715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35 Elipse"/>
            <p:cNvSpPr>
              <a:spLocks noChangeAspect="1"/>
            </p:cNvSpPr>
            <p:nvPr/>
          </p:nvSpPr>
          <p:spPr>
            <a:xfrm>
              <a:off x="5500694" y="364331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36 Elipse"/>
            <p:cNvSpPr>
              <a:spLocks noChangeAspect="1"/>
            </p:cNvSpPr>
            <p:nvPr/>
          </p:nvSpPr>
          <p:spPr>
            <a:xfrm>
              <a:off x="4500562" y="4286256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Elipse"/>
            <p:cNvSpPr>
              <a:spLocks noChangeAspect="1"/>
            </p:cNvSpPr>
            <p:nvPr/>
          </p:nvSpPr>
          <p:spPr>
            <a:xfrm>
              <a:off x="6348396" y="4643446"/>
              <a:ext cx="1224000" cy="12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Elipse"/>
            <p:cNvSpPr>
              <a:spLocks noChangeAspect="1"/>
            </p:cNvSpPr>
            <p:nvPr/>
          </p:nvSpPr>
          <p:spPr>
            <a:xfrm>
              <a:off x="4857752" y="3786190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Elipse"/>
            <p:cNvSpPr/>
            <p:nvPr/>
          </p:nvSpPr>
          <p:spPr>
            <a:xfrm>
              <a:off x="4714876" y="4071942"/>
              <a:ext cx="2143140" cy="207170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1" name="24 Grupo"/>
            <p:cNvGrpSpPr/>
            <p:nvPr/>
          </p:nvGrpSpPr>
          <p:grpSpPr>
            <a:xfrm>
              <a:off x="4500562" y="3633760"/>
              <a:ext cx="3081388" cy="2224132"/>
              <a:chOff x="4500562" y="3633760"/>
              <a:chExt cx="3081388" cy="2224132"/>
            </a:xfrm>
          </p:grpSpPr>
          <p:sp>
            <p:nvSpPr>
              <p:cNvPr id="43" name="42 Elipse"/>
              <p:cNvSpPr/>
              <p:nvPr/>
            </p:nvSpPr>
            <p:spPr>
              <a:xfrm>
                <a:off x="6072198" y="3919512"/>
                <a:ext cx="1071570" cy="107157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Elipse"/>
              <p:cNvSpPr>
                <a:spLocks noChangeAspect="1"/>
              </p:cNvSpPr>
              <p:nvPr/>
            </p:nvSpPr>
            <p:spPr>
              <a:xfrm>
                <a:off x="5500694" y="3633760"/>
                <a:ext cx="900000" cy="900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44 Elipse"/>
              <p:cNvSpPr>
                <a:spLocks noChangeAspect="1"/>
              </p:cNvSpPr>
              <p:nvPr/>
            </p:nvSpPr>
            <p:spPr>
              <a:xfrm>
                <a:off x="4500562" y="4276702"/>
                <a:ext cx="576000" cy="576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45 Elipse"/>
              <p:cNvSpPr>
                <a:spLocks noChangeAspect="1"/>
              </p:cNvSpPr>
              <p:nvPr/>
            </p:nvSpPr>
            <p:spPr>
              <a:xfrm>
                <a:off x="6357950" y="4633892"/>
                <a:ext cx="1224000" cy="1224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46 Elipse"/>
              <p:cNvSpPr>
                <a:spLocks noChangeAspect="1"/>
              </p:cNvSpPr>
              <p:nvPr/>
            </p:nvSpPr>
            <p:spPr>
              <a:xfrm>
                <a:off x="4857752" y="3776636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2" name="41 CuadroTexto"/>
            <p:cNvSpPr txBox="1"/>
            <p:nvPr/>
          </p:nvSpPr>
          <p:spPr>
            <a:xfrm>
              <a:off x="4792842" y="4978414"/>
              <a:ext cx="1658869" cy="374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Nicho realizado</a:t>
              </a:r>
              <a:endParaRPr lang="es-E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s-ES" dirty="0" smtClean="0">
                <a:cs typeface="Consolas" pitchFamily="49" charset="0"/>
              </a:endParaRPr>
            </a:p>
            <a:p>
              <a:pPr algn="ctr"/>
              <a:endParaRPr lang="es-ES" sz="1200" dirty="0" smtClean="0">
                <a:cs typeface="Consolas" pitchFamily="49" charset="0"/>
              </a:endParaRPr>
            </a:p>
            <a:p>
              <a:endParaRPr lang="es-ES" sz="2400" dirty="0" smtClean="0">
                <a:solidFill>
                  <a:schemeClr val="tx1"/>
                </a:solidFill>
                <a:cs typeface="Consolas" pitchFamily="49" charset="0"/>
              </a:endParaRPr>
            </a:p>
            <a:p>
              <a:r>
                <a:rPr lang="es-ES" dirty="0" smtClean="0">
                  <a:solidFill>
                    <a:schemeClr val="tx1"/>
                  </a:solidFill>
                  <a:cs typeface="Consolas" pitchFamily="49" charset="0"/>
                </a:rPr>
                <a:t>				</a:t>
              </a:r>
              <a:endParaRPr lang="es-ES" dirty="0">
                <a:solidFill>
                  <a:schemeClr val="tx1"/>
                </a:solidFill>
                <a:cs typeface="Consolas" pitchFamily="49" charset="0"/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cs typeface="Consolas" pitchFamily="49" charset="0"/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cs typeface="Consolas" pitchFamily="49" charset="0"/>
              </a:endParaRPr>
            </a:p>
          </p:txBody>
        </p:sp>
      </p:grpSp>
      <p:sp>
        <p:nvSpPr>
          <p:cNvPr id="9" name="8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Modelado de nicho</a:t>
            </a:r>
            <a:endParaRPr lang="es-ES" dirty="0">
              <a:latin typeface="Calibri Light" pitchFamily="34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0" y="214290"/>
            <a:ext cx="4500562" cy="571504"/>
            <a:chOff x="0" y="285728"/>
            <a:chExt cx="4214810" cy="571504"/>
          </a:xfrm>
        </p:grpSpPr>
        <p:sp>
          <p:nvSpPr>
            <p:cNvPr id="12" name="11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  <a:latin typeface="Calibri Light" pitchFamily="34" charset="0"/>
                </a:rPr>
                <a:t>Resumen Resultados</a:t>
              </a:r>
            </a:p>
          </p:txBody>
        </p:sp>
      </p:grpSp>
      <p:pic>
        <p:nvPicPr>
          <p:cNvPr id="14" name="13 Imagen"/>
          <p:cNvPicPr>
            <a:picLocks/>
          </p:cNvPicPr>
          <p:nvPr/>
        </p:nvPicPr>
        <p:blipFill>
          <a:blip r:embed="rId2"/>
          <a:srcRect l="15837" t="15754" r="23785" b="19280"/>
          <a:stretch>
            <a:fillRect/>
          </a:stretch>
        </p:blipFill>
        <p:spPr bwMode="auto">
          <a:xfrm>
            <a:off x="2928926" y="1928802"/>
            <a:ext cx="214314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15 Imagen"/>
          <p:cNvPicPr>
            <a:picLocks/>
          </p:cNvPicPr>
          <p:nvPr/>
        </p:nvPicPr>
        <p:blipFill>
          <a:blip r:embed="rId3"/>
          <a:srcRect l="9975" t="16705" r="23080" b="18674"/>
          <a:stretch>
            <a:fillRect/>
          </a:stretch>
        </p:blipFill>
        <p:spPr bwMode="auto">
          <a:xfrm>
            <a:off x="2786050" y="4000504"/>
            <a:ext cx="228601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/>
          </p:cNvPicPr>
          <p:nvPr/>
        </p:nvPicPr>
        <p:blipFill>
          <a:blip r:embed="rId4"/>
          <a:srcRect l="15247" t="16705" r="24176" b="19383"/>
          <a:stretch>
            <a:fillRect/>
          </a:stretch>
        </p:blipFill>
        <p:spPr bwMode="auto">
          <a:xfrm>
            <a:off x="714348" y="1928802"/>
            <a:ext cx="2143140" cy="19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18 Imagen"/>
          <p:cNvPicPr>
            <a:picLocks/>
          </p:cNvPicPr>
          <p:nvPr/>
        </p:nvPicPr>
        <p:blipFill>
          <a:blip r:embed="rId5"/>
          <a:srcRect l="14210" t="16705" r="23963" b="19185"/>
          <a:stretch>
            <a:fillRect/>
          </a:stretch>
        </p:blipFill>
        <p:spPr bwMode="auto">
          <a:xfrm>
            <a:off x="642910" y="4000504"/>
            <a:ext cx="214314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CuadroTexto"/>
          <p:cNvSpPr txBox="1"/>
          <p:nvPr/>
        </p:nvSpPr>
        <p:spPr>
          <a:xfrm>
            <a:off x="7504828" y="2500306"/>
            <a:ext cx="156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cs typeface="Consolas" pitchFamily="49" charset="0"/>
              </a:rPr>
              <a:t>AUC=0.943</a:t>
            </a:r>
          </a:p>
          <a:p>
            <a:pPr algn="ctr"/>
            <a:r>
              <a:rPr lang="es-ES" sz="1400" dirty="0" smtClean="0">
                <a:cs typeface="Consolas" pitchFamily="49" charset="0"/>
              </a:rPr>
              <a:t>56.01 %varianza explicado</a:t>
            </a:r>
          </a:p>
          <a:p>
            <a:pPr algn="ctr"/>
            <a:endParaRPr lang="es-ES" sz="1400" dirty="0">
              <a:cs typeface="Consolas" pitchFamily="49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7502485" y="4429132"/>
            <a:ext cx="1570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cs typeface="Consolas" pitchFamily="49" charset="0"/>
              </a:rPr>
              <a:t> AUC=0.994</a:t>
            </a:r>
          </a:p>
          <a:p>
            <a:pPr algn="ctr"/>
            <a:r>
              <a:rPr lang="es-ES" sz="1400" dirty="0" smtClean="0">
                <a:cs typeface="Consolas" pitchFamily="49" charset="0"/>
              </a:rPr>
              <a:t>65.47 %varianza explicado</a:t>
            </a:r>
          </a:p>
          <a:p>
            <a:pPr algn="ctr"/>
            <a:endParaRPr lang="es-ES" sz="1400" dirty="0">
              <a:cs typeface="Consolas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 rot="16200000">
            <a:off x="-812353" y="2551385"/>
            <a:ext cx="2600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 smtClean="0">
                <a:cs typeface="Consolas" pitchFamily="49" charset="0"/>
              </a:rPr>
              <a:t>GLMs</a:t>
            </a:r>
            <a:endParaRPr lang="es-ES" sz="1600" b="1" dirty="0" smtClean="0">
              <a:cs typeface="Consolas" pitchFamily="49" charset="0"/>
            </a:endParaRPr>
          </a:p>
          <a:p>
            <a:pPr algn="ctr"/>
            <a:r>
              <a:rPr lang="es-ES" sz="1600" b="1" dirty="0" smtClean="0">
                <a:cs typeface="Consolas" pitchFamily="49" charset="0"/>
              </a:rPr>
              <a:t>(paso a paso hacia adelante)</a:t>
            </a:r>
            <a:endParaRPr lang="es-ES" sz="1600" b="1" dirty="0">
              <a:cs typeface="Consolas" pitchFamily="49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 rot="16200000">
            <a:off x="-368217" y="4758488"/>
            <a:ext cx="1472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 smtClean="0">
                <a:cs typeface="Consolas" pitchFamily="49" charset="0"/>
              </a:rPr>
              <a:t>Random</a:t>
            </a:r>
            <a:r>
              <a:rPr lang="es-ES" sz="1600" b="1" dirty="0" smtClean="0">
                <a:cs typeface="Consolas" pitchFamily="49" charset="0"/>
              </a:rPr>
              <a:t> </a:t>
            </a:r>
            <a:r>
              <a:rPr lang="es-ES" sz="1600" b="1" dirty="0" err="1" smtClean="0">
                <a:cs typeface="Consolas" pitchFamily="49" charset="0"/>
              </a:rPr>
              <a:t>Forest</a:t>
            </a:r>
            <a:endParaRPr lang="es-ES" sz="1600" b="1" dirty="0">
              <a:cs typeface="Consolas" pitchFamily="49" charset="0"/>
            </a:endParaRPr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6"/>
          <a:srcRect l="16018" t="16705" r="7812" b="20210"/>
          <a:stretch>
            <a:fillRect/>
          </a:stretch>
        </p:blipFill>
        <p:spPr bwMode="auto">
          <a:xfrm>
            <a:off x="5072066" y="1928802"/>
            <a:ext cx="2534876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24 Imagen"/>
          <p:cNvPicPr>
            <a:picLocks/>
          </p:cNvPicPr>
          <p:nvPr/>
        </p:nvPicPr>
        <p:blipFill>
          <a:blip r:embed="rId7"/>
          <a:srcRect l="15333" t="16705" b="18458"/>
          <a:stretch>
            <a:fillRect/>
          </a:stretch>
        </p:blipFill>
        <p:spPr bwMode="auto">
          <a:xfrm>
            <a:off x="5072066" y="4000504"/>
            <a:ext cx="28440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940318" y="1500174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cs typeface="Consolas" pitchFamily="49" charset="0"/>
              </a:rPr>
              <a:t>Medio Holoceno	             Presente      	                      2070</a:t>
            </a:r>
            <a:endParaRPr lang="es-ES" b="1" dirty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/>
          <p:nvPr/>
        </p:nvGrpSpPr>
        <p:grpSpPr>
          <a:xfrm>
            <a:off x="204791" y="194429"/>
            <a:ext cx="8746049" cy="6505929"/>
            <a:chOff x="191143" y="194429"/>
            <a:chExt cx="8746049" cy="6505929"/>
          </a:xfrm>
        </p:grpSpPr>
        <p:pic>
          <p:nvPicPr>
            <p:cNvPr id="8" name="Picture 13" descr="R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 l="21584"/>
            <a:stretch>
              <a:fillRect/>
            </a:stretch>
          </p:blipFill>
          <p:spPr bwMode="auto">
            <a:xfrm>
              <a:off x="191143" y="1167109"/>
              <a:ext cx="5560245" cy="54953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8 Rectángulo"/>
            <p:cNvSpPr>
              <a:spLocks noChangeAspect="1"/>
            </p:cNvSpPr>
            <p:nvPr/>
          </p:nvSpPr>
          <p:spPr>
            <a:xfrm>
              <a:off x="201192" y="194429"/>
              <a:ext cx="8736000" cy="6505929"/>
            </a:xfrm>
            <a:prstGeom prst="rect">
              <a:avLst/>
            </a:prstGeom>
            <a:solidFill>
              <a:srgbClr val="16D86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0" name="9 Rectángulo"/>
          <p:cNvSpPr/>
          <p:nvPr/>
        </p:nvSpPr>
        <p:spPr>
          <a:xfrm>
            <a:off x="2202899" y="2108337"/>
            <a:ext cx="4732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r>
              <a:rPr lang="es-ES_tradnl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¡¡</a:t>
            </a:r>
            <a:r>
              <a:rPr lang="es-ES_tradnl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MUCHAS  GRACIAS</a:t>
            </a:r>
            <a:endParaRPr lang="es-ES_tradnl" sz="3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42900" indent="-342900" algn="ctr">
              <a:defRPr/>
            </a:pPr>
            <a:r>
              <a:rPr lang="es-ES_tradnl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por </a:t>
            </a:r>
            <a:r>
              <a:rPr lang="es-ES_tradnl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su </a:t>
            </a:r>
            <a:r>
              <a:rPr lang="es-ES_tradnl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atención</a:t>
            </a:r>
            <a:r>
              <a:rPr lang="es-ES_tradnl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!!</a:t>
            </a:r>
            <a:endParaRPr lang="es-E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Introducción</a:t>
              </a:r>
            </a:p>
          </p:txBody>
        </p:sp>
      </p:grp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2"/>
          <a:srcRect l="19193" t="20175" r="26575" b="23538"/>
          <a:stretch>
            <a:fillRect/>
          </a:stretch>
        </p:blipFill>
        <p:spPr bwMode="auto">
          <a:xfrm>
            <a:off x="5807526" y="2428868"/>
            <a:ext cx="2765002" cy="25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38" name="37 Conector recto"/>
          <p:cNvCxnSpPr/>
          <p:nvPr/>
        </p:nvCxnSpPr>
        <p:spPr>
          <a:xfrm rot="5400000">
            <a:off x="3678231" y="3536157"/>
            <a:ext cx="121524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4286248" y="4143380"/>
            <a:ext cx="92869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3679025" y="4250537"/>
            <a:ext cx="714380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Elipse"/>
          <p:cNvSpPr>
            <a:spLocks noChangeAspect="1"/>
          </p:cNvSpPr>
          <p:nvPr/>
        </p:nvSpPr>
        <p:spPr>
          <a:xfrm>
            <a:off x="4214810" y="4071942"/>
            <a:ext cx="162000" cy="16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Elipse"/>
          <p:cNvSpPr>
            <a:spLocks noChangeAspect="1"/>
          </p:cNvSpPr>
          <p:nvPr/>
        </p:nvSpPr>
        <p:spPr>
          <a:xfrm>
            <a:off x="4572000" y="3930190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Elipse"/>
          <p:cNvSpPr>
            <a:spLocks noChangeAspect="1"/>
          </p:cNvSpPr>
          <p:nvPr/>
        </p:nvSpPr>
        <p:spPr>
          <a:xfrm>
            <a:off x="4429124" y="3786190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Elipse"/>
          <p:cNvSpPr>
            <a:spLocks noChangeAspect="1"/>
          </p:cNvSpPr>
          <p:nvPr/>
        </p:nvSpPr>
        <p:spPr>
          <a:xfrm>
            <a:off x="4357686" y="3930190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Elipse"/>
          <p:cNvSpPr>
            <a:spLocks noChangeAspect="1"/>
          </p:cNvSpPr>
          <p:nvPr/>
        </p:nvSpPr>
        <p:spPr>
          <a:xfrm>
            <a:off x="4000496" y="4071942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Elipse"/>
          <p:cNvSpPr>
            <a:spLocks noChangeAspect="1"/>
          </p:cNvSpPr>
          <p:nvPr/>
        </p:nvSpPr>
        <p:spPr>
          <a:xfrm>
            <a:off x="4071934" y="3857628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Elipse"/>
          <p:cNvSpPr>
            <a:spLocks noChangeAspect="1"/>
          </p:cNvSpPr>
          <p:nvPr/>
        </p:nvSpPr>
        <p:spPr>
          <a:xfrm>
            <a:off x="4213686" y="3714752"/>
            <a:ext cx="126000" cy="12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 rot="16200000">
            <a:off x="3736770" y="3102589"/>
            <a:ext cx="804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Variable 3</a:t>
            </a:r>
            <a:endParaRPr lang="es-ES" sz="12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553367" y="4152133"/>
            <a:ext cx="804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Variable 2</a:t>
            </a:r>
            <a:endParaRPr lang="es-ES" sz="1200" dirty="0"/>
          </a:p>
        </p:txBody>
      </p:sp>
      <p:sp>
        <p:nvSpPr>
          <p:cNvPr id="57" name="56 CuadroTexto"/>
          <p:cNvSpPr txBox="1"/>
          <p:nvPr/>
        </p:nvSpPr>
        <p:spPr>
          <a:xfrm rot="18343799">
            <a:off x="3731274" y="4454739"/>
            <a:ext cx="804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Variable 1</a:t>
            </a:r>
            <a:endParaRPr lang="es-ES" sz="12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1457706" y="1312119"/>
            <a:ext cx="164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Datos de entrada</a:t>
            </a:r>
            <a:endParaRPr lang="es-ES" sz="1600" b="1" dirty="0"/>
          </a:p>
        </p:txBody>
      </p:sp>
      <p:sp>
        <p:nvSpPr>
          <p:cNvPr id="59" name="58 CuadroTexto"/>
          <p:cNvSpPr txBox="1"/>
          <p:nvPr/>
        </p:nvSpPr>
        <p:spPr>
          <a:xfrm>
            <a:off x="3786182" y="1312119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Modelado de nicho</a:t>
            </a:r>
            <a:endParaRPr lang="es-ES" sz="1600" b="1" dirty="0"/>
          </a:p>
        </p:txBody>
      </p:sp>
      <p:sp>
        <p:nvSpPr>
          <p:cNvPr id="60" name="59 CuadroTexto"/>
          <p:cNvSpPr txBox="1"/>
          <p:nvPr/>
        </p:nvSpPr>
        <p:spPr>
          <a:xfrm>
            <a:off x="6000760" y="1312119"/>
            <a:ext cx="2295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Predicción de la distribución potencial de la especie</a:t>
            </a:r>
            <a:endParaRPr lang="es-ES" sz="1600" b="1" dirty="0"/>
          </a:p>
        </p:txBody>
      </p:sp>
      <p:sp>
        <p:nvSpPr>
          <p:cNvPr id="63" name="62 CuadroTexto"/>
          <p:cNvSpPr txBox="1"/>
          <p:nvPr/>
        </p:nvSpPr>
        <p:spPr>
          <a:xfrm>
            <a:off x="5929322" y="5805090"/>
            <a:ext cx="229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Evaluación del modelo</a:t>
            </a:r>
            <a:endParaRPr lang="es-ES" sz="16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02" y="1643050"/>
            <a:ext cx="282201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64 Flecha derecha"/>
          <p:cNvSpPr/>
          <p:nvPr/>
        </p:nvSpPr>
        <p:spPr>
          <a:xfrm>
            <a:off x="3357554" y="3143248"/>
            <a:ext cx="571504" cy="4286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Flecha derecha"/>
          <p:cNvSpPr/>
          <p:nvPr/>
        </p:nvSpPr>
        <p:spPr>
          <a:xfrm>
            <a:off x="5143504" y="3143248"/>
            <a:ext cx="571504" cy="4286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Flecha abajo"/>
          <p:cNvSpPr/>
          <p:nvPr/>
        </p:nvSpPr>
        <p:spPr>
          <a:xfrm>
            <a:off x="6858016" y="5143512"/>
            <a:ext cx="142876" cy="6429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Flecha abajo"/>
          <p:cNvSpPr/>
          <p:nvPr/>
        </p:nvSpPr>
        <p:spPr>
          <a:xfrm>
            <a:off x="7143768" y="5143512"/>
            <a:ext cx="142876" cy="6429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5" name="34 Grupo"/>
          <p:cNvGrpSpPr/>
          <p:nvPr/>
        </p:nvGrpSpPr>
        <p:grpSpPr>
          <a:xfrm>
            <a:off x="0" y="214290"/>
            <a:ext cx="4572000" cy="571504"/>
            <a:chOff x="0" y="285728"/>
            <a:chExt cx="4214810" cy="571504"/>
          </a:xfrm>
        </p:grpSpPr>
        <p:sp>
          <p:nvSpPr>
            <p:cNvPr id="36" name="35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>
                  <a:solidFill>
                    <a:srgbClr val="13BD5C"/>
                  </a:solidFill>
                  <a:latin typeface="Calibri Light" pitchFamily="34" charset="0"/>
                </a:rPr>
                <a:t>Esquema Modelado de distribución de especies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Introducción</a:t>
              </a:r>
              <a:endParaRPr lang="es-ES" dirty="0" smtClean="0"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214282" y="960856"/>
            <a:ext cx="871543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Asunciones:</a:t>
            </a:r>
          </a:p>
          <a:p>
            <a:r>
              <a:rPr lang="es-ES" b="1" dirty="0" smtClean="0"/>
              <a:t>	</a:t>
            </a:r>
            <a:r>
              <a:rPr lang="es-ES" dirty="0" smtClean="0"/>
              <a:t>Las variables ambientales determinan el nicho ecológico.</a:t>
            </a:r>
          </a:p>
          <a:p>
            <a:r>
              <a:rPr lang="es-ES" b="1" dirty="0" smtClean="0"/>
              <a:t>	</a:t>
            </a:r>
            <a:r>
              <a:rPr lang="es-ES" dirty="0" smtClean="0"/>
              <a:t>La especie se encuentra en equilibrio o </a:t>
            </a:r>
            <a:r>
              <a:rPr lang="es-ES" dirty="0" err="1" smtClean="0"/>
              <a:t>pseudoequilibrio</a:t>
            </a:r>
            <a:r>
              <a:rPr lang="es-ES" dirty="0" smtClean="0"/>
              <a:t> con el ambiente.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Incertidumbres:</a:t>
            </a:r>
          </a:p>
          <a:p>
            <a:r>
              <a:rPr lang="es-ES" dirty="0" smtClean="0"/>
              <a:t>	Calidad de capas y datos disponibles.</a:t>
            </a:r>
          </a:p>
          <a:p>
            <a:r>
              <a:rPr lang="es-ES" dirty="0" smtClean="0"/>
              <a:t>	Exactitud, complejidad y naturaleza del modelo.</a:t>
            </a:r>
          </a:p>
          <a:p>
            <a:r>
              <a:rPr lang="es-ES" dirty="0" smtClean="0"/>
              <a:t>	No consideran interacciones bióticas, barreras geográficas, capacidad de</a:t>
            </a:r>
          </a:p>
          <a:p>
            <a:r>
              <a:rPr lang="es-ES" dirty="0" smtClean="0"/>
              <a:t>                  dispersión, etc.</a:t>
            </a:r>
          </a:p>
          <a:p>
            <a:endParaRPr lang="es-ES" dirty="0" smtClean="0"/>
          </a:p>
          <a:p>
            <a:r>
              <a:rPr lang="es-ES" b="1" dirty="0" smtClean="0"/>
              <a:t>Aplicaciones:</a:t>
            </a:r>
          </a:p>
          <a:p>
            <a:r>
              <a:rPr lang="es-ES" dirty="0" smtClean="0"/>
              <a:t>	Cartografía automática de especies.</a:t>
            </a:r>
          </a:p>
          <a:p>
            <a:r>
              <a:rPr lang="es-ES" dirty="0" smtClean="0"/>
              <a:t>	Análisis de distribución de especies.</a:t>
            </a:r>
          </a:p>
          <a:p>
            <a:r>
              <a:rPr lang="es-ES" dirty="0" smtClean="0"/>
              <a:t>	Localizaciones de poblaciones desconocidas.</a:t>
            </a:r>
          </a:p>
          <a:p>
            <a:r>
              <a:rPr lang="es-ES" dirty="0" smtClean="0"/>
              <a:t>	Predicción de invasiones biológicas.</a:t>
            </a:r>
          </a:p>
          <a:p>
            <a:r>
              <a:rPr lang="es-ES" dirty="0" smtClean="0"/>
              <a:t>	Reconstrucción de distribuciones del pasado.</a:t>
            </a:r>
          </a:p>
          <a:p>
            <a:r>
              <a:rPr lang="es-ES" dirty="0" smtClean="0"/>
              <a:t>	Predicción de efectos del cambio climático.</a:t>
            </a:r>
          </a:p>
          <a:p>
            <a:r>
              <a:rPr lang="es-ES" dirty="0" smtClean="0"/>
              <a:t>	…	</a:t>
            </a:r>
          </a:p>
          <a:p>
            <a:r>
              <a:rPr lang="es-ES" sz="1600" dirty="0" smtClean="0">
                <a:latin typeface="Calibri Light" pitchFamily="34" charset="0"/>
              </a:rPr>
              <a:t>	</a:t>
            </a:r>
          </a:p>
          <a:p>
            <a:endParaRPr lang="es-ES" sz="1600" dirty="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latin typeface="Calibri Light" pitchFamily="34" charset="0"/>
                </a:rPr>
                <a:t>Datos de entrada</a:t>
              </a:r>
              <a:endParaRPr lang="es-ES" dirty="0">
                <a:latin typeface="Calibri Light" pitchFamily="34" charset="0"/>
              </a:endParaRPr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214283" y="541827"/>
            <a:ext cx="8715435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>
              <a:solidFill>
                <a:srgbClr val="FF0000"/>
              </a:solidFill>
            </a:endParaRPr>
          </a:p>
          <a:p>
            <a:r>
              <a:rPr lang="es-E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library</a:t>
            </a:r>
            <a:r>
              <a:rPr lang="es-E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raster</a:t>
            </a:r>
            <a:r>
              <a:rPr lang="es-E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library</a:t>
            </a:r>
            <a:r>
              <a:rPr lang="es-E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maps</a:t>
            </a:r>
            <a:r>
              <a:rPr lang="es-E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library</a:t>
            </a:r>
            <a:r>
              <a:rPr lang="es-E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mapdata</a:t>
            </a:r>
            <a:r>
              <a:rPr lang="es-E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s-ES" b="1" dirty="0" smtClean="0"/>
          </a:p>
          <a:p>
            <a:r>
              <a:rPr lang="es-ES" dirty="0" smtClean="0"/>
              <a:t>Importar los datos de las variables </a:t>
            </a:r>
            <a:r>
              <a:rPr lang="es-ES" dirty="0" err="1" smtClean="0"/>
              <a:t>predictoras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WorldClim</a:t>
            </a:r>
            <a:r>
              <a:rPr lang="es-ES" dirty="0" smtClean="0"/>
              <a:t> – Global </a:t>
            </a:r>
            <a:r>
              <a:rPr lang="es-ES" dirty="0" err="1" smtClean="0"/>
              <a:t>Climate</a:t>
            </a:r>
            <a:r>
              <a:rPr lang="es-ES" dirty="0" smtClean="0"/>
              <a:t> Data </a:t>
            </a:r>
            <a:r>
              <a:rPr lang="es-ES" dirty="0" smtClean="0">
                <a:hlinkClick r:id="rId2"/>
              </a:rPr>
              <a:t>http://www.worldclim.org/</a:t>
            </a:r>
            <a:endParaRPr lang="es-ES" dirty="0" smtClean="0"/>
          </a:p>
          <a:p>
            <a:r>
              <a:rPr lang="es-ES" dirty="0" smtClean="0"/>
              <a:t>Confirmar extensión, resolución, formato y proyección.</a:t>
            </a:r>
          </a:p>
          <a:p>
            <a:r>
              <a:rPr lang="es-ES" dirty="0" smtClean="0"/>
              <a:t>	</a:t>
            </a:r>
          </a:p>
          <a:p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bio1&lt;-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raster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(“C:/.../bio1.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asc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") </a:t>
            </a:r>
            <a:r>
              <a:rPr lang="pt-BR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pt-BR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extensión</a:t>
            </a:r>
            <a:r>
              <a:rPr lang="pt-BR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Península Ibérica, formato .</a:t>
            </a:r>
            <a:r>
              <a:rPr lang="pt-BR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asc</a:t>
            </a:r>
            <a:endParaRPr lang="pt-BR" sz="15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(bio1, bio3, bio5, bio7, bio12, bio14, bio15)</a:t>
            </a:r>
          </a:p>
          <a:p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: 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RasterStack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dimensions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: 240, 336, 80640, 7  (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nrow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ncol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ncell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nlayers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resolution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: 0.04166667, 0.04166667  (x, y)</a:t>
            </a:r>
          </a:p>
          <a:p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extent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: -10, 4, 35, 45  (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xmin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xmax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ymin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ymax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coord. ref. : +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proj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longlat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+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ellps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=WGS84 +towgs84=0,0,0,0,0,0,0 +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no_defs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: bio1, bio5, bio7, bio14, bio15, bio3, bio12 </a:t>
            </a:r>
          </a:p>
          <a:p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min 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:   -7,  113,  123,     0,    11,   26,   219 </a:t>
            </a:r>
          </a:p>
          <a:p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s-E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:  193,  364,  335,   105,    86,   50,  1757  </a:t>
            </a:r>
          </a:p>
          <a:p>
            <a:endParaRPr lang="es-ES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predictores_6k &lt;- 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(bio1, bio3, bio5, bio7, bio12, bio14, bio15)</a:t>
            </a:r>
          </a:p>
          <a:p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predictores_2070&lt;- 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(bio1, bio3, bio5, bio7, bio12, bio14, bio15)</a:t>
            </a:r>
          </a:p>
          <a:p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pt-BR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extensión</a:t>
            </a:r>
            <a:r>
              <a:rPr lang="pt-BR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Península Ibérica, formato.</a:t>
            </a:r>
            <a:r>
              <a:rPr lang="pt-BR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asc</a:t>
            </a:r>
            <a:r>
              <a:rPr lang="pt-BR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renombrado</a:t>
            </a:r>
            <a:r>
              <a:rPr lang="pt-BR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 bio1,...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0" y="214290"/>
            <a:ext cx="4214810" cy="571504"/>
            <a:chOff x="0" y="285728"/>
            <a:chExt cx="4214810" cy="571504"/>
          </a:xfrm>
        </p:grpSpPr>
        <p:sp>
          <p:nvSpPr>
            <p:cNvPr id="12" name="11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</a:rPr>
                <a:t>Variables ambientales</a:t>
              </a:r>
              <a:endParaRPr lang="es-E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latin typeface="Calibri Light" pitchFamily="34" charset="0"/>
                </a:rPr>
                <a:t>Datos de entrada</a:t>
              </a:r>
              <a:endParaRPr lang="es-ES" dirty="0">
                <a:latin typeface="Calibri Light" pitchFamily="34" charset="0"/>
              </a:endParaRPr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214283" y="1071546"/>
            <a:ext cx="87154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raster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maps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mapdata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s-ES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50000"/>
                  </a:schemeClr>
                </a:solidFill>
              </a:rPr>
              <a:t>Environmental</a:t>
            </a:r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 data</a:t>
            </a:r>
          </a:p>
          <a:p>
            <a:endParaRPr lang="es-E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WorldClim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– Global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Climate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Data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http://www.worldclim.org/</a:t>
            </a:r>
            <a:endParaRPr lang="es-E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bio1&lt;-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raster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(“C:/.../bio1.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asc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") 		#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extension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 Península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IbéricaI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format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asc</a:t>
            </a:r>
            <a:endParaRPr lang="pt-B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</a:p>
          <a:p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predictors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 &lt;-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(bio1, bio3, bio5, bio7, bio12, bio14, bio15)</a:t>
            </a: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      :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RasterStack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dimensions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 : 240, 336, 80640, 7  (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nrow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ncol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ncell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nlayers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resolution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 : 0.04166667, 0.04166667  (x, y)</a:t>
            </a: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extent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     : -10, 4, 35, 45  (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xmin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xmax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ymin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ymax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coord. ref. : +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proj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longlat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+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ellps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=WGS84 +towgs84=0,0,0,0,0,0,0 +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no_defs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names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      : 	  bio1, bio5, bio7, bio14, bio15, bio3, bio12 </a:t>
            </a:r>
          </a:p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min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values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 :   -7,    113,   123,     0,         11,      26,   219 </a:t>
            </a:r>
          </a:p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max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values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 : 193,  364,   335,    105,      86,       50,  1757  </a:t>
            </a:r>
          </a:p>
          <a:p>
            <a:endParaRPr lang="es-E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predictors_6k &lt;-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(bio1, bio3, bio5, bio7, bio12, bio14, bio15)</a:t>
            </a:r>
          </a:p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pt-BR" sz="1400" dirty="0" smtClean="0">
                <a:solidFill>
                  <a:srgbClr val="FF0000"/>
                </a:solidFill>
              </a:rPr>
              <a:t>			</a:t>
            </a:r>
            <a:r>
              <a:rPr lang="pt-BR" sz="1400" dirty="0" smtClean="0">
                <a:solidFill>
                  <a:srgbClr val="00B050"/>
                </a:solidFill>
              </a:rPr>
              <a:t># </a:t>
            </a:r>
            <a:r>
              <a:rPr lang="pt-BR" sz="1400" dirty="0" err="1" smtClean="0">
                <a:solidFill>
                  <a:srgbClr val="00B050"/>
                </a:solidFill>
              </a:rPr>
              <a:t>extensión</a:t>
            </a:r>
            <a:r>
              <a:rPr lang="pt-BR" sz="1400" dirty="0" smtClean="0">
                <a:solidFill>
                  <a:srgbClr val="00B050"/>
                </a:solidFill>
              </a:rPr>
              <a:t> PI, </a:t>
            </a:r>
            <a:r>
              <a:rPr lang="pt-BR" sz="1400" dirty="0" err="1" smtClean="0">
                <a:solidFill>
                  <a:srgbClr val="00B050"/>
                </a:solidFill>
              </a:rPr>
              <a:t>format</a:t>
            </a:r>
            <a:r>
              <a:rPr lang="pt-BR" sz="1400" dirty="0" smtClean="0">
                <a:solidFill>
                  <a:srgbClr val="00B050"/>
                </a:solidFill>
              </a:rPr>
              <a:t>.</a:t>
            </a:r>
            <a:r>
              <a:rPr lang="pt-BR" sz="1400" dirty="0" err="1" smtClean="0">
                <a:solidFill>
                  <a:srgbClr val="00B050"/>
                </a:solidFill>
              </a:rPr>
              <a:t>asc</a:t>
            </a:r>
            <a:r>
              <a:rPr lang="pt-BR" sz="1400" dirty="0" smtClean="0">
                <a:solidFill>
                  <a:srgbClr val="00B050"/>
                </a:solidFill>
              </a:rPr>
              <a:t>, </a:t>
            </a:r>
            <a:r>
              <a:rPr lang="pt-BR" sz="1400" dirty="0" err="1" smtClean="0">
                <a:solidFill>
                  <a:srgbClr val="00B050"/>
                </a:solidFill>
              </a:rPr>
              <a:t>renombrado</a:t>
            </a:r>
            <a:r>
              <a:rPr lang="pt-BR" sz="1400" dirty="0" smtClean="0">
                <a:solidFill>
                  <a:srgbClr val="00B050"/>
                </a:solidFill>
              </a:rPr>
              <a:t> a bio1,...</a:t>
            </a:r>
          </a:p>
          <a:p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ES" sz="1400" dirty="0" smtClean="0"/>
          </a:p>
          <a:p>
            <a:endParaRPr lang="es-ES" sz="1400" dirty="0" smtClean="0"/>
          </a:p>
        </p:txBody>
      </p:sp>
      <p:sp>
        <p:nvSpPr>
          <p:cNvPr id="14" name="13 Rectángulo"/>
          <p:cNvSpPr/>
          <p:nvPr/>
        </p:nvSpPr>
        <p:spPr>
          <a:xfrm>
            <a:off x="0" y="1214422"/>
            <a:ext cx="9144000" cy="48577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357298"/>
            <a:ext cx="4899025" cy="4449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10 Grupo"/>
          <p:cNvGrpSpPr/>
          <p:nvPr/>
        </p:nvGrpSpPr>
        <p:grpSpPr>
          <a:xfrm>
            <a:off x="0" y="214290"/>
            <a:ext cx="4214810" cy="571504"/>
            <a:chOff x="0" y="285728"/>
            <a:chExt cx="4214810" cy="571504"/>
          </a:xfrm>
        </p:grpSpPr>
        <p:sp>
          <p:nvSpPr>
            <p:cNvPr id="12" name="11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</a:rPr>
                <a:t>Variables ambientales</a:t>
              </a:r>
              <a:endParaRPr lang="es-E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214283" y="1214422"/>
            <a:ext cx="83582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Importar datos de ocurrencia de la especie</a:t>
            </a:r>
          </a:p>
          <a:p>
            <a:r>
              <a:rPr lang="es-ES" dirty="0" smtClean="0"/>
              <a:t>	Global </a:t>
            </a:r>
            <a:r>
              <a:rPr lang="es-ES" dirty="0" err="1" smtClean="0"/>
              <a:t>Biodiversity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Facility</a:t>
            </a:r>
            <a:r>
              <a:rPr lang="es-ES" dirty="0" smtClean="0"/>
              <a:t> (</a:t>
            </a:r>
            <a:r>
              <a:rPr lang="es-ES" dirty="0" smtClean="0">
                <a:solidFill>
                  <a:srgbClr val="0099FF"/>
                </a:solidFill>
                <a:hlinkClick r:id="rId2"/>
              </a:rPr>
              <a:t>http://www.gbif.org</a:t>
            </a:r>
            <a:r>
              <a:rPr lang="es-ES" dirty="0" smtClean="0"/>
              <a:t>)</a:t>
            </a:r>
          </a:p>
          <a:p>
            <a:r>
              <a:rPr lang="en-US" dirty="0" err="1" smtClean="0"/>
              <a:t>Limpieza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duplicados</a:t>
            </a:r>
            <a:endParaRPr lang="es-ES" dirty="0" smtClean="0"/>
          </a:p>
          <a:p>
            <a:endParaRPr lang="es-ES" dirty="0" smtClean="0"/>
          </a:p>
          <a:p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sp.occ &lt;-read.csv("C:/…/</a:t>
            </a:r>
            <a:r>
              <a:rPr lang="es-ES" sz="1500" dirty="0" smtClean="0">
                <a:latin typeface="Consolas" pitchFamily="49" charset="0"/>
                <a:cs typeface="Consolas" pitchFamily="49" charset="0"/>
              </a:rPr>
              <a:t>Sorex_granarius.csv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=T,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sep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=",") </a:t>
            </a:r>
            <a:r>
              <a:rPr lang="es-E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formato.csv.  2 columnas (</a:t>
            </a:r>
            <a:r>
              <a:rPr lang="es-E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Longitude</a:t>
            </a:r>
            <a:r>
              <a:rPr lang="es-E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s-E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Latitude</a:t>
            </a:r>
            <a:r>
              <a:rPr lang="es-E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).  2 decimales.</a:t>
            </a:r>
          </a:p>
          <a:p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coordinates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(sp.occ)&lt;-c("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longitude","latitude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presclim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extract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sp.occ,</a:t>
            </a:r>
          </a:p>
          <a:p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bilinear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 buffer=NULL, </a:t>
            </a:r>
          </a:p>
          <a:p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=NULL,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df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=TRUE) </a:t>
            </a:r>
          </a:p>
          <a:p>
            <a:r>
              <a:rPr lang="es-E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#Extraer valores del </a:t>
            </a:r>
            <a:r>
              <a:rPr lang="es-E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raster</a:t>
            </a:r>
            <a:r>
              <a:rPr lang="es-E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(1, 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nrow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presclim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presclim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data.frame(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presclim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presencias&lt;-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presclim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occ</a:t>
            </a:r>
            <a:r>
              <a:rPr lang="pt-BR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Datos de entrada</a:t>
            </a:r>
            <a:endParaRPr lang="es-ES" dirty="0">
              <a:latin typeface="Calibri Light" pitchFamily="34" charset="0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0" y="214290"/>
            <a:ext cx="4214810" cy="571504"/>
            <a:chOff x="0" y="285728"/>
            <a:chExt cx="4214810" cy="571504"/>
          </a:xfrm>
        </p:grpSpPr>
        <p:sp>
          <p:nvSpPr>
            <p:cNvPr id="14" name="13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</a:rPr>
                <a:t>Variable respuesta (Presencias)</a:t>
              </a:r>
              <a:endParaRPr lang="es-E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16 Grupo"/>
          <p:cNvGrpSpPr>
            <a:grpSpLocks noChangeAspect="1"/>
          </p:cNvGrpSpPr>
          <p:nvPr/>
        </p:nvGrpSpPr>
        <p:grpSpPr>
          <a:xfrm>
            <a:off x="5417385" y="3551904"/>
            <a:ext cx="3583771" cy="3163244"/>
            <a:chOff x="4189865" y="3721149"/>
            <a:chExt cx="3311093" cy="2922561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3"/>
            <a:srcRect l="31226" t="21293" r="27063" b="26600"/>
            <a:stretch>
              <a:fillRect/>
            </a:stretch>
          </p:blipFill>
          <p:spPr bwMode="auto">
            <a:xfrm>
              <a:off x="4189865" y="3721149"/>
              <a:ext cx="3311093" cy="2838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10 Rectángulo"/>
            <p:cNvSpPr/>
            <p:nvPr/>
          </p:nvSpPr>
          <p:spPr>
            <a:xfrm>
              <a:off x="4214810" y="3742533"/>
              <a:ext cx="3238523" cy="29011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/>
          <p:nvPr/>
        </p:nvGrpSpPr>
        <p:grpSpPr>
          <a:xfrm>
            <a:off x="214282" y="0"/>
            <a:ext cx="8736000" cy="6694852"/>
            <a:chOff x="214282" y="0"/>
            <a:chExt cx="8736000" cy="6694852"/>
          </a:xfrm>
        </p:grpSpPr>
        <p:sp>
          <p:nvSpPr>
            <p:cNvPr id="7" name="6 Rectángulo"/>
            <p:cNvSpPr>
              <a:spLocks noChangeAspect="1"/>
            </p:cNvSpPr>
            <p:nvPr/>
          </p:nvSpPr>
          <p:spPr>
            <a:xfrm>
              <a:off x="214282" y="142852"/>
              <a:ext cx="8736000" cy="65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714876" y="0"/>
              <a:ext cx="3643338" cy="785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86314" y="0"/>
              <a:ext cx="3500462" cy="714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214282" y="164026"/>
            <a:ext cx="871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 smtClean="0"/>
          </a:p>
          <a:p>
            <a:endParaRPr lang="es-ES" sz="1600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4786314" y="-24"/>
            <a:ext cx="3500462" cy="71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 Light" pitchFamily="34" charset="0"/>
              </a:rPr>
              <a:t>Datos de entrada</a:t>
            </a:r>
            <a:endParaRPr lang="es-ES" dirty="0">
              <a:latin typeface="Calibri Light" pitchFamily="34" charset="0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0" y="214290"/>
            <a:ext cx="4214810" cy="571504"/>
            <a:chOff x="0" y="285728"/>
            <a:chExt cx="4214810" cy="571504"/>
          </a:xfrm>
        </p:grpSpPr>
        <p:sp>
          <p:nvSpPr>
            <p:cNvPr id="14" name="13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B050"/>
                  </a:solidFill>
                </a:rPr>
                <a:t>Variable respuesta </a:t>
              </a:r>
              <a:r>
                <a:rPr lang="es-ES" sz="1600" dirty="0" smtClean="0">
                  <a:solidFill>
                    <a:srgbClr val="00B050"/>
                  </a:solidFill>
                </a:rPr>
                <a:t>(“</a:t>
              </a:r>
              <a:r>
                <a:rPr lang="es-ES" sz="1600" dirty="0" err="1" smtClean="0">
                  <a:solidFill>
                    <a:srgbClr val="00B050"/>
                  </a:solidFill>
                </a:rPr>
                <a:t>background</a:t>
              </a:r>
              <a:r>
                <a:rPr lang="es-ES" sz="1600" dirty="0" smtClean="0">
                  <a:solidFill>
                    <a:srgbClr val="00B050"/>
                  </a:solidFill>
                </a:rPr>
                <a:t> </a:t>
              </a:r>
              <a:r>
                <a:rPr lang="es-ES" sz="1600" dirty="0" err="1" smtClean="0">
                  <a:solidFill>
                    <a:srgbClr val="00B050"/>
                  </a:solidFill>
                </a:rPr>
                <a:t>points</a:t>
              </a:r>
              <a:r>
                <a:rPr lang="es-ES" sz="1600" dirty="0" smtClean="0">
                  <a:solidFill>
                    <a:srgbClr val="00B050"/>
                  </a:solidFill>
                </a:rPr>
                <a:t>”)</a:t>
              </a:r>
              <a:endParaRPr lang="es-ES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4904420" y="861500"/>
            <a:ext cx="36472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smtClean="0">
                <a:hlinkClick r:id="rId2"/>
              </a:rPr>
              <a:t>https://ecologicaconciencia.wordpress.com/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51782" y="852776"/>
            <a:ext cx="871543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library</a:t>
            </a:r>
            <a:r>
              <a:rPr lang="es-E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dismo</a:t>
            </a:r>
            <a:r>
              <a:rPr lang="es-E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	</a:t>
            </a:r>
            <a:r>
              <a:rPr lang="es-E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cf</a:t>
            </a:r>
            <a:r>
              <a:rPr lang="es-E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Dolores Ferrer </a:t>
            </a:r>
            <a:r>
              <a:rPr lang="es-E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Castán</a:t>
            </a:r>
            <a:endParaRPr lang="es-E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1200"/>
              </a:spcAft>
            </a:pP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&lt;-read.csv("</a:t>
            </a:r>
            <a:r>
              <a:rPr lang="es-ES" sz="1500" dirty="0" smtClean="0">
                <a:latin typeface="Consolas" pitchFamily="49" charset="0"/>
                <a:cs typeface="Consolas" pitchFamily="49" charset="0"/>
              </a:rPr>
              <a:t>C:/…/backgroundpoints.csv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=T)  </a:t>
            </a:r>
            <a:r>
              <a:rPr lang="es-ES" sz="1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# 500 puntos </a:t>
            </a:r>
            <a:r>
              <a:rPr lang="es-ES" sz="15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s-ES" sz="1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formato .</a:t>
            </a:r>
            <a:r>
              <a:rPr lang="es-ES" sz="15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csv</a:t>
            </a:r>
            <a:r>
              <a:rPr lang="es-ES" sz="1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; latitud y longitud, redondeado a 2 dígitos; sin duplicados</a:t>
            </a:r>
          </a:p>
          <a:p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coordinates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)&lt;- c("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longitude","latitude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endParaRPr lang="es-E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absclim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extract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predictores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bilinear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 buffer=NULL,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=NULL,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df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=TRUE) </a:t>
            </a:r>
            <a:r>
              <a:rPr lang="es-ES" sz="1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# extraer valores del </a:t>
            </a:r>
            <a:r>
              <a:rPr lang="es-ES" sz="15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raster</a:t>
            </a:r>
            <a:endParaRPr lang="es-ES" sz="15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 =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nrow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absclim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absclim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absclim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pres)</a:t>
            </a:r>
          </a:p>
          <a:p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ausencias &lt;-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absclim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s-E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rbind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(presencias, ausencias)</a:t>
            </a:r>
          </a:p>
          <a:p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[!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duplicated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presabs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[,8:9]),]  </a:t>
            </a:r>
            <a:r>
              <a:rPr lang="es-ES" sz="1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# [,columna </a:t>
            </a:r>
            <a:r>
              <a:rPr lang="es-ES" sz="15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longitude:latitude</a:t>
            </a:r>
            <a:r>
              <a:rPr lang="es-ES" sz="1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s-E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ID    bio1    bio2     bio7    bio12    bio15 pres </a:t>
            </a:r>
            <a:r>
              <a:rPr lang="es-E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longitude</a:t>
            </a:r>
            <a:r>
              <a:rPr lang="es-E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latitude</a:t>
            </a:r>
            <a:endParaRPr lang="es-ES" sz="1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1  1   85.96   83.48   252.97   706.28    14.49    1      8.02    49.50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2  2  100.66   88.00   265.91   694.94    18.25    1      8.09    48.99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3  3   86.74   77.66   233.66   821.35    14.02    1      7.31    50.63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4  4   93.74   87.31   262.12   713.20    16.31    1      8.00    49.12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5  5   84.49   87.96   255.04   714.50    15.63    1      7.51    49.39</a:t>
            </a:r>
          </a:p>
          <a:p>
            <a:pPr marL="342900" indent="-342900"/>
            <a:r>
              <a:rPr lang="es-E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6  6   86.78   89.00   257.97   659.96    16.00    1      7.65    49.47</a:t>
            </a:r>
          </a:p>
          <a:p>
            <a:endParaRPr lang="es-ES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sz="1500" dirty="0" smtClean="0">
                <a:latin typeface="Consolas" pitchFamily="49" charset="0"/>
                <a:cs typeface="Consolas" pitchFamily="49" charset="0"/>
              </a:rPr>
              <a:t>Estudio de correlación entre variables</a:t>
            </a:r>
          </a:p>
          <a:p>
            <a:r>
              <a:rPr lang="en-U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cor.test</a:t>
            </a:r>
            <a:r>
              <a:rPr lang="en-U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(variable1, variable2, alternative="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two.sided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", method="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pearson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")</a:t>
            </a:r>
            <a:endParaRPr lang="es-ES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spect="1"/>
          </p:cNvSpPr>
          <p:nvPr/>
        </p:nvSpPr>
        <p:spPr>
          <a:xfrm>
            <a:off x="214282" y="142852"/>
            <a:ext cx="8736000" cy="65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12 Grupo"/>
          <p:cNvGrpSpPr/>
          <p:nvPr/>
        </p:nvGrpSpPr>
        <p:grpSpPr>
          <a:xfrm>
            <a:off x="0" y="214290"/>
            <a:ext cx="4214810" cy="571504"/>
            <a:chOff x="0" y="285728"/>
            <a:chExt cx="4214810" cy="571504"/>
          </a:xfrm>
        </p:grpSpPr>
        <p:sp>
          <p:nvSpPr>
            <p:cNvPr id="14" name="13 Rectángulo"/>
            <p:cNvSpPr/>
            <p:nvPr/>
          </p:nvSpPr>
          <p:spPr>
            <a:xfrm>
              <a:off x="0" y="285728"/>
              <a:ext cx="4214810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396000"/>
              <a:ext cx="4143372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rgbClr val="008000"/>
                  </a:solidFill>
                </a:rPr>
                <a:t>Variable respuesta </a:t>
              </a:r>
              <a:r>
                <a:rPr lang="es-ES" sz="1600" b="1" dirty="0" smtClean="0">
                  <a:solidFill>
                    <a:srgbClr val="008000"/>
                  </a:solidFill>
                </a:rPr>
                <a:t>(“</a:t>
              </a:r>
              <a:r>
                <a:rPr lang="es-ES" sz="1600" b="1" dirty="0" err="1" smtClean="0">
                  <a:solidFill>
                    <a:srgbClr val="008000"/>
                  </a:solidFill>
                </a:rPr>
                <a:t>background</a:t>
              </a:r>
              <a:r>
                <a:rPr lang="es-ES" sz="1600" b="1" dirty="0" smtClean="0">
                  <a:solidFill>
                    <a:srgbClr val="008000"/>
                  </a:solidFill>
                </a:rPr>
                <a:t> </a:t>
              </a:r>
              <a:r>
                <a:rPr lang="es-ES" sz="1600" b="1" dirty="0" err="1" smtClean="0">
                  <a:solidFill>
                    <a:srgbClr val="008000"/>
                  </a:solidFill>
                </a:rPr>
                <a:t>points</a:t>
              </a:r>
              <a:r>
                <a:rPr lang="es-ES" sz="1600" b="1" dirty="0" smtClean="0">
                  <a:solidFill>
                    <a:srgbClr val="008000"/>
                  </a:solidFill>
                </a:rPr>
                <a:t>”)</a:t>
              </a:r>
              <a:endParaRPr lang="es-E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1947569" y="1460657"/>
            <a:ext cx="5011369" cy="4631385"/>
            <a:chOff x="4583900" y="2671947"/>
            <a:chExt cx="5011369" cy="4631385"/>
          </a:xfrm>
        </p:grpSpPr>
        <p:sp>
          <p:nvSpPr>
            <p:cNvPr id="16" name="15 Rectángulo"/>
            <p:cNvSpPr/>
            <p:nvPr/>
          </p:nvSpPr>
          <p:spPr>
            <a:xfrm>
              <a:off x="4583902" y="2671947"/>
              <a:ext cx="5011367" cy="4631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24048" t="19088" r="19639" b="23685"/>
            <a:stretch>
              <a:fillRect/>
            </a:stretch>
          </p:blipFill>
          <p:spPr bwMode="auto">
            <a:xfrm>
              <a:off x="4583900" y="2683823"/>
              <a:ext cx="5009606" cy="459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18 Grupo"/>
          <p:cNvGrpSpPr/>
          <p:nvPr/>
        </p:nvGrpSpPr>
        <p:grpSpPr>
          <a:xfrm>
            <a:off x="5581402" y="0"/>
            <a:ext cx="2776811" cy="665018"/>
            <a:chOff x="5581402" y="0"/>
            <a:chExt cx="2776811" cy="665018"/>
          </a:xfrm>
        </p:grpSpPr>
        <p:sp>
          <p:nvSpPr>
            <p:cNvPr id="20" name="19 Rectángulo"/>
            <p:cNvSpPr/>
            <p:nvPr/>
          </p:nvSpPr>
          <p:spPr>
            <a:xfrm>
              <a:off x="5581402" y="0"/>
              <a:ext cx="2776811" cy="6650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5652654" y="0"/>
              <a:ext cx="2634121" cy="5937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Datos de entrada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</TotalTime>
  <Words>1195</Words>
  <Application>Microsoft Office PowerPoint</Application>
  <PresentationFormat>Presentación en pantalla (4:3)</PresentationFormat>
  <Paragraphs>480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 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técnicas para la obtención de modelos de distribución de especies con R</dc:title>
  <dc:creator>Jenny</dc:creator>
  <cp:lastModifiedBy>Jenny</cp:lastModifiedBy>
  <cp:revision>31</cp:revision>
  <dcterms:created xsi:type="dcterms:W3CDTF">2015-10-23T19:22:57Z</dcterms:created>
  <dcterms:modified xsi:type="dcterms:W3CDTF">2015-11-06T00:09:26Z</dcterms:modified>
</cp:coreProperties>
</file>