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5"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5" r:id="rId28"/>
    <p:sldId id="284" r:id="rId29"/>
    <p:sldId id="286" r:id="rId30"/>
    <p:sldId id="287" r:id="rId31"/>
    <p:sldId id="268"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66"/>
    <p:restoredTop sz="94590"/>
  </p:normalViewPr>
  <p:slideViewPr>
    <p:cSldViewPr snapToGrid="0" snapToObjects="1">
      <p:cViewPr varScale="1">
        <p:scale>
          <a:sx n="100" d="100"/>
          <a:sy n="100" d="100"/>
        </p:scale>
        <p:origin x="168"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Friday, September 4, 2020</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147467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Friday, September 4, 2020</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493256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Friday, September 4, 2020</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427846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Friday, September 4, 2020</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909062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Friday, September 4, 2020</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943422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Friday, September 4, 2020</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39221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Friday, September 4, 2020</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669246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Friday, September 4, 2020</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4024078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Friday, September 4, 2020</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086051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Friday, September 4, 2020</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086296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Friday, September 4, 2020</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039314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Friday, September 4, 2020</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1344948426"/>
      </p:ext>
    </p:extLst>
  </p:cSld>
  <p:clrMap bg1="dk1" tx1="lt1" bg2="dk2"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74" r:id="rId6"/>
    <p:sldLayoutId id="2147483769" r:id="rId7"/>
    <p:sldLayoutId id="2147483770" r:id="rId8"/>
    <p:sldLayoutId id="2147483771" r:id="rId9"/>
    <p:sldLayoutId id="2147483773" r:id="rId10"/>
    <p:sldLayoutId id="2147483772"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gif"/><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hyperlink" Target="https://fraser.stlouisfed.org/files/docs/publications/histstatus/hstat_1957_cen_1957.pdf" TargetMode="External"/><Relationship Id="rId3" Type="http://schemas.openxmlformats.org/officeDocument/2006/relationships/hyperlink" Target="https://www.presidency.ucsb.edu/" TargetMode="External"/><Relationship Id="rId7" Type="http://schemas.openxmlformats.org/officeDocument/2006/relationships/hyperlink" Target="https://stooq.com/q/d/?s=%5Edji&amp;c=0" TargetMode="External"/><Relationship Id="rId12" Type="http://schemas.openxmlformats.org/officeDocument/2006/relationships/hyperlink" Target="https://inflationdata.com/Inflation/Consumer_Price_Index/HistoricalCPI.aspx?reloaded=true" TargetMode="External"/><Relationship Id="rId2" Type="http://schemas.openxmlformats.org/officeDocument/2006/relationships/hyperlink" Target="https://www.kaggle.com/kendallgillies/nflstatistics" TargetMode="External"/><Relationship Id="rId1" Type="http://schemas.openxmlformats.org/officeDocument/2006/relationships/slideLayout" Target="../slideLayouts/slideLayout2.xml"/><Relationship Id="rId6" Type="http://schemas.openxmlformats.org/officeDocument/2006/relationships/hyperlink" Target="https://www.officialdata.org/" TargetMode="External"/><Relationship Id="rId11" Type="http://schemas.openxmlformats.org/officeDocument/2006/relationships/hyperlink" Target="https://news.gallup.com/poll/1669/general-mood-country.aspx" TargetMode="External"/><Relationship Id="rId5" Type="http://schemas.openxmlformats.org/officeDocument/2006/relationships/hyperlink" Target="https://www.thebalance.com/unemployment-rate-by-year-3305506" TargetMode="External"/><Relationship Id="rId10" Type="http://schemas.openxmlformats.org/officeDocument/2006/relationships/hyperlink" Target="https://www.taxpolicycenter.org/statistics/historical-highest-marginal-income-tax-rates" TargetMode="External"/><Relationship Id="rId4" Type="http://schemas.openxmlformats.org/officeDocument/2006/relationships/hyperlink" Target="https://www.danielsoper.com/sentimentanalysis/default.aspx" TargetMode="External"/><Relationship Id="rId9" Type="http://schemas.openxmlformats.org/officeDocument/2006/relationships/hyperlink" Target="https://fred.stlouisfed.org/series/MEHOINUSA672N"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cjgendro/Connor-Gendron-Data-Science-Portfolio" TargetMode="External"/><Relationship Id="rId2" Type="http://schemas.openxmlformats.org/officeDocument/2006/relationships/hyperlink" Target="https://www.kaggle.com/c/nfl-big-data-bowl-2020/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28" name="Freeform: Shape 27">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Oval 28">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Freeform: Shape 30">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33" name="Rectangle 32">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D2354A-AB83-F846-9FAB-2A235560135A}"/>
              </a:ext>
            </a:extLst>
          </p:cNvPr>
          <p:cNvSpPr>
            <a:spLocks noGrp="1"/>
          </p:cNvSpPr>
          <p:nvPr>
            <p:ph type="ctrTitle"/>
          </p:nvPr>
        </p:nvSpPr>
        <p:spPr>
          <a:xfrm>
            <a:off x="363887" y="549275"/>
            <a:ext cx="7201551" cy="3068619"/>
          </a:xfrm>
        </p:spPr>
        <p:txBody>
          <a:bodyPr vert="horz" wrap="square" lIns="0" tIns="0" rIns="0" bIns="0" rtlCol="0" anchor="b" anchorCtr="0">
            <a:normAutofit/>
          </a:bodyPr>
          <a:lstStyle/>
          <a:p>
            <a:pPr>
              <a:lnSpc>
                <a:spcPct val="90000"/>
              </a:lnSpc>
            </a:pPr>
            <a:r>
              <a:rPr lang="en-US" sz="5400" spc="700" dirty="0"/>
              <a:t>Master of Science:</a:t>
            </a:r>
            <a:br>
              <a:rPr lang="en-US" sz="5400" spc="700" dirty="0"/>
            </a:br>
            <a:r>
              <a:rPr lang="en-US" sz="4800" spc="700" dirty="0"/>
              <a:t>Applied Data Science</a:t>
            </a:r>
            <a:br>
              <a:rPr lang="en-US" sz="4800" spc="700" dirty="0"/>
            </a:br>
            <a:br>
              <a:rPr lang="en-US" sz="3400" spc="700" dirty="0"/>
            </a:br>
            <a:r>
              <a:rPr lang="en-US" sz="3400" spc="700" dirty="0"/>
              <a:t>Portfolio Milestone</a:t>
            </a:r>
          </a:p>
        </p:txBody>
      </p:sp>
      <p:sp>
        <p:nvSpPr>
          <p:cNvPr id="3" name="Subtitle 2">
            <a:extLst>
              <a:ext uri="{FF2B5EF4-FFF2-40B4-BE49-F238E27FC236}">
                <a16:creationId xmlns:a16="http://schemas.microsoft.com/office/drawing/2014/main" id="{5188C992-D438-D845-A45D-8B38307187A6}"/>
              </a:ext>
            </a:extLst>
          </p:cNvPr>
          <p:cNvSpPr>
            <a:spLocks noGrp="1"/>
          </p:cNvSpPr>
          <p:nvPr>
            <p:ph type="subTitle" idx="1"/>
          </p:nvPr>
        </p:nvSpPr>
        <p:spPr>
          <a:xfrm>
            <a:off x="550861" y="4049069"/>
            <a:ext cx="5437187" cy="1872621"/>
          </a:xfrm>
        </p:spPr>
        <p:txBody>
          <a:bodyPr vert="horz" wrap="square" lIns="0" tIns="0" rIns="0" bIns="0" rtlCol="0" anchor="t">
            <a:normAutofit/>
          </a:bodyPr>
          <a:lstStyle/>
          <a:p>
            <a:pPr indent="-228600">
              <a:lnSpc>
                <a:spcPct val="110000"/>
              </a:lnSpc>
              <a:buFont typeface="Arial" panose="020B0604020202020204" pitchFamily="34" charset="0"/>
              <a:buChar char="•"/>
            </a:pPr>
            <a:r>
              <a:rPr lang="en-US" sz="2000" dirty="0">
                <a:solidFill>
                  <a:schemeClr val="tx1">
                    <a:alpha val="60000"/>
                  </a:schemeClr>
                </a:solidFill>
              </a:rPr>
              <a:t>Connor Gendron</a:t>
            </a:r>
          </a:p>
          <a:p>
            <a:pPr indent="-228600">
              <a:lnSpc>
                <a:spcPct val="110000"/>
              </a:lnSpc>
              <a:buFont typeface="Arial" panose="020B0604020202020204" pitchFamily="34" charset="0"/>
              <a:buChar char="•"/>
            </a:pPr>
            <a:r>
              <a:rPr lang="en-US" sz="2000" dirty="0">
                <a:solidFill>
                  <a:schemeClr val="tx1">
                    <a:alpha val="60000"/>
                  </a:schemeClr>
                </a:solidFill>
              </a:rPr>
              <a:t>NetID: </a:t>
            </a:r>
            <a:r>
              <a:rPr lang="en-US" sz="2000" dirty="0" err="1">
                <a:solidFill>
                  <a:schemeClr val="tx1">
                    <a:alpha val="60000"/>
                  </a:schemeClr>
                </a:solidFill>
              </a:rPr>
              <a:t>cgendron</a:t>
            </a:r>
            <a:endParaRPr lang="en-US" sz="2000" dirty="0">
              <a:solidFill>
                <a:schemeClr val="tx1">
                  <a:alpha val="60000"/>
                </a:schemeClr>
              </a:solidFill>
            </a:endParaRPr>
          </a:p>
          <a:p>
            <a:pPr indent="-228600">
              <a:lnSpc>
                <a:spcPct val="110000"/>
              </a:lnSpc>
              <a:buFont typeface="Arial" panose="020B0604020202020204" pitchFamily="34" charset="0"/>
              <a:buChar char="•"/>
            </a:pPr>
            <a:r>
              <a:rPr lang="en-US" sz="2000" dirty="0">
                <a:solidFill>
                  <a:schemeClr val="tx1">
                    <a:alpha val="60000"/>
                  </a:schemeClr>
                </a:solidFill>
              </a:rPr>
              <a:t>SUID: 96559-2353</a:t>
            </a:r>
          </a:p>
          <a:p>
            <a:pPr indent="-228600">
              <a:lnSpc>
                <a:spcPct val="110000"/>
              </a:lnSpc>
              <a:buFont typeface="Arial" panose="020B0604020202020204" pitchFamily="34" charset="0"/>
              <a:buChar char="•"/>
            </a:pPr>
            <a:endParaRPr lang="en-US" sz="2000" dirty="0">
              <a:solidFill>
                <a:schemeClr val="tx1">
                  <a:alpha val="60000"/>
                </a:schemeClr>
              </a:solidFill>
            </a:endParaRPr>
          </a:p>
        </p:txBody>
      </p:sp>
      <p:pic>
        <p:nvPicPr>
          <p:cNvPr id="22" name="Picture 3">
            <a:extLst>
              <a:ext uri="{FF2B5EF4-FFF2-40B4-BE49-F238E27FC236}">
                <a16:creationId xmlns:a16="http://schemas.microsoft.com/office/drawing/2014/main" id="{34ACA83D-E0A6-4D1E-90B2-1D5BA5041A2B}"/>
              </a:ext>
            </a:extLst>
          </p:cNvPr>
          <p:cNvPicPr>
            <a:picLocks noChangeAspect="1"/>
          </p:cNvPicPr>
          <p:nvPr/>
        </p:nvPicPr>
        <p:blipFill rotWithShape="1">
          <a:blip r:embed="rId2"/>
          <a:srcRect l="10554" r="15181" b="-3"/>
          <a:stretch/>
        </p:blipFill>
        <p:spPr>
          <a:xfrm>
            <a:off x="7565439" y="549275"/>
            <a:ext cx="3432394" cy="5759450"/>
          </a:xfrm>
          <a:custGeom>
            <a:avLst/>
            <a:gdLst/>
            <a:ahLst/>
            <a:cxnLst/>
            <a:rect l="l" t="t" r="r" b="b"/>
            <a:pathLst>
              <a:path w="4713922" h="5759450">
                <a:moveTo>
                  <a:pt x="0" y="0"/>
                </a:moveTo>
                <a:lnTo>
                  <a:pt x="4713922" y="0"/>
                </a:lnTo>
                <a:lnTo>
                  <a:pt x="4713922" y="5759450"/>
                </a:lnTo>
                <a:lnTo>
                  <a:pt x="0" y="5759450"/>
                </a:lnTo>
                <a:close/>
              </a:path>
            </a:pathLst>
          </a:custGeom>
        </p:spPr>
      </p:pic>
    </p:spTree>
    <p:extLst>
      <p:ext uri="{BB962C8B-B14F-4D97-AF65-F5344CB8AC3E}">
        <p14:creationId xmlns:p14="http://schemas.microsoft.com/office/powerpoint/2010/main" val="886379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CF4EC-3255-9C4B-8FF4-E44B0DD855B6}"/>
              </a:ext>
            </a:extLst>
          </p:cNvPr>
          <p:cNvSpPr>
            <a:spLocks noGrp="1"/>
          </p:cNvSpPr>
          <p:nvPr>
            <p:ph type="title"/>
          </p:nvPr>
        </p:nvSpPr>
        <p:spPr>
          <a:xfrm>
            <a:off x="550863" y="549275"/>
            <a:ext cx="11090274" cy="962025"/>
          </a:xfrm>
        </p:spPr>
        <p:txBody>
          <a:bodyPr/>
          <a:lstStyle/>
          <a:p>
            <a:r>
              <a:rPr lang="en-US" dirty="0"/>
              <a:t> Satisfied Learning Objectives</a:t>
            </a:r>
          </a:p>
        </p:txBody>
      </p:sp>
      <p:sp>
        <p:nvSpPr>
          <p:cNvPr id="3" name="Content Placeholder 2">
            <a:extLst>
              <a:ext uri="{FF2B5EF4-FFF2-40B4-BE49-F238E27FC236}">
                <a16:creationId xmlns:a16="http://schemas.microsoft.com/office/drawing/2014/main" id="{49BF8ED1-ADA9-C946-86CE-BA30A4FA17F7}"/>
              </a:ext>
            </a:extLst>
          </p:cNvPr>
          <p:cNvSpPr>
            <a:spLocks noGrp="1"/>
          </p:cNvSpPr>
          <p:nvPr>
            <p:ph sz="half" idx="1"/>
          </p:nvPr>
        </p:nvSpPr>
        <p:spPr>
          <a:xfrm>
            <a:off x="550862" y="1955800"/>
            <a:ext cx="5435600" cy="4137025"/>
          </a:xfrm>
        </p:spPr>
        <p:txBody>
          <a:bodyPr>
            <a:normAutofit fontScale="92500"/>
          </a:bodyPr>
          <a:lstStyle/>
          <a:p>
            <a:r>
              <a:rPr lang="en-US" b="1" dirty="0"/>
              <a:t>Identify data via visualization, statistical analysis, and data mining:</a:t>
            </a:r>
          </a:p>
          <a:p>
            <a:pPr lvl="1"/>
            <a:r>
              <a:rPr lang="en-US" sz="1800" dirty="0"/>
              <a:t>Throughout the process in this project data visualizations were used for exploring data, highlighting interesting findings and finally in expressing analytic results. Statistical analysis was crucial to many of the insights we generated and informed decisions made with more complex analytics. Finally, association rule mining among other data mining techniques were used to identify noteworthy trends/relationships within the data.</a:t>
            </a:r>
          </a:p>
          <a:p>
            <a:endParaRPr lang="en-US" dirty="0"/>
          </a:p>
        </p:txBody>
      </p:sp>
      <p:sp>
        <p:nvSpPr>
          <p:cNvPr id="4" name="Content Placeholder 3">
            <a:extLst>
              <a:ext uri="{FF2B5EF4-FFF2-40B4-BE49-F238E27FC236}">
                <a16:creationId xmlns:a16="http://schemas.microsoft.com/office/drawing/2014/main" id="{B3C5AD63-42C5-4248-931E-41C1287BB2B8}"/>
              </a:ext>
            </a:extLst>
          </p:cNvPr>
          <p:cNvSpPr>
            <a:spLocks noGrp="1"/>
          </p:cNvSpPr>
          <p:nvPr>
            <p:ph sz="half" idx="2"/>
          </p:nvPr>
        </p:nvSpPr>
        <p:spPr>
          <a:xfrm>
            <a:off x="6205538" y="1955800"/>
            <a:ext cx="5435600" cy="4137025"/>
          </a:xfrm>
        </p:spPr>
        <p:txBody>
          <a:bodyPr>
            <a:normAutofit fontScale="92500"/>
          </a:bodyPr>
          <a:lstStyle/>
          <a:p>
            <a:r>
              <a:rPr lang="en-US" b="1" dirty="0"/>
              <a:t>Demonstrate communication skills regarding data and its analysis for managers, IT professionals, programmers, statisticians, and other relevant professionals in their organization:</a:t>
            </a:r>
            <a:r>
              <a:rPr lang="en-US" dirty="0"/>
              <a:t> </a:t>
            </a:r>
          </a:p>
          <a:p>
            <a:pPr lvl="1"/>
            <a:r>
              <a:rPr lang="en-US" sz="1800" dirty="0"/>
              <a:t>Part of the final project was an in-class presentation of the most important findings that our group made. During the presentation we were able to effectively express useful insight in a manner that could be equally valuable to managers and programmers. Using a combination of visualizations and relevant technical information we were able to get our message across. </a:t>
            </a:r>
          </a:p>
        </p:txBody>
      </p:sp>
    </p:spTree>
    <p:extLst>
      <p:ext uri="{BB962C8B-B14F-4D97-AF65-F5344CB8AC3E}">
        <p14:creationId xmlns:p14="http://schemas.microsoft.com/office/powerpoint/2010/main" val="681879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073C5-CE7F-4940-B120-F4438204AB4F}"/>
              </a:ext>
            </a:extLst>
          </p:cNvPr>
          <p:cNvSpPr>
            <a:spLocks noGrp="1"/>
          </p:cNvSpPr>
          <p:nvPr>
            <p:ph type="title"/>
          </p:nvPr>
        </p:nvSpPr>
        <p:spPr/>
        <p:txBody>
          <a:bodyPr>
            <a:normAutofit fontScale="90000"/>
          </a:bodyPr>
          <a:lstStyle/>
          <a:p>
            <a:pPr algn="ctr"/>
            <a:r>
              <a:rPr lang="en-US" sz="7200" dirty="0"/>
              <a:t>Project Overview 2:</a:t>
            </a:r>
            <a:br>
              <a:rPr lang="en-US" sz="7200" dirty="0"/>
            </a:br>
            <a:r>
              <a:rPr lang="en-US" sz="7200" dirty="0"/>
              <a:t>IST 736 Text Mining</a:t>
            </a:r>
            <a:br>
              <a:rPr lang="en-US" dirty="0"/>
            </a:br>
            <a:endParaRPr lang="en-US" dirty="0"/>
          </a:p>
        </p:txBody>
      </p:sp>
      <p:sp>
        <p:nvSpPr>
          <p:cNvPr id="3" name="Text Placeholder 2">
            <a:extLst>
              <a:ext uri="{FF2B5EF4-FFF2-40B4-BE49-F238E27FC236}">
                <a16:creationId xmlns:a16="http://schemas.microsoft.com/office/drawing/2014/main" id="{D7C3D7E4-034E-DF48-A061-C4FF2141DE73}"/>
              </a:ext>
            </a:extLst>
          </p:cNvPr>
          <p:cNvSpPr>
            <a:spLocks noGrp="1"/>
          </p:cNvSpPr>
          <p:nvPr>
            <p:ph type="body" idx="1"/>
          </p:nvPr>
        </p:nvSpPr>
        <p:spPr/>
        <p:txBody>
          <a:bodyPr>
            <a:normAutofit/>
          </a:bodyPr>
          <a:lstStyle/>
          <a:p>
            <a:pPr algn="ctr"/>
            <a:r>
              <a:rPr lang="en-US" sz="6000" dirty="0"/>
              <a:t>Presidential Nomination Speeches</a:t>
            </a:r>
          </a:p>
        </p:txBody>
      </p:sp>
    </p:spTree>
    <p:extLst>
      <p:ext uri="{BB962C8B-B14F-4D97-AF65-F5344CB8AC3E}">
        <p14:creationId xmlns:p14="http://schemas.microsoft.com/office/powerpoint/2010/main" val="1962684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1213C-58A8-9A41-8AA7-46F48155EA77}"/>
              </a:ext>
            </a:extLst>
          </p:cNvPr>
          <p:cNvSpPr>
            <a:spLocks noGrp="1"/>
          </p:cNvSpPr>
          <p:nvPr>
            <p:ph type="title"/>
          </p:nvPr>
        </p:nvSpPr>
        <p:spPr>
          <a:xfrm>
            <a:off x="550862" y="549275"/>
            <a:ext cx="11091600" cy="860425"/>
          </a:xfrm>
        </p:spPr>
        <p:txBody>
          <a:bodyPr/>
          <a:lstStyle/>
          <a:p>
            <a:r>
              <a:rPr lang="en-US" dirty="0"/>
              <a:t>IST 736: Text Mining</a:t>
            </a:r>
          </a:p>
        </p:txBody>
      </p:sp>
      <p:sp>
        <p:nvSpPr>
          <p:cNvPr id="3" name="Content Placeholder 2">
            <a:extLst>
              <a:ext uri="{FF2B5EF4-FFF2-40B4-BE49-F238E27FC236}">
                <a16:creationId xmlns:a16="http://schemas.microsoft.com/office/drawing/2014/main" id="{47288EE6-4B01-5D42-8E62-62C35DDC9C13}"/>
              </a:ext>
            </a:extLst>
          </p:cNvPr>
          <p:cNvSpPr>
            <a:spLocks noGrp="1"/>
          </p:cNvSpPr>
          <p:nvPr>
            <p:ph idx="1"/>
          </p:nvPr>
        </p:nvSpPr>
        <p:spPr>
          <a:xfrm>
            <a:off x="550863" y="1498601"/>
            <a:ext cx="11090274" cy="4594224"/>
          </a:xfrm>
        </p:spPr>
        <p:txBody>
          <a:bodyPr>
            <a:normAutofit/>
          </a:bodyPr>
          <a:lstStyle/>
          <a:p>
            <a:pPr marL="0" indent="0" algn="ctr">
              <a:buNone/>
            </a:pPr>
            <a:r>
              <a:rPr lang="en-US" sz="3200" dirty="0"/>
              <a:t>Project Introduction</a:t>
            </a:r>
          </a:p>
          <a:p>
            <a:r>
              <a:rPr lang="en-US" dirty="0"/>
              <a:t>The goal for this project was to explore the text of republican and democratic party presidential nomination speeches by the nominees to see if the text can be used to predict things like the economic state of the country and who would eventually win the presidency.</a:t>
            </a:r>
          </a:p>
          <a:p>
            <a:r>
              <a:rPr lang="en-US" dirty="0"/>
              <a:t>The data was first scraped and then collected into a csv file which we loaded into python for our cleaning, mining and analysis.</a:t>
            </a:r>
          </a:p>
          <a:p>
            <a:r>
              <a:rPr lang="en-US" dirty="0"/>
              <a:t>In the end we used both supervised and unsupervised learning techniques to establish our findings.</a:t>
            </a:r>
          </a:p>
        </p:txBody>
      </p:sp>
    </p:spTree>
    <p:extLst>
      <p:ext uri="{BB962C8B-B14F-4D97-AF65-F5344CB8AC3E}">
        <p14:creationId xmlns:p14="http://schemas.microsoft.com/office/powerpoint/2010/main" val="1661837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A039C-303D-6743-81EF-2964EFC159A5}"/>
              </a:ext>
            </a:extLst>
          </p:cNvPr>
          <p:cNvSpPr>
            <a:spLocks noGrp="1"/>
          </p:cNvSpPr>
          <p:nvPr>
            <p:ph type="title"/>
          </p:nvPr>
        </p:nvSpPr>
        <p:spPr>
          <a:xfrm>
            <a:off x="550863" y="549275"/>
            <a:ext cx="11090274" cy="822325"/>
          </a:xfrm>
        </p:spPr>
        <p:txBody>
          <a:bodyPr/>
          <a:lstStyle/>
          <a:p>
            <a:r>
              <a:rPr lang="en-US" dirty="0"/>
              <a:t>IST 736: Text Mining</a:t>
            </a:r>
          </a:p>
        </p:txBody>
      </p:sp>
      <p:sp>
        <p:nvSpPr>
          <p:cNvPr id="3" name="Content Placeholder 2">
            <a:extLst>
              <a:ext uri="{FF2B5EF4-FFF2-40B4-BE49-F238E27FC236}">
                <a16:creationId xmlns:a16="http://schemas.microsoft.com/office/drawing/2014/main" id="{219F101F-E39F-CD49-8133-FA365F069539}"/>
              </a:ext>
            </a:extLst>
          </p:cNvPr>
          <p:cNvSpPr>
            <a:spLocks noGrp="1"/>
          </p:cNvSpPr>
          <p:nvPr>
            <p:ph sz="half" idx="1"/>
          </p:nvPr>
        </p:nvSpPr>
        <p:spPr>
          <a:xfrm>
            <a:off x="550862" y="1371600"/>
            <a:ext cx="5435600" cy="4721225"/>
          </a:xfrm>
        </p:spPr>
        <p:txBody>
          <a:bodyPr>
            <a:normAutofit fontScale="70000" lnSpcReduction="20000"/>
          </a:bodyPr>
          <a:lstStyle/>
          <a:p>
            <a:r>
              <a:rPr lang="en-US" sz="2800" dirty="0"/>
              <a:t>Data Set</a:t>
            </a:r>
          </a:p>
          <a:p>
            <a:pPr lvl="1"/>
            <a:r>
              <a:rPr lang="en-US" sz="2600" dirty="0"/>
              <a:t>The data set is made up of the full text for 55 of the 60 nomination speeches from 1900-2016</a:t>
            </a:r>
          </a:p>
          <a:p>
            <a:pPr lvl="1"/>
            <a:r>
              <a:rPr lang="en-US" sz="2600" dirty="0"/>
              <a:t>The 5 missing speeches were from the period of 1900-1920</a:t>
            </a:r>
          </a:p>
          <a:p>
            <a:pPr lvl="1"/>
            <a:r>
              <a:rPr lang="en-US" sz="2600" dirty="0"/>
              <a:t>In addition to the speech text research was done to create binary indicators for our different  labels</a:t>
            </a:r>
          </a:p>
          <a:p>
            <a:pPr lvl="1"/>
            <a:r>
              <a:rPr lang="en-US" sz="2600" dirty="0"/>
              <a:t>On the right is a list of the different categories we tried to predict by labeling the speeches according to our research findings.</a:t>
            </a:r>
          </a:p>
        </p:txBody>
      </p:sp>
      <p:sp>
        <p:nvSpPr>
          <p:cNvPr id="4" name="Content Placeholder 3">
            <a:extLst>
              <a:ext uri="{FF2B5EF4-FFF2-40B4-BE49-F238E27FC236}">
                <a16:creationId xmlns:a16="http://schemas.microsoft.com/office/drawing/2014/main" id="{368E53C9-10B8-0C4C-BFED-7460AED18867}"/>
              </a:ext>
            </a:extLst>
          </p:cNvPr>
          <p:cNvSpPr>
            <a:spLocks noGrp="1"/>
          </p:cNvSpPr>
          <p:nvPr>
            <p:ph sz="half" idx="2"/>
          </p:nvPr>
        </p:nvSpPr>
        <p:spPr>
          <a:xfrm>
            <a:off x="6205538" y="1371600"/>
            <a:ext cx="5435600" cy="4721225"/>
          </a:xfrm>
        </p:spPr>
        <p:txBody>
          <a:bodyPr>
            <a:normAutofit fontScale="70000" lnSpcReduction="20000"/>
          </a:bodyPr>
          <a:lstStyle/>
          <a:p>
            <a:r>
              <a:rPr lang="en-US" sz="2800" dirty="0"/>
              <a:t>Categories for Prediction Included:</a:t>
            </a:r>
          </a:p>
          <a:p>
            <a:pPr lvl="1"/>
            <a:r>
              <a:rPr lang="en-US" sz="2000" dirty="0"/>
              <a:t>Win or lose?</a:t>
            </a:r>
          </a:p>
          <a:p>
            <a:pPr lvl="1"/>
            <a:r>
              <a:rPr lang="en-US" sz="2000" dirty="0"/>
              <a:t>Party</a:t>
            </a:r>
          </a:p>
          <a:p>
            <a:pPr lvl="1"/>
            <a:r>
              <a:rPr lang="en-US" sz="2000" dirty="0"/>
              <a:t>Unemployment rate</a:t>
            </a:r>
          </a:p>
          <a:p>
            <a:pPr lvl="1"/>
            <a:r>
              <a:rPr lang="en-US" sz="2000" dirty="0"/>
              <a:t>GDP growth</a:t>
            </a:r>
          </a:p>
          <a:p>
            <a:pPr lvl="1"/>
            <a:r>
              <a:rPr lang="en-US" sz="2000" dirty="0"/>
              <a:t>Interest rates</a:t>
            </a:r>
          </a:p>
          <a:p>
            <a:pPr lvl="1"/>
            <a:r>
              <a:rPr lang="en-US" sz="2000" dirty="0"/>
              <a:t>Inflation</a:t>
            </a:r>
          </a:p>
          <a:p>
            <a:pPr lvl="1"/>
            <a:r>
              <a:rPr lang="en-US" sz="2000" dirty="0"/>
              <a:t>Dow volume</a:t>
            </a:r>
          </a:p>
          <a:p>
            <a:pPr lvl="1"/>
            <a:r>
              <a:rPr lang="en-US" sz="2000" dirty="0"/>
              <a:t>Presidential approval</a:t>
            </a:r>
          </a:p>
          <a:p>
            <a:pPr lvl="1"/>
            <a:r>
              <a:rPr lang="en-US" sz="2000" dirty="0"/>
              <a:t>Tax rate change</a:t>
            </a:r>
          </a:p>
          <a:p>
            <a:pPr lvl="1"/>
            <a:r>
              <a:rPr lang="en-US" sz="2000" dirty="0"/>
              <a:t>Real income growth</a:t>
            </a:r>
          </a:p>
          <a:p>
            <a:pPr lvl="1"/>
            <a:r>
              <a:rPr lang="en-US" sz="2000" dirty="0"/>
              <a:t>Incumbency?</a:t>
            </a:r>
          </a:p>
          <a:p>
            <a:pPr lvl="1"/>
            <a:r>
              <a:rPr lang="en-US" sz="2000" dirty="0"/>
              <a:t>Sentiment</a:t>
            </a:r>
          </a:p>
          <a:p>
            <a:pPr marL="457200" lvl="1" indent="0">
              <a:buNone/>
            </a:pPr>
            <a:endParaRPr lang="en-US" sz="2000" dirty="0"/>
          </a:p>
          <a:p>
            <a:pPr lvl="1"/>
            <a:endParaRPr lang="en-US" sz="2000" dirty="0"/>
          </a:p>
        </p:txBody>
      </p:sp>
    </p:spTree>
    <p:extLst>
      <p:ext uri="{BB962C8B-B14F-4D97-AF65-F5344CB8AC3E}">
        <p14:creationId xmlns:p14="http://schemas.microsoft.com/office/powerpoint/2010/main" val="3174040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B4AF2-F715-2040-B8A1-F5FCC3815FF3}"/>
              </a:ext>
            </a:extLst>
          </p:cNvPr>
          <p:cNvSpPr>
            <a:spLocks noGrp="1"/>
          </p:cNvSpPr>
          <p:nvPr>
            <p:ph type="title"/>
          </p:nvPr>
        </p:nvSpPr>
        <p:spPr/>
        <p:txBody>
          <a:bodyPr/>
          <a:lstStyle/>
          <a:p>
            <a:r>
              <a:rPr lang="en-US" dirty="0"/>
              <a:t>IST 736: Text Mining</a:t>
            </a:r>
          </a:p>
        </p:txBody>
      </p:sp>
      <p:sp>
        <p:nvSpPr>
          <p:cNvPr id="4" name="Text Placeholder 3">
            <a:extLst>
              <a:ext uri="{FF2B5EF4-FFF2-40B4-BE49-F238E27FC236}">
                <a16:creationId xmlns:a16="http://schemas.microsoft.com/office/drawing/2014/main" id="{8FD32C68-3CCC-8743-8CA2-0C66B6B257D6}"/>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The first supervised machine learning method was the comparison of different Naïve Bayes results, outlined on the right.</a:t>
            </a:r>
          </a:p>
          <a:p>
            <a:pPr marL="285750" indent="-285750">
              <a:buFont typeface="Arial" panose="020B0604020202020204" pitchFamily="34" charset="0"/>
              <a:buChar char="•"/>
            </a:pPr>
            <a:r>
              <a:rPr lang="en-US" dirty="0"/>
              <a:t>We trained the Naïve Bayes on speeches labeled as winning or losing the election and then tested the algorithms to see if we could predict a president based on their nomination speech.</a:t>
            </a:r>
          </a:p>
          <a:p>
            <a:pPr marL="285750" indent="-285750">
              <a:buFont typeface="Arial" panose="020B0604020202020204" pitchFamily="34" charset="0"/>
              <a:buChar char="•"/>
            </a:pPr>
            <a:r>
              <a:rPr lang="en-US" dirty="0"/>
              <a:t>The results showed that the text provided enough for Naïve Bayes to outperform random guessing suggesting that nomination speeches could help predict a president. </a:t>
            </a:r>
          </a:p>
          <a:p>
            <a:pPr marL="285750" indent="-285750">
              <a:buFont typeface="Arial" panose="020B0604020202020204" pitchFamily="34" charset="0"/>
              <a:buChar char="•"/>
            </a:pPr>
            <a:r>
              <a:rPr lang="en-US" dirty="0"/>
              <a:t>The best result came from the Multinomial Naïve Bayes using Term Frequency with approximately 65% accuracy.</a:t>
            </a:r>
          </a:p>
        </p:txBody>
      </p:sp>
      <p:pic>
        <p:nvPicPr>
          <p:cNvPr id="5" name="Picture Placeholder 9" descr="A screenshot of a cell phone&#10;&#10;Description automatically generated">
            <a:extLst>
              <a:ext uri="{FF2B5EF4-FFF2-40B4-BE49-F238E27FC236}">
                <a16:creationId xmlns:a16="http://schemas.microsoft.com/office/drawing/2014/main" id="{4E14BF64-8C06-9D4D-93B3-FE3C7F933D30}"/>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7000" r="7000"/>
          <a:stretch>
            <a:fillRect/>
          </a:stretch>
        </p:blipFill>
        <p:spPr/>
      </p:pic>
    </p:spTree>
    <p:extLst>
      <p:ext uri="{BB962C8B-B14F-4D97-AF65-F5344CB8AC3E}">
        <p14:creationId xmlns:p14="http://schemas.microsoft.com/office/powerpoint/2010/main" val="1263260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6E25B-2A03-5F44-A883-07ED31F29A4F}"/>
              </a:ext>
            </a:extLst>
          </p:cNvPr>
          <p:cNvSpPr>
            <a:spLocks noGrp="1"/>
          </p:cNvSpPr>
          <p:nvPr>
            <p:ph type="title"/>
          </p:nvPr>
        </p:nvSpPr>
        <p:spPr>
          <a:xfrm>
            <a:off x="550863" y="575409"/>
            <a:ext cx="4500562" cy="984885"/>
          </a:xfrm>
        </p:spPr>
        <p:txBody>
          <a:bodyPr/>
          <a:lstStyle/>
          <a:p>
            <a:r>
              <a:rPr lang="en-US" dirty="0"/>
              <a:t>IST 736: Text Mining</a:t>
            </a:r>
          </a:p>
        </p:txBody>
      </p:sp>
      <p:sp>
        <p:nvSpPr>
          <p:cNvPr id="3" name="Picture Placeholder 2">
            <a:extLst>
              <a:ext uri="{FF2B5EF4-FFF2-40B4-BE49-F238E27FC236}">
                <a16:creationId xmlns:a16="http://schemas.microsoft.com/office/drawing/2014/main" id="{1530EB5E-D1DF-9848-A53A-27E8EA6E5ECD}"/>
              </a:ext>
            </a:extLst>
          </p:cNvPr>
          <p:cNvSpPr>
            <a:spLocks noGrp="1"/>
          </p:cNvSpPr>
          <p:nvPr>
            <p:ph type="pic" idx="1"/>
          </p:nvPr>
        </p:nvSpPr>
        <p:spPr/>
      </p:sp>
      <p:sp>
        <p:nvSpPr>
          <p:cNvPr id="4" name="Text Placeholder 3">
            <a:extLst>
              <a:ext uri="{FF2B5EF4-FFF2-40B4-BE49-F238E27FC236}">
                <a16:creationId xmlns:a16="http://schemas.microsoft.com/office/drawing/2014/main" id="{29317B8E-C856-8D49-B7EA-B857026DD46B}"/>
              </a:ext>
            </a:extLst>
          </p:cNvPr>
          <p:cNvSpPr>
            <a:spLocks noGrp="1"/>
          </p:cNvSpPr>
          <p:nvPr>
            <p:ph type="body" sz="half" idx="2"/>
          </p:nvPr>
        </p:nvSpPr>
        <p:spPr>
          <a:xfrm>
            <a:off x="550863" y="1776195"/>
            <a:ext cx="4500562" cy="4532530"/>
          </a:xfrm>
        </p:spPr>
        <p:txBody>
          <a:bodyPr/>
          <a:lstStyle/>
          <a:p>
            <a:pPr marL="285750" indent="-285750">
              <a:buFont typeface="Arial" panose="020B0604020202020204" pitchFamily="34" charset="0"/>
              <a:buChar char="•"/>
            </a:pPr>
            <a:r>
              <a:rPr lang="en-US" dirty="0"/>
              <a:t>To the right are the top 20 results in terms of accuracy when using SVM to predict our different text labels.</a:t>
            </a:r>
          </a:p>
          <a:p>
            <a:pPr marL="285750" indent="-285750">
              <a:buFont typeface="Arial" panose="020B0604020202020204" pitchFamily="34" charset="0"/>
              <a:buChar char="•"/>
            </a:pPr>
            <a:r>
              <a:rPr lang="en-US" dirty="0"/>
              <a:t>These results reinforce the idea from our Naïve Bayes analysis that nomination speech text can have a predictive value. </a:t>
            </a:r>
          </a:p>
          <a:p>
            <a:pPr marL="285750" indent="-285750">
              <a:buFont typeface="Arial" panose="020B0604020202020204" pitchFamily="34" charset="0"/>
              <a:buChar char="•"/>
            </a:pPr>
            <a:r>
              <a:rPr lang="en-US" dirty="0"/>
              <a:t>The easiest labels for the SVM to predict were economic indicators like the Dow Jones Volume and Unemployment. Followed by speech sentiment and presidential approval. </a:t>
            </a:r>
          </a:p>
          <a:p>
            <a:pPr marL="285750" indent="-285750">
              <a:buFont typeface="Arial" panose="020B0604020202020204" pitchFamily="34" charset="0"/>
              <a:buChar char="•"/>
            </a:pPr>
            <a:r>
              <a:rPr lang="en-US" dirty="0"/>
              <a:t>These results outperformed the Naïve Bayes, all exceeding 70% accuracy with a high of 94%.</a:t>
            </a:r>
          </a:p>
        </p:txBody>
      </p:sp>
      <p:pic>
        <p:nvPicPr>
          <p:cNvPr id="21" name="Picture 20" descr="A screenshot of a cell phone&#10;&#10;Description automatically generated">
            <a:extLst>
              <a:ext uri="{FF2B5EF4-FFF2-40B4-BE49-F238E27FC236}">
                <a16:creationId xmlns:a16="http://schemas.microsoft.com/office/drawing/2014/main" id="{9A5B6F23-C695-DD4B-91BA-B37D4B053F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6341" y="749300"/>
            <a:ext cx="6117959" cy="5533291"/>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919245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F5AA9-74C8-4447-977E-5DD9CE671885}"/>
              </a:ext>
            </a:extLst>
          </p:cNvPr>
          <p:cNvSpPr>
            <a:spLocks noGrp="1"/>
          </p:cNvSpPr>
          <p:nvPr>
            <p:ph type="title"/>
          </p:nvPr>
        </p:nvSpPr>
        <p:spPr/>
        <p:txBody>
          <a:bodyPr/>
          <a:lstStyle/>
          <a:p>
            <a:r>
              <a:rPr lang="en-US" dirty="0"/>
              <a:t>IST 736: Text Mining</a:t>
            </a:r>
          </a:p>
        </p:txBody>
      </p:sp>
      <p:sp>
        <p:nvSpPr>
          <p:cNvPr id="4" name="Text Placeholder 3">
            <a:extLst>
              <a:ext uri="{FF2B5EF4-FFF2-40B4-BE49-F238E27FC236}">
                <a16:creationId xmlns:a16="http://schemas.microsoft.com/office/drawing/2014/main" id="{8F3D8F63-6AA6-804A-8843-B6212AD553F5}"/>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Our last area of exploration involved unsupervised machine learning, analyzing the text without any of our labels.</a:t>
            </a:r>
          </a:p>
          <a:p>
            <a:pPr marL="285750" indent="-285750">
              <a:buFont typeface="Arial" panose="020B0604020202020204" pitchFamily="34" charset="0"/>
              <a:buChar char="•"/>
            </a:pPr>
            <a:r>
              <a:rPr lang="en-US" dirty="0"/>
              <a:t>The top figure on the right shows the different clusters of nomination speeches. The K-means clustering here tended to group speeches temporally suggesting speech patterns changed over time.</a:t>
            </a:r>
          </a:p>
          <a:p>
            <a:pPr marL="285750" indent="-285750">
              <a:buFont typeface="Arial" panose="020B0604020202020204" pitchFamily="34" charset="0"/>
              <a:buChar char="•"/>
            </a:pPr>
            <a:r>
              <a:rPr lang="en-US" dirty="0"/>
              <a:t>The bottom figure shows the most common two-word phrases in the corpus. These results are largely intuitive covering expected topics like “united states”, ”health care”, and “social security”.</a:t>
            </a:r>
          </a:p>
        </p:txBody>
      </p:sp>
      <p:pic>
        <p:nvPicPr>
          <p:cNvPr id="6" name="Picture 5">
            <a:extLst>
              <a:ext uri="{FF2B5EF4-FFF2-40B4-BE49-F238E27FC236}">
                <a16:creationId xmlns:a16="http://schemas.microsoft.com/office/drawing/2014/main" id="{504C952E-6A28-624E-994D-C5268109F112}"/>
              </a:ext>
            </a:extLst>
          </p:cNvPr>
          <p:cNvPicPr>
            <a:picLocks noChangeAspect="1"/>
          </p:cNvPicPr>
          <p:nvPr/>
        </p:nvPicPr>
        <p:blipFill>
          <a:blip r:embed="rId2"/>
          <a:stretch>
            <a:fillRect/>
          </a:stretch>
        </p:blipFill>
        <p:spPr>
          <a:xfrm>
            <a:off x="5267324" y="549275"/>
            <a:ext cx="6373813" cy="2805739"/>
          </a:xfrm>
          <a:prstGeom prst="rect">
            <a:avLst/>
          </a:prstGeom>
        </p:spPr>
      </p:pic>
      <p:sp>
        <p:nvSpPr>
          <p:cNvPr id="9" name="Picture Placeholder 8">
            <a:extLst>
              <a:ext uri="{FF2B5EF4-FFF2-40B4-BE49-F238E27FC236}">
                <a16:creationId xmlns:a16="http://schemas.microsoft.com/office/drawing/2014/main" id="{BC2B3E77-188A-A24A-810F-99A5D96E6EF3}"/>
              </a:ext>
            </a:extLst>
          </p:cNvPr>
          <p:cNvSpPr>
            <a:spLocks noGrp="1"/>
          </p:cNvSpPr>
          <p:nvPr>
            <p:ph type="pic" idx="1"/>
          </p:nvPr>
        </p:nvSpPr>
        <p:spPr/>
      </p:sp>
      <p:pic>
        <p:nvPicPr>
          <p:cNvPr id="11" name="Picture 10">
            <a:extLst>
              <a:ext uri="{FF2B5EF4-FFF2-40B4-BE49-F238E27FC236}">
                <a16:creationId xmlns:a16="http://schemas.microsoft.com/office/drawing/2014/main" id="{52E74D8B-A185-4C40-A7F9-EFB55F44D9B3}"/>
              </a:ext>
            </a:extLst>
          </p:cNvPr>
          <p:cNvPicPr>
            <a:picLocks noChangeAspect="1"/>
          </p:cNvPicPr>
          <p:nvPr/>
        </p:nvPicPr>
        <p:blipFill>
          <a:blip r:embed="rId3"/>
          <a:stretch>
            <a:fillRect/>
          </a:stretch>
        </p:blipFill>
        <p:spPr>
          <a:xfrm>
            <a:off x="5267323" y="3428999"/>
            <a:ext cx="6373813" cy="2853591"/>
          </a:xfrm>
          <a:prstGeom prst="rect">
            <a:avLst/>
          </a:prstGeom>
        </p:spPr>
      </p:pic>
    </p:spTree>
    <p:extLst>
      <p:ext uri="{BB962C8B-B14F-4D97-AF65-F5344CB8AC3E}">
        <p14:creationId xmlns:p14="http://schemas.microsoft.com/office/powerpoint/2010/main" val="2139717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BCE56-B14E-1F40-AC9B-3276CDAB5A9F}"/>
              </a:ext>
            </a:extLst>
          </p:cNvPr>
          <p:cNvSpPr>
            <a:spLocks noGrp="1"/>
          </p:cNvSpPr>
          <p:nvPr>
            <p:ph type="title"/>
          </p:nvPr>
        </p:nvSpPr>
        <p:spPr>
          <a:xfrm>
            <a:off x="550863" y="549275"/>
            <a:ext cx="11090274" cy="873125"/>
          </a:xfrm>
        </p:spPr>
        <p:txBody>
          <a:bodyPr/>
          <a:lstStyle/>
          <a:p>
            <a:r>
              <a:rPr lang="en-US" dirty="0"/>
              <a:t>Satisfied Learning Objectives</a:t>
            </a:r>
          </a:p>
        </p:txBody>
      </p:sp>
      <p:sp>
        <p:nvSpPr>
          <p:cNvPr id="3" name="Content Placeholder 2">
            <a:extLst>
              <a:ext uri="{FF2B5EF4-FFF2-40B4-BE49-F238E27FC236}">
                <a16:creationId xmlns:a16="http://schemas.microsoft.com/office/drawing/2014/main" id="{7A33AE6B-3478-7244-B6FD-A8F34F91867C}"/>
              </a:ext>
            </a:extLst>
          </p:cNvPr>
          <p:cNvSpPr>
            <a:spLocks noGrp="1"/>
          </p:cNvSpPr>
          <p:nvPr>
            <p:ph sz="half" idx="1"/>
          </p:nvPr>
        </p:nvSpPr>
        <p:spPr>
          <a:xfrm>
            <a:off x="550862" y="1905000"/>
            <a:ext cx="5435600" cy="4187825"/>
          </a:xfrm>
        </p:spPr>
        <p:txBody>
          <a:bodyPr/>
          <a:lstStyle/>
          <a:p>
            <a:r>
              <a:rPr lang="en-US" b="1" dirty="0"/>
              <a:t>Develop alternative strategies based on the data:</a:t>
            </a:r>
            <a:r>
              <a:rPr lang="en-US" dirty="0"/>
              <a:t> </a:t>
            </a:r>
          </a:p>
          <a:p>
            <a:pPr lvl="1"/>
            <a:r>
              <a:rPr lang="en-US" sz="1600" dirty="0"/>
              <a:t>Early on in the data gathering phase we were planning to focus our project on whether or not text analysis on nomination speeches could be used to predict presidential elections. Later on we expanded our predictions to include different labels such as presidential party, poll status and economic indicators. In the end our most promising results came when predicting economic indicators like the unemployment rate. </a:t>
            </a:r>
          </a:p>
        </p:txBody>
      </p:sp>
      <p:sp>
        <p:nvSpPr>
          <p:cNvPr id="4" name="Content Placeholder 3">
            <a:extLst>
              <a:ext uri="{FF2B5EF4-FFF2-40B4-BE49-F238E27FC236}">
                <a16:creationId xmlns:a16="http://schemas.microsoft.com/office/drawing/2014/main" id="{069BD0CF-7D00-014E-8CFC-7396D50480DF}"/>
              </a:ext>
            </a:extLst>
          </p:cNvPr>
          <p:cNvSpPr>
            <a:spLocks noGrp="1"/>
          </p:cNvSpPr>
          <p:nvPr>
            <p:ph sz="half" idx="2"/>
          </p:nvPr>
        </p:nvSpPr>
        <p:spPr>
          <a:xfrm>
            <a:off x="6205538" y="1905000"/>
            <a:ext cx="5435600" cy="4187825"/>
          </a:xfrm>
        </p:spPr>
        <p:txBody>
          <a:bodyPr/>
          <a:lstStyle/>
          <a:p>
            <a:r>
              <a:rPr lang="en-US" b="1" dirty="0"/>
              <a:t>Ethical dimensions of data science practice:</a:t>
            </a:r>
          </a:p>
          <a:p>
            <a:pPr lvl="1"/>
            <a:r>
              <a:rPr lang="en-US" dirty="0"/>
              <a:t> </a:t>
            </a:r>
            <a:r>
              <a:rPr lang="en-US" sz="1600" dirty="0"/>
              <a:t>When working with political data it is important to avoid biases and present the data objectively. To this end we wanted to have as much representation from each party as possible by using nomination speeches for both major parties. Furthermore, party affiliation was not considered in most computer analyses. Finally, the results were presented through an apolitical lens where the focus was on success rates for our predictive analyses and other interesting finds. </a:t>
            </a:r>
          </a:p>
          <a:p>
            <a:pPr lvl="1"/>
            <a:endParaRPr lang="en-US" dirty="0"/>
          </a:p>
        </p:txBody>
      </p:sp>
    </p:spTree>
    <p:extLst>
      <p:ext uri="{BB962C8B-B14F-4D97-AF65-F5344CB8AC3E}">
        <p14:creationId xmlns:p14="http://schemas.microsoft.com/office/powerpoint/2010/main" val="1275717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FD3DE-D408-1249-BA93-2126904D877D}"/>
              </a:ext>
            </a:extLst>
          </p:cNvPr>
          <p:cNvSpPr>
            <a:spLocks noGrp="1"/>
          </p:cNvSpPr>
          <p:nvPr>
            <p:ph type="title"/>
          </p:nvPr>
        </p:nvSpPr>
        <p:spPr/>
        <p:txBody>
          <a:bodyPr/>
          <a:lstStyle/>
          <a:p>
            <a:pPr algn="ctr"/>
            <a:r>
              <a:rPr lang="en-US" dirty="0"/>
              <a:t>Project Overview 3:</a:t>
            </a:r>
            <a:br>
              <a:rPr lang="en-US" dirty="0"/>
            </a:br>
            <a:r>
              <a:rPr lang="en-US" dirty="0"/>
              <a:t>IST 718 Big Data Analytics</a:t>
            </a:r>
          </a:p>
        </p:txBody>
      </p:sp>
      <p:sp>
        <p:nvSpPr>
          <p:cNvPr id="3" name="Text Placeholder 2">
            <a:extLst>
              <a:ext uri="{FF2B5EF4-FFF2-40B4-BE49-F238E27FC236}">
                <a16:creationId xmlns:a16="http://schemas.microsoft.com/office/drawing/2014/main" id="{005E549C-E873-EB44-B74D-0E9743D32F05}"/>
              </a:ext>
            </a:extLst>
          </p:cNvPr>
          <p:cNvSpPr>
            <a:spLocks noGrp="1"/>
          </p:cNvSpPr>
          <p:nvPr>
            <p:ph type="body" idx="1"/>
          </p:nvPr>
        </p:nvSpPr>
        <p:spPr/>
        <p:txBody>
          <a:bodyPr>
            <a:normAutofit/>
          </a:bodyPr>
          <a:lstStyle/>
          <a:p>
            <a:pPr algn="ctr"/>
            <a:r>
              <a:rPr lang="en-US" sz="6000" dirty="0"/>
              <a:t>Kaggle NFL Big Data Bowl</a:t>
            </a:r>
          </a:p>
        </p:txBody>
      </p:sp>
    </p:spTree>
    <p:extLst>
      <p:ext uri="{BB962C8B-B14F-4D97-AF65-F5344CB8AC3E}">
        <p14:creationId xmlns:p14="http://schemas.microsoft.com/office/powerpoint/2010/main" val="3598765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28FA7-54AB-9641-BA1D-C5B4482ABC1D}"/>
              </a:ext>
            </a:extLst>
          </p:cNvPr>
          <p:cNvSpPr>
            <a:spLocks noGrp="1"/>
          </p:cNvSpPr>
          <p:nvPr>
            <p:ph type="title"/>
          </p:nvPr>
        </p:nvSpPr>
        <p:spPr>
          <a:xfrm>
            <a:off x="550862" y="549275"/>
            <a:ext cx="11091600" cy="936625"/>
          </a:xfrm>
        </p:spPr>
        <p:txBody>
          <a:bodyPr/>
          <a:lstStyle/>
          <a:p>
            <a:r>
              <a:rPr lang="en-US" dirty="0"/>
              <a:t>IST 718: Big Data Analytics</a:t>
            </a:r>
          </a:p>
        </p:txBody>
      </p:sp>
      <p:sp>
        <p:nvSpPr>
          <p:cNvPr id="3" name="Content Placeholder 2">
            <a:extLst>
              <a:ext uri="{FF2B5EF4-FFF2-40B4-BE49-F238E27FC236}">
                <a16:creationId xmlns:a16="http://schemas.microsoft.com/office/drawing/2014/main" id="{E8247137-3AE9-5143-8096-E3066695E035}"/>
              </a:ext>
            </a:extLst>
          </p:cNvPr>
          <p:cNvSpPr>
            <a:spLocks noGrp="1"/>
          </p:cNvSpPr>
          <p:nvPr>
            <p:ph idx="1"/>
          </p:nvPr>
        </p:nvSpPr>
        <p:spPr>
          <a:xfrm>
            <a:off x="550863" y="1752601"/>
            <a:ext cx="11090274" cy="4340224"/>
          </a:xfrm>
        </p:spPr>
        <p:txBody>
          <a:bodyPr>
            <a:normAutofit/>
          </a:bodyPr>
          <a:lstStyle/>
          <a:p>
            <a:pPr marL="0" indent="0" algn="ctr">
              <a:buNone/>
            </a:pPr>
            <a:r>
              <a:rPr lang="en-US" sz="3200" dirty="0"/>
              <a:t>Project Introduction</a:t>
            </a:r>
          </a:p>
          <a:p>
            <a:r>
              <a:rPr lang="en-US" dirty="0"/>
              <a:t>The goal for this project was to use the Kaggle NFL dataset to generate actionable insights relating to real time NFL coaching situations like play calling.</a:t>
            </a:r>
          </a:p>
          <a:p>
            <a:r>
              <a:rPr lang="en-US" dirty="0"/>
              <a:t>Once the data was loaded into python we had to clean and transform the data before finally generating new features to use in our analysis.</a:t>
            </a:r>
          </a:p>
          <a:p>
            <a:r>
              <a:rPr lang="en-US" dirty="0"/>
              <a:t>This analysis was used to map plays graphically, create animations to show player movement on given plays and generate an application to assist in situational play calling.</a:t>
            </a:r>
          </a:p>
        </p:txBody>
      </p:sp>
    </p:spTree>
    <p:extLst>
      <p:ext uri="{BB962C8B-B14F-4D97-AF65-F5344CB8AC3E}">
        <p14:creationId xmlns:p14="http://schemas.microsoft.com/office/powerpoint/2010/main" val="180291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95837-6420-3D4D-97CA-ED25C8B95222}"/>
              </a:ext>
            </a:extLst>
          </p:cNvPr>
          <p:cNvSpPr>
            <a:spLocks noGrp="1"/>
          </p:cNvSpPr>
          <p:nvPr>
            <p:ph type="title"/>
          </p:nvPr>
        </p:nvSpPr>
        <p:spPr>
          <a:xfrm>
            <a:off x="550862" y="549275"/>
            <a:ext cx="11091600" cy="962025"/>
          </a:xfrm>
        </p:spPr>
        <p:txBody>
          <a:bodyPr/>
          <a:lstStyle/>
          <a:p>
            <a:r>
              <a:rPr lang="en-US" dirty="0"/>
              <a:t>Portfolio Milestone: Introduction</a:t>
            </a:r>
          </a:p>
        </p:txBody>
      </p:sp>
      <p:sp>
        <p:nvSpPr>
          <p:cNvPr id="3" name="Content Placeholder 2">
            <a:extLst>
              <a:ext uri="{FF2B5EF4-FFF2-40B4-BE49-F238E27FC236}">
                <a16:creationId xmlns:a16="http://schemas.microsoft.com/office/drawing/2014/main" id="{E1B962D5-5AE9-1C43-9E22-B90F5E20F379}"/>
              </a:ext>
            </a:extLst>
          </p:cNvPr>
          <p:cNvSpPr>
            <a:spLocks noGrp="1"/>
          </p:cNvSpPr>
          <p:nvPr>
            <p:ph idx="1"/>
          </p:nvPr>
        </p:nvSpPr>
        <p:spPr>
          <a:xfrm>
            <a:off x="550862" y="1617899"/>
            <a:ext cx="11090274" cy="4262201"/>
          </a:xfrm>
        </p:spPr>
        <p:txBody>
          <a:bodyPr/>
          <a:lstStyle/>
          <a:p>
            <a:r>
              <a:rPr lang="en-US" dirty="0"/>
              <a:t>The Applied Data Science Master’s program at Syracuse University rigorously prepares its students for a future in the field through underlying theories in addition to hands on work. The program introduces students to a variety of data science disciplines and the appropriate tools for each job. In the past eighteen months working through my classes I have gotten exposure to several tools for the first time, such as Access, SQL, Python, R, Idea, and Weka, while honing my skills in more familiar tools like Excel. </a:t>
            </a:r>
          </a:p>
          <a:p>
            <a:r>
              <a:rPr lang="en-US" dirty="0"/>
              <a:t>I used these tools in all my courses but chose projects from these 4 to demonstrate my proficiency in data science:</a:t>
            </a:r>
          </a:p>
          <a:p>
            <a:pPr lvl="1"/>
            <a:r>
              <a:rPr lang="en-US" dirty="0"/>
              <a:t>IST 707: Data Analytics </a:t>
            </a:r>
          </a:p>
          <a:p>
            <a:pPr lvl="1"/>
            <a:r>
              <a:rPr lang="en-US" dirty="0"/>
              <a:t>IST 736: Text Mining </a:t>
            </a:r>
          </a:p>
          <a:p>
            <a:pPr lvl="1"/>
            <a:r>
              <a:rPr lang="en-US" dirty="0"/>
              <a:t>IST 718: Big Data Analytics </a:t>
            </a:r>
          </a:p>
          <a:p>
            <a:pPr lvl="1"/>
            <a:r>
              <a:rPr lang="en-US" dirty="0"/>
              <a:t>IST 659: Data Admin Concepts &amp; Database Management </a:t>
            </a:r>
          </a:p>
        </p:txBody>
      </p:sp>
    </p:spTree>
    <p:extLst>
      <p:ext uri="{BB962C8B-B14F-4D97-AF65-F5344CB8AC3E}">
        <p14:creationId xmlns:p14="http://schemas.microsoft.com/office/powerpoint/2010/main" val="4088977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972C2-0817-5448-87D2-5819CE2E1C5A}"/>
              </a:ext>
            </a:extLst>
          </p:cNvPr>
          <p:cNvSpPr>
            <a:spLocks noGrp="1"/>
          </p:cNvSpPr>
          <p:nvPr>
            <p:ph type="title"/>
          </p:nvPr>
        </p:nvSpPr>
        <p:spPr>
          <a:xfrm>
            <a:off x="550863" y="549275"/>
            <a:ext cx="11090274" cy="898525"/>
          </a:xfrm>
        </p:spPr>
        <p:txBody>
          <a:bodyPr/>
          <a:lstStyle/>
          <a:p>
            <a:r>
              <a:rPr lang="en-US" dirty="0"/>
              <a:t>IST 718: Big Data Analytics</a:t>
            </a:r>
          </a:p>
        </p:txBody>
      </p:sp>
      <p:sp>
        <p:nvSpPr>
          <p:cNvPr id="3" name="Content Placeholder 2">
            <a:extLst>
              <a:ext uri="{FF2B5EF4-FFF2-40B4-BE49-F238E27FC236}">
                <a16:creationId xmlns:a16="http://schemas.microsoft.com/office/drawing/2014/main" id="{A230CD7C-9720-624C-BEA0-771B96E8042A}"/>
              </a:ext>
            </a:extLst>
          </p:cNvPr>
          <p:cNvSpPr>
            <a:spLocks noGrp="1"/>
          </p:cNvSpPr>
          <p:nvPr>
            <p:ph sz="half" idx="1"/>
          </p:nvPr>
        </p:nvSpPr>
        <p:spPr>
          <a:xfrm>
            <a:off x="550862" y="1587500"/>
            <a:ext cx="11090274" cy="4505325"/>
          </a:xfrm>
        </p:spPr>
        <p:txBody>
          <a:bodyPr/>
          <a:lstStyle/>
          <a:p>
            <a:r>
              <a:rPr lang="en-US" dirty="0"/>
              <a:t>Data Set</a:t>
            </a:r>
          </a:p>
          <a:p>
            <a:pPr lvl="1"/>
            <a:r>
              <a:rPr lang="en-US" sz="1800" dirty="0"/>
              <a:t>The Kaggle NFL Big Data Bowl was originally a competition to see if rushing yards gained per play can be predicted by machine learning.</a:t>
            </a:r>
          </a:p>
          <a:p>
            <a:pPr lvl="1"/>
            <a:r>
              <a:rPr lang="en-US" sz="1800" dirty="0"/>
              <a:t>The dataset consisted of player, movement, positional, weather, and stadium data.</a:t>
            </a:r>
          </a:p>
          <a:p>
            <a:pPr lvl="1"/>
            <a:r>
              <a:rPr lang="en-US" sz="1800" dirty="0"/>
              <a:t>This data could be used to map play formations for offense and defense on a given play.</a:t>
            </a:r>
          </a:p>
          <a:p>
            <a:pPr lvl="1"/>
            <a:r>
              <a:rPr lang="en-US" sz="1800" dirty="0"/>
              <a:t>In addition other factors such as who the home and away teams were was factored in.</a:t>
            </a:r>
          </a:p>
          <a:p>
            <a:pPr lvl="1"/>
            <a:endParaRPr lang="en-US" sz="1800" dirty="0"/>
          </a:p>
        </p:txBody>
      </p:sp>
    </p:spTree>
    <p:extLst>
      <p:ext uri="{BB962C8B-B14F-4D97-AF65-F5344CB8AC3E}">
        <p14:creationId xmlns:p14="http://schemas.microsoft.com/office/powerpoint/2010/main" val="1431979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5B83D-F553-9E42-ACED-EB8FAC58BC03}"/>
              </a:ext>
            </a:extLst>
          </p:cNvPr>
          <p:cNvSpPr>
            <a:spLocks noGrp="1"/>
          </p:cNvSpPr>
          <p:nvPr>
            <p:ph type="title"/>
          </p:nvPr>
        </p:nvSpPr>
        <p:spPr/>
        <p:txBody>
          <a:bodyPr>
            <a:normAutofit/>
          </a:bodyPr>
          <a:lstStyle/>
          <a:p>
            <a:r>
              <a:rPr lang="en-US" sz="4800" dirty="0"/>
              <a:t>IST 718: Big Data Analytics</a:t>
            </a:r>
          </a:p>
        </p:txBody>
      </p:sp>
      <p:sp>
        <p:nvSpPr>
          <p:cNvPr id="4" name="Text Placeholder 3">
            <a:extLst>
              <a:ext uri="{FF2B5EF4-FFF2-40B4-BE49-F238E27FC236}">
                <a16:creationId xmlns:a16="http://schemas.microsoft.com/office/drawing/2014/main" id="{00A58274-A8E7-FE4C-B196-B9F9274EF594}"/>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1800" dirty="0"/>
              <a:t>Using the positional data we were able to generate visual representations of the different plays in the data set.</a:t>
            </a:r>
          </a:p>
          <a:p>
            <a:pPr marL="285750" indent="-285750">
              <a:buFont typeface="Arial" panose="020B0604020202020204" pitchFamily="34" charset="0"/>
              <a:buChar char="•"/>
            </a:pPr>
            <a:r>
              <a:rPr lang="en-US" sz="1800" dirty="0"/>
              <a:t>These graphics were beneficial in making sense of otherwise abstract coordinate points and putting our data into an understandable format for stake holders.</a:t>
            </a:r>
          </a:p>
        </p:txBody>
      </p:sp>
      <p:pic>
        <p:nvPicPr>
          <p:cNvPr id="5" name="Picture 7" descr="A circuit board&#10;&#10;Description generated with high confidence">
            <a:extLst>
              <a:ext uri="{FF2B5EF4-FFF2-40B4-BE49-F238E27FC236}">
                <a16:creationId xmlns:a16="http://schemas.microsoft.com/office/drawing/2014/main" id="{B6643564-FDE5-0D4A-BFFF-1268BF40BBFE}"/>
              </a:ext>
            </a:extLst>
          </p:cNvPr>
          <p:cNvPicPr>
            <a:picLocks noGrp="1" noChangeAspect="1"/>
          </p:cNvPicPr>
          <p:nvPr>
            <p:ph idx="1"/>
          </p:nvPr>
        </p:nvPicPr>
        <p:blipFill>
          <a:blip r:embed="rId2"/>
          <a:stretch>
            <a:fillRect/>
          </a:stretch>
        </p:blipFill>
        <p:spPr>
          <a:xfrm>
            <a:off x="4537075" y="1799885"/>
            <a:ext cx="7345363" cy="3258229"/>
          </a:xfrm>
          <a:prstGeom prst="rect">
            <a:avLst/>
          </a:prstGeom>
        </p:spPr>
      </p:pic>
      <p:pic>
        <p:nvPicPr>
          <p:cNvPr id="6" name="Picture 9" descr="A picture containing bird&#10;&#10;Description generated with very high confidence">
            <a:extLst>
              <a:ext uri="{FF2B5EF4-FFF2-40B4-BE49-F238E27FC236}">
                <a16:creationId xmlns:a16="http://schemas.microsoft.com/office/drawing/2014/main" id="{74D16CAD-D9C0-A144-BD45-1D3C9F769915}"/>
              </a:ext>
            </a:extLst>
          </p:cNvPr>
          <p:cNvPicPr>
            <a:picLocks noChangeAspect="1"/>
          </p:cNvPicPr>
          <p:nvPr/>
        </p:nvPicPr>
        <p:blipFill>
          <a:blip r:embed="rId3"/>
          <a:stretch>
            <a:fillRect/>
          </a:stretch>
        </p:blipFill>
        <p:spPr>
          <a:xfrm>
            <a:off x="6096000" y="4583937"/>
            <a:ext cx="4635062" cy="1724788"/>
          </a:xfrm>
          <a:prstGeom prst="rect">
            <a:avLst/>
          </a:prstGeom>
        </p:spPr>
      </p:pic>
    </p:spTree>
    <p:extLst>
      <p:ext uri="{BB962C8B-B14F-4D97-AF65-F5344CB8AC3E}">
        <p14:creationId xmlns:p14="http://schemas.microsoft.com/office/powerpoint/2010/main" val="1627110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DA417-61F4-9F44-B263-622180E78F65}"/>
              </a:ext>
            </a:extLst>
          </p:cNvPr>
          <p:cNvSpPr>
            <a:spLocks noGrp="1"/>
          </p:cNvSpPr>
          <p:nvPr>
            <p:ph type="title"/>
          </p:nvPr>
        </p:nvSpPr>
        <p:spPr>
          <a:xfrm>
            <a:off x="550863" y="575409"/>
            <a:ext cx="4500562" cy="984885"/>
          </a:xfrm>
        </p:spPr>
        <p:txBody>
          <a:bodyPr/>
          <a:lstStyle/>
          <a:p>
            <a:r>
              <a:rPr lang="en-US"/>
              <a:t>IST 718: Big Data Analytics</a:t>
            </a:r>
            <a:endParaRPr lang="en-US" dirty="0"/>
          </a:p>
        </p:txBody>
      </p:sp>
      <p:sp>
        <p:nvSpPr>
          <p:cNvPr id="4" name="Text Placeholder 3">
            <a:extLst>
              <a:ext uri="{FF2B5EF4-FFF2-40B4-BE49-F238E27FC236}">
                <a16:creationId xmlns:a16="http://schemas.microsoft.com/office/drawing/2014/main" id="{3EEAFB65-AAB1-524A-8ABB-BE6F449F166E}"/>
              </a:ext>
            </a:extLst>
          </p:cNvPr>
          <p:cNvSpPr>
            <a:spLocks noGrp="1"/>
          </p:cNvSpPr>
          <p:nvPr>
            <p:ph type="body" sz="half" idx="2"/>
          </p:nvPr>
        </p:nvSpPr>
        <p:spPr>
          <a:xfrm>
            <a:off x="550863" y="1776195"/>
            <a:ext cx="4500562" cy="4532530"/>
          </a:xfrm>
        </p:spPr>
        <p:txBody>
          <a:bodyPr/>
          <a:lstStyle/>
          <a:p>
            <a:pPr marL="285750" indent="-285750">
              <a:buFont typeface="Arial" panose="020B0604020202020204" pitchFamily="34" charset="0"/>
              <a:buChar char="•"/>
            </a:pPr>
            <a:r>
              <a:rPr lang="en-US" dirty="0"/>
              <a:t>We conducted predictive analytics using multiple methods to see which one gave us the best predictive value for each play.</a:t>
            </a:r>
          </a:p>
          <a:p>
            <a:pPr marL="285750" indent="-285750">
              <a:buFont typeface="Arial" panose="020B0604020202020204" pitchFamily="34" charset="0"/>
              <a:buChar char="•"/>
            </a:pPr>
            <a:r>
              <a:rPr lang="en-US" dirty="0"/>
              <a:t>The top figure shows a convolutional neural network’s predictions for yards at various positions on the field.</a:t>
            </a:r>
          </a:p>
          <a:p>
            <a:pPr marL="285750" indent="-285750">
              <a:buFont typeface="Arial" panose="020B0604020202020204" pitchFamily="34" charset="0"/>
              <a:buChar char="•"/>
            </a:pPr>
            <a:r>
              <a:rPr lang="en-US" dirty="0"/>
              <a:t>The yards gained were binned according to the legend and the result was an accuracy of 20.14%</a:t>
            </a:r>
          </a:p>
          <a:p>
            <a:pPr marL="285750" indent="-285750">
              <a:buFont typeface="Arial" panose="020B0604020202020204" pitchFamily="34" charset="0"/>
              <a:buChar char="•"/>
            </a:pPr>
            <a:r>
              <a:rPr lang="en-US" dirty="0"/>
              <a:t>The bottom figure shows the most important features for our random forest predictions.</a:t>
            </a:r>
          </a:p>
          <a:p>
            <a:pPr marL="285750" indent="-285750">
              <a:buFont typeface="Arial" panose="020B0604020202020204" pitchFamily="34" charset="0"/>
              <a:buChar char="•"/>
            </a:pPr>
            <a:r>
              <a:rPr lang="en-US" dirty="0"/>
              <a:t>Random forest gave us the best results with an accuracy of 43.93%</a:t>
            </a:r>
          </a:p>
        </p:txBody>
      </p:sp>
      <p:pic>
        <p:nvPicPr>
          <p:cNvPr id="5" name="Picture 12" descr="A close up of text on a white background&#10;&#10;Description generated with very high confidence">
            <a:extLst>
              <a:ext uri="{FF2B5EF4-FFF2-40B4-BE49-F238E27FC236}">
                <a16:creationId xmlns:a16="http://schemas.microsoft.com/office/drawing/2014/main" id="{B5C21AA6-3A59-1944-9587-172BC82792EE}"/>
              </a:ext>
            </a:extLst>
          </p:cNvPr>
          <p:cNvPicPr>
            <a:picLocks noChangeAspect="1"/>
          </p:cNvPicPr>
          <p:nvPr/>
        </p:nvPicPr>
        <p:blipFill>
          <a:blip r:embed="rId2"/>
          <a:stretch>
            <a:fillRect/>
          </a:stretch>
        </p:blipFill>
        <p:spPr>
          <a:xfrm>
            <a:off x="5267324" y="105487"/>
            <a:ext cx="6924676" cy="3234613"/>
          </a:xfrm>
          <a:prstGeom prst="rect">
            <a:avLst/>
          </a:prstGeom>
        </p:spPr>
      </p:pic>
      <p:pic>
        <p:nvPicPr>
          <p:cNvPr id="17" name="Picture 14" descr="A screenshot of a cell phone&#10;&#10;Description generated with very high confidence">
            <a:extLst>
              <a:ext uri="{FF2B5EF4-FFF2-40B4-BE49-F238E27FC236}">
                <a16:creationId xmlns:a16="http://schemas.microsoft.com/office/drawing/2014/main" id="{26240E06-5C94-454B-A954-CB3C62A82C95}"/>
              </a:ext>
            </a:extLst>
          </p:cNvPr>
          <p:cNvPicPr>
            <a:picLocks noChangeAspect="1"/>
          </p:cNvPicPr>
          <p:nvPr/>
        </p:nvPicPr>
        <p:blipFill>
          <a:blip r:embed="rId3"/>
          <a:stretch>
            <a:fillRect/>
          </a:stretch>
        </p:blipFill>
        <p:spPr>
          <a:xfrm>
            <a:off x="5267324" y="3340099"/>
            <a:ext cx="6924676" cy="3412413"/>
          </a:xfrm>
          <a:prstGeom prst="rect">
            <a:avLst/>
          </a:prstGeom>
        </p:spPr>
      </p:pic>
    </p:spTree>
    <p:extLst>
      <p:ext uri="{BB962C8B-B14F-4D97-AF65-F5344CB8AC3E}">
        <p14:creationId xmlns:p14="http://schemas.microsoft.com/office/powerpoint/2010/main" val="81474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948F3-0A5A-5C44-98B6-80813DD1FB81}"/>
              </a:ext>
            </a:extLst>
          </p:cNvPr>
          <p:cNvSpPr>
            <a:spLocks noGrp="1"/>
          </p:cNvSpPr>
          <p:nvPr>
            <p:ph type="title"/>
          </p:nvPr>
        </p:nvSpPr>
        <p:spPr/>
        <p:txBody>
          <a:bodyPr/>
          <a:lstStyle/>
          <a:p>
            <a:r>
              <a:rPr lang="en-US" dirty="0"/>
              <a:t>IST 718: Big Data Analytics</a:t>
            </a:r>
          </a:p>
        </p:txBody>
      </p:sp>
      <p:sp>
        <p:nvSpPr>
          <p:cNvPr id="4" name="Text Placeholder 3">
            <a:extLst>
              <a:ext uri="{FF2B5EF4-FFF2-40B4-BE49-F238E27FC236}">
                <a16:creationId xmlns:a16="http://schemas.microsoft.com/office/drawing/2014/main" id="{4573241D-BA4F-DE4D-887D-2F76E5D40E00}"/>
              </a:ext>
            </a:extLst>
          </p:cNvPr>
          <p:cNvSpPr>
            <a:spLocks noGrp="1"/>
          </p:cNvSpPr>
          <p:nvPr>
            <p:ph type="body" sz="half" idx="2"/>
          </p:nvPr>
        </p:nvSpPr>
        <p:spPr>
          <a:xfrm>
            <a:off x="550863" y="1776195"/>
            <a:ext cx="4056994" cy="4532530"/>
          </a:xfrm>
        </p:spPr>
        <p:txBody>
          <a:bodyPr/>
          <a:lstStyle/>
          <a:p>
            <a:pPr marL="285750" indent="-285750">
              <a:buFont typeface="Arial" panose="020B0604020202020204" pitchFamily="34" charset="0"/>
              <a:buChar char="•"/>
            </a:pPr>
            <a:r>
              <a:rPr lang="en-US" dirty="0"/>
              <a:t>From the information we gathered throughout the project we were able to generate an interactive application for coaches.</a:t>
            </a:r>
          </a:p>
          <a:p>
            <a:pPr marL="285750" indent="-285750">
              <a:buFont typeface="Arial" panose="020B0604020202020204" pitchFamily="34" charset="0"/>
              <a:buChar char="•"/>
            </a:pPr>
            <a:r>
              <a:rPr lang="en-US" dirty="0"/>
              <a:t>Given the play down, distance for first down, and field position we could generate play calling suggestions based on our random forest predictions and historical data.</a:t>
            </a:r>
          </a:p>
          <a:p>
            <a:pPr marL="285750" indent="-285750">
              <a:buFont typeface="Arial" panose="020B0604020202020204" pitchFamily="34" charset="0"/>
              <a:buChar char="•"/>
            </a:pPr>
            <a:r>
              <a:rPr lang="en-US" dirty="0"/>
              <a:t>To the right is a compressed example of the output our application was able to generate.</a:t>
            </a:r>
          </a:p>
        </p:txBody>
      </p:sp>
      <p:pic>
        <p:nvPicPr>
          <p:cNvPr id="8" name="Picture 7">
            <a:extLst>
              <a:ext uri="{FF2B5EF4-FFF2-40B4-BE49-F238E27FC236}">
                <a16:creationId xmlns:a16="http://schemas.microsoft.com/office/drawing/2014/main" id="{17EACE7C-6576-7047-A8EE-4B646852F996}"/>
              </a:ext>
            </a:extLst>
          </p:cNvPr>
          <p:cNvPicPr>
            <a:picLocks noChangeAspect="1"/>
          </p:cNvPicPr>
          <p:nvPr/>
        </p:nvPicPr>
        <p:blipFill>
          <a:blip r:embed="rId2"/>
          <a:stretch>
            <a:fillRect/>
          </a:stretch>
        </p:blipFill>
        <p:spPr>
          <a:xfrm>
            <a:off x="4607857" y="3641726"/>
            <a:ext cx="7584143" cy="2882900"/>
          </a:xfrm>
          <a:prstGeom prst="rect">
            <a:avLst/>
          </a:prstGeom>
        </p:spPr>
      </p:pic>
      <p:pic>
        <p:nvPicPr>
          <p:cNvPr id="9" name="Picture 8">
            <a:extLst>
              <a:ext uri="{FF2B5EF4-FFF2-40B4-BE49-F238E27FC236}">
                <a16:creationId xmlns:a16="http://schemas.microsoft.com/office/drawing/2014/main" id="{8726DBAB-06A8-7746-8C4F-3A4C57954AFD}"/>
              </a:ext>
            </a:extLst>
          </p:cNvPr>
          <p:cNvPicPr>
            <a:picLocks noChangeAspect="1"/>
          </p:cNvPicPr>
          <p:nvPr/>
        </p:nvPicPr>
        <p:blipFill>
          <a:blip r:embed="rId3"/>
          <a:stretch>
            <a:fillRect/>
          </a:stretch>
        </p:blipFill>
        <p:spPr>
          <a:xfrm>
            <a:off x="7912100" y="34926"/>
            <a:ext cx="4279900" cy="3606800"/>
          </a:xfrm>
          <a:prstGeom prst="rect">
            <a:avLst/>
          </a:prstGeom>
        </p:spPr>
      </p:pic>
      <p:pic>
        <p:nvPicPr>
          <p:cNvPr id="10" name="Picture 9">
            <a:extLst>
              <a:ext uri="{FF2B5EF4-FFF2-40B4-BE49-F238E27FC236}">
                <a16:creationId xmlns:a16="http://schemas.microsoft.com/office/drawing/2014/main" id="{141CF4DE-46B3-1A44-92B1-746BE0CF5DD8}"/>
              </a:ext>
            </a:extLst>
          </p:cNvPr>
          <p:cNvPicPr>
            <a:picLocks noChangeAspect="1"/>
          </p:cNvPicPr>
          <p:nvPr/>
        </p:nvPicPr>
        <p:blipFill>
          <a:blip r:embed="rId4"/>
          <a:stretch>
            <a:fillRect/>
          </a:stretch>
        </p:blipFill>
        <p:spPr>
          <a:xfrm>
            <a:off x="4607858" y="34926"/>
            <a:ext cx="3304241" cy="3606800"/>
          </a:xfrm>
          <a:prstGeom prst="rect">
            <a:avLst/>
          </a:prstGeom>
        </p:spPr>
      </p:pic>
    </p:spTree>
    <p:extLst>
      <p:ext uri="{BB962C8B-B14F-4D97-AF65-F5344CB8AC3E}">
        <p14:creationId xmlns:p14="http://schemas.microsoft.com/office/powerpoint/2010/main" val="40589278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EBE16-6C71-0344-9D5C-A9A821F2620C}"/>
              </a:ext>
            </a:extLst>
          </p:cNvPr>
          <p:cNvSpPr>
            <a:spLocks noGrp="1"/>
          </p:cNvSpPr>
          <p:nvPr>
            <p:ph type="title"/>
          </p:nvPr>
        </p:nvSpPr>
        <p:spPr>
          <a:xfrm>
            <a:off x="550863" y="549275"/>
            <a:ext cx="11090274" cy="885825"/>
          </a:xfrm>
        </p:spPr>
        <p:txBody>
          <a:bodyPr/>
          <a:lstStyle/>
          <a:p>
            <a:r>
              <a:rPr lang="en-US" dirty="0"/>
              <a:t>Satisfied Learning Objectives</a:t>
            </a:r>
          </a:p>
        </p:txBody>
      </p:sp>
      <p:sp>
        <p:nvSpPr>
          <p:cNvPr id="3" name="Content Placeholder 2">
            <a:extLst>
              <a:ext uri="{FF2B5EF4-FFF2-40B4-BE49-F238E27FC236}">
                <a16:creationId xmlns:a16="http://schemas.microsoft.com/office/drawing/2014/main" id="{E9D98FF4-A33A-FC47-95E8-785503AB901C}"/>
              </a:ext>
            </a:extLst>
          </p:cNvPr>
          <p:cNvSpPr>
            <a:spLocks noGrp="1"/>
          </p:cNvSpPr>
          <p:nvPr>
            <p:ph sz="half" idx="1"/>
          </p:nvPr>
        </p:nvSpPr>
        <p:spPr>
          <a:xfrm>
            <a:off x="550862" y="1600200"/>
            <a:ext cx="5435600" cy="4492625"/>
          </a:xfrm>
        </p:spPr>
        <p:txBody>
          <a:bodyPr/>
          <a:lstStyle/>
          <a:p>
            <a:r>
              <a:rPr lang="en-US" b="1" dirty="0"/>
              <a:t>Describe a broad overview of the major practice areas in data science:</a:t>
            </a:r>
            <a:r>
              <a:rPr lang="en-US" dirty="0"/>
              <a:t> </a:t>
            </a:r>
          </a:p>
          <a:p>
            <a:pPr lvl="1"/>
            <a:r>
              <a:rPr lang="en-US" dirty="0"/>
              <a:t>Most of the projects for this program involved many of the major practice areas within data science, however, this project required the most intense application of them. The data engineering was extensive, we had to reformat the entire dataset, and generate new features from essentially the raw components. The exploratory analysis and some of our most useful insights came from our data mining and statistical analysis. Our data mining results were incorporated into an interactive python application intended to aid in play calling strategy. Using data visualization techniques, we were able to capture and express our most important findings in impactful ways. </a:t>
            </a:r>
          </a:p>
        </p:txBody>
      </p:sp>
      <p:sp>
        <p:nvSpPr>
          <p:cNvPr id="4" name="Content Placeholder 3">
            <a:extLst>
              <a:ext uri="{FF2B5EF4-FFF2-40B4-BE49-F238E27FC236}">
                <a16:creationId xmlns:a16="http://schemas.microsoft.com/office/drawing/2014/main" id="{649556F9-7DDF-BF45-A6BD-6122135B76B6}"/>
              </a:ext>
            </a:extLst>
          </p:cNvPr>
          <p:cNvSpPr>
            <a:spLocks noGrp="1"/>
          </p:cNvSpPr>
          <p:nvPr>
            <p:ph sz="half" idx="2"/>
          </p:nvPr>
        </p:nvSpPr>
        <p:spPr>
          <a:xfrm>
            <a:off x="6205538" y="1600200"/>
            <a:ext cx="5435600" cy="4492625"/>
          </a:xfrm>
        </p:spPr>
        <p:txBody>
          <a:bodyPr/>
          <a:lstStyle/>
          <a:p>
            <a:r>
              <a:rPr lang="en-US" b="1" dirty="0"/>
              <a:t>Develop a plan of action to implement the business decisions derived from the analyses:</a:t>
            </a:r>
            <a:r>
              <a:rPr lang="en-US" dirty="0"/>
              <a:t> </a:t>
            </a:r>
          </a:p>
          <a:p>
            <a:pPr lvl="1"/>
            <a:r>
              <a:rPr lang="en-US" dirty="0"/>
              <a:t>After the initial results it was clear we needed a way to implement our findings in a practical way for them to have any noteworthy impact. We were able to combine the results from our best performing algorithm with insights we gained while data mining to create an interactive python application. The idea of the application is to provide the stakeholder, in this case a football coach, instantaneous feedback and play suggestions given their current circumstances. The implementation of this application takes the best of our insights and can give relevant actionable information to the stakeholder in real time, responding to real criteria. </a:t>
            </a:r>
          </a:p>
        </p:txBody>
      </p:sp>
    </p:spTree>
    <p:extLst>
      <p:ext uri="{BB962C8B-B14F-4D97-AF65-F5344CB8AC3E}">
        <p14:creationId xmlns:p14="http://schemas.microsoft.com/office/powerpoint/2010/main" val="30348518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87D48-7C18-A443-8154-4E27272F27E7}"/>
              </a:ext>
            </a:extLst>
          </p:cNvPr>
          <p:cNvSpPr>
            <a:spLocks noGrp="1"/>
          </p:cNvSpPr>
          <p:nvPr>
            <p:ph type="title"/>
          </p:nvPr>
        </p:nvSpPr>
        <p:spPr/>
        <p:txBody>
          <a:bodyPr/>
          <a:lstStyle/>
          <a:p>
            <a:pPr algn="ctr"/>
            <a:r>
              <a:rPr lang="en-US" dirty="0"/>
              <a:t>Project Overview 4:</a:t>
            </a:r>
            <a:br>
              <a:rPr lang="en-US" dirty="0"/>
            </a:br>
            <a:r>
              <a:rPr lang="en-US" dirty="0"/>
              <a:t>IST 659 Data Admin Concepts and Database Management</a:t>
            </a:r>
          </a:p>
        </p:txBody>
      </p:sp>
      <p:sp>
        <p:nvSpPr>
          <p:cNvPr id="3" name="Text Placeholder 2">
            <a:extLst>
              <a:ext uri="{FF2B5EF4-FFF2-40B4-BE49-F238E27FC236}">
                <a16:creationId xmlns:a16="http://schemas.microsoft.com/office/drawing/2014/main" id="{0BA9D888-CFC4-D148-9F7F-0A91A914CA40}"/>
              </a:ext>
            </a:extLst>
          </p:cNvPr>
          <p:cNvSpPr>
            <a:spLocks noGrp="1"/>
          </p:cNvSpPr>
          <p:nvPr>
            <p:ph type="body" idx="1"/>
          </p:nvPr>
        </p:nvSpPr>
        <p:spPr/>
        <p:txBody>
          <a:bodyPr/>
          <a:lstStyle/>
          <a:p>
            <a:pPr algn="ctr"/>
            <a:endParaRPr lang="en-US" dirty="0"/>
          </a:p>
          <a:p>
            <a:pPr algn="ctr"/>
            <a:r>
              <a:rPr lang="en-US" sz="6000" dirty="0"/>
              <a:t>Video Game Database</a:t>
            </a:r>
          </a:p>
        </p:txBody>
      </p:sp>
    </p:spTree>
    <p:extLst>
      <p:ext uri="{BB962C8B-B14F-4D97-AF65-F5344CB8AC3E}">
        <p14:creationId xmlns:p14="http://schemas.microsoft.com/office/powerpoint/2010/main" val="25931990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B8BD-F489-5449-95D3-CCC166961612}"/>
              </a:ext>
            </a:extLst>
          </p:cNvPr>
          <p:cNvSpPr>
            <a:spLocks noGrp="1"/>
          </p:cNvSpPr>
          <p:nvPr>
            <p:ph type="title"/>
          </p:nvPr>
        </p:nvSpPr>
        <p:spPr>
          <a:xfrm>
            <a:off x="550863" y="549275"/>
            <a:ext cx="11090274" cy="962025"/>
          </a:xfrm>
        </p:spPr>
        <p:txBody>
          <a:bodyPr>
            <a:normAutofit/>
          </a:bodyPr>
          <a:lstStyle/>
          <a:p>
            <a:r>
              <a:rPr lang="en-US" sz="3600" dirty="0"/>
              <a:t>IST 659: Data Admin Concepts &amp; Database Management </a:t>
            </a:r>
          </a:p>
        </p:txBody>
      </p:sp>
      <p:sp>
        <p:nvSpPr>
          <p:cNvPr id="3" name="Content Placeholder 2">
            <a:extLst>
              <a:ext uri="{FF2B5EF4-FFF2-40B4-BE49-F238E27FC236}">
                <a16:creationId xmlns:a16="http://schemas.microsoft.com/office/drawing/2014/main" id="{7A720C45-5105-9F4B-9E04-980BC4C63B9E}"/>
              </a:ext>
            </a:extLst>
          </p:cNvPr>
          <p:cNvSpPr>
            <a:spLocks noGrp="1"/>
          </p:cNvSpPr>
          <p:nvPr>
            <p:ph sz="half" idx="1"/>
          </p:nvPr>
        </p:nvSpPr>
        <p:spPr>
          <a:xfrm>
            <a:off x="550862" y="1905000"/>
            <a:ext cx="5435600" cy="4187825"/>
          </a:xfrm>
        </p:spPr>
        <p:txBody>
          <a:bodyPr/>
          <a:lstStyle/>
          <a:p>
            <a:r>
              <a:rPr lang="en-US" dirty="0"/>
              <a:t>Data set</a:t>
            </a:r>
          </a:p>
          <a:p>
            <a:pPr lvl="1"/>
            <a:r>
              <a:rPr lang="en-US" sz="1800" dirty="0"/>
              <a:t>To create this database I hand recorded the fields of information I wanted to store. </a:t>
            </a:r>
          </a:p>
          <a:p>
            <a:pPr lvl="1"/>
            <a:r>
              <a:rPr lang="en-US" sz="1800" dirty="0"/>
              <a:t>The data was gathered from physical video game cases in my collection in addition to digital descriptions available for downloaded games.</a:t>
            </a:r>
          </a:p>
          <a:p>
            <a:pPr lvl="1"/>
            <a:r>
              <a:rPr lang="en-US" sz="1800" dirty="0"/>
              <a:t>The data was then stored in SQL according to the logical diagram on the right.</a:t>
            </a:r>
          </a:p>
        </p:txBody>
      </p:sp>
      <p:pic>
        <p:nvPicPr>
          <p:cNvPr id="5" name="Content Placeholder 4" descr="A screenshot of a cell phone&#10;&#10;Description automatically generated">
            <a:extLst>
              <a:ext uri="{FF2B5EF4-FFF2-40B4-BE49-F238E27FC236}">
                <a16:creationId xmlns:a16="http://schemas.microsoft.com/office/drawing/2014/main" id="{404B48D5-2B7E-F840-9B3D-EFBA0EC2A719}"/>
              </a:ext>
            </a:extLst>
          </p:cNvPr>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6205538" y="2086746"/>
            <a:ext cx="5435600" cy="3824332"/>
          </a:xfrm>
          <a:prstGeom prst="rect">
            <a:avLst/>
          </a:prstGeom>
        </p:spPr>
      </p:pic>
    </p:spTree>
    <p:extLst>
      <p:ext uri="{BB962C8B-B14F-4D97-AF65-F5344CB8AC3E}">
        <p14:creationId xmlns:p14="http://schemas.microsoft.com/office/powerpoint/2010/main" val="32937497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4A15C-9770-9046-BAA7-54CF0D719034}"/>
              </a:ext>
            </a:extLst>
          </p:cNvPr>
          <p:cNvSpPr>
            <a:spLocks noGrp="1"/>
          </p:cNvSpPr>
          <p:nvPr>
            <p:ph type="title"/>
          </p:nvPr>
        </p:nvSpPr>
        <p:spPr>
          <a:xfrm>
            <a:off x="550863" y="575409"/>
            <a:ext cx="11090274" cy="758091"/>
          </a:xfrm>
        </p:spPr>
        <p:txBody>
          <a:bodyPr>
            <a:normAutofit/>
          </a:bodyPr>
          <a:lstStyle/>
          <a:p>
            <a:r>
              <a:rPr lang="en-US" sz="3600" dirty="0"/>
              <a:t>IST 659: Data Admin Concepts &amp; Database Management </a:t>
            </a:r>
          </a:p>
        </p:txBody>
      </p:sp>
      <p:sp>
        <p:nvSpPr>
          <p:cNvPr id="3" name="Picture Placeholder 2">
            <a:extLst>
              <a:ext uri="{FF2B5EF4-FFF2-40B4-BE49-F238E27FC236}">
                <a16:creationId xmlns:a16="http://schemas.microsoft.com/office/drawing/2014/main" id="{F8D6D4A5-AF6B-6A43-A432-C967D2BA9D6C}"/>
              </a:ext>
            </a:extLst>
          </p:cNvPr>
          <p:cNvSpPr>
            <a:spLocks noGrp="1"/>
          </p:cNvSpPr>
          <p:nvPr>
            <p:ph type="pic" idx="1"/>
          </p:nvPr>
        </p:nvSpPr>
        <p:spPr>
          <a:xfrm>
            <a:off x="5267324" y="1498600"/>
            <a:ext cx="6373813" cy="4810124"/>
          </a:xfrm>
        </p:spPr>
      </p:sp>
      <p:sp>
        <p:nvSpPr>
          <p:cNvPr id="4" name="Text Placeholder 3">
            <a:extLst>
              <a:ext uri="{FF2B5EF4-FFF2-40B4-BE49-F238E27FC236}">
                <a16:creationId xmlns:a16="http://schemas.microsoft.com/office/drawing/2014/main" id="{C74F8178-7438-994A-89AB-1856FD9B0811}"/>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After the initial database setup in SQL I was able to connect the database to Microsoft access.</a:t>
            </a:r>
          </a:p>
          <a:p>
            <a:pPr marL="285750" indent="-285750">
              <a:buFont typeface="Arial" panose="020B0604020202020204" pitchFamily="34" charset="0"/>
              <a:buChar char="•"/>
            </a:pPr>
            <a:r>
              <a:rPr lang="en-US" dirty="0"/>
              <a:t>Through Microsoft access I was able to create a new,  user friendly interface for uploading game information to the database.</a:t>
            </a:r>
          </a:p>
          <a:p>
            <a:pPr marL="285750" indent="-285750">
              <a:buFont typeface="Arial" panose="020B0604020202020204" pitchFamily="34" charset="0"/>
              <a:buChar char="•"/>
            </a:pPr>
            <a:r>
              <a:rPr lang="en-US" dirty="0"/>
              <a:t>The top form is used to fill in data for the video game table from my logical diagram and the bottom form is used to enter data into the Game Information table.</a:t>
            </a:r>
          </a:p>
          <a:p>
            <a:pPr marL="285750" indent="-285750">
              <a:buFont typeface="Arial" panose="020B0604020202020204" pitchFamily="34" charset="0"/>
              <a:buChar char="•"/>
            </a:pPr>
            <a:r>
              <a:rPr lang="en-US" dirty="0"/>
              <a:t>Through access the data entry became much easier.</a:t>
            </a:r>
          </a:p>
        </p:txBody>
      </p:sp>
      <p:pic>
        <p:nvPicPr>
          <p:cNvPr id="6" name="Picture 5" descr="A screenshot of a cell phone&#10;&#10;Description automatically generated">
            <a:extLst>
              <a:ext uri="{FF2B5EF4-FFF2-40B4-BE49-F238E27FC236}">
                <a16:creationId xmlns:a16="http://schemas.microsoft.com/office/drawing/2014/main" id="{90C577DF-9D21-114A-A4B8-521354A0B048}"/>
              </a:ext>
            </a:extLst>
          </p:cNvPr>
          <p:cNvPicPr/>
          <p:nvPr/>
        </p:nvPicPr>
        <p:blipFill>
          <a:blip r:embed="rId2"/>
          <a:stretch>
            <a:fillRect/>
          </a:stretch>
        </p:blipFill>
        <p:spPr>
          <a:xfrm>
            <a:off x="5267323" y="1498601"/>
            <a:ext cx="6373813" cy="2425700"/>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4C33188E-93F3-F646-9C92-550E60BDB3A3}"/>
              </a:ext>
            </a:extLst>
          </p:cNvPr>
          <p:cNvPicPr/>
          <p:nvPr/>
        </p:nvPicPr>
        <p:blipFill>
          <a:blip r:embed="rId3"/>
          <a:stretch>
            <a:fillRect/>
          </a:stretch>
        </p:blipFill>
        <p:spPr>
          <a:xfrm>
            <a:off x="5267322" y="3924301"/>
            <a:ext cx="6373813" cy="2358290"/>
          </a:xfrm>
          <a:prstGeom prst="rect">
            <a:avLst/>
          </a:prstGeom>
        </p:spPr>
      </p:pic>
    </p:spTree>
    <p:extLst>
      <p:ext uri="{BB962C8B-B14F-4D97-AF65-F5344CB8AC3E}">
        <p14:creationId xmlns:p14="http://schemas.microsoft.com/office/powerpoint/2010/main" val="33611093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A394D-DC35-9943-A506-336F2E9BD905}"/>
              </a:ext>
            </a:extLst>
          </p:cNvPr>
          <p:cNvSpPr>
            <a:spLocks noGrp="1"/>
          </p:cNvSpPr>
          <p:nvPr>
            <p:ph type="title"/>
          </p:nvPr>
        </p:nvSpPr>
        <p:spPr/>
        <p:txBody>
          <a:bodyPr>
            <a:normAutofit/>
          </a:bodyPr>
          <a:lstStyle/>
          <a:p>
            <a:r>
              <a:rPr lang="en-US" sz="3600" dirty="0"/>
              <a:t>IST 659: Data Admin Concepts &amp; Database Management </a:t>
            </a:r>
          </a:p>
        </p:txBody>
      </p:sp>
      <p:sp>
        <p:nvSpPr>
          <p:cNvPr id="4" name="Text Placeholder 3">
            <a:extLst>
              <a:ext uri="{FF2B5EF4-FFF2-40B4-BE49-F238E27FC236}">
                <a16:creationId xmlns:a16="http://schemas.microsoft.com/office/drawing/2014/main" id="{A05E2DAA-42B6-5842-89C7-50C2B9342670}"/>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Once the data was put into the database format it was queried to find out more information on the collection.</a:t>
            </a:r>
          </a:p>
          <a:p>
            <a:pPr marL="285750" indent="-285750">
              <a:buFont typeface="Arial" panose="020B0604020202020204" pitchFamily="34" charset="0"/>
              <a:buChar char="•"/>
            </a:pPr>
            <a:r>
              <a:rPr lang="en-US" dirty="0"/>
              <a:t>The first question I wanted to answer was which game studio is most prevalent in the collection.</a:t>
            </a:r>
          </a:p>
          <a:p>
            <a:pPr marL="285750" indent="-285750">
              <a:buFont typeface="Arial" panose="020B0604020202020204" pitchFamily="34" charset="0"/>
              <a:buChar char="•"/>
            </a:pPr>
            <a:r>
              <a:rPr lang="en-US" dirty="0"/>
              <a:t>To the right are the top 5 most common game studios in the collection.</a:t>
            </a:r>
          </a:p>
        </p:txBody>
      </p:sp>
      <p:pic>
        <p:nvPicPr>
          <p:cNvPr id="5" name="Content Placeholder 4" descr="A screenshot of a cell phone&#10;&#10;Description automatically generated">
            <a:extLst>
              <a:ext uri="{FF2B5EF4-FFF2-40B4-BE49-F238E27FC236}">
                <a16:creationId xmlns:a16="http://schemas.microsoft.com/office/drawing/2014/main" id="{92269811-C028-A344-AED8-398F85097C49}"/>
              </a:ext>
            </a:extLst>
          </p:cNvPr>
          <p:cNvPicPr>
            <a:picLocks noGrp="1"/>
          </p:cNvPicPr>
          <p:nvPr>
            <p:ph idx="1"/>
          </p:nvPr>
        </p:nvPicPr>
        <p:blipFill>
          <a:blip r:embed="rId2"/>
          <a:stretch>
            <a:fillRect/>
          </a:stretch>
        </p:blipFill>
        <p:spPr>
          <a:xfrm>
            <a:off x="4295775" y="2509561"/>
            <a:ext cx="7345363" cy="2823128"/>
          </a:xfrm>
          <a:prstGeom prst="rect">
            <a:avLst/>
          </a:prstGeom>
        </p:spPr>
      </p:pic>
    </p:spTree>
    <p:extLst>
      <p:ext uri="{BB962C8B-B14F-4D97-AF65-F5344CB8AC3E}">
        <p14:creationId xmlns:p14="http://schemas.microsoft.com/office/powerpoint/2010/main" val="4244478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8876E-0472-374E-A832-0A9930A903AA}"/>
              </a:ext>
            </a:extLst>
          </p:cNvPr>
          <p:cNvSpPr>
            <a:spLocks noGrp="1"/>
          </p:cNvSpPr>
          <p:nvPr>
            <p:ph type="title"/>
          </p:nvPr>
        </p:nvSpPr>
        <p:spPr>
          <a:xfrm>
            <a:off x="550862" y="549275"/>
            <a:ext cx="11091600" cy="885825"/>
          </a:xfrm>
        </p:spPr>
        <p:txBody>
          <a:bodyPr/>
          <a:lstStyle/>
          <a:p>
            <a:r>
              <a:rPr lang="en-US" dirty="0"/>
              <a:t>Satisfied Learning Objectives</a:t>
            </a:r>
          </a:p>
        </p:txBody>
      </p:sp>
      <p:sp>
        <p:nvSpPr>
          <p:cNvPr id="3" name="Content Placeholder 2">
            <a:extLst>
              <a:ext uri="{FF2B5EF4-FFF2-40B4-BE49-F238E27FC236}">
                <a16:creationId xmlns:a16="http://schemas.microsoft.com/office/drawing/2014/main" id="{B5C353BD-C487-6D4E-951C-374C16640181}"/>
              </a:ext>
            </a:extLst>
          </p:cNvPr>
          <p:cNvSpPr>
            <a:spLocks noGrp="1"/>
          </p:cNvSpPr>
          <p:nvPr>
            <p:ph idx="1"/>
          </p:nvPr>
        </p:nvSpPr>
        <p:spPr/>
        <p:txBody>
          <a:bodyPr/>
          <a:lstStyle/>
          <a:p>
            <a:r>
              <a:rPr lang="en-US" sz="2400" b="1" dirty="0"/>
              <a:t>Collect and organize data:</a:t>
            </a:r>
            <a:r>
              <a:rPr lang="en-US" sz="2400" dirty="0"/>
              <a:t> </a:t>
            </a:r>
          </a:p>
          <a:p>
            <a:pPr lvl="1"/>
            <a:r>
              <a:rPr lang="en-US" sz="1800" dirty="0"/>
              <a:t>Most of the data for this project had to be classified, organized and copied over by hand. The raw data, however, came in multiple media as some games had physical copies while others only existed digitally. The collection process involved manually scanning game cases and digital descriptions for the appropriate data points, additionally online resources were used to find unlisted information. Once the underlying data was gathered it had to be organized to fit the relational model. This database format allows for the most complete control of the data collection and organization process, including the datatype, data rules, and format necessary for data entry. </a:t>
            </a:r>
          </a:p>
        </p:txBody>
      </p:sp>
    </p:spTree>
    <p:extLst>
      <p:ext uri="{BB962C8B-B14F-4D97-AF65-F5344CB8AC3E}">
        <p14:creationId xmlns:p14="http://schemas.microsoft.com/office/powerpoint/2010/main" val="3338746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F895C-8B1A-1942-B682-363C742ED0D3}"/>
              </a:ext>
            </a:extLst>
          </p:cNvPr>
          <p:cNvSpPr>
            <a:spLocks noGrp="1"/>
          </p:cNvSpPr>
          <p:nvPr>
            <p:ph type="title"/>
          </p:nvPr>
        </p:nvSpPr>
        <p:spPr>
          <a:xfrm>
            <a:off x="550862" y="549275"/>
            <a:ext cx="11091600" cy="1038225"/>
          </a:xfrm>
        </p:spPr>
        <p:txBody>
          <a:bodyPr/>
          <a:lstStyle/>
          <a:p>
            <a:r>
              <a:rPr lang="en-US" dirty="0"/>
              <a:t>Portfolio Milestone: Objective</a:t>
            </a:r>
          </a:p>
        </p:txBody>
      </p:sp>
      <p:sp>
        <p:nvSpPr>
          <p:cNvPr id="3" name="Content Placeholder 2">
            <a:extLst>
              <a:ext uri="{FF2B5EF4-FFF2-40B4-BE49-F238E27FC236}">
                <a16:creationId xmlns:a16="http://schemas.microsoft.com/office/drawing/2014/main" id="{FDD469FD-2935-824C-B99B-28A6E1C9BF9D}"/>
              </a:ext>
            </a:extLst>
          </p:cNvPr>
          <p:cNvSpPr>
            <a:spLocks noGrp="1"/>
          </p:cNvSpPr>
          <p:nvPr>
            <p:ph idx="1"/>
          </p:nvPr>
        </p:nvSpPr>
        <p:spPr>
          <a:xfrm>
            <a:off x="550863" y="1587501"/>
            <a:ext cx="11090274" cy="4505324"/>
          </a:xfrm>
        </p:spPr>
        <p:txBody>
          <a:bodyPr>
            <a:normAutofit/>
          </a:bodyPr>
          <a:lstStyle/>
          <a:p>
            <a:r>
              <a:rPr lang="en-US" dirty="0"/>
              <a:t>The goal of the portfolio milestone is to demonstrate mastery of the 7 learning objectives for the Applied Data Science program:</a:t>
            </a:r>
          </a:p>
          <a:p>
            <a:pPr marL="800100" lvl="1" indent="-342900">
              <a:buFont typeface="+mj-lt"/>
              <a:buAutoNum type="arabicPeriod"/>
            </a:pPr>
            <a:r>
              <a:rPr lang="en-US" sz="1600" dirty="0"/>
              <a:t>Describe a broad overview of the major practice areas in data science</a:t>
            </a:r>
          </a:p>
          <a:p>
            <a:pPr marL="800100" lvl="1" indent="-342900">
              <a:buFont typeface="+mj-lt"/>
              <a:buAutoNum type="arabicPeriod"/>
            </a:pPr>
            <a:r>
              <a:rPr lang="en-US" sz="1600" dirty="0"/>
              <a:t>Collect and organize data</a:t>
            </a:r>
          </a:p>
          <a:p>
            <a:pPr marL="800100" lvl="1" indent="-342900">
              <a:buFont typeface="+mj-lt"/>
              <a:buAutoNum type="arabicPeriod"/>
            </a:pPr>
            <a:r>
              <a:rPr lang="en-US" sz="1600" dirty="0"/>
              <a:t>Identify data via visualization, statistical analysis, and data mining</a:t>
            </a:r>
          </a:p>
          <a:p>
            <a:pPr marL="800100" lvl="1" indent="-342900">
              <a:buFont typeface="+mj-lt"/>
              <a:buAutoNum type="arabicPeriod"/>
            </a:pPr>
            <a:r>
              <a:rPr lang="en-US" sz="1600" dirty="0"/>
              <a:t>Develop alternative strategies based on the data</a:t>
            </a:r>
          </a:p>
          <a:p>
            <a:pPr marL="800100" lvl="1" indent="-342900">
              <a:buFont typeface="+mj-lt"/>
              <a:buAutoNum type="arabicPeriod"/>
            </a:pPr>
            <a:r>
              <a:rPr lang="en-US" sz="1600" dirty="0"/>
              <a:t>Develop a plan of action to implement the business decisions derived from the analyses</a:t>
            </a:r>
          </a:p>
          <a:p>
            <a:pPr marL="800100" lvl="1" indent="-342900">
              <a:buFont typeface="+mj-lt"/>
              <a:buAutoNum type="arabicPeriod"/>
            </a:pPr>
            <a:r>
              <a:rPr lang="en-US" sz="1600" dirty="0"/>
              <a:t>Demonstrate communication skills regarding data and its analysis for managers, IT professionals, programmers, statisticians, and other relevant professionals in their organization</a:t>
            </a:r>
          </a:p>
          <a:p>
            <a:pPr marL="800100" lvl="1" indent="-342900">
              <a:buFont typeface="+mj-lt"/>
              <a:buAutoNum type="arabicPeriod"/>
            </a:pPr>
            <a:r>
              <a:rPr lang="en-US" sz="1600" dirty="0"/>
              <a:t>Synthesize the ethical dimensions of data science practice(e.g. privacy)</a:t>
            </a:r>
          </a:p>
          <a:p>
            <a:pPr lvl="1"/>
            <a:endParaRPr lang="en-US" dirty="0"/>
          </a:p>
        </p:txBody>
      </p:sp>
    </p:spTree>
    <p:extLst>
      <p:ext uri="{BB962C8B-B14F-4D97-AF65-F5344CB8AC3E}">
        <p14:creationId xmlns:p14="http://schemas.microsoft.com/office/powerpoint/2010/main" val="39698884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A5C61-263C-704C-851E-49ADE06A215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BFA42CB-2DEA-F442-B3F3-87372708B6C1}"/>
              </a:ext>
            </a:extLst>
          </p:cNvPr>
          <p:cNvSpPr>
            <a:spLocks noGrp="1"/>
          </p:cNvSpPr>
          <p:nvPr>
            <p:ph idx="1"/>
          </p:nvPr>
        </p:nvSpPr>
        <p:spPr/>
        <p:txBody>
          <a:bodyPr>
            <a:normAutofit lnSpcReduction="10000"/>
          </a:bodyPr>
          <a:lstStyle/>
          <a:p>
            <a:r>
              <a:rPr lang="en-US" dirty="0"/>
              <a:t>This portfolio has been a collection of data science projects that best exemplify the 7 Core learning objectives for the Applied Data Science program. </a:t>
            </a:r>
          </a:p>
          <a:p>
            <a:r>
              <a:rPr lang="en-US" dirty="0"/>
              <a:t>Throughout the presentation, specific examples are cited during each project where a particular learning objective was satisfied. </a:t>
            </a:r>
          </a:p>
          <a:p>
            <a:r>
              <a:rPr lang="en-US" dirty="0"/>
              <a:t>These are the most demonstrable examples, but the core learning objectives were integral parts of other classes, assignments, and projects.</a:t>
            </a:r>
          </a:p>
          <a:p>
            <a:r>
              <a:rPr lang="en-US" dirty="0"/>
              <a:t>Throughout the program each learning objective is applied repeatedly to ensure responsible data practices, from collection through to presentation and even implementation.</a:t>
            </a:r>
          </a:p>
          <a:p>
            <a:r>
              <a:rPr lang="en-US" dirty="0"/>
              <a:t> These methods foster an environment that equips new data scientists with the skills necessary to make their own findings and express them in meaningful ways. </a:t>
            </a:r>
          </a:p>
        </p:txBody>
      </p:sp>
    </p:spTree>
    <p:extLst>
      <p:ext uri="{BB962C8B-B14F-4D97-AF65-F5344CB8AC3E}">
        <p14:creationId xmlns:p14="http://schemas.microsoft.com/office/powerpoint/2010/main" val="36005255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EC5DD-43CF-E741-BABB-199021C32D5A}"/>
              </a:ext>
            </a:extLst>
          </p:cNvPr>
          <p:cNvSpPr>
            <a:spLocks noGrp="1"/>
          </p:cNvSpPr>
          <p:nvPr>
            <p:ph type="title"/>
          </p:nvPr>
        </p:nvSpPr>
        <p:spPr>
          <a:xfrm>
            <a:off x="550862" y="549275"/>
            <a:ext cx="11091600" cy="682625"/>
          </a:xfrm>
        </p:spPr>
        <p:txBody>
          <a:bodyPr>
            <a:normAutofit fontScale="90000"/>
          </a:bodyPr>
          <a:lstStyle/>
          <a:p>
            <a:r>
              <a:rPr lang="en-US" dirty="0"/>
              <a:t>References:</a:t>
            </a:r>
          </a:p>
        </p:txBody>
      </p:sp>
      <p:sp>
        <p:nvSpPr>
          <p:cNvPr id="3" name="Content Placeholder 2">
            <a:extLst>
              <a:ext uri="{FF2B5EF4-FFF2-40B4-BE49-F238E27FC236}">
                <a16:creationId xmlns:a16="http://schemas.microsoft.com/office/drawing/2014/main" id="{7756D38C-7A88-194E-ACAC-B0D6C12DC404}"/>
              </a:ext>
            </a:extLst>
          </p:cNvPr>
          <p:cNvSpPr>
            <a:spLocks noGrp="1"/>
          </p:cNvSpPr>
          <p:nvPr>
            <p:ph idx="1"/>
          </p:nvPr>
        </p:nvSpPr>
        <p:spPr>
          <a:xfrm>
            <a:off x="190499" y="1333500"/>
            <a:ext cx="11811001" cy="5232399"/>
          </a:xfrm>
        </p:spPr>
        <p:txBody>
          <a:bodyPr>
            <a:normAutofit/>
          </a:bodyPr>
          <a:lstStyle/>
          <a:p>
            <a:r>
              <a:rPr lang="en-US" dirty="0"/>
              <a:t>Fantasy Football Analysis: </a:t>
            </a:r>
            <a:r>
              <a:rPr lang="en-US" dirty="0">
                <a:hlinkClick r:id="rId2"/>
              </a:rPr>
              <a:t>https://www.kaggle.com/kendallgillies/nflstatistics</a:t>
            </a:r>
            <a:endParaRPr lang="en-US" dirty="0"/>
          </a:p>
          <a:p>
            <a:r>
              <a:rPr lang="en-US" dirty="0"/>
              <a:t>Presidential Nomination Speeches: </a:t>
            </a:r>
            <a:r>
              <a:rPr lang="en-US" dirty="0">
                <a:hlinkClick r:id="rId3"/>
              </a:rPr>
              <a:t>https://www.presidency.ucsb.edu/</a:t>
            </a:r>
            <a:r>
              <a:rPr lang="en-US" dirty="0"/>
              <a:t>,</a:t>
            </a:r>
          </a:p>
          <a:p>
            <a:pPr lvl="1"/>
            <a:r>
              <a:rPr lang="en-US" sz="2000" dirty="0">
                <a:hlinkClick r:id="rId4"/>
              </a:rPr>
              <a:t>https://www.danielsoper.com/sentimentanalysis/default.aspx</a:t>
            </a:r>
            <a:endParaRPr lang="en-US" sz="2000" dirty="0"/>
          </a:p>
          <a:p>
            <a:pPr lvl="1"/>
            <a:r>
              <a:rPr lang="en-US" sz="2000" dirty="0">
                <a:hlinkClick r:id="rId5"/>
              </a:rPr>
              <a:t>https://www.thebalance.com/unemployment-rate-by-year-3305506</a:t>
            </a:r>
            <a:endParaRPr lang="en-US" sz="2000" dirty="0"/>
          </a:p>
          <a:p>
            <a:pPr lvl="1"/>
            <a:r>
              <a:rPr lang="en-US" sz="2000" dirty="0">
                <a:hlinkClick r:id="rId6"/>
              </a:rPr>
              <a:t>https://www.officialdata.org/</a:t>
            </a:r>
            <a:r>
              <a:rPr lang="en-US" sz="2000" dirty="0"/>
              <a:t>, </a:t>
            </a:r>
            <a:r>
              <a:rPr lang="en-US" sz="2000" dirty="0">
                <a:hlinkClick r:id="rId7"/>
              </a:rPr>
              <a:t>https://</a:t>
            </a:r>
            <a:r>
              <a:rPr lang="en-US" sz="2000" dirty="0" err="1">
                <a:hlinkClick r:id="rId7"/>
              </a:rPr>
              <a:t>stooq.com</a:t>
            </a:r>
            <a:r>
              <a:rPr lang="en-US" sz="2000" dirty="0">
                <a:hlinkClick r:id="rId7"/>
              </a:rPr>
              <a:t>/q/d/?s=%5Edji&amp;c=0</a:t>
            </a:r>
            <a:endParaRPr lang="en-US" sz="2000" dirty="0"/>
          </a:p>
          <a:p>
            <a:pPr lvl="1"/>
            <a:r>
              <a:rPr lang="en-US" sz="2000" dirty="0"/>
              <a:t> </a:t>
            </a:r>
            <a:r>
              <a:rPr lang="en-US" sz="2000" dirty="0">
                <a:hlinkClick r:id="rId8"/>
              </a:rPr>
              <a:t>https://fraser.stlouisfed.org/files/docs/publications/histstatus/hstat_1957_cen_1957.pdf</a:t>
            </a:r>
            <a:endParaRPr lang="en-US" sz="2000" dirty="0"/>
          </a:p>
          <a:p>
            <a:pPr lvl="1"/>
            <a:r>
              <a:rPr lang="en-US" sz="2000" dirty="0">
                <a:hlinkClick r:id="rId9"/>
              </a:rPr>
              <a:t>https://fred.stlouisfed.org/series/MEHOINUSA672N</a:t>
            </a:r>
            <a:endParaRPr lang="en-US" sz="2000" dirty="0"/>
          </a:p>
          <a:p>
            <a:pPr lvl="1"/>
            <a:r>
              <a:rPr lang="en-US" sz="2000" dirty="0">
                <a:hlinkClick r:id="rId10"/>
              </a:rPr>
              <a:t>https://www.taxpolicycenter.org/statistics/historical-highest-marginal-income-tax-rates</a:t>
            </a:r>
            <a:endParaRPr lang="en-US" sz="2000" dirty="0"/>
          </a:p>
          <a:p>
            <a:pPr lvl="1"/>
            <a:r>
              <a:rPr lang="en-US" sz="2000" dirty="0">
                <a:hlinkClick r:id="rId11"/>
              </a:rPr>
              <a:t>https://news.gallup.com/poll/1669/general-mood-country.aspx</a:t>
            </a:r>
            <a:endParaRPr lang="en-US" sz="2000" dirty="0"/>
          </a:p>
          <a:p>
            <a:pPr lvl="1"/>
            <a:r>
              <a:rPr lang="en-US" sz="2000" dirty="0">
                <a:hlinkClick r:id="rId12"/>
              </a:rPr>
              <a:t>https://</a:t>
            </a:r>
            <a:r>
              <a:rPr lang="en-US" sz="2000" dirty="0" err="1">
                <a:hlinkClick r:id="rId12"/>
              </a:rPr>
              <a:t>inflationdata.com</a:t>
            </a:r>
            <a:r>
              <a:rPr lang="en-US" sz="2000" dirty="0">
                <a:hlinkClick r:id="rId12"/>
              </a:rPr>
              <a:t>/Inflation/</a:t>
            </a:r>
            <a:r>
              <a:rPr lang="en-US" sz="2000" dirty="0" err="1">
                <a:hlinkClick r:id="rId12"/>
              </a:rPr>
              <a:t>Consumer_Price_Index</a:t>
            </a:r>
            <a:r>
              <a:rPr lang="en-US" sz="2000" dirty="0">
                <a:hlinkClick r:id="rId12"/>
              </a:rPr>
              <a:t>/</a:t>
            </a:r>
            <a:r>
              <a:rPr lang="en-US" sz="2000" dirty="0" err="1">
                <a:hlinkClick r:id="rId12"/>
              </a:rPr>
              <a:t>HistoricalCPI.aspx?reloaded</a:t>
            </a:r>
            <a:r>
              <a:rPr lang="en-US" sz="2000" dirty="0">
                <a:hlinkClick r:id="rId12"/>
              </a:rPr>
              <a:t>=true</a:t>
            </a:r>
            <a:endParaRPr lang="en-US" sz="2000" dirty="0"/>
          </a:p>
        </p:txBody>
      </p:sp>
    </p:spTree>
    <p:extLst>
      <p:ext uri="{BB962C8B-B14F-4D97-AF65-F5344CB8AC3E}">
        <p14:creationId xmlns:p14="http://schemas.microsoft.com/office/powerpoint/2010/main" val="12856482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C475C-0A93-AC46-A097-F0B04B34B153}"/>
              </a:ext>
            </a:extLst>
          </p:cNvPr>
          <p:cNvSpPr>
            <a:spLocks noGrp="1"/>
          </p:cNvSpPr>
          <p:nvPr>
            <p:ph type="title"/>
          </p:nvPr>
        </p:nvSpPr>
        <p:spPr>
          <a:xfrm>
            <a:off x="550862" y="549275"/>
            <a:ext cx="11091600" cy="771525"/>
          </a:xfrm>
        </p:spPr>
        <p:txBody>
          <a:bodyPr/>
          <a:lstStyle/>
          <a:p>
            <a:r>
              <a:rPr lang="en-US" dirty="0"/>
              <a:t>References cont’d</a:t>
            </a:r>
          </a:p>
        </p:txBody>
      </p:sp>
      <p:sp>
        <p:nvSpPr>
          <p:cNvPr id="3" name="Content Placeholder 2">
            <a:extLst>
              <a:ext uri="{FF2B5EF4-FFF2-40B4-BE49-F238E27FC236}">
                <a16:creationId xmlns:a16="http://schemas.microsoft.com/office/drawing/2014/main" id="{CA4AB3DA-C85E-CD47-86DA-F5C3E4AC6B45}"/>
              </a:ext>
            </a:extLst>
          </p:cNvPr>
          <p:cNvSpPr>
            <a:spLocks noGrp="1"/>
          </p:cNvSpPr>
          <p:nvPr>
            <p:ph idx="1"/>
          </p:nvPr>
        </p:nvSpPr>
        <p:spPr>
          <a:xfrm>
            <a:off x="550863" y="1460501"/>
            <a:ext cx="11090274" cy="4632324"/>
          </a:xfrm>
        </p:spPr>
        <p:txBody>
          <a:bodyPr/>
          <a:lstStyle/>
          <a:p>
            <a:r>
              <a:rPr lang="en-US" dirty="0"/>
              <a:t>NFL Big Data Bowl: </a:t>
            </a:r>
            <a:r>
              <a:rPr lang="en-US" dirty="0">
                <a:hlinkClick r:id="rId2"/>
              </a:rPr>
              <a:t>https://www.kaggle.com/c/nfl-big-data-bowl-2020/data</a:t>
            </a:r>
            <a:endParaRPr lang="en-US" dirty="0"/>
          </a:p>
          <a:p>
            <a:r>
              <a:rPr lang="en-US" dirty="0"/>
              <a:t>Video Game Database: compiled from my own collection.</a:t>
            </a:r>
          </a:p>
          <a:p>
            <a:r>
              <a:rPr lang="en-US" dirty="0"/>
              <a:t>Portfolio </a:t>
            </a:r>
            <a:r>
              <a:rPr lang="en-US" dirty="0" err="1"/>
              <a:t>github</a:t>
            </a:r>
            <a:r>
              <a:rPr lang="en-US" dirty="0"/>
              <a:t> repository link: </a:t>
            </a:r>
            <a:r>
              <a:rPr lang="en-US" dirty="0">
                <a:hlinkClick r:id="rId3"/>
              </a:rPr>
              <a:t>https://</a:t>
            </a:r>
            <a:r>
              <a:rPr lang="en-US" dirty="0" err="1">
                <a:hlinkClick r:id="rId3"/>
              </a:rPr>
              <a:t>github.com</a:t>
            </a:r>
            <a:r>
              <a:rPr lang="en-US" dirty="0">
                <a:hlinkClick r:id="rId3"/>
              </a:rPr>
              <a:t>/</a:t>
            </a:r>
            <a:r>
              <a:rPr lang="en-US" dirty="0" err="1">
                <a:hlinkClick r:id="rId3"/>
              </a:rPr>
              <a:t>cjgendro</a:t>
            </a:r>
            <a:r>
              <a:rPr lang="en-US" dirty="0">
                <a:hlinkClick r:id="rId3"/>
              </a:rPr>
              <a:t>/Connor-Gendron-Data-Science-Portfolio</a:t>
            </a:r>
            <a:endParaRPr lang="en-US" dirty="0"/>
          </a:p>
        </p:txBody>
      </p:sp>
    </p:spTree>
    <p:extLst>
      <p:ext uri="{BB962C8B-B14F-4D97-AF65-F5344CB8AC3E}">
        <p14:creationId xmlns:p14="http://schemas.microsoft.com/office/powerpoint/2010/main" val="960517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04136-1121-6B40-A553-24C88F824C7F}"/>
              </a:ext>
            </a:extLst>
          </p:cNvPr>
          <p:cNvSpPr>
            <a:spLocks noGrp="1"/>
          </p:cNvSpPr>
          <p:nvPr>
            <p:ph type="title"/>
          </p:nvPr>
        </p:nvSpPr>
        <p:spPr/>
        <p:txBody>
          <a:bodyPr>
            <a:normAutofit/>
          </a:bodyPr>
          <a:lstStyle/>
          <a:p>
            <a:pPr algn="ctr"/>
            <a:r>
              <a:rPr lang="en-US" dirty="0"/>
              <a:t>Project Overview 1: </a:t>
            </a:r>
            <a:br>
              <a:rPr lang="en-US" dirty="0"/>
            </a:br>
            <a:r>
              <a:rPr lang="en-US" dirty="0"/>
              <a:t>IST 707 Data Analytics</a:t>
            </a:r>
            <a:br>
              <a:rPr lang="en-US" dirty="0"/>
            </a:br>
            <a:endParaRPr lang="en-US" dirty="0"/>
          </a:p>
        </p:txBody>
      </p:sp>
      <p:sp>
        <p:nvSpPr>
          <p:cNvPr id="3" name="Text Placeholder 2">
            <a:extLst>
              <a:ext uri="{FF2B5EF4-FFF2-40B4-BE49-F238E27FC236}">
                <a16:creationId xmlns:a16="http://schemas.microsoft.com/office/drawing/2014/main" id="{0B810F34-D49C-B143-8FE6-20DD8FAE709F}"/>
              </a:ext>
            </a:extLst>
          </p:cNvPr>
          <p:cNvSpPr>
            <a:spLocks noGrp="1"/>
          </p:cNvSpPr>
          <p:nvPr>
            <p:ph type="body" idx="1"/>
          </p:nvPr>
        </p:nvSpPr>
        <p:spPr/>
        <p:txBody>
          <a:bodyPr>
            <a:normAutofit/>
          </a:bodyPr>
          <a:lstStyle/>
          <a:p>
            <a:pPr algn="ctr"/>
            <a:r>
              <a:rPr lang="en-US" sz="6000" dirty="0"/>
              <a:t>Fantasy Football Analysis</a:t>
            </a:r>
          </a:p>
        </p:txBody>
      </p:sp>
    </p:spTree>
    <p:extLst>
      <p:ext uri="{BB962C8B-B14F-4D97-AF65-F5344CB8AC3E}">
        <p14:creationId xmlns:p14="http://schemas.microsoft.com/office/powerpoint/2010/main" val="2679413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DEAE2-E6BF-6C45-B8A0-81D42ADD365F}"/>
              </a:ext>
            </a:extLst>
          </p:cNvPr>
          <p:cNvSpPr>
            <a:spLocks noGrp="1"/>
          </p:cNvSpPr>
          <p:nvPr>
            <p:ph type="title"/>
          </p:nvPr>
        </p:nvSpPr>
        <p:spPr>
          <a:xfrm>
            <a:off x="550862" y="549275"/>
            <a:ext cx="11091600" cy="847725"/>
          </a:xfrm>
        </p:spPr>
        <p:txBody>
          <a:bodyPr/>
          <a:lstStyle/>
          <a:p>
            <a:r>
              <a:rPr lang="en-US" dirty="0"/>
              <a:t>IST 707: Data Analytics</a:t>
            </a:r>
          </a:p>
        </p:txBody>
      </p:sp>
      <p:sp>
        <p:nvSpPr>
          <p:cNvPr id="3" name="Content Placeholder 2">
            <a:extLst>
              <a:ext uri="{FF2B5EF4-FFF2-40B4-BE49-F238E27FC236}">
                <a16:creationId xmlns:a16="http://schemas.microsoft.com/office/drawing/2014/main" id="{780CCFA2-C256-F241-8620-9B3D0C8575FA}"/>
              </a:ext>
            </a:extLst>
          </p:cNvPr>
          <p:cNvSpPr>
            <a:spLocks noGrp="1"/>
          </p:cNvSpPr>
          <p:nvPr>
            <p:ph idx="1"/>
          </p:nvPr>
        </p:nvSpPr>
        <p:spPr>
          <a:xfrm>
            <a:off x="550863" y="1498601"/>
            <a:ext cx="11090274" cy="4594224"/>
          </a:xfrm>
        </p:spPr>
        <p:txBody>
          <a:bodyPr>
            <a:normAutofit/>
          </a:bodyPr>
          <a:lstStyle/>
          <a:p>
            <a:pPr marL="0" indent="0" algn="ctr">
              <a:buNone/>
            </a:pPr>
            <a:r>
              <a:rPr lang="en-US" sz="3200" dirty="0"/>
              <a:t>Project Introduction</a:t>
            </a:r>
          </a:p>
          <a:p>
            <a:r>
              <a:rPr lang="en-US" sz="2400" dirty="0"/>
              <a:t>The goal of this project was to generate actionable data from a set of football statistics.</a:t>
            </a:r>
          </a:p>
          <a:p>
            <a:r>
              <a:rPr lang="en-US" sz="2400" dirty="0"/>
              <a:t>Using R the data set was cleaned, explored, mined, and analyzed for anything that can provide an edge in fantasy football.</a:t>
            </a:r>
          </a:p>
          <a:p>
            <a:r>
              <a:rPr lang="en-US" sz="2400" dirty="0"/>
              <a:t>This included fantasy point predictions, statistics that best correlate to fantasy point production, and positional impact on point production.</a:t>
            </a:r>
          </a:p>
        </p:txBody>
      </p:sp>
    </p:spTree>
    <p:extLst>
      <p:ext uri="{BB962C8B-B14F-4D97-AF65-F5344CB8AC3E}">
        <p14:creationId xmlns:p14="http://schemas.microsoft.com/office/powerpoint/2010/main" val="474540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0577E-8297-724D-98C1-F383049823DB}"/>
              </a:ext>
            </a:extLst>
          </p:cNvPr>
          <p:cNvSpPr>
            <a:spLocks noGrp="1"/>
          </p:cNvSpPr>
          <p:nvPr>
            <p:ph type="title"/>
          </p:nvPr>
        </p:nvSpPr>
        <p:spPr>
          <a:xfrm>
            <a:off x="550863" y="549275"/>
            <a:ext cx="11090274" cy="885825"/>
          </a:xfrm>
        </p:spPr>
        <p:txBody>
          <a:bodyPr/>
          <a:lstStyle/>
          <a:p>
            <a:r>
              <a:rPr lang="en-US" dirty="0"/>
              <a:t>IST 707: Data Analytics</a:t>
            </a:r>
          </a:p>
        </p:txBody>
      </p:sp>
      <p:sp>
        <p:nvSpPr>
          <p:cNvPr id="3" name="Content Placeholder 2">
            <a:extLst>
              <a:ext uri="{FF2B5EF4-FFF2-40B4-BE49-F238E27FC236}">
                <a16:creationId xmlns:a16="http://schemas.microsoft.com/office/drawing/2014/main" id="{1BC16479-CE24-1741-9B5F-06D6F3A32646}"/>
              </a:ext>
            </a:extLst>
          </p:cNvPr>
          <p:cNvSpPr>
            <a:spLocks noGrp="1"/>
          </p:cNvSpPr>
          <p:nvPr>
            <p:ph sz="half" idx="1"/>
          </p:nvPr>
        </p:nvSpPr>
        <p:spPr>
          <a:xfrm>
            <a:off x="550862" y="1549400"/>
            <a:ext cx="5435600" cy="4543425"/>
          </a:xfrm>
        </p:spPr>
        <p:txBody>
          <a:bodyPr>
            <a:normAutofit lnSpcReduction="10000"/>
          </a:bodyPr>
          <a:lstStyle/>
          <a:p>
            <a:r>
              <a:rPr lang="en-US" sz="3200" dirty="0"/>
              <a:t>Data Set</a:t>
            </a:r>
          </a:p>
          <a:p>
            <a:pPr lvl="1"/>
            <a:r>
              <a:rPr lang="en-US" sz="2000" dirty="0"/>
              <a:t>The data set was a combination of 3 different data categories for NFL players from 1970-2016</a:t>
            </a:r>
          </a:p>
          <a:p>
            <a:pPr lvl="1"/>
            <a:r>
              <a:rPr lang="en-US" sz="2000" dirty="0"/>
              <a:t>One for basic player data including age, name, etc.</a:t>
            </a:r>
          </a:p>
          <a:p>
            <a:pPr lvl="1"/>
            <a:r>
              <a:rPr lang="en-US" sz="2000" dirty="0"/>
              <a:t>One that compiled career statistics</a:t>
            </a:r>
          </a:p>
          <a:p>
            <a:pPr lvl="1"/>
            <a:r>
              <a:rPr lang="en-US" sz="2000" dirty="0"/>
              <a:t>Lastly there was a category for individual game logs.</a:t>
            </a:r>
          </a:p>
          <a:p>
            <a:pPr lvl="1"/>
            <a:endParaRPr lang="en-US" sz="2600" dirty="0"/>
          </a:p>
          <a:p>
            <a:pPr lvl="1"/>
            <a:endParaRPr lang="en-US" sz="2600" dirty="0"/>
          </a:p>
        </p:txBody>
      </p:sp>
      <p:sp>
        <p:nvSpPr>
          <p:cNvPr id="4" name="Content Placeholder 3">
            <a:extLst>
              <a:ext uri="{FF2B5EF4-FFF2-40B4-BE49-F238E27FC236}">
                <a16:creationId xmlns:a16="http://schemas.microsoft.com/office/drawing/2014/main" id="{0CD29082-EC69-5648-801C-AE50120174F6}"/>
              </a:ext>
            </a:extLst>
          </p:cNvPr>
          <p:cNvSpPr>
            <a:spLocks noGrp="1"/>
          </p:cNvSpPr>
          <p:nvPr>
            <p:ph sz="half" idx="2"/>
          </p:nvPr>
        </p:nvSpPr>
        <p:spPr>
          <a:xfrm>
            <a:off x="6205538" y="1549400"/>
            <a:ext cx="5435600" cy="4543425"/>
          </a:xfrm>
        </p:spPr>
        <p:txBody>
          <a:bodyPr>
            <a:normAutofit lnSpcReduction="10000"/>
          </a:bodyPr>
          <a:lstStyle/>
          <a:p>
            <a:r>
              <a:rPr lang="en-US" sz="3200" dirty="0"/>
              <a:t>Data Preparation</a:t>
            </a:r>
          </a:p>
          <a:p>
            <a:pPr lvl="1"/>
            <a:r>
              <a:rPr lang="en-US" sz="2000" dirty="0"/>
              <a:t>After initial exploration we decided to focus on career stats and game logs for Quarter Backs, Running Backs,  Wide Receivers, and Tight Ends.</a:t>
            </a:r>
          </a:p>
          <a:p>
            <a:pPr lvl="1"/>
            <a:r>
              <a:rPr lang="en-US" sz="2000" dirty="0"/>
              <a:t>We were then able to generate formulas to find fantasy point production for the different positions.</a:t>
            </a:r>
          </a:p>
          <a:p>
            <a:pPr marL="0" lvl="0" indent="0" defTabSz="457200">
              <a:lnSpc>
                <a:spcPct val="100000"/>
              </a:lnSpc>
              <a:spcBef>
                <a:spcPts val="0"/>
              </a:spcBef>
              <a:spcAft>
                <a:spcPts val="0"/>
              </a:spcAft>
              <a:buNone/>
            </a:pPr>
            <a:r>
              <a:rPr lang="en-US" sz="1800" dirty="0">
                <a:solidFill>
                  <a:srgbClr val="D36F68">
                    <a:lumMod val="50000"/>
                  </a:srgbClr>
                </a:solidFill>
                <a:latin typeface="Gill Sans MT" panose="020B0502020104020203"/>
              </a:rPr>
              <a:t>QB Fantasy=(</a:t>
            </a:r>
            <a:r>
              <a:rPr lang="en-US" sz="1800" dirty="0" err="1">
                <a:solidFill>
                  <a:srgbClr val="D36F68">
                    <a:lumMod val="50000"/>
                  </a:srgbClr>
                </a:solidFill>
                <a:latin typeface="Gill Sans MT" panose="020B0502020104020203"/>
              </a:rPr>
              <a:t>PassYards</a:t>
            </a:r>
            <a:r>
              <a:rPr lang="en-US" sz="1800" dirty="0">
                <a:solidFill>
                  <a:srgbClr val="D36F68">
                    <a:lumMod val="50000"/>
                  </a:srgbClr>
                </a:solidFill>
                <a:latin typeface="Gill Sans MT" panose="020B0502020104020203"/>
              </a:rPr>
              <a:t> * .04) + (TD* 6) + (</a:t>
            </a:r>
            <a:r>
              <a:rPr lang="en-US" sz="1800" dirty="0" err="1">
                <a:solidFill>
                  <a:srgbClr val="D36F68">
                    <a:lumMod val="50000"/>
                  </a:srgbClr>
                </a:solidFill>
                <a:latin typeface="Gill Sans MT" panose="020B0502020104020203"/>
              </a:rPr>
              <a:t>Ints</a:t>
            </a:r>
            <a:r>
              <a:rPr lang="en-US" sz="1800" dirty="0">
                <a:solidFill>
                  <a:srgbClr val="D36F68">
                    <a:lumMod val="50000"/>
                  </a:srgbClr>
                </a:solidFill>
                <a:latin typeface="Gill Sans MT" panose="020B0502020104020203"/>
              </a:rPr>
              <a:t> * (-1)) + ((</a:t>
            </a:r>
            <a:r>
              <a:rPr lang="en-US" sz="1800" dirty="0" err="1">
                <a:solidFill>
                  <a:srgbClr val="D36F68">
                    <a:lumMod val="50000"/>
                  </a:srgbClr>
                </a:solidFill>
                <a:latin typeface="Gill Sans MT" panose="020B0502020104020203"/>
              </a:rPr>
              <a:t>RushYards</a:t>
            </a:r>
            <a:r>
              <a:rPr lang="en-US" sz="1800" dirty="0">
                <a:solidFill>
                  <a:srgbClr val="D36F68">
                    <a:lumMod val="50000"/>
                  </a:srgbClr>
                </a:solidFill>
                <a:latin typeface="Gill Sans MT" panose="020B0502020104020203"/>
              </a:rPr>
              <a:t> - </a:t>
            </a:r>
            <a:r>
              <a:rPr lang="en-US" sz="1800" dirty="0" err="1">
                <a:solidFill>
                  <a:srgbClr val="D36F68">
                    <a:lumMod val="50000"/>
                  </a:srgbClr>
                </a:solidFill>
                <a:latin typeface="Gill Sans MT" panose="020B0502020104020203"/>
              </a:rPr>
              <a:t>SackYards</a:t>
            </a:r>
            <a:r>
              <a:rPr lang="en-US" sz="1800" dirty="0">
                <a:solidFill>
                  <a:srgbClr val="D36F68">
                    <a:lumMod val="50000"/>
                  </a:srgbClr>
                </a:solidFill>
                <a:latin typeface="Gill Sans MT" panose="020B0502020104020203"/>
              </a:rPr>
              <a:t>)*.1) </a:t>
            </a:r>
          </a:p>
          <a:p>
            <a:pPr marL="0" lvl="0" indent="0" defTabSz="457200">
              <a:lnSpc>
                <a:spcPct val="100000"/>
              </a:lnSpc>
              <a:spcBef>
                <a:spcPts val="0"/>
              </a:spcBef>
              <a:spcAft>
                <a:spcPts val="0"/>
              </a:spcAft>
              <a:buNone/>
            </a:pPr>
            <a:r>
              <a:rPr lang="en-US" sz="1800" dirty="0">
                <a:solidFill>
                  <a:srgbClr val="D36F68">
                    <a:lumMod val="50000"/>
                  </a:srgbClr>
                </a:solidFill>
                <a:latin typeface="Gill Sans MT" panose="020B0502020104020203"/>
              </a:rPr>
              <a:t>RB/WR/TE Fantasy=(Rec * .5) + (</a:t>
            </a:r>
            <a:r>
              <a:rPr lang="en-US" sz="1800" dirty="0" err="1">
                <a:solidFill>
                  <a:srgbClr val="D36F68">
                    <a:lumMod val="50000"/>
                  </a:srgbClr>
                </a:solidFill>
                <a:latin typeface="Gill Sans MT" panose="020B0502020104020203"/>
              </a:rPr>
              <a:t>RecYards</a:t>
            </a:r>
            <a:r>
              <a:rPr lang="en-US" sz="1800" dirty="0">
                <a:solidFill>
                  <a:srgbClr val="D36F68">
                    <a:lumMod val="50000"/>
                  </a:srgbClr>
                </a:solidFill>
                <a:latin typeface="Gill Sans MT" panose="020B0502020104020203"/>
              </a:rPr>
              <a:t> * .1) + (TDs * 6) + (</a:t>
            </a:r>
            <a:r>
              <a:rPr lang="en-US" sz="1800" dirty="0" err="1">
                <a:solidFill>
                  <a:srgbClr val="D36F68">
                    <a:lumMod val="50000"/>
                  </a:srgbClr>
                </a:solidFill>
                <a:latin typeface="Gill Sans MT" panose="020B0502020104020203"/>
              </a:rPr>
              <a:t>RushYards</a:t>
            </a:r>
            <a:r>
              <a:rPr lang="en-US" sz="1800" dirty="0">
                <a:solidFill>
                  <a:srgbClr val="D36F68">
                    <a:lumMod val="50000"/>
                  </a:srgbClr>
                </a:solidFill>
                <a:latin typeface="Gill Sans MT" panose="020B0502020104020203"/>
              </a:rPr>
              <a:t> * .1) </a:t>
            </a:r>
          </a:p>
          <a:p>
            <a:pPr marL="0" lvl="0" indent="0" defTabSz="457200">
              <a:lnSpc>
                <a:spcPct val="100000"/>
              </a:lnSpc>
              <a:spcBef>
                <a:spcPts val="0"/>
              </a:spcBef>
              <a:spcAft>
                <a:spcPts val="0"/>
              </a:spcAft>
              <a:buNone/>
            </a:pPr>
            <a:r>
              <a:rPr lang="en-US" sz="1800" dirty="0">
                <a:solidFill>
                  <a:srgbClr val="D36F68">
                    <a:lumMod val="50000"/>
                  </a:srgbClr>
                </a:solidFill>
                <a:latin typeface="Gill Sans MT" panose="020B0502020104020203"/>
              </a:rPr>
              <a:t>Cost= 3500 + (326.086957*Fantasy)</a:t>
            </a:r>
          </a:p>
        </p:txBody>
      </p:sp>
    </p:spTree>
    <p:extLst>
      <p:ext uri="{BB962C8B-B14F-4D97-AF65-F5344CB8AC3E}">
        <p14:creationId xmlns:p14="http://schemas.microsoft.com/office/powerpoint/2010/main" val="1648830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8311D-8474-C442-B0DA-FCB047FA6936}"/>
              </a:ext>
            </a:extLst>
          </p:cNvPr>
          <p:cNvSpPr>
            <a:spLocks noGrp="1"/>
          </p:cNvSpPr>
          <p:nvPr>
            <p:ph type="title"/>
          </p:nvPr>
        </p:nvSpPr>
        <p:spPr/>
        <p:txBody>
          <a:bodyPr>
            <a:normAutofit/>
          </a:bodyPr>
          <a:lstStyle/>
          <a:p>
            <a:r>
              <a:rPr lang="en-US" sz="4800" dirty="0"/>
              <a:t>IST 707: Data Analytics </a:t>
            </a:r>
          </a:p>
        </p:txBody>
      </p:sp>
      <p:sp>
        <p:nvSpPr>
          <p:cNvPr id="3" name="Content Placeholder 2">
            <a:extLst>
              <a:ext uri="{FF2B5EF4-FFF2-40B4-BE49-F238E27FC236}">
                <a16:creationId xmlns:a16="http://schemas.microsoft.com/office/drawing/2014/main" id="{1B35B117-1A43-6443-857F-2FAAC348DD06}"/>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80B59C1C-DFA2-B941-96D6-66D821CDBD38}"/>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The first tool we used was SVM to predict , on a binary basis, whether or not a given player would score 15 or more fantasy points in a game.</a:t>
            </a:r>
          </a:p>
          <a:p>
            <a:pPr marL="285750" indent="-285750">
              <a:buFont typeface="Arial" panose="020B0604020202020204" pitchFamily="34" charset="0"/>
              <a:buChar char="•"/>
            </a:pPr>
            <a:r>
              <a:rPr lang="en-US" dirty="0"/>
              <a:t>Due to the size of the data a subset was created to focus on quarterback scores.</a:t>
            </a:r>
          </a:p>
          <a:p>
            <a:pPr marL="285750" indent="-285750">
              <a:buFont typeface="Arial" panose="020B0604020202020204" pitchFamily="34" charset="0"/>
              <a:buChar char="•"/>
            </a:pPr>
            <a:r>
              <a:rPr lang="en-US" dirty="0"/>
              <a:t>This analysis yielded 55.47% accuracy </a:t>
            </a:r>
          </a:p>
        </p:txBody>
      </p:sp>
      <p:pic>
        <p:nvPicPr>
          <p:cNvPr id="5" name="Content Placeholder 4">
            <a:extLst>
              <a:ext uri="{FF2B5EF4-FFF2-40B4-BE49-F238E27FC236}">
                <a16:creationId xmlns:a16="http://schemas.microsoft.com/office/drawing/2014/main" id="{30978C6F-D625-9B46-850A-0D2747425A77}"/>
              </a:ext>
            </a:extLst>
          </p:cNvPr>
          <p:cNvPicPr>
            <a:picLocks noGrp="1" noChangeAspect="1"/>
          </p:cNvPicPr>
          <p:nvPr>
            <p:ph sz="half" idx="1"/>
          </p:nvPr>
        </p:nvPicPr>
        <p:blipFill>
          <a:blip r:embed="rId2"/>
          <a:stretch>
            <a:fillRect/>
          </a:stretch>
        </p:blipFill>
        <p:spPr>
          <a:xfrm>
            <a:off x="4295775" y="1750061"/>
            <a:ext cx="7345362" cy="4342764"/>
          </a:xfrm>
          <a:prstGeom prst="rect">
            <a:avLst/>
          </a:prstGeom>
        </p:spPr>
      </p:pic>
    </p:spTree>
    <p:extLst>
      <p:ext uri="{BB962C8B-B14F-4D97-AF65-F5344CB8AC3E}">
        <p14:creationId xmlns:p14="http://schemas.microsoft.com/office/powerpoint/2010/main" val="397484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3F016-ACEF-F04A-8F08-4E6B594E1D8A}"/>
              </a:ext>
            </a:extLst>
          </p:cNvPr>
          <p:cNvSpPr>
            <a:spLocks noGrp="1"/>
          </p:cNvSpPr>
          <p:nvPr>
            <p:ph type="title"/>
          </p:nvPr>
        </p:nvSpPr>
        <p:spPr>
          <a:xfrm>
            <a:off x="550863" y="317501"/>
            <a:ext cx="4500562" cy="1242794"/>
          </a:xfrm>
        </p:spPr>
        <p:txBody>
          <a:bodyPr>
            <a:normAutofit fontScale="90000"/>
          </a:bodyPr>
          <a:lstStyle/>
          <a:p>
            <a:r>
              <a:rPr lang="en-US" sz="4800" dirty="0"/>
              <a:t>IST 707: Data Analytics</a:t>
            </a:r>
          </a:p>
        </p:txBody>
      </p:sp>
      <p:sp>
        <p:nvSpPr>
          <p:cNvPr id="3" name="Picture Placeholder 2">
            <a:extLst>
              <a:ext uri="{FF2B5EF4-FFF2-40B4-BE49-F238E27FC236}">
                <a16:creationId xmlns:a16="http://schemas.microsoft.com/office/drawing/2014/main" id="{B07F7EA7-230F-B343-82C7-86CBB3C6CF42}"/>
              </a:ext>
            </a:extLst>
          </p:cNvPr>
          <p:cNvSpPr>
            <a:spLocks noGrp="1"/>
          </p:cNvSpPr>
          <p:nvPr>
            <p:ph type="pic" idx="1"/>
          </p:nvPr>
        </p:nvSpPr>
        <p:spPr/>
      </p:sp>
      <p:sp>
        <p:nvSpPr>
          <p:cNvPr id="4" name="Text Placeholder 3">
            <a:extLst>
              <a:ext uri="{FF2B5EF4-FFF2-40B4-BE49-F238E27FC236}">
                <a16:creationId xmlns:a16="http://schemas.microsoft.com/office/drawing/2014/main" id="{51501085-1C1A-BB4E-8C8A-5E2193AAC76B}"/>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3200" dirty="0"/>
              <a:t>We also used association rule mining to find statistical situations that best predict winning a football game.</a:t>
            </a:r>
          </a:p>
        </p:txBody>
      </p:sp>
      <p:pic>
        <p:nvPicPr>
          <p:cNvPr id="6" name="Content Placeholder 5" descr="A screenshot of a cell phone&#10;&#10;Description automatically generated">
            <a:extLst>
              <a:ext uri="{FF2B5EF4-FFF2-40B4-BE49-F238E27FC236}">
                <a16:creationId xmlns:a16="http://schemas.microsoft.com/office/drawing/2014/main" id="{72789F70-0240-004E-9433-27CC62AED09E}"/>
              </a:ext>
            </a:extLst>
          </p:cNvPr>
          <p:cNvPicPr>
            <a:picLocks noChangeAspect="1"/>
          </p:cNvPicPr>
          <p:nvPr/>
        </p:nvPicPr>
        <p:blipFill>
          <a:blip r:embed="rId2"/>
          <a:stretch>
            <a:fillRect/>
          </a:stretch>
        </p:blipFill>
        <p:spPr>
          <a:xfrm>
            <a:off x="5267324" y="549275"/>
            <a:ext cx="6373813" cy="5733316"/>
          </a:xfrm>
          <a:prstGeom prst="rect">
            <a:avLst/>
          </a:prstGeom>
        </p:spPr>
      </p:pic>
    </p:spTree>
    <p:extLst>
      <p:ext uri="{BB962C8B-B14F-4D97-AF65-F5344CB8AC3E}">
        <p14:creationId xmlns:p14="http://schemas.microsoft.com/office/powerpoint/2010/main" val="786671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4" name="Group 19">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36" name="Freeform: Shape 20">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8" name="Oval 21">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Oval 22">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Freeform: Shape 23">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41" name="Rectangle 25">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27">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E86283DB-5524-2A41-97A3-06664FD3F106}"/>
              </a:ext>
            </a:extLst>
          </p:cNvPr>
          <p:cNvSpPr>
            <a:spLocks noGrp="1"/>
          </p:cNvSpPr>
          <p:nvPr>
            <p:ph type="title"/>
          </p:nvPr>
        </p:nvSpPr>
        <p:spPr>
          <a:xfrm>
            <a:off x="550864" y="549275"/>
            <a:ext cx="5437186" cy="2663806"/>
          </a:xfrm>
        </p:spPr>
        <p:txBody>
          <a:bodyPr vert="horz" wrap="square" lIns="0" tIns="0" rIns="0" bIns="0" rtlCol="0" anchor="b" anchorCtr="0">
            <a:normAutofit/>
          </a:bodyPr>
          <a:lstStyle/>
          <a:p>
            <a:r>
              <a:rPr lang="en-US" sz="6400"/>
              <a:t>IST 707: Data Analytics</a:t>
            </a:r>
          </a:p>
        </p:txBody>
      </p:sp>
      <p:grpSp>
        <p:nvGrpSpPr>
          <p:cNvPr id="30" name="Group 29">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31"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5" name="Content Placeholder 4">
            <a:extLst>
              <a:ext uri="{FF2B5EF4-FFF2-40B4-BE49-F238E27FC236}">
                <a16:creationId xmlns:a16="http://schemas.microsoft.com/office/drawing/2014/main" id="{F330C9BF-667D-124D-83E9-1CF549D9A86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53492" y="549275"/>
            <a:ext cx="4491302" cy="2771775"/>
          </a:xfrm>
          <a:custGeom>
            <a:avLst/>
            <a:gdLst/>
            <a:ahLst/>
            <a:cxnLst/>
            <a:rect l="l" t="t" r="r" b="b"/>
            <a:pathLst>
              <a:path w="5083992" h="2880518">
                <a:moveTo>
                  <a:pt x="0" y="0"/>
                </a:moveTo>
                <a:lnTo>
                  <a:pt x="5083992" y="0"/>
                </a:lnTo>
                <a:lnTo>
                  <a:pt x="5083992" y="2880518"/>
                </a:lnTo>
                <a:lnTo>
                  <a:pt x="0" y="2880518"/>
                </a:lnTo>
                <a:close/>
              </a:path>
            </a:pathLst>
          </a:custGeom>
        </p:spPr>
      </p:pic>
      <p:sp>
        <p:nvSpPr>
          <p:cNvPr id="35" name="Freeform: Shape 34">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Freeform: Shape 36">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68568DA9-C2F9-8D4B-B82F-B5DA73D659B6}"/>
              </a:ext>
            </a:extLst>
          </p:cNvPr>
          <p:cNvSpPr>
            <a:spLocks noGrp="1"/>
          </p:cNvSpPr>
          <p:nvPr>
            <p:ph sz="half" idx="1"/>
          </p:nvPr>
        </p:nvSpPr>
        <p:spPr>
          <a:xfrm>
            <a:off x="550863" y="3409936"/>
            <a:ext cx="5437187" cy="2682889"/>
          </a:xfrm>
        </p:spPr>
        <p:txBody>
          <a:bodyPr vert="horz" wrap="square" lIns="0" tIns="0" rIns="0" bIns="0" rtlCol="0" anchor="t">
            <a:normAutofit/>
          </a:bodyPr>
          <a:lstStyle/>
          <a:p>
            <a:r>
              <a:rPr lang="en-US" sz="1600" dirty="0"/>
              <a:t>Our last analytic method was to predict fantasy points using decision trees.</a:t>
            </a:r>
          </a:p>
          <a:p>
            <a:r>
              <a:rPr lang="en-US" sz="1600" dirty="0"/>
              <a:t>These resulted in a more intensive understanding of the driving factors behind fantasy point production.</a:t>
            </a:r>
          </a:p>
          <a:p>
            <a:endParaRPr lang="en-US" sz="1600" dirty="0"/>
          </a:p>
        </p:txBody>
      </p:sp>
      <p:pic>
        <p:nvPicPr>
          <p:cNvPr id="15" name="Picture 14">
            <a:extLst>
              <a:ext uri="{FF2B5EF4-FFF2-40B4-BE49-F238E27FC236}">
                <a16:creationId xmlns:a16="http://schemas.microsoft.com/office/drawing/2014/main" id="{92986AF9-2874-4B44-9543-355DC95738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2206" y="3536950"/>
            <a:ext cx="4493874" cy="2773362"/>
          </a:xfrm>
          <a:custGeom>
            <a:avLst/>
            <a:gdLst/>
            <a:ahLst/>
            <a:cxnLst/>
            <a:rect l="l" t="t" r="r" b="b"/>
            <a:pathLst>
              <a:path w="5083992" h="2880518">
                <a:moveTo>
                  <a:pt x="0" y="0"/>
                </a:moveTo>
                <a:lnTo>
                  <a:pt x="5083992" y="0"/>
                </a:lnTo>
                <a:lnTo>
                  <a:pt x="5083992" y="2880518"/>
                </a:lnTo>
                <a:lnTo>
                  <a:pt x="0" y="2880518"/>
                </a:lnTo>
                <a:close/>
              </a:path>
            </a:pathLst>
          </a:custGeom>
        </p:spPr>
      </p:pic>
    </p:spTree>
    <p:extLst>
      <p:ext uri="{BB962C8B-B14F-4D97-AF65-F5344CB8AC3E}">
        <p14:creationId xmlns:p14="http://schemas.microsoft.com/office/powerpoint/2010/main" val="247996058"/>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285</TotalTime>
  <Words>2818</Words>
  <Application>Microsoft Macintosh PowerPoint</Application>
  <PresentationFormat>Widescreen</PresentationFormat>
  <Paragraphs>170</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Gill Sans MT</vt:lpstr>
      <vt:lpstr>Sitka Heading</vt:lpstr>
      <vt:lpstr>Source Sans Pro</vt:lpstr>
      <vt:lpstr>3DFloatVTI</vt:lpstr>
      <vt:lpstr>Master of Science: Applied Data Science  Portfolio Milestone</vt:lpstr>
      <vt:lpstr>Portfolio Milestone: Introduction</vt:lpstr>
      <vt:lpstr>Portfolio Milestone: Objective</vt:lpstr>
      <vt:lpstr>Project Overview 1:  IST 707 Data Analytics </vt:lpstr>
      <vt:lpstr>IST 707: Data Analytics</vt:lpstr>
      <vt:lpstr>IST 707: Data Analytics</vt:lpstr>
      <vt:lpstr>IST 707: Data Analytics </vt:lpstr>
      <vt:lpstr>IST 707: Data Analytics</vt:lpstr>
      <vt:lpstr>IST 707: Data Analytics</vt:lpstr>
      <vt:lpstr> Satisfied Learning Objectives</vt:lpstr>
      <vt:lpstr>Project Overview 2: IST 736 Text Mining </vt:lpstr>
      <vt:lpstr>IST 736: Text Mining</vt:lpstr>
      <vt:lpstr>IST 736: Text Mining</vt:lpstr>
      <vt:lpstr>IST 736: Text Mining</vt:lpstr>
      <vt:lpstr>IST 736: Text Mining</vt:lpstr>
      <vt:lpstr>IST 736: Text Mining</vt:lpstr>
      <vt:lpstr>Satisfied Learning Objectives</vt:lpstr>
      <vt:lpstr>Project Overview 3: IST 718 Big Data Analytics</vt:lpstr>
      <vt:lpstr>IST 718: Big Data Analytics</vt:lpstr>
      <vt:lpstr>IST 718: Big Data Analytics</vt:lpstr>
      <vt:lpstr>IST 718: Big Data Analytics</vt:lpstr>
      <vt:lpstr>IST 718: Big Data Analytics</vt:lpstr>
      <vt:lpstr>IST 718: Big Data Analytics</vt:lpstr>
      <vt:lpstr>Satisfied Learning Objectives</vt:lpstr>
      <vt:lpstr>Project Overview 4: IST 659 Data Admin Concepts and Database Management</vt:lpstr>
      <vt:lpstr>IST 659: Data Admin Concepts &amp; Database Management </vt:lpstr>
      <vt:lpstr>IST 659: Data Admin Concepts &amp; Database Management </vt:lpstr>
      <vt:lpstr>IST 659: Data Admin Concepts &amp; Database Management </vt:lpstr>
      <vt:lpstr>Satisfied Learning Objectives</vt:lpstr>
      <vt:lpstr>Conclusion</vt:lpstr>
      <vt:lpstr>References:</vt:lpstr>
      <vt:lpstr>References 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 of Science: Applied Data Science  Portfolio Milestone</dc:title>
  <dc:creator>Connor Gendron</dc:creator>
  <cp:lastModifiedBy>Connor Gendron</cp:lastModifiedBy>
  <cp:revision>20</cp:revision>
  <dcterms:created xsi:type="dcterms:W3CDTF">2020-09-03T22:20:24Z</dcterms:created>
  <dcterms:modified xsi:type="dcterms:W3CDTF">2020-09-04T17:40:55Z</dcterms:modified>
</cp:coreProperties>
</file>