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030"/>
    <a:srgbClr val="162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63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2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92622"/>
            <a:ext cx="42687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232383"/>
            <a:ext cx="4268788" cy="4041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2622"/>
            <a:ext cx="427037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32383"/>
            <a:ext cx="4270374" cy="4041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E242-39C9-4833-8E29-A70A28E2ED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E155-7BDB-47F5-B982-8E1ED64AC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95400" y="177803"/>
            <a:ext cx="7620000" cy="1239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332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E242-39C9-4833-8E29-A70A28E2ED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E155-7BDB-47F5-B982-8E1ED64AC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177803"/>
            <a:ext cx="7620000" cy="1239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1205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592623"/>
            <a:ext cx="42687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2232383"/>
            <a:ext cx="4268788" cy="4041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2623"/>
            <a:ext cx="4270374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32383"/>
            <a:ext cx="4270374" cy="4041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E242-39C9-4833-8E29-A70A28E2ED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E155-7BDB-47F5-B982-8E1ED64AC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95400" y="177804"/>
            <a:ext cx="7620000" cy="1239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4680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BE242-39C9-4833-8E29-A70A28E2ED8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8/4/2022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DE155-7BDB-47F5-B982-8E1ED64ACE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95400" y="177804"/>
            <a:ext cx="7620000" cy="12398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0809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5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60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2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22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3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4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6068-5E44-4171-ADE9-E0B70273713B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6068-5E44-4171-ADE9-E0B70273713B}" type="datetimeFigureOut">
              <a:rPr lang="en-US" smtClean="0"/>
              <a:pPr/>
              <a:t>8/4/2022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3F619-6584-4561-AA6A-D525575625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75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C8E44AD-EC38-7B7D-359F-65A54989090A}"/>
              </a:ext>
            </a:extLst>
          </p:cNvPr>
          <p:cNvSpPr/>
          <p:nvPr/>
        </p:nvSpPr>
        <p:spPr>
          <a:xfrm>
            <a:off x="754144" y="1084082"/>
            <a:ext cx="5806912" cy="2978922"/>
          </a:xfrm>
          <a:custGeom>
            <a:avLst/>
            <a:gdLst>
              <a:gd name="connsiteX0" fmla="*/ 5806912 w 5806912"/>
              <a:gd name="connsiteY0" fmla="*/ 0 h 2978922"/>
              <a:gd name="connsiteX1" fmla="*/ 3987538 w 5806912"/>
              <a:gd name="connsiteY1" fmla="*/ 254524 h 2978922"/>
              <a:gd name="connsiteX2" fmla="*/ 2752627 w 5806912"/>
              <a:gd name="connsiteY2" fmla="*/ 1197205 h 2978922"/>
              <a:gd name="connsiteX3" fmla="*/ 1847654 w 5806912"/>
              <a:gd name="connsiteY3" fmla="*/ 2328421 h 2978922"/>
              <a:gd name="connsiteX4" fmla="*/ 952108 w 5806912"/>
              <a:gd name="connsiteY4" fmla="*/ 2733774 h 2978922"/>
              <a:gd name="connsiteX5" fmla="*/ 377072 w 5806912"/>
              <a:gd name="connsiteY5" fmla="*/ 2960017 h 2978922"/>
              <a:gd name="connsiteX6" fmla="*/ 0 w 5806912"/>
              <a:gd name="connsiteY6" fmla="*/ 2950590 h 29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6912" h="2978922">
                <a:moveTo>
                  <a:pt x="5806912" y="0"/>
                </a:moveTo>
                <a:cubicBezTo>
                  <a:pt x="5151748" y="27495"/>
                  <a:pt x="4496585" y="54990"/>
                  <a:pt x="3987538" y="254524"/>
                </a:cubicBezTo>
                <a:cubicBezTo>
                  <a:pt x="3478491" y="454058"/>
                  <a:pt x="3109274" y="851556"/>
                  <a:pt x="2752627" y="1197205"/>
                </a:cubicBezTo>
                <a:cubicBezTo>
                  <a:pt x="2395980" y="1542855"/>
                  <a:pt x="2147740" y="2072326"/>
                  <a:pt x="1847654" y="2328421"/>
                </a:cubicBezTo>
                <a:cubicBezTo>
                  <a:pt x="1547567" y="2584516"/>
                  <a:pt x="1197205" y="2628508"/>
                  <a:pt x="952108" y="2733774"/>
                </a:cubicBezTo>
                <a:cubicBezTo>
                  <a:pt x="707011" y="2839040"/>
                  <a:pt x="535757" y="2923881"/>
                  <a:pt x="377072" y="2960017"/>
                </a:cubicBezTo>
                <a:cubicBezTo>
                  <a:pt x="218387" y="2996153"/>
                  <a:pt x="109193" y="2973371"/>
                  <a:pt x="0" y="2950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6C9EB7-33BE-9B49-4DAF-AE57ADA44C58}"/>
              </a:ext>
            </a:extLst>
          </p:cNvPr>
          <p:cNvSpPr/>
          <p:nvPr/>
        </p:nvSpPr>
        <p:spPr>
          <a:xfrm>
            <a:off x="1668544" y="2794996"/>
            <a:ext cx="5806912" cy="2978922"/>
          </a:xfrm>
          <a:custGeom>
            <a:avLst/>
            <a:gdLst>
              <a:gd name="connsiteX0" fmla="*/ 5806912 w 5806912"/>
              <a:gd name="connsiteY0" fmla="*/ 0 h 2978922"/>
              <a:gd name="connsiteX1" fmla="*/ 3987538 w 5806912"/>
              <a:gd name="connsiteY1" fmla="*/ 254524 h 2978922"/>
              <a:gd name="connsiteX2" fmla="*/ 2752627 w 5806912"/>
              <a:gd name="connsiteY2" fmla="*/ 1197205 h 2978922"/>
              <a:gd name="connsiteX3" fmla="*/ 1847654 w 5806912"/>
              <a:gd name="connsiteY3" fmla="*/ 2328421 h 2978922"/>
              <a:gd name="connsiteX4" fmla="*/ 952108 w 5806912"/>
              <a:gd name="connsiteY4" fmla="*/ 2733774 h 2978922"/>
              <a:gd name="connsiteX5" fmla="*/ 377072 w 5806912"/>
              <a:gd name="connsiteY5" fmla="*/ 2960017 h 2978922"/>
              <a:gd name="connsiteX6" fmla="*/ 0 w 5806912"/>
              <a:gd name="connsiteY6" fmla="*/ 2950590 h 29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6912" h="2978922">
                <a:moveTo>
                  <a:pt x="5806912" y="0"/>
                </a:moveTo>
                <a:cubicBezTo>
                  <a:pt x="5151748" y="27495"/>
                  <a:pt x="4496585" y="54990"/>
                  <a:pt x="3987538" y="254524"/>
                </a:cubicBezTo>
                <a:cubicBezTo>
                  <a:pt x="3478491" y="454058"/>
                  <a:pt x="3109274" y="851556"/>
                  <a:pt x="2752627" y="1197205"/>
                </a:cubicBezTo>
                <a:cubicBezTo>
                  <a:pt x="2395980" y="1542855"/>
                  <a:pt x="2147740" y="2072326"/>
                  <a:pt x="1847654" y="2328421"/>
                </a:cubicBezTo>
                <a:cubicBezTo>
                  <a:pt x="1547567" y="2584516"/>
                  <a:pt x="1197205" y="2628508"/>
                  <a:pt x="952108" y="2733774"/>
                </a:cubicBezTo>
                <a:cubicBezTo>
                  <a:pt x="707011" y="2839040"/>
                  <a:pt x="535757" y="2923881"/>
                  <a:pt x="377072" y="2960017"/>
                </a:cubicBezTo>
                <a:cubicBezTo>
                  <a:pt x="218387" y="2996153"/>
                  <a:pt x="109193" y="2973371"/>
                  <a:pt x="0" y="2950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C90480-7992-0B48-7E4B-627B3864E2CD}"/>
              </a:ext>
            </a:extLst>
          </p:cNvPr>
          <p:cNvSpPr/>
          <p:nvPr/>
        </p:nvSpPr>
        <p:spPr>
          <a:xfrm>
            <a:off x="4572000" y="1376313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7632D7-13C2-DA01-FA6F-2235D634DA65}"/>
              </a:ext>
            </a:extLst>
          </p:cNvPr>
          <p:cNvSpPr/>
          <p:nvPr/>
        </p:nvSpPr>
        <p:spPr>
          <a:xfrm>
            <a:off x="3840342" y="4407082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76BC31-97E7-0745-2EAE-419C6CB3C6AD}"/>
              </a:ext>
            </a:extLst>
          </p:cNvPr>
          <p:cNvSpPr/>
          <p:nvPr/>
        </p:nvSpPr>
        <p:spPr>
          <a:xfrm>
            <a:off x="770839" y="4018226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CD028AF-9A4D-4DD7-8F9C-4BA2CDA1D872}"/>
              </a:ext>
            </a:extLst>
          </p:cNvPr>
          <p:cNvSpPr/>
          <p:nvPr/>
        </p:nvSpPr>
        <p:spPr>
          <a:xfrm>
            <a:off x="1006509" y="1564849"/>
            <a:ext cx="6195569" cy="3751869"/>
          </a:xfrm>
          <a:custGeom>
            <a:avLst/>
            <a:gdLst>
              <a:gd name="connsiteX0" fmla="*/ 6195569 w 6195569"/>
              <a:gd name="connsiteY0" fmla="*/ 490194 h 3751869"/>
              <a:gd name="connsiteX1" fmla="*/ 6054167 w 6195569"/>
              <a:gd name="connsiteY1" fmla="*/ 414780 h 3751869"/>
              <a:gd name="connsiteX2" fmla="*/ 5903338 w 6195569"/>
              <a:gd name="connsiteY2" fmla="*/ 339365 h 3751869"/>
              <a:gd name="connsiteX3" fmla="*/ 5752510 w 6195569"/>
              <a:gd name="connsiteY3" fmla="*/ 301658 h 3751869"/>
              <a:gd name="connsiteX4" fmla="*/ 5516839 w 6195569"/>
              <a:gd name="connsiteY4" fmla="*/ 216817 h 3751869"/>
              <a:gd name="connsiteX5" fmla="*/ 5158621 w 6195569"/>
              <a:gd name="connsiteY5" fmla="*/ 84842 h 3751869"/>
              <a:gd name="connsiteX6" fmla="*/ 4904097 w 6195569"/>
              <a:gd name="connsiteY6" fmla="*/ 37708 h 3751869"/>
              <a:gd name="connsiteX7" fmla="*/ 4724988 w 6195569"/>
              <a:gd name="connsiteY7" fmla="*/ 0 h 3751869"/>
              <a:gd name="connsiteX8" fmla="*/ 4517598 w 6195569"/>
              <a:gd name="connsiteY8" fmla="*/ 37708 h 3751869"/>
              <a:gd name="connsiteX9" fmla="*/ 4244221 w 6195569"/>
              <a:gd name="connsiteY9" fmla="*/ 433633 h 3751869"/>
              <a:gd name="connsiteX10" fmla="*/ 4168806 w 6195569"/>
              <a:gd name="connsiteY10" fmla="*/ 735291 h 3751869"/>
              <a:gd name="connsiteX11" fmla="*/ 4121672 w 6195569"/>
              <a:gd name="connsiteY11" fmla="*/ 1008669 h 3751869"/>
              <a:gd name="connsiteX12" fmla="*/ 4008551 w 6195569"/>
              <a:gd name="connsiteY12" fmla="*/ 1168924 h 3751869"/>
              <a:gd name="connsiteX13" fmla="*/ 3951990 w 6195569"/>
              <a:gd name="connsiteY13" fmla="*/ 1310326 h 3751869"/>
              <a:gd name="connsiteX14" fmla="*/ 3744600 w 6195569"/>
              <a:gd name="connsiteY14" fmla="*/ 1545996 h 3751869"/>
              <a:gd name="connsiteX15" fmla="*/ 3622052 w 6195569"/>
              <a:gd name="connsiteY15" fmla="*/ 1583704 h 3751869"/>
              <a:gd name="connsiteX16" fmla="*/ 3490077 w 6195569"/>
              <a:gd name="connsiteY16" fmla="*/ 1498862 h 3751869"/>
              <a:gd name="connsiteX17" fmla="*/ 3244980 w 6195569"/>
              <a:gd name="connsiteY17" fmla="*/ 1329180 h 3751869"/>
              <a:gd name="connsiteX18" fmla="*/ 2962176 w 6195569"/>
              <a:gd name="connsiteY18" fmla="*/ 1291473 h 3751869"/>
              <a:gd name="connsiteX19" fmla="*/ 2735932 w 6195569"/>
              <a:gd name="connsiteY19" fmla="*/ 1329180 h 3751869"/>
              <a:gd name="connsiteX20" fmla="*/ 2641664 w 6195569"/>
              <a:gd name="connsiteY20" fmla="*/ 1385741 h 3751869"/>
              <a:gd name="connsiteX21" fmla="*/ 2613384 w 6195569"/>
              <a:gd name="connsiteY21" fmla="*/ 1432875 h 3751869"/>
              <a:gd name="connsiteX22" fmla="*/ 2575677 w 6195569"/>
              <a:gd name="connsiteY22" fmla="*/ 1536570 h 3751869"/>
              <a:gd name="connsiteX23" fmla="*/ 2528543 w 6195569"/>
              <a:gd name="connsiteY23" fmla="*/ 1875935 h 3751869"/>
              <a:gd name="connsiteX24" fmla="*/ 2509689 w 6195569"/>
              <a:gd name="connsiteY24" fmla="*/ 2139885 h 3751869"/>
              <a:gd name="connsiteX25" fmla="*/ 2471982 w 6195569"/>
              <a:gd name="connsiteY25" fmla="*/ 2262433 h 3751869"/>
              <a:gd name="connsiteX26" fmla="*/ 2443701 w 6195569"/>
              <a:gd name="connsiteY26" fmla="*/ 2384982 h 3751869"/>
              <a:gd name="connsiteX27" fmla="*/ 2396567 w 6195569"/>
              <a:gd name="connsiteY27" fmla="*/ 2488677 h 3751869"/>
              <a:gd name="connsiteX28" fmla="*/ 2255165 w 6195569"/>
              <a:gd name="connsiteY28" fmla="*/ 2714920 h 3751869"/>
              <a:gd name="connsiteX29" fmla="*/ 2076056 w 6195569"/>
              <a:gd name="connsiteY29" fmla="*/ 2894029 h 3751869"/>
              <a:gd name="connsiteX30" fmla="*/ 1802679 w 6195569"/>
              <a:gd name="connsiteY30" fmla="*/ 2969444 h 3751869"/>
              <a:gd name="connsiteX31" fmla="*/ 1548155 w 6195569"/>
              <a:gd name="connsiteY31" fmla="*/ 2950590 h 3751869"/>
              <a:gd name="connsiteX32" fmla="*/ 1293631 w 6195569"/>
              <a:gd name="connsiteY32" fmla="*/ 2875176 h 3751869"/>
              <a:gd name="connsiteX33" fmla="*/ 1067388 w 6195569"/>
              <a:gd name="connsiteY33" fmla="*/ 2837469 h 3751869"/>
              <a:gd name="connsiteX34" fmla="*/ 935413 w 6195569"/>
              <a:gd name="connsiteY34" fmla="*/ 2865749 h 3751869"/>
              <a:gd name="connsiteX35" fmla="*/ 652609 w 6195569"/>
              <a:gd name="connsiteY35" fmla="*/ 2988297 h 3751869"/>
              <a:gd name="connsiteX36" fmla="*/ 530060 w 6195569"/>
              <a:gd name="connsiteY36" fmla="*/ 3082565 h 3751869"/>
              <a:gd name="connsiteX37" fmla="*/ 190695 w 6195569"/>
              <a:gd name="connsiteY37" fmla="*/ 3374796 h 3751869"/>
              <a:gd name="connsiteX38" fmla="*/ 39866 w 6195569"/>
              <a:gd name="connsiteY38" fmla="*/ 3610466 h 3751869"/>
              <a:gd name="connsiteX39" fmla="*/ 2159 w 6195569"/>
              <a:gd name="connsiteY39" fmla="*/ 3695308 h 3751869"/>
              <a:gd name="connsiteX40" fmla="*/ 2159 w 6195569"/>
              <a:gd name="connsiteY40" fmla="*/ 3751869 h 375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95569" h="3751869">
                <a:moveTo>
                  <a:pt x="6195569" y="490194"/>
                </a:moveTo>
                <a:cubicBezTo>
                  <a:pt x="6099625" y="413439"/>
                  <a:pt x="6204766" y="490079"/>
                  <a:pt x="6054167" y="414780"/>
                </a:cubicBezTo>
                <a:cubicBezTo>
                  <a:pt x="5933081" y="354237"/>
                  <a:pt x="6072960" y="391557"/>
                  <a:pt x="5903338" y="339365"/>
                </a:cubicBezTo>
                <a:cubicBezTo>
                  <a:pt x="5853806" y="324124"/>
                  <a:pt x="5801910" y="317321"/>
                  <a:pt x="5752510" y="301658"/>
                </a:cubicBezTo>
                <a:cubicBezTo>
                  <a:pt x="5672922" y="276423"/>
                  <a:pt x="5594360" y="247825"/>
                  <a:pt x="5516839" y="216817"/>
                </a:cubicBezTo>
                <a:cubicBezTo>
                  <a:pt x="5424689" y="179957"/>
                  <a:pt x="5258857" y="109344"/>
                  <a:pt x="5158621" y="84842"/>
                </a:cubicBezTo>
                <a:cubicBezTo>
                  <a:pt x="5074805" y="64354"/>
                  <a:pt x="4988775" y="54276"/>
                  <a:pt x="4904097" y="37708"/>
                </a:cubicBezTo>
                <a:cubicBezTo>
                  <a:pt x="4844221" y="25993"/>
                  <a:pt x="4784691" y="12569"/>
                  <a:pt x="4724988" y="0"/>
                </a:cubicBezTo>
                <a:cubicBezTo>
                  <a:pt x="4689548" y="2726"/>
                  <a:pt x="4556300" y="3010"/>
                  <a:pt x="4517598" y="37708"/>
                </a:cubicBezTo>
                <a:cubicBezTo>
                  <a:pt x="4390749" y="151435"/>
                  <a:pt x="4297611" y="273462"/>
                  <a:pt x="4244221" y="433633"/>
                </a:cubicBezTo>
                <a:cubicBezTo>
                  <a:pt x="4211445" y="531961"/>
                  <a:pt x="4186416" y="633151"/>
                  <a:pt x="4168806" y="735291"/>
                </a:cubicBezTo>
                <a:cubicBezTo>
                  <a:pt x="4153095" y="826417"/>
                  <a:pt x="4174998" y="933124"/>
                  <a:pt x="4121672" y="1008669"/>
                </a:cubicBezTo>
                <a:cubicBezTo>
                  <a:pt x="4083965" y="1062087"/>
                  <a:pt x="4040607" y="1111935"/>
                  <a:pt x="4008551" y="1168924"/>
                </a:cubicBezTo>
                <a:cubicBezTo>
                  <a:pt x="3983663" y="1213169"/>
                  <a:pt x="3974693" y="1264920"/>
                  <a:pt x="3951990" y="1310326"/>
                </a:cubicBezTo>
                <a:cubicBezTo>
                  <a:pt x="3894004" y="1426298"/>
                  <a:pt x="3860677" y="1483493"/>
                  <a:pt x="3744600" y="1545996"/>
                </a:cubicBezTo>
                <a:cubicBezTo>
                  <a:pt x="3706969" y="1566259"/>
                  <a:pt x="3662901" y="1571135"/>
                  <a:pt x="3622052" y="1583704"/>
                </a:cubicBezTo>
                <a:cubicBezTo>
                  <a:pt x="3578060" y="1555423"/>
                  <a:pt x="3531081" y="1531324"/>
                  <a:pt x="3490077" y="1498862"/>
                </a:cubicBezTo>
                <a:cubicBezTo>
                  <a:pt x="3371339" y="1404860"/>
                  <a:pt x="3416233" y="1373854"/>
                  <a:pt x="3244980" y="1329180"/>
                </a:cubicBezTo>
                <a:cubicBezTo>
                  <a:pt x="3152957" y="1305174"/>
                  <a:pt x="3056444" y="1304042"/>
                  <a:pt x="2962176" y="1291473"/>
                </a:cubicBezTo>
                <a:cubicBezTo>
                  <a:pt x="2870191" y="1298043"/>
                  <a:pt x="2818357" y="1292089"/>
                  <a:pt x="2735932" y="1329180"/>
                </a:cubicBezTo>
                <a:cubicBezTo>
                  <a:pt x="2702515" y="1344218"/>
                  <a:pt x="2641664" y="1385741"/>
                  <a:pt x="2641664" y="1385741"/>
                </a:cubicBezTo>
                <a:cubicBezTo>
                  <a:pt x="2632237" y="1401452"/>
                  <a:pt x="2620728" y="1416089"/>
                  <a:pt x="2613384" y="1432875"/>
                </a:cubicBezTo>
                <a:cubicBezTo>
                  <a:pt x="2598642" y="1466571"/>
                  <a:pt x="2584907" y="1500968"/>
                  <a:pt x="2575677" y="1536570"/>
                </a:cubicBezTo>
                <a:cubicBezTo>
                  <a:pt x="2547755" y="1644270"/>
                  <a:pt x="2537671" y="1766400"/>
                  <a:pt x="2528543" y="1875935"/>
                </a:cubicBezTo>
                <a:cubicBezTo>
                  <a:pt x="2521218" y="1963838"/>
                  <a:pt x="2522461" y="2052607"/>
                  <a:pt x="2509689" y="2139885"/>
                </a:cubicBezTo>
                <a:cubicBezTo>
                  <a:pt x="2503500" y="2182174"/>
                  <a:pt x="2483093" y="2221163"/>
                  <a:pt x="2471982" y="2262433"/>
                </a:cubicBezTo>
                <a:cubicBezTo>
                  <a:pt x="2461083" y="2302915"/>
                  <a:pt x="2456958" y="2345210"/>
                  <a:pt x="2443701" y="2384982"/>
                </a:cubicBezTo>
                <a:cubicBezTo>
                  <a:pt x="2431694" y="2421002"/>
                  <a:pt x="2413547" y="2454717"/>
                  <a:pt x="2396567" y="2488677"/>
                </a:cubicBezTo>
                <a:cubicBezTo>
                  <a:pt x="2348057" y="2585698"/>
                  <a:pt x="2323102" y="2631886"/>
                  <a:pt x="2255165" y="2714920"/>
                </a:cubicBezTo>
                <a:cubicBezTo>
                  <a:pt x="2228405" y="2747627"/>
                  <a:pt x="2120513" y="2867759"/>
                  <a:pt x="2076056" y="2894029"/>
                </a:cubicBezTo>
                <a:cubicBezTo>
                  <a:pt x="1992849" y="2943197"/>
                  <a:pt x="1894745" y="2952181"/>
                  <a:pt x="1802679" y="2969444"/>
                </a:cubicBezTo>
                <a:cubicBezTo>
                  <a:pt x="1717838" y="2963159"/>
                  <a:pt x="1632572" y="2961142"/>
                  <a:pt x="1548155" y="2950590"/>
                </a:cubicBezTo>
                <a:cubicBezTo>
                  <a:pt x="1435738" y="2936538"/>
                  <a:pt x="1403080" y="2908853"/>
                  <a:pt x="1293631" y="2875176"/>
                </a:cubicBezTo>
                <a:cubicBezTo>
                  <a:pt x="1182325" y="2840928"/>
                  <a:pt x="1181740" y="2846998"/>
                  <a:pt x="1067388" y="2837469"/>
                </a:cubicBezTo>
                <a:cubicBezTo>
                  <a:pt x="1023396" y="2846896"/>
                  <a:pt x="978506" y="2852821"/>
                  <a:pt x="935413" y="2865749"/>
                </a:cubicBezTo>
                <a:cubicBezTo>
                  <a:pt x="860609" y="2888190"/>
                  <a:pt x="720789" y="2945369"/>
                  <a:pt x="652609" y="2988297"/>
                </a:cubicBezTo>
                <a:cubicBezTo>
                  <a:pt x="608996" y="3015757"/>
                  <a:pt x="572116" y="3052776"/>
                  <a:pt x="530060" y="3082565"/>
                </a:cubicBezTo>
                <a:cubicBezTo>
                  <a:pt x="384780" y="3185472"/>
                  <a:pt x="322261" y="3177446"/>
                  <a:pt x="190695" y="3374796"/>
                </a:cubicBezTo>
                <a:cubicBezTo>
                  <a:pt x="153389" y="3430755"/>
                  <a:pt x="75575" y="3542619"/>
                  <a:pt x="39866" y="3610466"/>
                </a:cubicBezTo>
                <a:cubicBezTo>
                  <a:pt x="25452" y="3637852"/>
                  <a:pt x="10133" y="3665405"/>
                  <a:pt x="2159" y="3695308"/>
                </a:cubicBezTo>
                <a:cubicBezTo>
                  <a:pt x="-2699" y="3713525"/>
                  <a:pt x="2159" y="3733015"/>
                  <a:pt x="2159" y="3751869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B4ABBB-BD0D-9C11-22ED-1FCB29B534BE}"/>
              </a:ext>
            </a:extLst>
          </p:cNvPr>
          <p:cNvSpPr/>
          <p:nvPr/>
        </p:nvSpPr>
        <p:spPr>
          <a:xfrm rot="19796819">
            <a:off x="346429" y="2941870"/>
            <a:ext cx="6909847" cy="1036737"/>
          </a:xfrm>
          <a:prstGeom prst="rect">
            <a:avLst/>
          </a:prstGeom>
          <a:solidFill>
            <a:srgbClr val="001030"/>
          </a:solidFill>
          <a:ln>
            <a:solidFill>
              <a:srgbClr val="001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ADAC9F-B5D7-F6AB-7570-B0BE3B8A4CDB}"/>
              </a:ext>
            </a:extLst>
          </p:cNvPr>
          <p:cNvSpPr/>
          <p:nvPr/>
        </p:nvSpPr>
        <p:spPr>
          <a:xfrm rot="19796819">
            <a:off x="5105405" y="1514027"/>
            <a:ext cx="1363007" cy="1036737"/>
          </a:xfrm>
          <a:prstGeom prst="rect">
            <a:avLst/>
          </a:prstGeom>
          <a:solidFill>
            <a:srgbClr val="001030"/>
          </a:solidFill>
          <a:ln>
            <a:solidFill>
              <a:srgbClr val="001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7CD02A-4161-5EDF-F0BB-5C37C8073847}"/>
              </a:ext>
            </a:extLst>
          </p:cNvPr>
          <p:cNvSpPr/>
          <p:nvPr/>
        </p:nvSpPr>
        <p:spPr>
          <a:xfrm>
            <a:off x="6780594" y="1785662"/>
            <a:ext cx="254678" cy="226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ADCFBC-FFEA-B1A7-4E19-4DDD622494F5}"/>
              </a:ext>
            </a:extLst>
          </p:cNvPr>
          <p:cNvCxnSpPr>
            <a:cxnSpLocks/>
            <a:stCxn id="16" idx="2"/>
            <a:endCxn id="6" idx="6"/>
          </p:cNvCxnSpPr>
          <p:nvPr/>
        </p:nvCxnSpPr>
        <p:spPr>
          <a:xfrm flipH="1" flipV="1">
            <a:off x="4835951" y="1513002"/>
            <a:ext cx="1944643" cy="38578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59C668-CD0C-E6B2-AF0D-76B2734DA887}"/>
              </a:ext>
            </a:extLst>
          </p:cNvPr>
          <p:cNvCxnSpPr>
            <a:cxnSpLocks/>
            <a:stCxn id="16" idx="2"/>
            <a:endCxn id="7" idx="7"/>
          </p:cNvCxnSpPr>
          <p:nvPr/>
        </p:nvCxnSpPr>
        <p:spPr>
          <a:xfrm flipH="1">
            <a:off x="4065638" y="1898784"/>
            <a:ext cx="2714956" cy="25483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483A20E-9289-D365-25C3-2FFEE259408D}"/>
              </a:ext>
            </a:extLst>
          </p:cNvPr>
          <p:cNvCxnSpPr>
            <a:cxnSpLocks/>
            <a:stCxn id="16" idx="2"/>
            <a:endCxn id="8" idx="6"/>
          </p:cNvCxnSpPr>
          <p:nvPr/>
        </p:nvCxnSpPr>
        <p:spPr>
          <a:xfrm flipH="1">
            <a:off x="1034790" y="1898784"/>
            <a:ext cx="5745804" cy="225613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ACC3DBB4-086B-38EC-9481-87547CCC10B7}"/>
              </a:ext>
            </a:extLst>
          </p:cNvPr>
          <p:cNvSpPr/>
          <p:nvPr/>
        </p:nvSpPr>
        <p:spPr>
          <a:xfrm>
            <a:off x="230790" y="171253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92D0E8D-6BE5-6310-D733-E26B3A323AE9}"/>
              </a:ext>
            </a:extLst>
          </p:cNvPr>
          <p:cNvSpPr/>
          <p:nvPr/>
        </p:nvSpPr>
        <p:spPr>
          <a:xfrm>
            <a:off x="235426" y="566488"/>
            <a:ext cx="254678" cy="226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70A328-C7A9-904F-5207-C3C954896758}"/>
              </a:ext>
            </a:extLst>
          </p:cNvPr>
          <p:cNvCxnSpPr>
            <a:cxnSpLocks/>
          </p:cNvCxnSpPr>
          <p:nvPr/>
        </p:nvCxnSpPr>
        <p:spPr>
          <a:xfrm>
            <a:off x="230790" y="1084082"/>
            <a:ext cx="25931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8A1CBCB-6D47-CEDF-AD40-8233AE3321E6}"/>
              </a:ext>
            </a:extLst>
          </p:cNvPr>
          <p:cNvSpPr txBox="1"/>
          <p:nvPr/>
        </p:nvSpPr>
        <p:spPr>
          <a:xfrm>
            <a:off x="663005" y="880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56DAF8-1674-17B4-B583-C5D5B4C4451A}"/>
              </a:ext>
            </a:extLst>
          </p:cNvPr>
          <p:cNvSpPr txBox="1"/>
          <p:nvPr/>
        </p:nvSpPr>
        <p:spPr>
          <a:xfrm>
            <a:off x="663005" y="49384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GNSS @ 1 Hz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356738-72AB-0119-B7E9-A9D10E831BF5}"/>
              </a:ext>
            </a:extLst>
          </p:cNvPr>
          <p:cNvSpPr txBox="1"/>
          <p:nvPr/>
        </p:nvSpPr>
        <p:spPr>
          <a:xfrm>
            <a:off x="663005" y="863177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GNSS track @ 1 Hz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6304C6-93EC-4655-2496-AA5DBBC813F3}"/>
              </a:ext>
            </a:extLst>
          </p:cNvPr>
          <p:cNvSpPr txBox="1"/>
          <p:nvPr/>
        </p:nvSpPr>
        <p:spPr>
          <a:xfrm>
            <a:off x="146115" y="6101287"/>
            <a:ext cx="844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PT: </a:t>
            </a:r>
            <a:r>
              <a:rPr lang="en-US" i="1" dirty="0"/>
              <a:t>time varying </a:t>
            </a:r>
            <a:r>
              <a:rPr lang="en-US" dirty="0"/>
              <a:t>correction to SWOT overpass time</a:t>
            </a:r>
          </a:p>
          <a:p>
            <a:r>
              <a:rPr lang="en-US" dirty="0"/>
              <a:t>Correction = Level @ SWOT time - level @ closest 15min log to 1Hz GNSS time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4AA7AA-1A5A-F0C8-1D85-809DB7BE76D5}"/>
              </a:ext>
            </a:extLst>
          </p:cNvPr>
          <p:cNvSpPr txBox="1"/>
          <p:nvPr/>
        </p:nvSpPr>
        <p:spPr>
          <a:xfrm>
            <a:off x="5161589" y="3408003"/>
            <a:ext cx="4061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GNSS level = IDW of all PTs within a distance threshold, corrected as below</a:t>
            </a:r>
          </a:p>
          <a:p>
            <a:endParaRPr lang="en-US" dirty="0"/>
          </a:p>
          <a:p>
            <a:r>
              <a:rPr lang="en-US" dirty="0"/>
              <a:t>GNSS drifts take time! The correction therefore can make it seem uphill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E60D2B-B940-1902-B017-82BE3DFF0002}"/>
              </a:ext>
            </a:extLst>
          </p:cNvPr>
          <p:cNvSpPr txBox="1"/>
          <p:nvPr/>
        </p:nvSpPr>
        <p:spPr>
          <a:xfrm>
            <a:off x="2902721" y="102084"/>
            <a:ext cx="6005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GNSS corrected to SWOT time using IDW of closest PTs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E77BA8A-7E21-2D2F-0124-F5A7041E5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5" y="1594239"/>
            <a:ext cx="2351734" cy="174295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ACB97EF8-9FF2-357F-4839-CD17BD47A51A}"/>
              </a:ext>
            </a:extLst>
          </p:cNvPr>
          <p:cNvSpPr txBox="1"/>
          <p:nvPr/>
        </p:nvSpPr>
        <p:spPr>
          <a:xfrm>
            <a:off x="2477124" y="177187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Orig.</a:t>
            </a:r>
          </a:p>
          <a:p>
            <a:r>
              <a:rPr lang="en-US" dirty="0"/>
              <a:t>Corrected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A70A20-AFE2-1710-BAE2-E99A6F9C0035}"/>
              </a:ext>
            </a:extLst>
          </p:cNvPr>
          <p:cNvSpPr txBox="1"/>
          <p:nvPr/>
        </p:nvSpPr>
        <p:spPr>
          <a:xfrm>
            <a:off x="663005" y="121146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to PT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639B338-1180-E4B7-43D8-6C20A0553434}"/>
              </a:ext>
            </a:extLst>
          </p:cNvPr>
          <p:cNvCxnSpPr>
            <a:cxnSpLocks/>
          </p:cNvCxnSpPr>
          <p:nvPr/>
        </p:nvCxnSpPr>
        <p:spPr>
          <a:xfrm>
            <a:off x="230790" y="1415591"/>
            <a:ext cx="25931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79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C8E44AD-EC38-7B7D-359F-65A54989090A}"/>
              </a:ext>
            </a:extLst>
          </p:cNvPr>
          <p:cNvSpPr/>
          <p:nvPr/>
        </p:nvSpPr>
        <p:spPr>
          <a:xfrm>
            <a:off x="754144" y="1084082"/>
            <a:ext cx="5806912" cy="2978922"/>
          </a:xfrm>
          <a:custGeom>
            <a:avLst/>
            <a:gdLst>
              <a:gd name="connsiteX0" fmla="*/ 5806912 w 5806912"/>
              <a:gd name="connsiteY0" fmla="*/ 0 h 2978922"/>
              <a:gd name="connsiteX1" fmla="*/ 3987538 w 5806912"/>
              <a:gd name="connsiteY1" fmla="*/ 254524 h 2978922"/>
              <a:gd name="connsiteX2" fmla="*/ 2752627 w 5806912"/>
              <a:gd name="connsiteY2" fmla="*/ 1197205 h 2978922"/>
              <a:gd name="connsiteX3" fmla="*/ 1847654 w 5806912"/>
              <a:gd name="connsiteY3" fmla="*/ 2328421 h 2978922"/>
              <a:gd name="connsiteX4" fmla="*/ 952108 w 5806912"/>
              <a:gd name="connsiteY4" fmla="*/ 2733774 h 2978922"/>
              <a:gd name="connsiteX5" fmla="*/ 377072 w 5806912"/>
              <a:gd name="connsiteY5" fmla="*/ 2960017 h 2978922"/>
              <a:gd name="connsiteX6" fmla="*/ 0 w 5806912"/>
              <a:gd name="connsiteY6" fmla="*/ 2950590 h 29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6912" h="2978922">
                <a:moveTo>
                  <a:pt x="5806912" y="0"/>
                </a:moveTo>
                <a:cubicBezTo>
                  <a:pt x="5151748" y="27495"/>
                  <a:pt x="4496585" y="54990"/>
                  <a:pt x="3987538" y="254524"/>
                </a:cubicBezTo>
                <a:cubicBezTo>
                  <a:pt x="3478491" y="454058"/>
                  <a:pt x="3109274" y="851556"/>
                  <a:pt x="2752627" y="1197205"/>
                </a:cubicBezTo>
                <a:cubicBezTo>
                  <a:pt x="2395980" y="1542855"/>
                  <a:pt x="2147740" y="2072326"/>
                  <a:pt x="1847654" y="2328421"/>
                </a:cubicBezTo>
                <a:cubicBezTo>
                  <a:pt x="1547567" y="2584516"/>
                  <a:pt x="1197205" y="2628508"/>
                  <a:pt x="952108" y="2733774"/>
                </a:cubicBezTo>
                <a:cubicBezTo>
                  <a:pt x="707011" y="2839040"/>
                  <a:pt x="535757" y="2923881"/>
                  <a:pt x="377072" y="2960017"/>
                </a:cubicBezTo>
                <a:cubicBezTo>
                  <a:pt x="218387" y="2996153"/>
                  <a:pt x="109193" y="2973371"/>
                  <a:pt x="0" y="2950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6C9EB7-33BE-9B49-4DAF-AE57ADA44C58}"/>
              </a:ext>
            </a:extLst>
          </p:cNvPr>
          <p:cNvSpPr/>
          <p:nvPr/>
        </p:nvSpPr>
        <p:spPr>
          <a:xfrm>
            <a:off x="1668544" y="2794996"/>
            <a:ext cx="5806912" cy="2978922"/>
          </a:xfrm>
          <a:custGeom>
            <a:avLst/>
            <a:gdLst>
              <a:gd name="connsiteX0" fmla="*/ 5806912 w 5806912"/>
              <a:gd name="connsiteY0" fmla="*/ 0 h 2978922"/>
              <a:gd name="connsiteX1" fmla="*/ 3987538 w 5806912"/>
              <a:gd name="connsiteY1" fmla="*/ 254524 h 2978922"/>
              <a:gd name="connsiteX2" fmla="*/ 2752627 w 5806912"/>
              <a:gd name="connsiteY2" fmla="*/ 1197205 h 2978922"/>
              <a:gd name="connsiteX3" fmla="*/ 1847654 w 5806912"/>
              <a:gd name="connsiteY3" fmla="*/ 2328421 h 2978922"/>
              <a:gd name="connsiteX4" fmla="*/ 952108 w 5806912"/>
              <a:gd name="connsiteY4" fmla="*/ 2733774 h 2978922"/>
              <a:gd name="connsiteX5" fmla="*/ 377072 w 5806912"/>
              <a:gd name="connsiteY5" fmla="*/ 2960017 h 2978922"/>
              <a:gd name="connsiteX6" fmla="*/ 0 w 5806912"/>
              <a:gd name="connsiteY6" fmla="*/ 2950590 h 29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6912" h="2978922">
                <a:moveTo>
                  <a:pt x="5806912" y="0"/>
                </a:moveTo>
                <a:cubicBezTo>
                  <a:pt x="5151748" y="27495"/>
                  <a:pt x="4496585" y="54990"/>
                  <a:pt x="3987538" y="254524"/>
                </a:cubicBezTo>
                <a:cubicBezTo>
                  <a:pt x="3478491" y="454058"/>
                  <a:pt x="3109274" y="851556"/>
                  <a:pt x="2752627" y="1197205"/>
                </a:cubicBezTo>
                <a:cubicBezTo>
                  <a:pt x="2395980" y="1542855"/>
                  <a:pt x="2147740" y="2072326"/>
                  <a:pt x="1847654" y="2328421"/>
                </a:cubicBezTo>
                <a:cubicBezTo>
                  <a:pt x="1547567" y="2584516"/>
                  <a:pt x="1197205" y="2628508"/>
                  <a:pt x="952108" y="2733774"/>
                </a:cubicBezTo>
                <a:cubicBezTo>
                  <a:pt x="707011" y="2839040"/>
                  <a:pt x="535757" y="2923881"/>
                  <a:pt x="377072" y="2960017"/>
                </a:cubicBezTo>
                <a:cubicBezTo>
                  <a:pt x="218387" y="2996153"/>
                  <a:pt x="109193" y="2973371"/>
                  <a:pt x="0" y="2950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48281B6-FD79-E90D-2850-CEE4E5303FAE}"/>
              </a:ext>
            </a:extLst>
          </p:cNvPr>
          <p:cNvSpPr/>
          <p:nvPr/>
        </p:nvSpPr>
        <p:spPr>
          <a:xfrm>
            <a:off x="1006509" y="1564849"/>
            <a:ext cx="6195569" cy="3751869"/>
          </a:xfrm>
          <a:custGeom>
            <a:avLst/>
            <a:gdLst>
              <a:gd name="connsiteX0" fmla="*/ 6195569 w 6195569"/>
              <a:gd name="connsiteY0" fmla="*/ 490194 h 3751869"/>
              <a:gd name="connsiteX1" fmla="*/ 6054167 w 6195569"/>
              <a:gd name="connsiteY1" fmla="*/ 414780 h 3751869"/>
              <a:gd name="connsiteX2" fmla="*/ 5903338 w 6195569"/>
              <a:gd name="connsiteY2" fmla="*/ 339365 h 3751869"/>
              <a:gd name="connsiteX3" fmla="*/ 5752510 w 6195569"/>
              <a:gd name="connsiteY3" fmla="*/ 301658 h 3751869"/>
              <a:gd name="connsiteX4" fmla="*/ 5516839 w 6195569"/>
              <a:gd name="connsiteY4" fmla="*/ 216817 h 3751869"/>
              <a:gd name="connsiteX5" fmla="*/ 5158621 w 6195569"/>
              <a:gd name="connsiteY5" fmla="*/ 84842 h 3751869"/>
              <a:gd name="connsiteX6" fmla="*/ 4904097 w 6195569"/>
              <a:gd name="connsiteY6" fmla="*/ 37708 h 3751869"/>
              <a:gd name="connsiteX7" fmla="*/ 4724988 w 6195569"/>
              <a:gd name="connsiteY7" fmla="*/ 0 h 3751869"/>
              <a:gd name="connsiteX8" fmla="*/ 4517598 w 6195569"/>
              <a:gd name="connsiteY8" fmla="*/ 37708 h 3751869"/>
              <a:gd name="connsiteX9" fmla="*/ 4244221 w 6195569"/>
              <a:gd name="connsiteY9" fmla="*/ 433633 h 3751869"/>
              <a:gd name="connsiteX10" fmla="*/ 4168806 w 6195569"/>
              <a:gd name="connsiteY10" fmla="*/ 735291 h 3751869"/>
              <a:gd name="connsiteX11" fmla="*/ 4121672 w 6195569"/>
              <a:gd name="connsiteY11" fmla="*/ 1008669 h 3751869"/>
              <a:gd name="connsiteX12" fmla="*/ 4008551 w 6195569"/>
              <a:gd name="connsiteY12" fmla="*/ 1168924 h 3751869"/>
              <a:gd name="connsiteX13" fmla="*/ 3951990 w 6195569"/>
              <a:gd name="connsiteY13" fmla="*/ 1310326 h 3751869"/>
              <a:gd name="connsiteX14" fmla="*/ 3744600 w 6195569"/>
              <a:gd name="connsiteY14" fmla="*/ 1545996 h 3751869"/>
              <a:gd name="connsiteX15" fmla="*/ 3622052 w 6195569"/>
              <a:gd name="connsiteY15" fmla="*/ 1583704 h 3751869"/>
              <a:gd name="connsiteX16" fmla="*/ 3490077 w 6195569"/>
              <a:gd name="connsiteY16" fmla="*/ 1498862 h 3751869"/>
              <a:gd name="connsiteX17" fmla="*/ 3244980 w 6195569"/>
              <a:gd name="connsiteY17" fmla="*/ 1329180 h 3751869"/>
              <a:gd name="connsiteX18" fmla="*/ 2962176 w 6195569"/>
              <a:gd name="connsiteY18" fmla="*/ 1291473 h 3751869"/>
              <a:gd name="connsiteX19" fmla="*/ 2735932 w 6195569"/>
              <a:gd name="connsiteY19" fmla="*/ 1329180 h 3751869"/>
              <a:gd name="connsiteX20" fmla="*/ 2641664 w 6195569"/>
              <a:gd name="connsiteY20" fmla="*/ 1385741 h 3751869"/>
              <a:gd name="connsiteX21" fmla="*/ 2613384 w 6195569"/>
              <a:gd name="connsiteY21" fmla="*/ 1432875 h 3751869"/>
              <a:gd name="connsiteX22" fmla="*/ 2575677 w 6195569"/>
              <a:gd name="connsiteY22" fmla="*/ 1536570 h 3751869"/>
              <a:gd name="connsiteX23" fmla="*/ 2528543 w 6195569"/>
              <a:gd name="connsiteY23" fmla="*/ 1875935 h 3751869"/>
              <a:gd name="connsiteX24" fmla="*/ 2509689 w 6195569"/>
              <a:gd name="connsiteY24" fmla="*/ 2139885 h 3751869"/>
              <a:gd name="connsiteX25" fmla="*/ 2471982 w 6195569"/>
              <a:gd name="connsiteY25" fmla="*/ 2262433 h 3751869"/>
              <a:gd name="connsiteX26" fmla="*/ 2443701 w 6195569"/>
              <a:gd name="connsiteY26" fmla="*/ 2384982 h 3751869"/>
              <a:gd name="connsiteX27" fmla="*/ 2396567 w 6195569"/>
              <a:gd name="connsiteY27" fmla="*/ 2488677 h 3751869"/>
              <a:gd name="connsiteX28" fmla="*/ 2255165 w 6195569"/>
              <a:gd name="connsiteY28" fmla="*/ 2714920 h 3751869"/>
              <a:gd name="connsiteX29" fmla="*/ 2076056 w 6195569"/>
              <a:gd name="connsiteY29" fmla="*/ 2894029 h 3751869"/>
              <a:gd name="connsiteX30" fmla="*/ 1802679 w 6195569"/>
              <a:gd name="connsiteY30" fmla="*/ 2969444 h 3751869"/>
              <a:gd name="connsiteX31" fmla="*/ 1548155 w 6195569"/>
              <a:gd name="connsiteY31" fmla="*/ 2950590 h 3751869"/>
              <a:gd name="connsiteX32" fmla="*/ 1293631 w 6195569"/>
              <a:gd name="connsiteY32" fmla="*/ 2875176 h 3751869"/>
              <a:gd name="connsiteX33" fmla="*/ 1067388 w 6195569"/>
              <a:gd name="connsiteY33" fmla="*/ 2837469 h 3751869"/>
              <a:gd name="connsiteX34" fmla="*/ 935413 w 6195569"/>
              <a:gd name="connsiteY34" fmla="*/ 2865749 h 3751869"/>
              <a:gd name="connsiteX35" fmla="*/ 652609 w 6195569"/>
              <a:gd name="connsiteY35" fmla="*/ 2988297 h 3751869"/>
              <a:gd name="connsiteX36" fmla="*/ 530060 w 6195569"/>
              <a:gd name="connsiteY36" fmla="*/ 3082565 h 3751869"/>
              <a:gd name="connsiteX37" fmla="*/ 190695 w 6195569"/>
              <a:gd name="connsiteY37" fmla="*/ 3374796 h 3751869"/>
              <a:gd name="connsiteX38" fmla="*/ 39866 w 6195569"/>
              <a:gd name="connsiteY38" fmla="*/ 3610466 h 3751869"/>
              <a:gd name="connsiteX39" fmla="*/ 2159 w 6195569"/>
              <a:gd name="connsiteY39" fmla="*/ 3695308 h 3751869"/>
              <a:gd name="connsiteX40" fmla="*/ 2159 w 6195569"/>
              <a:gd name="connsiteY40" fmla="*/ 3751869 h 375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95569" h="3751869">
                <a:moveTo>
                  <a:pt x="6195569" y="490194"/>
                </a:moveTo>
                <a:cubicBezTo>
                  <a:pt x="6099625" y="413439"/>
                  <a:pt x="6204766" y="490079"/>
                  <a:pt x="6054167" y="414780"/>
                </a:cubicBezTo>
                <a:cubicBezTo>
                  <a:pt x="5933081" y="354237"/>
                  <a:pt x="6072960" y="391557"/>
                  <a:pt x="5903338" y="339365"/>
                </a:cubicBezTo>
                <a:cubicBezTo>
                  <a:pt x="5853806" y="324124"/>
                  <a:pt x="5801910" y="317321"/>
                  <a:pt x="5752510" y="301658"/>
                </a:cubicBezTo>
                <a:cubicBezTo>
                  <a:pt x="5672922" y="276423"/>
                  <a:pt x="5594360" y="247825"/>
                  <a:pt x="5516839" y="216817"/>
                </a:cubicBezTo>
                <a:cubicBezTo>
                  <a:pt x="5424689" y="179957"/>
                  <a:pt x="5258857" y="109344"/>
                  <a:pt x="5158621" y="84842"/>
                </a:cubicBezTo>
                <a:cubicBezTo>
                  <a:pt x="5074805" y="64354"/>
                  <a:pt x="4988775" y="54276"/>
                  <a:pt x="4904097" y="37708"/>
                </a:cubicBezTo>
                <a:cubicBezTo>
                  <a:pt x="4844221" y="25993"/>
                  <a:pt x="4784691" y="12569"/>
                  <a:pt x="4724988" y="0"/>
                </a:cubicBezTo>
                <a:cubicBezTo>
                  <a:pt x="4689548" y="2726"/>
                  <a:pt x="4556300" y="3010"/>
                  <a:pt x="4517598" y="37708"/>
                </a:cubicBezTo>
                <a:cubicBezTo>
                  <a:pt x="4390749" y="151435"/>
                  <a:pt x="4297611" y="273462"/>
                  <a:pt x="4244221" y="433633"/>
                </a:cubicBezTo>
                <a:cubicBezTo>
                  <a:pt x="4211445" y="531961"/>
                  <a:pt x="4186416" y="633151"/>
                  <a:pt x="4168806" y="735291"/>
                </a:cubicBezTo>
                <a:cubicBezTo>
                  <a:pt x="4153095" y="826417"/>
                  <a:pt x="4174998" y="933124"/>
                  <a:pt x="4121672" y="1008669"/>
                </a:cubicBezTo>
                <a:cubicBezTo>
                  <a:pt x="4083965" y="1062087"/>
                  <a:pt x="4040607" y="1111935"/>
                  <a:pt x="4008551" y="1168924"/>
                </a:cubicBezTo>
                <a:cubicBezTo>
                  <a:pt x="3983663" y="1213169"/>
                  <a:pt x="3974693" y="1264920"/>
                  <a:pt x="3951990" y="1310326"/>
                </a:cubicBezTo>
                <a:cubicBezTo>
                  <a:pt x="3894004" y="1426298"/>
                  <a:pt x="3860677" y="1483493"/>
                  <a:pt x="3744600" y="1545996"/>
                </a:cubicBezTo>
                <a:cubicBezTo>
                  <a:pt x="3706969" y="1566259"/>
                  <a:pt x="3662901" y="1571135"/>
                  <a:pt x="3622052" y="1583704"/>
                </a:cubicBezTo>
                <a:cubicBezTo>
                  <a:pt x="3578060" y="1555423"/>
                  <a:pt x="3531081" y="1531324"/>
                  <a:pt x="3490077" y="1498862"/>
                </a:cubicBezTo>
                <a:cubicBezTo>
                  <a:pt x="3371339" y="1404860"/>
                  <a:pt x="3416233" y="1373854"/>
                  <a:pt x="3244980" y="1329180"/>
                </a:cubicBezTo>
                <a:cubicBezTo>
                  <a:pt x="3152957" y="1305174"/>
                  <a:pt x="3056444" y="1304042"/>
                  <a:pt x="2962176" y="1291473"/>
                </a:cubicBezTo>
                <a:cubicBezTo>
                  <a:pt x="2870191" y="1298043"/>
                  <a:pt x="2818357" y="1292089"/>
                  <a:pt x="2735932" y="1329180"/>
                </a:cubicBezTo>
                <a:cubicBezTo>
                  <a:pt x="2702515" y="1344218"/>
                  <a:pt x="2641664" y="1385741"/>
                  <a:pt x="2641664" y="1385741"/>
                </a:cubicBezTo>
                <a:cubicBezTo>
                  <a:pt x="2632237" y="1401452"/>
                  <a:pt x="2620728" y="1416089"/>
                  <a:pt x="2613384" y="1432875"/>
                </a:cubicBezTo>
                <a:cubicBezTo>
                  <a:pt x="2598642" y="1466571"/>
                  <a:pt x="2584907" y="1500968"/>
                  <a:pt x="2575677" y="1536570"/>
                </a:cubicBezTo>
                <a:cubicBezTo>
                  <a:pt x="2547755" y="1644270"/>
                  <a:pt x="2537671" y="1766400"/>
                  <a:pt x="2528543" y="1875935"/>
                </a:cubicBezTo>
                <a:cubicBezTo>
                  <a:pt x="2521218" y="1963838"/>
                  <a:pt x="2522461" y="2052607"/>
                  <a:pt x="2509689" y="2139885"/>
                </a:cubicBezTo>
                <a:cubicBezTo>
                  <a:pt x="2503500" y="2182174"/>
                  <a:pt x="2483093" y="2221163"/>
                  <a:pt x="2471982" y="2262433"/>
                </a:cubicBezTo>
                <a:cubicBezTo>
                  <a:pt x="2461083" y="2302915"/>
                  <a:pt x="2456958" y="2345210"/>
                  <a:pt x="2443701" y="2384982"/>
                </a:cubicBezTo>
                <a:cubicBezTo>
                  <a:pt x="2431694" y="2421002"/>
                  <a:pt x="2413547" y="2454717"/>
                  <a:pt x="2396567" y="2488677"/>
                </a:cubicBezTo>
                <a:cubicBezTo>
                  <a:pt x="2348057" y="2585698"/>
                  <a:pt x="2323102" y="2631886"/>
                  <a:pt x="2255165" y="2714920"/>
                </a:cubicBezTo>
                <a:cubicBezTo>
                  <a:pt x="2228405" y="2747627"/>
                  <a:pt x="2120513" y="2867759"/>
                  <a:pt x="2076056" y="2894029"/>
                </a:cubicBezTo>
                <a:cubicBezTo>
                  <a:pt x="1992849" y="2943197"/>
                  <a:pt x="1894745" y="2952181"/>
                  <a:pt x="1802679" y="2969444"/>
                </a:cubicBezTo>
                <a:cubicBezTo>
                  <a:pt x="1717838" y="2963159"/>
                  <a:pt x="1632572" y="2961142"/>
                  <a:pt x="1548155" y="2950590"/>
                </a:cubicBezTo>
                <a:cubicBezTo>
                  <a:pt x="1435738" y="2936538"/>
                  <a:pt x="1403080" y="2908853"/>
                  <a:pt x="1293631" y="2875176"/>
                </a:cubicBezTo>
                <a:cubicBezTo>
                  <a:pt x="1182325" y="2840928"/>
                  <a:pt x="1181740" y="2846998"/>
                  <a:pt x="1067388" y="2837469"/>
                </a:cubicBezTo>
                <a:cubicBezTo>
                  <a:pt x="1023396" y="2846896"/>
                  <a:pt x="978506" y="2852821"/>
                  <a:pt x="935413" y="2865749"/>
                </a:cubicBezTo>
                <a:cubicBezTo>
                  <a:pt x="860609" y="2888190"/>
                  <a:pt x="720789" y="2945369"/>
                  <a:pt x="652609" y="2988297"/>
                </a:cubicBezTo>
                <a:cubicBezTo>
                  <a:pt x="608996" y="3015757"/>
                  <a:pt x="572116" y="3052776"/>
                  <a:pt x="530060" y="3082565"/>
                </a:cubicBezTo>
                <a:cubicBezTo>
                  <a:pt x="384780" y="3185472"/>
                  <a:pt x="322261" y="3177446"/>
                  <a:pt x="190695" y="3374796"/>
                </a:cubicBezTo>
                <a:cubicBezTo>
                  <a:pt x="153389" y="3430755"/>
                  <a:pt x="75575" y="3542619"/>
                  <a:pt x="39866" y="3610466"/>
                </a:cubicBezTo>
                <a:cubicBezTo>
                  <a:pt x="25452" y="3637852"/>
                  <a:pt x="10133" y="3665405"/>
                  <a:pt x="2159" y="3695308"/>
                </a:cubicBezTo>
                <a:cubicBezTo>
                  <a:pt x="-2699" y="3713525"/>
                  <a:pt x="2159" y="3733015"/>
                  <a:pt x="2159" y="3751869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D21EBD-8A6F-BE9A-0F79-740D8836174B}"/>
              </a:ext>
            </a:extLst>
          </p:cNvPr>
          <p:cNvSpPr/>
          <p:nvPr/>
        </p:nvSpPr>
        <p:spPr>
          <a:xfrm rot="19796819">
            <a:off x="404993" y="3160028"/>
            <a:ext cx="6038610" cy="1036737"/>
          </a:xfrm>
          <a:prstGeom prst="rect">
            <a:avLst/>
          </a:prstGeom>
          <a:solidFill>
            <a:srgbClr val="001030"/>
          </a:solidFill>
          <a:ln>
            <a:solidFill>
              <a:srgbClr val="001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1C8DB-A17E-71F6-8535-F80BE8EAC071}"/>
              </a:ext>
            </a:extLst>
          </p:cNvPr>
          <p:cNvSpPr/>
          <p:nvPr/>
        </p:nvSpPr>
        <p:spPr>
          <a:xfrm rot="19796819">
            <a:off x="5165826" y="1739104"/>
            <a:ext cx="464139" cy="1036737"/>
          </a:xfrm>
          <a:prstGeom prst="rect">
            <a:avLst/>
          </a:prstGeom>
          <a:solidFill>
            <a:srgbClr val="001030"/>
          </a:solidFill>
          <a:ln>
            <a:solidFill>
              <a:srgbClr val="001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09E84B-8D2D-05F5-D9F0-C8AF3111D583}"/>
              </a:ext>
            </a:extLst>
          </p:cNvPr>
          <p:cNvSpPr/>
          <p:nvPr/>
        </p:nvSpPr>
        <p:spPr>
          <a:xfrm>
            <a:off x="4572000" y="1376313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9EDF1C-4E7C-56A1-2C18-BD4DF9648188}"/>
              </a:ext>
            </a:extLst>
          </p:cNvPr>
          <p:cNvSpPr/>
          <p:nvPr/>
        </p:nvSpPr>
        <p:spPr>
          <a:xfrm>
            <a:off x="3840342" y="4407082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8EE6CB1-B52C-E396-22DA-1E389DCCBD6B}"/>
              </a:ext>
            </a:extLst>
          </p:cNvPr>
          <p:cNvSpPr/>
          <p:nvPr/>
        </p:nvSpPr>
        <p:spPr>
          <a:xfrm>
            <a:off x="770839" y="4018226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7D3FC4-722C-FFC4-BD2C-78F258826ED7}"/>
              </a:ext>
            </a:extLst>
          </p:cNvPr>
          <p:cNvSpPr/>
          <p:nvPr/>
        </p:nvSpPr>
        <p:spPr>
          <a:xfrm>
            <a:off x="5270556" y="1586556"/>
            <a:ext cx="254678" cy="226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51D58A-C0B3-A5BE-4149-85D585965ADF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 flipV="1">
            <a:off x="4835951" y="1513002"/>
            <a:ext cx="434605" cy="18667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10D178-9B05-1436-52A4-00DB6116ABEC}"/>
              </a:ext>
            </a:extLst>
          </p:cNvPr>
          <p:cNvCxnSpPr>
            <a:cxnSpLocks/>
            <a:stCxn id="23" idx="2"/>
            <a:endCxn id="21" idx="7"/>
          </p:cNvCxnSpPr>
          <p:nvPr/>
        </p:nvCxnSpPr>
        <p:spPr>
          <a:xfrm flipH="1">
            <a:off x="4065638" y="1699678"/>
            <a:ext cx="1204918" cy="27474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67C199-EB57-86FE-E078-641DCB1F1BB7}"/>
              </a:ext>
            </a:extLst>
          </p:cNvPr>
          <p:cNvCxnSpPr>
            <a:cxnSpLocks/>
            <a:stCxn id="23" idx="2"/>
            <a:endCxn id="22" idx="6"/>
          </p:cNvCxnSpPr>
          <p:nvPr/>
        </p:nvCxnSpPr>
        <p:spPr>
          <a:xfrm flipH="1">
            <a:off x="1034790" y="1699678"/>
            <a:ext cx="4235766" cy="245523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7E55FDD-1D18-9863-D4E5-578D4DE41293}"/>
              </a:ext>
            </a:extLst>
          </p:cNvPr>
          <p:cNvSpPr/>
          <p:nvPr/>
        </p:nvSpPr>
        <p:spPr>
          <a:xfrm>
            <a:off x="230790" y="171253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CE84E9A-D6AE-176C-9AB9-8BF9D16EF4E6}"/>
              </a:ext>
            </a:extLst>
          </p:cNvPr>
          <p:cNvSpPr/>
          <p:nvPr/>
        </p:nvSpPr>
        <p:spPr>
          <a:xfrm>
            <a:off x="235426" y="566488"/>
            <a:ext cx="254678" cy="226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AC8099-12CA-D638-A88B-E8D22B3974F1}"/>
              </a:ext>
            </a:extLst>
          </p:cNvPr>
          <p:cNvCxnSpPr>
            <a:cxnSpLocks/>
          </p:cNvCxnSpPr>
          <p:nvPr/>
        </p:nvCxnSpPr>
        <p:spPr>
          <a:xfrm>
            <a:off x="230790" y="1084082"/>
            <a:ext cx="25931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74F80E1-C614-27D3-BB44-A39F529B3F98}"/>
              </a:ext>
            </a:extLst>
          </p:cNvPr>
          <p:cNvSpPr txBox="1"/>
          <p:nvPr/>
        </p:nvSpPr>
        <p:spPr>
          <a:xfrm>
            <a:off x="663005" y="880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4F5D5A-6481-3E31-A5D0-B92E0FBDC563}"/>
              </a:ext>
            </a:extLst>
          </p:cNvPr>
          <p:cNvSpPr txBox="1"/>
          <p:nvPr/>
        </p:nvSpPr>
        <p:spPr>
          <a:xfrm>
            <a:off x="663005" y="49384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GNSS @ 1 Hz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35D4A1-4DC9-19CF-B966-1037B8F6F697}"/>
              </a:ext>
            </a:extLst>
          </p:cNvPr>
          <p:cNvSpPr txBox="1"/>
          <p:nvPr/>
        </p:nvSpPr>
        <p:spPr>
          <a:xfrm>
            <a:off x="663005" y="863177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GNSS track @ 1 Hz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57BE7F-FD28-6CF1-BECC-F1E30AC9D088}"/>
              </a:ext>
            </a:extLst>
          </p:cNvPr>
          <p:cNvSpPr txBox="1"/>
          <p:nvPr/>
        </p:nvSpPr>
        <p:spPr>
          <a:xfrm>
            <a:off x="146115" y="6101287"/>
            <a:ext cx="844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PT: </a:t>
            </a:r>
            <a:r>
              <a:rPr lang="en-US" i="1" dirty="0"/>
              <a:t>time varying </a:t>
            </a:r>
            <a:r>
              <a:rPr lang="en-US" dirty="0"/>
              <a:t>correction to SWOT overpass time</a:t>
            </a:r>
          </a:p>
          <a:p>
            <a:r>
              <a:rPr lang="en-US" dirty="0"/>
              <a:t>Correction = Level @ SWOT time - level @ closest 15min log to 1Hz GNSS time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D11DA4-10E8-5385-E0E2-73AC23D589EC}"/>
              </a:ext>
            </a:extLst>
          </p:cNvPr>
          <p:cNvSpPr txBox="1"/>
          <p:nvPr/>
        </p:nvSpPr>
        <p:spPr>
          <a:xfrm>
            <a:off x="5161589" y="3408003"/>
            <a:ext cx="4061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GNSS level = IDW of all PTs within a distance threshold, corrected as below</a:t>
            </a:r>
          </a:p>
          <a:p>
            <a:endParaRPr lang="en-US" dirty="0"/>
          </a:p>
          <a:p>
            <a:r>
              <a:rPr lang="en-US" dirty="0"/>
              <a:t>GNSS drifts take time! The correction therefore can make it seem uphill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F3F6E8-5D72-F745-DFF8-BCC69C5623B2}"/>
              </a:ext>
            </a:extLst>
          </p:cNvPr>
          <p:cNvSpPr txBox="1"/>
          <p:nvPr/>
        </p:nvSpPr>
        <p:spPr>
          <a:xfrm>
            <a:off x="2902721" y="102084"/>
            <a:ext cx="6005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GNSS corrected to SWOT time using IDW of closest PTs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7EF96FA-2EB2-E720-CCBD-4351DD75C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5" y="1594239"/>
            <a:ext cx="2351734" cy="174295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0C1B801-7D30-CC70-FF69-0F8BCF625D82}"/>
              </a:ext>
            </a:extLst>
          </p:cNvPr>
          <p:cNvSpPr txBox="1"/>
          <p:nvPr/>
        </p:nvSpPr>
        <p:spPr>
          <a:xfrm>
            <a:off x="2477124" y="177187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Orig.</a:t>
            </a:r>
          </a:p>
          <a:p>
            <a:r>
              <a:rPr lang="en-US" dirty="0"/>
              <a:t>Corrected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160F7C-92B3-8108-A23B-6496EEC336EF}"/>
              </a:ext>
            </a:extLst>
          </p:cNvPr>
          <p:cNvSpPr txBox="1"/>
          <p:nvPr/>
        </p:nvSpPr>
        <p:spPr>
          <a:xfrm>
            <a:off x="663005" y="121146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to PT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1F6E71-1A54-12E9-32E8-253C11463608}"/>
              </a:ext>
            </a:extLst>
          </p:cNvPr>
          <p:cNvCxnSpPr>
            <a:cxnSpLocks/>
          </p:cNvCxnSpPr>
          <p:nvPr/>
        </p:nvCxnSpPr>
        <p:spPr>
          <a:xfrm>
            <a:off x="230790" y="1415591"/>
            <a:ext cx="25931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4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C8E44AD-EC38-7B7D-359F-65A54989090A}"/>
              </a:ext>
            </a:extLst>
          </p:cNvPr>
          <p:cNvSpPr/>
          <p:nvPr/>
        </p:nvSpPr>
        <p:spPr>
          <a:xfrm>
            <a:off x="754144" y="1084082"/>
            <a:ext cx="5806912" cy="2978922"/>
          </a:xfrm>
          <a:custGeom>
            <a:avLst/>
            <a:gdLst>
              <a:gd name="connsiteX0" fmla="*/ 5806912 w 5806912"/>
              <a:gd name="connsiteY0" fmla="*/ 0 h 2978922"/>
              <a:gd name="connsiteX1" fmla="*/ 3987538 w 5806912"/>
              <a:gd name="connsiteY1" fmla="*/ 254524 h 2978922"/>
              <a:gd name="connsiteX2" fmla="*/ 2752627 w 5806912"/>
              <a:gd name="connsiteY2" fmla="*/ 1197205 h 2978922"/>
              <a:gd name="connsiteX3" fmla="*/ 1847654 w 5806912"/>
              <a:gd name="connsiteY3" fmla="*/ 2328421 h 2978922"/>
              <a:gd name="connsiteX4" fmla="*/ 952108 w 5806912"/>
              <a:gd name="connsiteY4" fmla="*/ 2733774 h 2978922"/>
              <a:gd name="connsiteX5" fmla="*/ 377072 w 5806912"/>
              <a:gd name="connsiteY5" fmla="*/ 2960017 h 2978922"/>
              <a:gd name="connsiteX6" fmla="*/ 0 w 5806912"/>
              <a:gd name="connsiteY6" fmla="*/ 2950590 h 29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6912" h="2978922">
                <a:moveTo>
                  <a:pt x="5806912" y="0"/>
                </a:moveTo>
                <a:cubicBezTo>
                  <a:pt x="5151748" y="27495"/>
                  <a:pt x="4496585" y="54990"/>
                  <a:pt x="3987538" y="254524"/>
                </a:cubicBezTo>
                <a:cubicBezTo>
                  <a:pt x="3478491" y="454058"/>
                  <a:pt x="3109274" y="851556"/>
                  <a:pt x="2752627" y="1197205"/>
                </a:cubicBezTo>
                <a:cubicBezTo>
                  <a:pt x="2395980" y="1542855"/>
                  <a:pt x="2147740" y="2072326"/>
                  <a:pt x="1847654" y="2328421"/>
                </a:cubicBezTo>
                <a:cubicBezTo>
                  <a:pt x="1547567" y="2584516"/>
                  <a:pt x="1197205" y="2628508"/>
                  <a:pt x="952108" y="2733774"/>
                </a:cubicBezTo>
                <a:cubicBezTo>
                  <a:pt x="707011" y="2839040"/>
                  <a:pt x="535757" y="2923881"/>
                  <a:pt x="377072" y="2960017"/>
                </a:cubicBezTo>
                <a:cubicBezTo>
                  <a:pt x="218387" y="2996153"/>
                  <a:pt x="109193" y="2973371"/>
                  <a:pt x="0" y="2950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6C9EB7-33BE-9B49-4DAF-AE57ADA44C58}"/>
              </a:ext>
            </a:extLst>
          </p:cNvPr>
          <p:cNvSpPr/>
          <p:nvPr/>
        </p:nvSpPr>
        <p:spPr>
          <a:xfrm>
            <a:off x="1668544" y="2794996"/>
            <a:ext cx="5806912" cy="2978922"/>
          </a:xfrm>
          <a:custGeom>
            <a:avLst/>
            <a:gdLst>
              <a:gd name="connsiteX0" fmla="*/ 5806912 w 5806912"/>
              <a:gd name="connsiteY0" fmla="*/ 0 h 2978922"/>
              <a:gd name="connsiteX1" fmla="*/ 3987538 w 5806912"/>
              <a:gd name="connsiteY1" fmla="*/ 254524 h 2978922"/>
              <a:gd name="connsiteX2" fmla="*/ 2752627 w 5806912"/>
              <a:gd name="connsiteY2" fmla="*/ 1197205 h 2978922"/>
              <a:gd name="connsiteX3" fmla="*/ 1847654 w 5806912"/>
              <a:gd name="connsiteY3" fmla="*/ 2328421 h 2978922"/>
              <a:gd name="connsiteX4" fmla="*/ 952108 w 5806912"/>
              <a:gd name="connsiteY4" fmla="*/ 2733774 h 2978922"/>
              <a:gd name="connsiteX5" fmla="*/ 377072 w 5806912"/>
              <a:gd name="connsiteY5" fmla="*/ 2960017 h 2978922"/>
              <a:gd name="connsiteX6" fmla="*/ 0 w 5806912"/>
              <a:gd name="connsiteY6" fmla="*/ 2950590 h 29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6912" h="2978922">
                <a:moveTo>
                  <a:pt x="5806912" y="0"/>
                </a:moveTo>
                <a:cubicBezTo>
                  <a:pt x="5151748" y="27495"/>
                  <a:pt x="4496585" y="54990"/>
                  <a:pt x="3987538" y="254524"/>
                </a:cubicBezTo>
                <a:cubicBezTo>
                  <a:pt x="3478491" y="454058"/>
                  <a:pt x="3109274" y="851556"/>
                  <a:pt x="2752627" y="1197205"/>
                </a:cubicBezTo>
                <a:cubicBezTo>
                  <a:pt x="2395980" y="1542855"/>
                  <a:pt x="2147740" y="2072326"/>
                  <a:pt x="1847654" y="2328421"/>
                </a:cubicBezTo>
                <a:cubicBezTo>
                  <a:pt x="1547567" y="2584516"/>
                  <a:pt x="1197205" y="2628508"/>
                  <a:pt x="952108" y="2733774"/>
                </a:cubicBezTo>
                <a:cubicBezTo>
                  <a:pt x="707011" y="2839040"/>
                  <a:pt x="535757" y="2923881"/>
                  <a:pt x="377072" y="2960017"/>
                </a:cubicBezTo>
                <a:cubicBezTo>
                  <a:pt x="218387" y="2996153"/>
                  <a:pt x="109193" y="2973371"/>
                  <a:pt x="0" y="2950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48281B6-FD79-E90D-2850-CEE4E5303FAE}"/>
              </a:ext>
            </a:extLst>
          </p:cNvPr>
          <p:cNvSpPr/>
          <p:nvPr/>
        </p:nvSpPr>
        <p:spPr>
          <a:xfrm>
            <a:off x="1006509" y="1564849"/>
            <a:ext cx="6195569" cy="3751869"/>
          </a:xfrm>
          <a:custGeom>
            <a:avLst/>
            <a:gdLst>
              <a:gd name="connsiteX0" fmla="*/ 6195569 w 6195569"/>
              <a:gd name="connsiteY0" fmla="*/ 490194 h 3751869"/>
              <a:gd name="connsiteX1" fmla="*/ 6054167 w 6195569"/>
              <a:gd name="connsiteY1" fmla="*/ 414780 h 3751869"/>
              <a:gd name="connsiteX2" fmla="*/ 5903338 w 6195569"/>
              <a:gd name="connsiteY2" fmla="*/ 339365 h 3751869"/>
              <a:gd name="connsiteX3" fmla="*/ 5752510 w 6195569"/>
              <a:gd name="connsiteY3" fmla="*/ 301658 h 3751869"/>
              <a:gd name="connsiteX4" fmla="*/ 5516839 w 6195569"/>
              <a:gd name="connsiteY4" fmla="*/ 216817 h 3751869"/>
              <a:gd name="connsiteX5" fmla="*/ 5158621 w 6195569"/>
              <a:gd name="connsiteY5" fmla="*/ 84842 h 3751869"/>
              <a:gd name="connsiteX6" fmla="*/ 4904097 w 6195569"/>
              <a:gd name="connsiteY6" fmla="*/ 37708 h 3751869"/>
              <a:gd name="connsiteX7" fmla="*/ 4724988 w 6195569"/>
              <a:gd name="connsiteY7" fmla="*/ 0 h 3751869"/>
              <a:gd name="connsiteX8" fmla="*/ 4517598 w 6195569"/>
              <a:gd name="connsiteY8" fmla="*/ 37708 h 3751869"/>
              <a:gd name="connsiteX9" fmla="*/ 4244221 w 6195569"/>
              <a:gd name="connsiteY9" fmla="*/ 433633 h 3751869"/>
              <a:gd name="connsiteX10" fmla="*/ 4168806 w 6195569"/>
              <a:gd name="connsiteY10" fmla="*/ 735291 h 3751869"/>
              <a:gd name="connsiteX11" fmla="*/ 4121672 w 6195569"/>
              <a:gd name="connsiteY11" fmla="*/ 1008669 h 3751869"/>
              <a:gd name="connsiteX12" fmla="*/ 4008551 w 6195569"/>
              <a:gd name="connsiteY12" fmla="*/ 1168924 h 3751869"/>
              <a:gd name="connsiteX13" fmla="*/ 3951990 w 6195569"/>
              <a:gd name="connsiteY13" fmla="*/ 1310326 h 3751869"/>
              <a:gd name="connsiteX14" fmla="*/ 3744600 w 6195569"/>
              <a:gd name="connsiteY14" fmla="*/ 1545996 h 3751869"/>
              <a:gd name="connsiteX15" fmla="*/ 3622052 w 6195569"/>
              <a:gd name="connsiteY15" fmla="*/ 1583704 h 3751869"/>
              <a:gd name="connsiteX16" fmla="*/ 3490077 w 6195569"/>
              <a:gd name="connsiteY16" fmla="*/ 1498862 h 3751869"/>
              <a:gd name="connsiteX17" fmla="*/ 3244980 w 6195569"/>
              <a:gd name="connsiteY17" fmla="*/ 1329180 h 3751869"/>
              <a:gd name="connsiteX18" fmla="*/ 2962176 w 6195569"/>
              <a:gd name="connsiteY18" fmla="*/ 1291473 h 3751869"/>
              <a:gd name="connsiteX19" fmla="*/ 2735932 w 6195569"/>
              <a:gd name="connsiteY19" fmla="*/ 1329180 h 3751869"/>
              <a:gd name="connsiteX20" fmla="*/ 2641664 w 6195569"/>
              <a:gd name="connsiteY20" fmla="*/ 1385741 h 3751869"/>
              <a:gd name="connsiteX21" fmla="*/ 2613384 w 6195569"/>
              <a:gd name="connsiteY21" fmla="*/ 1432875 h 3751869"/>
              <a:gd name="connsiteX22" fmla="*/ 2575677 w 6195569"/>
              <a:gd name="connsiteY22" fmla="*/ 1536570 h 3751869"/>
              <a:gd name="connsiteX23" fmla="*/ 2528543 w 6195569"/>
              <a:gd name="connsiteY23" fmla="*/ 1875935 h 3751869"/>
              <a:gd name="connsiteX24" fmla="*/ 2509689 w 6195569"/>
              <a:gd name="connsiteY24" fmla="*/ 2139885 h 3751869"/>
              <a:gd name="connsiteX25" fmla="*/ 2471982 w 6195569"/>
              <a:gd name="connsiteY25" fmla="*/ 2262433 h 3751869"/>
              <a:gd name="connsiteX26" fmla="*/ 2443701 w 6195569"/>
              <a:gd name="connsiteY26" fmla="*/ 2384982 h 3751869"/>
              <a:gd name="connsiteX27" fmla="*/ 2396567 w 6195569"/>
              <a:gd name="connsiteY27" fmla="*/ 2488677 h 3751869"/>
              <a:gd name="connsiteX28" fmla="*/ 2255165 w 6195569"/>
              <a:gd name="connsiteY28" fmla="*/ 2714920 h 3751869"/>
              <a:gd name="connsiteX29" fmla="*/ 2076056 w 6195569"/>
              <a:gd name="connsiteY29" fmla="*/ 2894029 h 3751869"/>
              <a:gd name="connsiteX30" fmla="*/ 1802679 w 6195569"/>
              <a:gd name="connsiteY30" fmla="*/ 2969444 h 3751869"/>
              <a:gd name="connsiteX31" fmla="*/ 1548155 w 6195569"/>
              <a:gd name="connsiteY31" fmla="*/ 2950590 h 3751869"/>
              <a:gd name="connsiteX32" fmla="*/ 1293631 w 6195569"/>
              <a:gd name="connsiteY32" fmla="*/ 2875176 h 3751869"/>
              <a:gd name="connsiteX33" fmla="*/ 1067388 w 6195569"/>
              <a:gd name="connsiteY33" fmla="*/ 2837469 h 3751869"/>
              <a:gd name="connsiteX34" fmla="*/ 935413 w 6195569"/>
              <a:gd name="connsiteY34" fmla="*/ 2865749 h 3751869"/>
              <a:gd name="connsiteX35" fmla="*/ 652609 w 6195569"/>
              <a:gd name="connsiteY35" fmla="*/ 2988297 h 3751869"/>
              <a:gd name="connsiteX36" fmla="*/ 530060 w 6195569"/>
              <a:gd name="connsiteY36" fmla="*/ 3082565 h 3751869"/>
              <a:gd name="connsiteX37" fmla="*/ 190695 w 6195569"/>
              <a:gd name="connsiteY37" fmla="*/ 3374796 h 3751869"/>
              <a:gd name="connsiteX38" fmla="*/ 39866 w 6195569"/>
              <a:gd name="connsiteY38" fmla="*/ 3610466 h 3751869"/>
              <a:gd name="connsiteX39" fmla="*/ 2159 w 6195569"/>
              <a:gd name="connsiteY39" fmla="*/ 3695308 h 3751869"/>
              <a:gd name="connsiteX40" fmla="*/ 2159 w 6195569"/>
              <a:gd name="connsiteY40" fmla="*/ 3751869 h 375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95569" h="3751869">
                <a:moveTo>
                  <a:pt x="6195569" y="490194"/>
                </a:moveTo>
                <a:cubicBezTo>
                  <a:pt x="6099625" y="413439"/>
                  <a:pt x="6204766" y="490079"/>
                  <a:pt x="6054167" y="414780"/>
                </a:cubicBezTo>
                <a:cubicBezTo>
                  <a:pt x="5933081" y="354237"/>
                  <a:pt x="6072960" y="391557"/>
                  <a:pt x="5903338" y="339365"/>
                </a:cubicBezTo>
                <a:cubicBezTo>
                  <a:pt x="5853806" y="324124"/>
                  <a:pt x="5801910" y="317321"/>
                  <a:pt x="5752510" y="301658"/>
                </a:cubicBezTo>
                <a:cubicBezTo>
                  <a:pt x="5672922" y="276423"/>
                  <a:pt x="5594360" y="247825"/>
                  <a:pt x="5516839" y="216817"/>
                </a:cubicBezTo>
                <a:cubicBezTo>
                  <a:pt x="5424689" y="179957"/>
                  <a:pt x="5258857" y="109344"/>
                  <a:pt x="5158621" y="84842"/>
                </a:cubicBezTo>
                <a:cubicBezTo>
                  <a:pt x="5074805" y="64354"/>
                  <a:pt x="4988775" y="54276"/>
                  <a:pt x="4904097" y="37708"/>
                </a:cubicBezTo>
                <a:cubicBezTo>
                  <a:pt x="4844221" y="25993"/>
                  <a:pt x="4784691" y="12569"/>
                  <a:pt x="4724988" y="0"/>
                </a:cubicBezTo>
                <a:cubicBezTo>
                  <a:pt x="4689548" y="2726"/>
                  <a:pt x="4556300" y="3010"/>
                  <a:pt x="4517598" y="37708"/>
                </a:cubicBezTo>
                <a:cubicBezTo>
                  <a:pt x="4390749" y="151435"/>
                  <a:pt x="4297611" y="273462"/>
                  <a:pt x="4244221" y="433633"/>
                </a:cubicBezTo>
                <a:cubicBezTo>
                  <a:pt x="4211445" y="531961"/>
                  <a:pt x="4186416" y="633151"/>
                  <a:pt x="4168806" y="735291"/>
                </a:cubicBezTo>
                <a:cubicBezTo>
                  <a:pt x="4153095" y="826417"/>
                  <a:pt x="4174998" y="933124"/>
                  <a:pt x="4121672" y="1008669"/>
                </a:cubicBezTo>
                <a:cubicBezTo>
                  <a:pt x="4083965" y="1062087"/>
                  <a:pt x="4040607" y="1111935"/>
                  <a:pt x="4008551" y="1168924"/>
                </a:cubicBezTo>
                <a:cubicBezTo>
                  <a:pt x="3983663" y="1213169"/>
                  <a:pt x="3974693" y="1264920"/>
                  <a:pt x="3951990" y="1310326"/>
                </a:cubicBezTo>
                <a:cubicBezTo>
                  <a:pt x="3894004" y="1426298"/>
                  <a:pt x="3860677" y="1483493"/>
                  <a:pt x="3744600" y="1545996"/>
                </a:cubicBezTo>
                <a:cubicBezTo>
                  <a:pt x="3706969" y="1566259"/>
                  <a:pt x="3662901" y="1571135"/>
                  <a:pt x="3622052" y="1583704"/>
                </a:cubicBezTo>
                <a:cubicBezTo>
                  <a:pt x="3578060" y="1555423"/>
                  <a:pt x="3531081" y="1531324"/>
                  <a:pt x="3490077" y="1498862"/>
                </a:cubicBezTo>
                <a:cubicBezTo>
                  <a:pt x="3371339" y="1404860"/>
                  <a:pt x="3416233" y="1373854"/>
                  <a:pt x="3244980" y="1329180"/>
                </a:cubicBezTo>
                <a:cubicBezTo>
                  <a:pt x="3152957" y="1305174"/>
                  <a:pt x="3056444" y="1304042"/>
                  <a:pt x="2962176" y="1291473"/>
                </a:cubicBezTo>
                <a:cubicBezTo>
                  <a:pt x="2870191" y="1298043"/>
                  <a:pt x="2818357" y="1292089"/>
                  <a:pt x="2735932" y="1329180"/>
                </a:cubicBezTo>
                <a:cubicBezTo>
                  <a:pt x="2702515" y="1344218"/>
                  <a:pt x="2641664" y="1385741"/>
                  <a:pt x="2641664" y="1385741"/>
                </a:cubicBezTo>
                <a:cubicBezTo>
                  <a:pt x="2632237" y="1401452"/>
                  <a:pt x="2620728" y="1416089"/>
                  <a:pt x="2613384" y="1432875"/>
                </a:cubicBezTo>
                <a:cubicBezTo>
                  <a:pt x="2598642" y="1466571"/>
                  <a:pt x="2584907" y="1500968"/>
                  <a:pt x="2575677" y="1536570"/>
                </a:cubicBezTo>
                <a:cubicBezTo>
                  <a:pt x="2547755" y="1644270"/>
                  <a:pt x="2537671" y="1766400"/>
                  <a:pt x="2528543" y="1875935"/>
                </a:cubicBezTo>
                <a:cubicBezTo>
                  <a:pt x="2521218" y="1963838"/>
                  <a:pt x="2522461" y="2052607"/>
                  <a:pt x="2509689" y="2139885"/>
                </a:cubicBezTo>
                <a:cubicBezTo>
                  <a:pt x="2503500" y="2182174"/>
                  <a:pt x="2483093" y="2221163"/>
                  <a:pt x="2471982" y="2262433"/>
                </a:cubicBezTo>
                <a:cubicBezTo>
                  <a:pt x="2461083" y="2302915"/>
                  <a:pt x="2456958" y="2345210"/>
                  <a:pt x="2443701" y="2384982"/>
                </a:cubicBezTo>
                <a:cubicBezTo>
                  <a:pt x="2431694" y="2421002"/>
                  <a:pt x="2413547" y="2454717"/>
                  <a:pt x="2396567" y="2488677"/>
                </a:cubicBezTo>
                <a:cubicBezTo>
                  <a:pt x="2348057" y="2585698"/>
                  <a:pt x="2323102" y="2631886"/>
                  <a:pt x="2255165" y="2714920"/>
                </a:cubicBezTo>
                <a:cubicBezTo>
                  <a:pt x="2228405" y="2747627"/>
                  <a:pt x="2120513" y="2867759"/>
                  <a:pt x="2076056" y="2894029"/>
                </a:cubicBezTo>
                <a:cubicBezTo>
                  <a:pt x="1992849" y="2943197"/>
                  <a:pt x="1894745" y="2952181"/>
                  <a:pt x="1802679" y="2969444"/>
                </a:cubicBezTo>
                <a:cubicBezTo>
                  <a:pt x="1717838" y="2963159"/>
                  <a:pt x="1632572" y="2961142"/>
                  <a:pt x="1548155" y="2950590"/>
                </a:cubicBezTo>
                <a:cubicBezTo>
                  <a:pt x="1435738" y="2936538"/>
                  <a:pt x="1403080" y="2908853"/>
                  <a:pt x="1293631" y="2875176"/>
                </a:cubicBezTo>
                <a:cubicBezTo>
                  <a:pt x="1182325" y="2840928"/>
                  <a:pt x="1181740" y="2846998"/>
                  <a:pt x="1067388" y="2837469"/>
                </a:cubicBezTo>
                <a:cubicBezTo>
                  <a:pt x="1023396" y="2846896"/>
                  <a:pt x="978506" y="2852821"/>
                  <a:pt x="935413" y="2865749"/>
                </a:cubicBezTo>
                <a:cubicBezTo>
                  <a:pt x="860609" y="2888190"/>
                  <a:pt x="720789" y="2945369"/>
                  <a:pt x="652609" y="2988297"/>
                </a:cubicBezTo>
                <a:cubicBezTo>
                  <a:pt x="608996" y="3015757"/>
                  <a:pt x="572116" y="3052776"/>
                  <a:pt x="530060" y="3082565"/>
                </a:cubicBezTo>
                <a:cubicBezTo>
                  <a:pt x="384780" y="3185472"/>
                  <a:pt x="322261" y="3177446"/>
                  <a:pt x="190695" y="3374796"/>
                </a:cubicBezTo>
                <a:cubicBezTo>
                  <a:pt x="153389" y="3430755"/>
                  <a:pt x="75575" y="3542619"/>
                  <a:pt x="39866" y="3610466"/>
                </a:cubicBezTo>
                <a:cubicBezTo>
                  <a:pt x="25452" y="3637852"/>
                  <a:pt x="10133" y="3665405"/>
                  <a:pt x="2159" y="3695308"/>
                </a:cubicBezTo>
                <a:cubicBezTo>
                  <a:pt x="-2699" y="3713525"/>
                  <a:pt x="2159" y="3733015"/>
                  <a:pt x="2159" y="3751869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C90480-7992-0B48-7E4B-627B3864E2CD}"/>
              </a:ext>
            </a:extLst>
          </p:cNvPr>
          <p:cNvSpPr/>
          <p:nvPr/>
        </p:nvSpPr>
        <p:spPr>
          <a:xfrm>
            <a:off x="4572000" y="1376313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7632D7-13C2-DA01-FA6F-2235D634DA65}"/>
              </a:ext>
            </a:extLst>
          </p:cNvPr>
          <p:cNvSpPr/>
          <p:nvPr/>
        </p:nvSpPr>
        <p:spPr>
          <a:xfrm>
            <a:off x="3840342" y="4407082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76BC31-97E7-0745-2EAE-419C6CB3C6AD}"/>
              </a:ext>
            </a:extLst>
          </p:cNvPr>
          <p:cNvSpPr/>
          <p:nvPr/>
        </p:nvSpPr>
        <p:spPr>
          <a:xfrm>
            <a:off x="770839" y="4018226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95CFA6-0EB1-6848-D027-0670530BB3E1}"/>
              </a:ext>
            </a:extLst>
          </p:cNvPr>
          <p:cNvSpPr/>
          <p:nvPr/>
        </p:nvSpPr>
        <p:spPr>
          <a:xfrm rot="19796819">
            <a:off x="478376" y="3433391"/>
            <a:ext cx="4946908" cy="1036737"/>
          </a:xfrm>
          <a:prstGeom prst="rect">
            <a:avLst/>
          </a:prstGeom>
          <a:solidFill>
            <a:srgbClr val="001030"/>
          </a:solidFill>
          <a:ln>
            <a:solidFill>
              <a:srgbClr val="001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1139ED-4D37-D5CC-27A1-8419F9F1D222}"/>
              </a:ext>
            </a:extLst>
          </p:cNvPr>
          <p:cNvSpPr/>
          <p:nvPr/>
        </p:nvSpPr>
        <p:spPr>
          <a:xfrm>
            <a:off x="4572000" y="1376313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DB7D0CB-CA1D-CA3D-3C07-8C867BE9F2BC}"/>
              </a:ext>
            </a:extLst>
          </p:cNvPr>
          <p:cNvSpPr/>
          <p:nvPr/>
        </p:nvSpPr>
        <p:spPr>
          <a:xfrm>
            <a:off x="3840342" y="4407082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327E59-529B-CFF6-35C5-7B0E8D5449DF}"/>
              </a:ext>
            </a:extLst>
          </p:cNvPr>
          <p:cNvSpPr/>
          <p:nvPr/>
        </p:nvSpPr>
        <p:spPr>
          <a:xfrm>
            <a:off x="770839" y="4018226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CB3926-065A-795D-BBBD-89D897906300}"/>
              </a:ext>
            </a:extLst>
          </p:cNvPr>
          <p:cNvSpPr/>
          <p:nvPr/>
        </p:nvSpPr>
        <p:spPr>
          <a:xfrm>
            <a:off x="4951794" y="2547105"/>
            <a:ext cx="254678" cy="226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32A47C-B0E4-F842-D47B-D992AA34CA8C}"/>
              </a:ext>
            </a:extLst>
          </p:cNvPr>
          <p:cNvCxnSpPr>
            <a:cxnSpLocks/>
            <a:stCxn id="16" idx="0"/>
            <a:endCxn id="13" idx="6"/>
          </p:cNvCxnSpPr>
          <p:nvPr/>
        </p:nvCxnSpPr>
        <p:spPr>
          <a:xfrm flipH="1" flipV="1">
            <a:off x="4835951" y="1513002"/>
            <a:ext cx="243182" cy="103410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E9939F-852C-7E69-4340-425A69A8D08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4065638" y="2794996"/>
            <a:ext cx="974071" cy="165212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5D413A-AD4B-E13A-2C6A-07E3C4B16E5B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1034790" y="2660227"/>
            <a:ext cx="3917004" cy="14946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3761018-E035-A697-C1AA-1D60D74EC5CC}"/>
              </a:ext>
            </a:extLst>
          </p:cNvPr>
          <p:cNvSpPr/>
          <p:nvPr/>
        </p:nvSpPr>
        <p:spPr>
          <a:xfrm>
            <a:off x="230790" y="171253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63A9A0-59B4-F616-9348-DD177A70D098}"/>
              </a:ext>
            </a:extLst>
          </p:cNvPr>
          <p:cNvSpPr/>
          <p:nvPr/>
        </p:nvSpPr>
        <p:spPr>
          <a:xfrm>
            <a:off x="235426" y="566488"/>
            <a:ext cx="254678" cy="226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81192EC-62DE-5A80-DD38-C7D889DAC601}"/>
              </a:ext>
            </a:extLst>
          </p:cNvPr>
          <p:cNvCxnSpPr>
            <a:cxnSpLocks/>
          </p:cNvCxnSpPr>
          <p:nvPr/>
        </p:nvCxnSpPr>
        <p:spPr>
          <a:xfrm>
            <a:off x="230790" y="1084082"/>
            <a:ext cx="25931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F0FD246-5C6A-EB42-1299-C134DBA68045}"/>
              </a:ext>
            </a:extLst>
          </p:cNvPr>
          <p:cNvSpPr txBox="1"/>
          <p:nvPr/>
        </p:nvSpPr>
        <p:spPr>
          <a:xfrm>
            <a:off x="663005" y="880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F721B0-23FA-5839-3640-90928CBCA8FF}"/>
              </a:ext>
            </a:extLst>
          </p:cNvPr>
          <p:cNvSpPr txBox="1"/>
          <p:nvPr/>
        </p:nvSpPr>
        <p:spPr>
          <a:xfrm>
            <a:off x="663005" y="49384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GNSS @ 1 Hz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4605C2-8811-42A5-8E08-1AAFFBB908F8}"/>
              </a:ext>
            </a:extLst>
          </p:cNvPr>
          <p:cNvSpPr txBox="1"/>
          <p:nvPr/>
        </p:nvSpPr>
        <p:spPr>
          <a:xfrm>
            <a:off x="663005" y="863177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GNSS track @ 1 Hz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B57A39-AC0B-E11D-8C64-3D58882631CC}"/>
              </a:ext>
            </a:extLst>
          </p:cNvPr>
          <p:cNvSpPr txBox="1"/>
          <p:nvPr/>
        </p:nvSpPr>
        <p:spPr>
          <a:xfrm>
            <a:off x="146115" y="6101287"/>
            <a:ext cx="844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PT: </a:t>
            </a:r>
            <a:r>
              <a:rPr lang="en-US" i="1" dirty="0"/>
              <a:t>time varying </a:t>
            </a:r>
            <a:r>
              <a:rPr lang="en-US" dirty="0"/>
              <a:t>correction to SWOT overpass time</a:t>
            </a:r>
          </a:p>
          <a:p>
            <a:r>
              <a:rPr lang="en-US" dirty="0"/>
              <a:t>Correction = Level @ SWOT time - level @ closest 15min log to 1Hz GNSS 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FDB9C9-FD2E-85F6-F6FD-C012A6E3F8CD}"/>
              </a:ext>
            </a:extLst>
          </p:cNvPr>
          <p:cNvSpPr txBox="1"/>
          <p:nvPr/>
        </p:nvSpPr>
        <p:spPr>
          <a:xfrm>
            <a:off x="5161589" y="3408003"/>
            <a:ext cx="4061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GNSS level = IDW of all PTs within a distance threshold, corrected as below</a:t>
            </a:r>
          </a:p>
          <a:p>
            <a:endParaRPr lang="en-US" dirty="0"/>
          </a:p>
          <a:p>
            <a:r>
              <a:rPr lang="en-US" dirty="0"/>
              <a:t>GNSS drifts take time! The correction therefore can make it seem uphill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DBACA9-B983-2A47-D90B-87BE43722F79}"/>
              </a:ext>
            </a:extLst>
          </p:cNvPr>
          <p:cNvSpPr txBox="1"/>
          <p:nvPr/>
        </p:nvSpPr>
        <p:spPr>
          <a:xfrm>
            <a:off x="2902721" y="102084"/>
            <a:ext cx="6005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GNSS corrected to SWOT time using IDW of closest PTs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23AC50F-18C8-CC4A-4FEA-359DC5171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5" y="1594239"/>
            <a:ext cx="2351734" cy="174295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7CAC8CA-439C-E1B5-2E34-794B5899F7BB}"/>
              </a:ext>
            </a:extLst>
          </p:cNvPr>
          <p:cNvSpPr txBox="1"/>
          <p:nvPr/>
        </p:nvSpPr>
        <p:spPr>
          <a:xfrm>
            <a:off x="2477124" y="177187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Orig.</a:t>
            </a:r>
          </a:p>
          <a:p>
            <a:r>
              <a:rPr lang="en-US" dirty="0"/>
              <a:t>Corrected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8B6794-EBC6-CD9A-CCB7-574F1F9DF223}"/>
              </a:ext>
            </a:extLst>
          </p:cNvPr>
          <p:cNvSpPr txBox="1"/>
          <p:nvPr/>
        </p:nvSpPr>
        <p:spPr>
          <a:xfrm>
            <a:off x="663005" y="121146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to PT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74EEC8-B08F-7E95-48C3-4AF0A94F68BA}"/>
              </a:ext>
            </a:extLst>
          </p:cNvPr>
          <p:cNvCxnSpPr>
            <a:cxnSpLocks/>
          </p:cNvCxnSpPr>
          <p:nvPr/>
        </p:nvCxnSpPr>
        <p:spPr>
          <a:xfrm>
            <a:off x="230790" y="1415591"/>
            <a:ext cx="25931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22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C8E44AD-EC38-7B7D-359F-65A54989090A}"/>
              </a:ext>
            </a:extLst>
          </p:cNvPr>
          <p:cNvSpPr/>
          <p:nvPr/>
        </p:nvSpPr>
        <p:spPr>
          <a:xfrm>
            <a:off x="754144" y="1084082"/>
            <a:ext cx="5806912" cy="2978922"/>
          </a:xfrm>
          <a:custGeom>
            <a:avLst/>
            <a:gdLst>
              <a:gd name="connsiteX0" fmla="*/ 5806912 w 5806912"/>
              <a:gd name="connsiteY0" fmla="*/ 0 h 2978922"/>
              <a:gd name="connsiteX1" fmla="*/ 3987538 w 5806912"/>
              <a:gd name="connsiteY1" fmla="*/ 254524 h 2978922"/>
              <a:gd name="connsiteX2" fmla="*/ 2752627 w 5806912"/>
              <a:gd name="connsiteY2" fmla="*/ 1197205 h 2978922"/>
              <a:gd name="connsiteX3" fmla="*/ 1847654 w 5806912"/>
              <a:gd name="connsiteY3" fmla="*/ 2328421 h 2978922"/>
              <a:gd name="connsiteX4" fmla="*/ 952108 w 5806912"/>
              <a:gd name="connsiteY4" fmla="*/ 2733774 h 2978922"/>
              <a:gd name="connsiteX5" fmla="*/ 377072 w 5806912"/>
              <a:gd name="connsiteY5" fmla="*/ 2960017 h 2978922"/>
              <a:gd name="connsiteX6" fmla="*/ 0 w 5806912"/>
              <a:gd name="connsiteY6" fmla="*/ 2950590 h 29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6912" h="2978922">
                <a:moveTo>
                  <a:pt x="5806912" y="0"/>
                </a:moveTo>
                <a:cubicBezTo>
                  <a:pt x="5151748" y="27495"/>
                  <a:pt x="4496585" y="54990"/>
                  <a:pt x="3987538" y="254524"/>
                </a:cubicBezTo>
                <a:cubicBezTo>
                  <a:pt x="3478491" y="454058"/>
                  <a:pt x="3109274" y="851556"/>
                  <a:pt x="2752627" y="1197205"/>
                </a:cubicBezTo>
                <a:cubicBezTo>
                  <a:pt x="2395980" y="1542855"/>
                  <a:pt x="2147740" y="2072326"/>
                  <a:pt x="1847654" y="2328421"/>
                </a:cubicBezTo>
                <a:cubicBezTo>
                  <a:pt x="1547567" y="2584516"/>
                  <a:pt x="1197205" y="2628508"/>
                  <a:pt x="952108" y="2733774"/>
                </a:cubicBezTo>
                <a:cubicBezTo>
                  <a:pt x="707011" y="2839040"/>
                  <a:pt x="535757" y="2923881"/>
                  <a:pt x="377072" y="2960017"/>
                </a:cubicBezTo>
                <a:cubicBezTo>
                  <a:pt x="218387" y="2996153"/>
                  <a:pt x="109193" y="2973371"/>
                  <a:pt x="0" y="2950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6C9EB7-33BE-9B49-4DAF-AE57ADA44C58}"/>
              </a:ext>
            </a:extLst>
          </p:cNvPr>
          <p:cNvSpPr/>
          <p:nvPr/>
        </p:nvSpPr>
        <p:spPr>
          <a:xfrm>
            <a:off x="1668544" y="2794996"/>
            <a:ext cx="5806912" cy="2978922"/>
          </a:xfrm>
          <a:custGeom>
            <a:avLst/>
            <a:gdLst>
              <a:gd name="connsiteX0" fmla="*/ 5806912 w 5806912"/>
              <a:gd name="connsiteY0" fmla="*/ 0 h 2978922"/>
              <a:gd name="connsiteX1" fmla="*/ 3987538 w 5806912"/>
              <a:gd name="connsiteY1" fmla="*/ 254524 h 2978922"/>
              <a:gd name="connsiteX2" fmla="*/ 2752627 w 5806912"/>
              <a:gd name="connsiteY2" fmla="*/ 1197205 h 2978922"/>
              <a:gd name="connsiteX3" fmla="*/ 1847654 w 5806912"/>
              <a:gd name="connsiteY3" fmla="*/ 2328421 h 2978922"/>
              <a:gd name="connsiteX4" fmla="*/ 952108 w 5806912"/>
              <a:gd name="connsiteY4" fmla="*/ 2733774 h 2978922"/>
              <a:gd name="connsiteX5" fmla="*/ 377072 w 5806912"/>
              <a:gd name="connsiteY5" fmla="*/ 2960017 h 2978922"/>
              <a:gd name="connsiteX6" fmla="*/ 0 w 5806912"/>
              <a:gd name="connsiteY6" fmla="*/ 2950590 h 29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6912" h="2978922">
                <a:moveTo>
                  <a:pt x="5806912" y="0"/>
                </a:moveTo>
                <a:cubicBezTo>
                  <a:pt x="5151748" y="27495"/>
                  <a:pt x="4496585" y="54990"/>
                  <a:pt x="3987538" y="254524"/>
                </a:cubicBezTo>
                <a:cubicBezTo>
                  <a:pt x="3478491" y="454058"/>
                  <a:pt x="3109274" y="851556"/>
                  <a:pt x="2752627" y="1197205"/>
                </a:cubicBezTo>
                <a:cubicBezTo>
                  <a:pt x="2395980" y="1542855"/>
                  <a:pt x="2147740" y="2072326"/>
                  <a:pt x="1847654" y="2328421"/>
                </a:cubicBezTo>
                <a:cubicBezTo>
                  <a:pt x="1547567" y="2584516"/>
                  <a:pt x="1197205" y="2628508"/>
                  <a:pt x="952108" y="2733774"/>
                </a:cubicBezTo>
                <a:cubicBezTo>
                  <a:pt x="707011" y="2839040"/>
                  <a:pt x="535757" y="2923881"/>
                  <a:pt x="377072" y="2960017"/>
                </a:cubicBezTo>
                <a:cubicBezTo>
                  <a:pt x="218387" y="2996153"/>
                  <a:pt x="109193" y="2973371"/>
                  <a:pt x="0" y="2950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48281B6-FD79-E90D-2850-CEE4E5303FAE}"/>
              </a:ext>
            </a:extLst>
          </p:cNvPr>
          <p:cNvSpPr/>
          <p:nvPr/>
        </p:nvSpPr>
        <p:spPr>
          <a:xfrm>
            <a:off x="1006509" y="1564849"/>
            <a:ext cx="6195569" cy="3751869"/>
          </a:xfrm>
          <a:custGeom>
            <a:avLst/>
            <a:gdLst>
              <a:gd name="connsiteX0" fmla="*/ 6195569 w 6195569"/>
              <a:gd name="connsiteY0" fmla="*/ 490194 h 3751869"/>
              <a:gd name="connsiteX1" fmla="*/ 6054167 w 6195569"/>
              <a:gd name="connsiteY1" fmla="*/ 414780 h 3751869"/>
              <a:gd name="connsiteX2" fmla="*/ 5903338 w 6195569"/>
              <a:gd name="connsiteY2" fmla="*/ 339365 h 3751869"/>
              <a:gd name="connsiteX3" fmla="*/ 5752510 w 6195569"/>
              <a:gd name="connsiteY3" fmla="*/ 301658 h 3751869"/>
              <a:gd name="connsiteX4" fmla="*/ 5516839 w 6195569"/>
              <a:gd name="connsiteY4" fmla="*/ 216817 h 3751869"/>
              <a:gd name="connsiteX5" fmla="*/ 5158621 w 6195569"/>
              <a:gd name="connsiteY5" fmla="*/ 84842 h 3751869"/>
              <a:gd name="connsiteX6" fmla="*/ 4904097 w 6195569"/>
              <a:gd name="connsiteY6" fmla="*/ 37708 h 3751869"/>
              <a:gd name="connsiteX7" fmla="*/ 4724988 w 6195569"/>
              <a:gd name="connsiteY7" fmla="*/ 0 h 3751869"/>
              <a:gd name="connsiteX8" fmla="*/ 4517598 w 6195569"/>
              <a:gd name="connsiteY8" fmla="*/ 37708 h 3751869"/>
              <a:gd name="connsiteX9" fmla="*/ 4244221 w 6195569"/>
              <a:gd name="connsiteY9" fmla="*/ 433633 h 3751869"/>
              <a:gd name="connsiteX10" fmla="*/ 4168806 w 6195569"/>
              <a:gd name="connsiteY10" fmla="*/ 735291 h 3751869"/>
              <a:gd name="connsiteX11" fmla="*/ 4121672 w 6195569"/>
              <a:gd name="connsiteY11" fmla="*/ 1008669 h 3751869"/>
              <a:gd name="connsiteX12" fmla="*/ 4008551 w 6195569"/>
              <a:gd name="connsiteY12" fmla="*/ 1168924 h 3751869"/>
              <a:gd name="connsiteX13" fmla="*/ 3951990 w 6195569"/>
              <a:gd name="connsiteY13" fmla="*/ 1310326 h 3751869"/>
              <a:gd name="connsiteX14" fmla="*/ 3744600 w 6195569"/>
              <a:gd name="connsiteY14" fmla="*/ 1545996 h 3751869"/>
              <a:gd name="connsiteX15" fmla="*/ 3622052 w 6195569"/>
              <a:gd name="connsiteY15" fmla="*/ 1583704 h 3751869"/>
              <a:gd name="connsiteX16" fmla="*/ 3490077 w 6195569"/>
              <a:gd name="connsiteY16" fmla="*/ 1498862 h 3751869"/>
              <a:gd name="connsiteX17" fmla="*/ 3244980 w 6195569"/>
              <a:gd name="connsiteY17" fmla="*/ 1329180 h 3751869"/>
              <a:gd name="connsiteX18" fmla="*/ 2962176 w 6195569"/>
              <a:gd name="connsiteY18" fmla="*/ 1291473 h 3751869"/>
              <a:gd name="connsiteX19" fmla="*/ 2735932 w 6195569"/>
              <a:gd name="connsiteY19" fmla="*/ 1329180 h 3751869"/>
              <a:gd name="connsiteX20" fmla="*/ 2641664 w 6195569"/>
              <a:gd name="connsiteY20" fmla="*/ 1385741 h 3751869"/>
              <a:gd name="connsiteX21" fmla="*/ 2613384 w 6195569"/>
              <a:gd name="connsiteY21" fmla="*/ 1432875 h 3751869"/>
              <a:gd name="connsiteX22" fmla="*/ 2575677 w 6195569"/>
              <a:gd name="connsiteY22" fmla="*/ 1536570 h 3751869"/>
              <a:gd name="connsiteX23" fmla="*/ 2528543 w 6195569"/>
              <a:gd name="connsiteY23" fmla="*/ 1875935 h 3751869"/>
              <a:gd name="connsiteX24" fmla="*/ 2509689 w 6195569"/>
              <a:gd name="connsiteY24" fmla="*/ 2139885 h 3751869"/>
              <a:gd name="connsiteX25" fmla="*/ 2471982 w 6195569"/>
              <a:gd name="connsiteY25" fmla="*/ 2262433 h 3751869"/>
              <a:gd name="connsiteX26" fmla="*/ 2443701 w 6195569"/>
              <a:gd name="connsiteY26" fmla="*/ 2384982 h 3751869"/>
              <a:gd name="connsiteX27" fmla="*/ 2396567 w 6195569"/>
              <a:gd name="connsiteY27" fmla="*/ 2488677 h 3751869"/>
              <a:gd name="connsiteX28" fmla="*/ 2255165 w 6195569"/>
              <a:gd name="connsiteY28" fmla="*/ 2714920 h 3751869"/>
              <a:gd name="connsiteX29" fmla="*/ 2076056 w 6195569"/>
              <a:gd name="connsiteY29" fmla="*/ 2894029 h 3751869"/>
              <a:gd name="connsiteX30" fmla="*/ 1802679 w 6195569"/>
              <a:gd name="connsiteY30" fmla="*/ 2969444 h 3751869"/>
              <a:gd name="connsiteX31" fmla="*/ 1548155 w 6195569"/>
              <a:gd name="connsiteY31" fmla="*/ 2950590 h 3751869"/>
              <a:gd name="connsiteX32" fmla="*/ 1293631 w 6195569"/>
              <a:gd name="connsiteY32" fmla="*/ 2875176 h 3751869"/>
              <a:gd name="connsiteX33" fmla="*/ 1067388 w 6195569"/>
              <a:gd name="connsiteY33" fmla="*/ 2837469 h 3751869"/>
              <a:gd name="connsiteX34" fmla="*/ 935413 w 6195569"/>
              <a:gd name="connsiteY34" fmla="*/ 2865749 h 3751869"/>
              <a:gd name="connsiteX35" fmla="*/ 652609 w 6195569"/>
              <a:gd name="connsiteY35" fmla="*/ 2988297 h 3751869"/>
              <a:gd name="connsiteX36" fmla="*/ 530060 w 6195569"/>
              <a:gd name="connsiteY36" fmla="*/ 3082565 h 3751869"/>
              <a:gd name="connsiteX37" fmla="*/ 190695 w 6195569"/>
              <a:gd name="connsiteY37" fmla="*/ 3374796 h 3751869"/>
              <a:gd name="connsiteX38" fmla="*/ 39866 w 6195569"/>
              <a:gd name="connsiteY38" fmla="*/ 3610466 h 3751869"/>
              <a:gd name="connsiteX39" fmla="*/ 2159 w 6195569"/>
              <a:gd name="connsiteY39" fmla="*/ 3695308 h 3751869"/>
              <a:gd name="connsiteX40" fmla="*/ 2159 w 6195569"/>
              <a:gd name="connsiteY40" fmla="*/ 3751869 h 375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95569" h="3751869">
                <a:moveTo>
                  <a:pt x="6195569" y="490194"/>
                </a:moveTo>
                <a:cubicBezTo>
                  <a:pt x="6099625" y="413439"/>
                  <a:pt x="6204766" y="490079"/>
                  <a:pt x="6054167" y="414780"/>
                </a:cubicBezTo>
                <a:cubicBezTo>
                  <a:pt x="5933081" y="354237"/>
                  <a:pt x="6072960" y="391557"/>
                  <a:pt x="5903338" y="339365"/>
                </a:cubicBezTo>
                <a:cubicBezTo>
                  <a:pt x="5853806" y="324124"/>
                  <a:pt x="5801910" y="317321"/>
                  <a:pt x="5752510" y="301658"/>
                </a:cubicBezTo>
                <a:cubicBezTo>
                  <a:pt x="5672922" y="276423"/>
                  <a:pt x="5594360" y="247825"/>
                  <a:pt x="5516839" y="216817"/>
                </a:cubicBezTo>
                <a:cubicBezTo>
                  <a:pt x="5424689" y="179957"/>
                  <a:pt x="5258857" y="109344"/>
                  <a:pt x="5158621" y="84842"/>
                </a:cubicBezTo>
                <a:cubicBezTo>
                  <a:pt x="5074805" y="64354"/>
                  <a:pt x="4988775" y="54276"/>
                  <a:pt x="4904097" y="37708"/>
                </a:cubicBezTo>
                <a:cubicBezTo>
                  <a:pt x="4844221" y="25993"/>
                  <a:pt x="4784691" y="12569"/>
                  <a:pt x="4724988" y="0"/>
                </a:cubicBezTo>
                <a:cubicBezTo>
                  <a:pt x="4689548" y="2726"/>
                  <a:pt x="4556300" y="3010"/>
                  <a:pt x="4517598" y="37708"/>
                </a:cubicBezTo>
                <a:cubicBezTo>
                  <a:pt x="4390749" y="151435"/>
                  <a:pt x="4297611" y="273462"/>
                  <a:pt x="4244221" y="433633"/>
                </a:cubicBezTo>
                <a:cubicBezTo>
                  <a:pt x="4211445" y="531961"/>
                  <a:pt x="4186416" y="633151"/>
                  <a:pt x="4168806" y="735291"/>
                </a:cubicBezTo>
                <a:cubicBezTo>
                  <a:pt x="4153095" y="826417"/>
                  <a:pt x="4174998" y="933124"/>
                  <a:pt x="4121672" y="1008669"/>
                </a:cubicBezTo>
                <a:cubicBezTo>
                  <a:pt x="4083965" y="1062087"/>
                  <a:pt x="4040607" y="1111935"/>
                  <a:pt x="4008551" y="1168924"/>
                </a:cubicBezTo>
                <a:cubicBezTo>
                  <a:pt x="3983663" y="1213169"/>
                  <a:pt x="3974693" y="1264920"/>
                  <a:pt x="3951990" y="1310326"/>
                </a:cubicBezTo>
                <a:cubicBezTo>
                  <a:pt x="3894004" y="1426298"/>
                  <a:pt x="3860677" y="1483493"/>
                  <a:pt x="3744600" y="1545996"/>
                </a:cubicBezTo>
                <a:cubicBezTo>
                  <a:pt x="3706969" y="1566259"/>
                  <a:pt x="3662901" y="1571135"/>
                  <a:pt x="3622052" y="1583704"/>
                </a:cubicBezTo>
                <a:cubicBezTo>
                  <a:pt x="3578060" y="1555423"/>
                  <a:pt x="3531081" y="1531324"/>
                  <a:pt x="3490077" y="1498862"/>
                </a:cubicBezTo>
                <a:cubicBezTo>
                  <a:pt x="3371339" y="1404860"/>
                  <a:pt x="3416233" y="1373854"/>
                  <a:pt x="3244980" y="1329180"/>
                </a:cubicBezTo>
                <a:cubicBezTo>
                  <a:pt x="3152957" y="1305174"/>
                  <a:pt x="3056444" y="1304042"/>
                  <a:pt x="2962176" y="1291473"/>
                </a:cubicBezTo>
                <a:cubicBezTo>
                  <a:pt x="2870191" y="1298043"/>
                  <a:pt x="2818357" y="1292089"/>
                  <a:pt x="2735932" y="1329180"/>
                </a:cubicBezTo>
                <a:cubicBezTo>
                  <a:pt x="2702515" y="1344218"/>
                  <a:pt x="2641664" y="1385741"/>
                  <a:pt x="2641664" y="1385741"/>
                </a:cubicBezTo>
                <a:cubicBezTo>
                  <a:pt x="2632237" y="1401452"/>
                  <a:pt x="2620728" y="1416089"/>
                  <a:pt x="2613384" y="1432875"/>
                </a:cubicBezTo>
                <a:cubicBezTo>
                  <a:pt x="2598642" y="1466571"/>
                  <a:pt x="2584907" y="1500968"/>
                  <a:pt x="2575677" y="1536570"/>
                </a:cubicBezTo>
                <a:cubicBezTo>
                  <a:pt x="2547755" y="1644270"/>
                  <a:pt x="2537671" y="1766400"/>
                  <a:pt x="2528543" y="1875935"/>
                </a:cubicBezTo>
                <a:cubicBezTo>
                  <a:pt x="2521218" y="1963838"/>
                  <a:pt x="2522461" y="2052607"/>
                  <a:pt x="2509689" y="2139885"/>
                </a:cubicBezTo>
                <a:cubicBezTo>
                  <a:pt x="2503500" y="2182174"/>
                  <a:pt x="2483093" y="2221163"/>
                  <a:pt x="2471982" y="2262433"/>
                </a:cubicBezTo>
                <a:cubicBezTo>
                  <a:pt x="2461083" y="2302915"/>
                  <a:pt x="2456958" y="2345210"/>
                  <a:pt x="2443701" y="2384982"/>
                </a:cubicBezTo>
                <a:cubicBezTo>
                  <a:pt x="2431694" y="2421002"/>
                  <a:pt x="2413547" y="2454717"/>
                  <a:pt x="2396567" y="2488677"/>
                </a:cubicBezTo>
                <a:cubicBezTo>
                  <a:pt x="2348057" y="2585698"/>
                  <a:pt x="2323102" y="2631886"/>
                  <a:pt x="2255165" y="2714920"/>
                </a:cubicBezTo>
                <a:cubicBezTo>
                  <a:pt x="2228405" y="2747627"/>
                  <a:pt x="2120513" y="2867759"/>
                  <a:pt x="2076056" y="2894029"/>
                </a:cubicBezTo>
                <a:cubicBezTo>
                  <a:pt x="1992849" y="2943197"/>
                  <a:pt x="1894745" y="2952181"/>
                  <a:pt x="1802679" y="2969444"/>
                </a:cubicBezTo>
                <a:cubicBezTo>
                  <a:pt x="1717838" y="2963159"/>
                  <a:pt x="1632572" y="2961142"/>
                  <a:pt x="1548155" y="2950590"/>
                </a:cubicBezTo>
                <a:cubicBezTo>
                  <a:pt x="1435738" y="2936538"/>
                  <a:pt x="1403080" y="2908853"/>
                  <a:pt x="1293631" y="2875176"/>
                </a:cubicBezTo>
                <a:cubicBezTo>
                  <a:pt x="1182325" y="2840928"/>
                  <a:pt x="1181740" y="2846998"/>
                  <a:pt x="1067388" y="2837469"/>
                </a:cubicBezTo>
                <a:cubicBezTo>
                  <a:pt x="1023396" y="2846896"/>
                  <a:pt x="978506" y="2852821"/>
                  <a:pt x="935413" y="2865749"/>
                </a:cubicBezTo>
                <a:cubicBezTo>
                  <a:pt x="860609" y="2888190"/>
                  <a:pt x="720789" y="2945369"/>
                  <a:pt x="652609" y="2988297"/>
                </a:cubicBezTo>
                <a:cubicBezTo>
                  <a:pt x="608996" y="3015757"/>
                  <a:pt x="572116" y="3052776"/>
                  <a:pt x="530060" y="3082565"/>
                </a:cubicBezTo>
                <a:cubicBezTo>
                  <a:pt x="384780" y="3185472"/>
                  <a:pt x="322261" y="3177446"/>
                  <a:pt x="190695" y="3374796"/>
                </a:cubicBezTo>
                <a:cubicBezTo>
                  <a:pt x="153389" y="3430755"/>
                  <a:pt x="75575" y="3542619"/>
                  <a:pt x="39866" y="3610466"/>
                </a:cubicBezTo>
                <a:cubicBezTo>
                  <a:pt x="25452" y="3637852"/>
                  <a:pt x="10133" y="3665405"/>
                  <a:pt x="2159" y="3695308"/>
                </a:cubicBezTo>
                <a:cubicBezTo>
                  <a:pt x="-2699" y="3713525"/>
                  <a:pt x="2159" y="3733015"/>
                  <a:pt x="2159" y="3751869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C90480-7992-0B48-7E4B-627B3864E2CD}"/>
              </a:ext>
            </a:extLst>
          </p:cNvPr>
          <p:cNvSpPr/>
          <p:nvPr/>
        </p:nvSpPr>
        <p:spPr>
          <a:xfrm>
            <a:off x="4572000" y="1376313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7632D7-13C2-DA01-FA6F-2235D634DA65}"/>
              </a:ext>
            </a:extLst>
          </p:cNvPr>
          <p:cNvSpPr/>
          <p:nvPr/>
        </p:nvSpPr>
        <p:spPr>
          <a:xfrm>
            <a:off x="3840342" y="4407082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76BC31-97E7-0745-2EAE-419C6CB3C6AD}"/>
              </a:ext>
            </a:extLst>
          </p:cNvPr>
          <p:cNvSpPr/>
          <p:nvPr/>
        </p:nvSpPr>
        <p:spPr>
          <a:xfrm>
            <a:off x="770839" y="4018226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C1A5F9-5162-9A18-79D6-9572AA3A6859}"/>
              </a:ext>
            </a:extLst>
          </p:cNvPr>
          <p:cNvSpPr/>
          <p:nvPr/>
        </p:nvSpPr>
        <p:spPr>
          <a:xfrm rot="19796819">
            <a:off x="600851" y="3889628"/>
            <a:ext cx="3124880" cy="1036737"/>
          </a:xfrm>
          <a:prstGeom prst="rect">
            <a:avLst/>
          </a:prstGeom>
          <a:solidFill>
            <a:srgbClr val="001030"/>
          </a:solidFill>
          <a:ln>
            <a:solidFill>
              <a:srgbClr val="001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1D09BA-7A44-129F-3ABA-B1CFAFB558D6}"/>
              </a:ext>
            </a:extLst>
          </p:cNvPr>
          <p:cNvSpPr/>
          <p:nvPr/>
        </p:nvSpPr>
        <p:spPr>
          <a:xfrm>
            <a:off x="4572000" y="1376313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3DC9AA-FCEF-BC06-ABE4-8DDCEB2C5EBE}"/>
              </a:ext>
            </a:extLst>
          </p:cNvPr>
          <p:cNvSpPr/>
          <p:nvPr/>
        </p:nvSpPr>
        <p:spPr>
          <a:xfrm>
            <a:off x="3840342" y="4407082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EA025D-9B9F-CFDB-E497-616EA270E4CD}"/>
              </a:ext>
            </a:extLst>
          </p:cNvPr>
          <p:cNvSpPr/>
          <p:nvPr/>
        </p:nvSpPr>
        <p:spPr>
          <a:xfrm>
            <a:off x="770839" y="4018226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C40669-8EFA-8680-831F-E16CBC9AF7DE}"/>
              </a:ext>
            </a:extLst>
          </p:cNvPr>
          <p:cNvSpPr/>
          <p:nvPr/>
        </p:nvSpPr>
        <p:spPr>
          <a:xfrm>
            <a:off x="3402922" y="3548474"/>
            <a:ext cx="254678" cy="226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6FDF55-1DA6-E64F-2C23-2A391E888E7C}"/>
              </a:ext>
            </a:extLst>
          </p:cNvPr>
          <p:cNvCxnSpPr>
            <a:cxnSpLocks/>
            <a:stCxn id="13" idx="7"/>
            <a:endCxn id="10" idx="4"/>
          </p:cNvCxnSpPr>
          <p:nvPr/>
        </p:nvCxnSpPr>
        <p:spPr>
          <a:xfrm flipV="1">
            <a:off x="3620303" y="1649691"/>
            <a:ext cx="1083673" cy="193191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6F0EC1-B9D3-79D5-9626-5859E97AA36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620303" y="3774717"/>
            <a:ext cx="258694" cy="6724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017F49-5951-6594-7E0C-4294FE7EBC1D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1034790" y="3661596"/>
            <a:ext cx="2368132" cy="49331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49846F0-4F2A-B0B7-D3D8-CCD248B7B2F5}"/>
              </a:ext>
            </a:extLst>
          </p:cNvPr>
          <p:cNvSpPr/>
          <p:nvPr/>
        </p:nvSpPr>
        <p:spPr>
          <a:xfrm>
            <a:off x="230790" y="171253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562299-2E01-8AA1-2E0A-8A46540485BA}"/>
              </a:ext>
            </a:extLst>
          </p:cNvPr>
          <p:cNvSpPr/>
          <p:nvPr/>
        </p:nvSpPr>
        <p:spPr>
          <a:xfrm>
            <a:off x="235426" y="566488"/>
            <a:ext cx="254678" cy="226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65B617-78CC-C18A-A108-AFBF73C7CD99}"/>
              </a:ext>
            </a:extLst>
          </p:cNvPr>
          <p:cNvCxnSpPr>
            <a:cxnSpLocks/>
          </p:cNvCxnSpPr>
          <p:nvPr/>
        </p:nvCxnSpPr>
        <p:spPr>
          <a:xfrm>
            <a:off x="230790" y="1084082"/>
            <a:ext cx="25931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4CF3BD-CA89-3B8F-CF9B-A3E6EFDCA2BE}"/>
              </a:ext>
            </a:extLst>
          </p:cNvPr>
          <p:cNvSpPr txBox="1"/>
          <p:nvPr/>
        </p:nvSpPr>
        <p:spPr>
          <a:xfrm>
            <a:off x="663005" y="880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1EDF1D-26FA-0DB7-3D03-8E14B0B4509B}"/>
              </a:ext>
            </a:extLst>
          </p:cNvPr>
          <p:cNvSpPr txBox="1"/>
          <p:nvPr/>
        </p:nvSpPr>
        <p:spPr>
          <a:xfrm>
            <a:off x="663005" y="49384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GNSS @ 1 Hz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DDA540-7F85-CFE7-EABE-E0537C4D248C}"/>
              </a:ext>
            </a:extLst>
          </p:cNvPr>
          <p:cNvSpPr txBox="1"/>
          <p:nvPr/>
        </p:nvSpPr>
        <p:spPr>
          <a:xfrm>
            <a:off x="663005" y="863177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GNSS track @ 1 Hz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D5F6B7-A251-0574-4780-6A020852C101}"/>
              </a:ext>
            </a:extLst>
          </p:cNvPr>
          <p:cNvSpPr txBox="1"/>
          <p:nvPr/>
        </p:nvSpPr>
        <p:spPr>
          <a:xfrm>
            <a:off x="146115" y="6101287"/>
            <a:ext cx="844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PT: </a:t>
            </a:r>
            <a:r>
              <a:rPr lang="en-US" i="1" dirty="0"/>
              <a:t>time varying </a:t>
            </a:r>
            <a:r>
              <a:rPr lang="en-US" dirty="0"/>
              <a:t>correction to SWOT overpass time</a:t>
            </a:r>
          </a:p>
          <a:p>
            <a:r>
              <a:rPr lang="en-US" dirty="0"/>
              <a:t>Correction = Level @ SWOT time - level @ closest 15min log to 1Hz GNSS time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5FA753-58E4-7A5A-B564-ACF68EF68BFC}"/>
              </a:ext>
            </a:extLst>
          </p:cNvPr>
          <p:cNvSpPr txBox="1"/>
          <p:nvPr/>
        </p:nvSpPr>
        <p:spPr>
          <a:xfrm>
            <a:off x="5161589" y="3408003"/>
            <a:ext cx="4061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GNSS level = IDW of all PTs within a distance threshold, corrected as below</a:t>
            </a:r>
          </a:p>
          <a:p>
            <a:endParaRPr lang="en-US" dirty="0"/>
          </a:p>
          <a:p>
            <a:r>
              <a:rPr lang="en-US" dirty="0"/>
              <a:t>GNSS drifts take time! The correction therefore can make it seem uphill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FEDA9B-30AD-FEB1-24F9-6CCDCC6161BD}"/>
              </a:ext>
            </a:extLst>
          </p:cNvPr>
          <p:cNvSpPr txBox="1"/>
          <p:nvPr/>
        </p:nvSpPr>
        <p:spPr>
          <a:xfrm>
            <a:off x="2902721" y="102084"/>
            <a:ext cx="6005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GNSS corrected to SWOT time using IDW of closest PTs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FC8A413-09C3-0023-B49C-EA031AFE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5" y="1594239"/>
            <a:ext cx="2351734" cy="174295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0D0D1D9-ADF6-B69A-2A21-F10062382E69}"/>
              </a:ext>
            </a:extLst>
          </p:cNvPr>
          <p:cNvSpPr txBox="1"/>
          <p:nvPr/>
        </p:nvSpPr>
        <p:spPr>
          <a:xfrm>
            <a:off x="2477124" y="177187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Orig.</a:t>
            </a:r>
          </a:p>
          <a:p>
            <a:r>
              <a:rPr lang="en-US" dirty="0"/>
              <a:t>Corrected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90047B-E79B-0574-30D6-3F0F40B73EDC}"/>
              </a:ext>
            </a:extLst>
          </p:cNvPr>
          <p:cNvSpPr txBox="1"/>
          <p:nvPr/>
        </p:nvSpPr>
        <p:spPr>
          <a:xfrm>
            <a:off x="663005" y="121146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to PT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FA792DF-EF1D-98EC-00D3-51A1C0D9207B}"/>
              </a:ext>
            </a:extLst>
          </p:cNvPr>
          <p:cNvCxnSpPr>
            <a:cxnSpLocks/>
          </p:cNvCxnSpPr>
          <p:nvPr/>
        </p:nvCxnSpPr>
        <p:spPr>
          <a:xfrm>
            <a:off x="230790" y="1415591"/>
            <a:ext cx="25931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23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C8E44AD-EC38-7B7D-359F-65A54989090A}"/>
              </a:ext>
            </a:extLst>
          </p:cNvPr>
          <p:cNvSpPr/>
          <p:nvPr/>
        </p:nvSpPr>
        <p:spPr>
          <a:xfrm>
            <a:off x="754144" y="1084082"/>
            <a:ext cx="5806912" cy="2978922"/>
          </a:xfrm>
          <a:custGeom>
            <a:avLst/>
            <a:gdLst>
              <a:gd name="connsiteX0" fmla="*/ 5806912 w 5806912"/>
              <a:gd name="connsiteY0" fmla="*/ 0 h 2978922"/>
              <a:gd name="connsiteX1" fmla="*/ 3987538 w 5806912"/>
              <a:gd name="connsiteY1" fmla="*/ 254524 h 2978922"/>
              <a:gd name="connsiteX2" fmla="*/ 2752627 w 5806912"/>
              <a:gd name="connsiteY2" fmla="*/ 1197205 h 2978922"/>
              <a:gd name="connsiteX3" fmla="*/ 1847654 w 5806912"/>
              <a:gd name="connsiteY3" fmla="*/ 2328421 h 2978922"/>
              <a:gd name="connsiteX4" fmla="*/ 952108 w 5806912"/>
              <a:gd name="connsiteY4" fmla="*/ 2733774 h 2978922"/>
              <a:gd name="connsiteX5" fmla="*/ 377072 w 5806912"/>
              <a:gd name="connsiteY5" fmla="*/ 2960017 h 2978922"/>
              <a:gd name="connsiteX6" fmla="*/ 0 w 5806912"/>
              <a:gd name="connsiteY6" fmla="*/ 2950590 h 29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6912" h="2978922">
                <a:moveTo>
                  <a:pt x="5806912" y="0"/>
                </a:moveTo>
                <a:cubicBezTo>
                  <a:pt x="5151748" y="27495"/>
                  <a:pt x="4496585" y="54990"/>
                  <a:pt x="3987538" y="254524"/>
                </a:cubicBezTo>
                <a:cubicBezTo>
                  <a:pt x="3478491" y="454058"/>
                  <a:pt x="3109274" y="851556"/>
                  <a:pt x="2752627" y="1197205"/>
                </a:cubicBezTo>
                <a:cubicBezTo>
                  <a:pt x="2395980" y="1542855"/>
                  <a:pt x="2147740" y="2072326"/>
                  <a:pt x="1847654" y="2328421"/>
                </a:cubicBezTo>
                <a:cubicBezTo>
                  <a:pt x="1547567" y="2584516"/>
                  <a:pt x="1197205" y="2628508"/>
                  <a:pt x="952108" y="2733774"/>
                </a:cubicBezTo>
                <a:cubicBezTo>
                  <a:pt x="707011" y="2839040"/>
                  <a:pt x="535757" y="2923881"/>
                  <a:pt x="377072" y="2960017"/>
                </a:cubicBezTo>
                <a:cubicBezTo>
                  <a:pt x="218387" y="2996153"/>
                  <a:pt x="109193" y="2973371"/>
                  <a:pt x="0" y="2950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6C9EB7-33BE-9B49-4DAF-AE57ADA44C58}"/>
              </a:ext>
            </a:extLst>
          </p:cNvPr>
          <p:cNvSpPr/>
          <p:nvPr/>
        </p:nvSpPr>
        <p:spPr>
          <a:xfrm>
            <a:off x="1668544" y="2794996"/>
            <a:ext cx="5806912" cy="2978922"/>
          </a:xfrm>
          <a:custGeom>
            <a:avLst/>
            <a:gdLst>
              <a:gd name="connsiteX0" fmla="*/ 5806912 w 5806912"/>
              <a:gd name="connsiteY0" fmla="*/ 0 h 2978922"/>
              <a:gd name="connsiteX1" fmla="*/ 3987538 w 5806912"/>
              <a:gd name="connsiteY1" fmla="*/ 254524 h 2978922"/>
              <a:gd name="connsiteX2" fmla="*/ 2752627 w 5806912"/>
              <a:gd name="connsiteY2" fmla="*/ 1197205 h 2978922"/>
              <a:gd name="connsiteX3" fmla="*/ 1847654 w 5806912"/>
              <a:gd name="connsiteY3" fmla="*/ 2328421 h 2978922"/>
              <a:gd name="connsiteX4" fmla="*/ 952108 w 5806912"/>
              <a:gd name="connsiteY4" fmla="*/ 2733774 h 2978922"/>
              <a:gd name="connsiteX5" fmla="*/ 377072 w 5806912"/>
              <a:gd name="connsiteY5" fmla="*/ 2960017 h 2978922"/>
              <a:gd name="connsiteX6" fmla="*/ 0 w 5806912"/>
              <a:gd name="connsiteY6" fmla="*/ 2950590 h 297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06912" h="2978922">
                <a:moveTo>
                  <a:pt x="5806912" y="0"/>
                </a:moveTo>
                <a:cubicBezTo>
                  <a:pt x="5151748" y="27495"/>
                  <a:pt x="4496585" y="54990"/>
                  <a:pt x="3987538" y="254524"/>
                </a:cubicBezTo>
                <a:cubicBezTo>
                  <a:pt x="3478491" y="454058"/>
                  <a:pt x="3109274" y="851556"/>
                  <a:pt x="2752627" y="1197205"/>
                </a:cubicBezTo>
                <a:cubicBezTo>
                  <a:pt x="2395980" y="1542855"/>
                  <a:pt x="2147740" y="2072326"/>
                  <a:pt x="1847654" y="2328421"/>
                </a:cubicBezTo>
                <a:cubicBezTo>
                  <a:pt x="1547567" y="2584516"/>
                  <a:pt x="1197205" y="2628508"/>
                  <a:pt x="952108" y="2733774"/>
                </a:cubicBezTo>
                <a:cubicBezTo>
                  <a:pt x="707011" y="2839040"/>
                  <a:pt x="535757" y="2923881"/>
                  <a:pt x="377072" y="2960017"/>
                </a:cubicBezTo>
                <a:cubicBezTo>
                  <a:pt x="218387" y="2996153"/>
                  <a:pt x="109193" y="2973371"/>
                  <a:pt x="0" y="29505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48281B6-FD79-E90D-2850-CEE4E5303FAE}"/>
              </a:ext>
            </a:extLst>
          </p:cNvPr>
          <p:cNvSpPr/>
          <p:nvPr/>
        </p:nvSpPr>
        <p:spPr>
          <a:xfrm>
            <a:off x="1006509" y="1564849"/>
            <a:ext cx="6195569" cy="3751869"/>
          </a:xfrm>
          <a:custGeom>
            <a:avLst/>
            <a:gdLst>
              <a:gd name="connsiteX0" fmla="*/ 6195569 w 6195569"/>
              <a:gd name="connsiteY0" fmla="*/ 490194 h 3751869"/>
              <a:gd name="connsiteX1" fmla="*/ 6054167 w 6195569"/>
              <a:gd name="connsiteY1" fmla="*/ 414780 h 3751869"/>
              <a:gd name="connsiteX2" fmla="*/ 5903338 w 6195569"/>
              <a:gd name="connsiteY2" fmla="*/ 339365 h 3751869"/>
              <a:gd name="connsiteX3" fmla="*/ 5752510 w 6195569"/>
              <a:gd name="connsiteY3" fmla="*/ 301658 h 3751869"/>
              <a:gd name="connsiteX4" fmla="*/ 5516839 w 6195569"/>
              <a:gd name="connsiteY4" fmla="*/ 216817 h 3751869"/>
              <a:gd name="connsiteX5" fmla="*/ 5158621 w 6195569"/>
              <a:gd name="connsiteY5" fmla="*/ 84842 h 3751869"/>
              <a:gd name="connsiteX6" fmla="*/ 4904097 w 6195569"/>
              <a:gd name="connsiteY6" fmla="*/ 37708 h 3751869"/>
              <a:gd name="connsiteX7" fmla="*/ 4724988 w 6195569"/>
              <a:gd name="connsiteY7" fmla="*/ 0 h 3751869"/>
              <a:gd name="connsiteX8" fmla="*/ 4517598 w 6195569"/>
              <a:gd name="connsiteY8" fmla="*/ 37708 h 3751869"/>
              <a:gd name="connsiteX9" fmla="*/ 4244221 w 6195569"/>
              <a:gd name="connsiteY9" fmla="*/ 433633 h 3751869"/>
              <a:gd name="connsiteX10" fmla="*/ 4168806 w 6195569"/>
              <a:gd name="connsiteY10" fmla="*/ 735291 h 3751869"/>
              <a:gd name="connsiteX11" fmla="*/ 4121672 w 6195569"/>
              <a:gd name="connsiteY11" fmla="*/ 1008669 h 3751869"/>
              <a:gd name="connsiteX12" fmla="*/ 4008551 w 6195569"/>
              <a:gd name="connsiteY12" fmla="*/ 1168924 h 3751869"/>
              <a:gd name="connsiteX13" fmla="*/ 3951990 w 6195569"/>
              <a:gd name="connsiteY13" fmla="*/ 1310326 h 3751869"/>
              <a:gd name="connsiteX14" fmla="*/ 3744600 w 6195569"/>
              <a:gd name="connsiteY14" fmla="*/ 1545996 h 3751869"/>
              <a:gd name="connsiteX15" fmla="*/ 3622052 w 6195569"/>
              <a:gd name="connsiteY15" fmla="*/ 1583704 h 3751869"/>
              <a:gd name="connsiteX16" fmla="*/ 3490077 w 6195569"/>
              <a:gd name="connsiteY16" fmla="*/ 1498862 h 3751869"/>
              <a:gd name="connsiteX17" fmla="*/ 3244980 w 6195569"/>
              <a:gd name="connsiteY17" fmla="*/ 1329180 h 3751869"/>
              <a:gd name="connsiteX18" fmla="*/ 2962176 w 6195569"/>
              <a:gd name="connsiteY18" fmla="*/ 1291473 h 3751869"/>
              <a:gd name="connsiteX19" fmla="*/ 2735932 w 6195569"/>
              <a:gd name="connsiteY19" fmla="*/ 1329180 h 3751869"/>
              <a:gd name="connsiteX20" fmla="*/ 2641664 w 6195569"/>
              <a:gd name="connsiteY20" fmla="*/ 1385741 h 3751869"/>
              <a:gd name="connsiteX21" fmla="*/ 2613384 w 6195569"/>
              <a:gd name="connsiteY21" fmla="*/ 1432875 h 3751869"/>
              <a:gd name="connsiteX22" fmla="*/ 2575677 w 6195569"/>
              <a:gd name="connsiteY22" fmla="*/ 1536570 h 3751869"/>
              <a:gd name="connsiteX23" fmla="*/ 2528543 w 6195569"/>
              <a:gd name="connsiteY23" fmla="*/ 1875935 h 3751869"/>
              <a:gd name="connsiteX24" fmla="*/ 2509689 w 6195569"/>
              <a:gd name="connsiteY24" fmla="*/ 2139885 h 3751869"/>
              <a:gd name="connsiteX25" fmla="*/ 2471982 w 6195569"/>
              <a:gd name="connsiteY25" fmla="*/ 2262433 h 3751869"/>
              <a:gd name="connsiteX26" fmla="*/ 2443701 w 6195569"/>
              <a:gd name="connsiteY26" fmla="*/ 2384982 h 3751869"/>
              <a:gd name="connsiteX27" fmla="*/ 2396567 w 6195569"/>
              <a:gd name="connsiteY27" fmla="*/ 2488677 h 3751869"/>
              <a:gd name="connsiteX28" fmla="*/ 2255165 w 6195569"/>
              <a:gd name="connsiteY28" fmla="*/ 2714920 h 3751869"/>
              <a:gd name="connsiteX29" fmla="*/ 2076056 w 6195569"/>
              <a:gd name="connsiteY29" fmla="*/ 2894029 h 3751869"/>
              <a:gd name="connsiteX30" fmla="*/ 1802679 w 6195569"/>
              <a:gd name="connsiteY30" fmla="*/ 2969444 h 3751869"/>
              <a:gd name="connsiteX31" fmla="*/ 1548155 w 6195569"/>
              <a:gd name="connsiteY31" fmla="*/ 2950590 h 3751869"/>
              <a:gd name="connsiteX32" fmla="*/ 1293631 w 6195569"/>
              <a:gd name="connsiteY32" fmla="*/ 2875176 h 3751869"/>
              <a:gd name="connsiteX33" fmla="*/ 1067388 w 6195569"/>
              <a:gd name="connsiteY33" fmla="*/ 2837469 h 3751869"/>
              <a:gd name="connsiteX34" fmla="*/ 935413 w 6195569"/>
              <a:gd name="connsiteY34" fmla="*/ 2865749 h 3751869"/>
              <a:gd name="connsiteX35" fmla="*/ 652609 w 6195569"/>
              <a:gd name="connsiteY35" fmla="*/ 2988297 h 3751869"/>
              <a:gd name="connsiteX36" fmla="*/ 530060 w 6195569"/>
              <a:gd name="connsiteY36" fmla="*/ 3082565 h 3751869"/>
              <a:gd name="connsiteX37" fmla="*/ 190695 w 6195569"/>
              <a:gd name="connsiteY37" fmla="*/ 3374796 h 3751869"/>
              <a:gd name="connsiteX38" fmla="*/ 39866 w 6195569"/>
              <a:gd name="connsiteY38" fmla="*/ 3610466 h 3751869"/>
              <a:gd name="connsiteX39" fmla="*/ 2159 w 6195569"/>
              <a:gd name="connsiteY39" fmla="*/ 3695308 h 3751869"/>
              <a:gd name="connsiteX40" fmla="*/ 2159 w 6195569"/>
              <a:gd name="connsiteY40" fmla="*/ 3751869 h 375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95569" h="3751869">
                <a:moveTo>
                  <a:pt x="6195569" y="490194"/>
                </a:moveTo>
                <a:cubicBezTo>
                  <a:pt x="6099625" y="413439"/>
                  <a:pt x="6204766" y="490079"/>
                  <a:pt x="6054167" y="414780"/>
                </a:cubicBezTo>
                <a:cubicBezTo>
                  <a:pt x="5933081" y="354237"/>
                  <a:pt x="6072960" y="391557"/>
                  <a:pt x="5903338" y="339365"/>
                </a:cubicBezTo>
                <a:cubicBezTo>
                  <a:pt x="5853806" y="324124"/>
                  <a:pt x="5801910" y="317321"/>
                  <a:pt x="5752510" y="301658"/>
                </a:cubicBezTo>
                <a:cubicBezTo>
                  <a:pt x="5672922" y="276423"/>
                  <a:pt x="5594360" y="247825"/>
                  <a:pt x="5516839" y="216817"/>
                </a:cubicBezTo>
                <a:cubicBezTo>
                  <a:pt x="5424689" y="179957"/>
                  <a:pt x="5258857" y="109344"/>
                  <a:pt x="5158621" y="84842"/>
                </a:cubicBezTo>
                <a:cubicBezTo>
                  <a:pt x="5074805" y="64354"/>
                  <a:pt x="4988775" y="54276"/>
                  <a:pt x="4904097" y="37708"/>
                </a:cubicBezTo>
                <a:cubicBezTo>
                  <a:pt x="4844221" y="25993"/>
                  <a:pt x="4784691" y="12569"/>
                  <a:pt x="4724988" y="0"/>
                </a:cubicBezTo>
                <a:cubicBezTo>
                  <a:pt x="4689548" y="2726"/>
                  <a:pt x="4556300" y="3010"/>
                  <a:pt x="4517598" y="37708"/>
                </a:cubicBezTo>
                <a:cubicBezTo>
                  <a:pt x="4390749" y="151435"/>
                  <a:pt x="4297611" y="273462"/>
                  <a:pt x="4244221" y="433633"/>
                </a:cubicBezTo>
                <a:cubicBezTo>
                  <a:pt x="4211445" y="531961"/>
                  <a:pt x="4186416" y="633151"/>
                  <a:pt x="4168806" y="735291"/>
                </a:cubicBezTo>
                <a:cubicBezTo>
                  <a:pt x="4153095" y="826417"/>
                  <a:pt x="4174998" y="933124"/>
                  <a:pt x="4121672" y="1008669"/>
                </a:cubicBezTo>
                <a:cubicBezTo>
                  <a:pt x="4083965" y="1062087"/>
                  <a:pt x="4040607" y="1111935"/>
                  <a:pt x="4008551" y="1168924"/>
                </a:cubicBezTo>
                <a:cubicBezTo>
                  <a:pt x="3983663" y="1213169"/>
                  <a:pt x="3974693" y="1264920"/>
                  <a:pt x="3951990" y="1310326"/>
                </a:cubicBezTo>
                <a:cubicBezTo>
                  <a:pt x="3894004" y="1426298"/>
                  <a:pt x="3860677" y="1483493"/>
                  <a:pt x="3744600" y="1545996"/>
                </a:cubicBezTo>
                <a:cubicBezTo>
                  <a:pt x="3706969" y="1566259"/>
                  <a:pt x="3662901" y="1571135"/>
                  <a:pt x="3622052" y="1583704"/>
                </a:cubicBezTo>
                <a:cubicBezTo>
                  <a:pt x="3578060" y="1555423"/>
                  <a:pt x="3531081" y="1531324"/>
                  <a:pt x="3490077" y="1498862"/>
                </a:cubicBezTo>
                <a:cubicBezTo>
                  <a:pt x="3371339" y="1404860"/>
                  <a:pt x="3416233" y="1373854"/>
                  <a:pt x="3244980" y="1329180"/>
                </a:cubicBezTo>
                <a:cubicBezTo>
                  <a:pt x="3152957" y="1305174"/>
                  <a:pt x="3056444" y="1304042"/>
                  <a:pt x="2962176" y="1291473"/>
                </a:cubicBezTo>
                <a:cubicBezTo>
                  <a:pt x="2870191" y="1298043"/>
                  <a:pt x="2818357" y="1292089"/>
                  <a:pt x="2735932" y="1329180"/>
                </a:cubicBezTo>
                <a:cubicBezTo>
                  <a:pt x="2702515" y="1344218"/>
                  <a:pt x="2641664" y="1385741"/>
                  <a:pt x="2641664" y="1385741"/>
                </a:cubicBezTo>
                <a:cubicBezTo>
                  <a:pt x="2632237" y="1401452"/>
                  <a:pt x="2620728" y="1416089"/>
                  <a:pt x="2613384" y="1432875"/>
                </a:cubicBezTo>
                <a:cubicBezTo>
                  <a:pt x="2598642" y="1466571"/>
                  <a:pt x="2584907" y="1500968"/>
                  <a:pt x="2575677" y="1536570"/>
                </a:cubicBezTo>
                <a:cubicBezTo>
                  <a:pt x="2547755" y="1644270"/>
                  <a:pt x="2537671" y="1766400"/>
                  <a:pt x="2528543" y="1875935"/>
                </a:cubicBezTo>
                <a:cubicBezTo>
                  <a:pt x="2521218" y="1963838"/>
                  <a:pt x="2522461" y="2052607"/>
                  <a:pt x="2509689" y="2139885"/>
                </a:cubicBezTo>
                <a:cubicBezTo>
                  <a:pt x="2503500" y="2182174"/>
                  <a:pt x="2483093" y="2221163"/>
                  <a:pt x="2471982" y="2262433"/>
                </a:cubicBezTo>
                <a:cubicBezTo>
                  <a:pt x="2461083" y="2302915"/>
                  <a:pt x="2456958" y="2345210"/>
                  <a:pt x="2443701" y="2384982"/>
                </a:cubicBezTo>
                <a:cubicBezTo>
                  <a:pt x="2431694" y="2421002"/>
                  <a:pt x="2413547" y="2454717"/>
                  <a:pt x="2396567" y="2488677"/>
                </a:cubicBezTo>
                <a:cubicBezTo>
                  <a:pt x="2348057" y="2585698"/>
                  <a:pt x="2323102" y="2631886"/>
                  <a:pt x="2255165" y="2714920"/>
                </a:cubicBezTo>
                <a:cubicBezTo>
                  <a:pt x="2228405" y="2747627"/>
                  <a:pt x="2120513" y="2867759"/>
                  <a:pt x="2076056" y="2894029"/>
                </a:cubicBezTo>
                <a:cubicBezTo>
                  <a:pt x="1992849" y="2943197"/>
                  <a:pt x="1894745" y="2952181"/>
                  <a:pt x="1802679" y="2969444"/>
                </a:cubicBezTo>
                <a:cubicBezTo>
                  <a:pt x="1717838" y="2963159"/>
                  <a:pt x="1632572" y="2961142"/>
                  <a:pt x="1548155" y="2950590"/>
                </a:cubicBezTo>
                <a:cubicBezTo>
                  <a:pt x="1435738" y="2936538"/>
                  <a:pt x="1403080" y="2908853"/>
                  <a:pt x="1293631" y="2875176"/>
                </a:cubicBezTo>
                <a:cubicBezTo>
                  <a:pt x="1182325" y="2840928"/>
                  <a:pt x="1181740" y="2846998"/>
                  <a:pt x="1067388" y="2837469"/>
                </a:cubicBezTo>
                <a:cubicBezTo>
                  <a:pt x="1023396" y="2846896"/>
                  <a:pt x="978506" y="2852821"/>
                  <a:pt x="935413" y="2865749"/>
                </a:cubicBezTo>
                <a:cubicBezTo>
                  <a:pt x="860609" y="2888190"/>
                  <a:pt x="720789" y="2945369"/>
                  <a:pt x="652609" y="2988297"/>
                </a:cubicBezTo>
                <a:cubicBezTo>
                  <a:pt x="608996" y="3015757"/>
                  <a:pt x="572116" y="3052776"/>
                  <a:pt x="530060" y="3082565"/>
                </a:cubicBezTo>
                <a:cubicBezTo>
                  <a:pt x="384780" y="3185472"/>
                  <a:pt x="322261" y="3177446"/>
                  <a:pt x="190695" y="3374796"/>
                </a:cubicBezTo>
                <a:cubicBezTo>
                  <a:pt x="153389" y="3430755"/>
                  <a:pt x="75575" y="3542619"/>
                  <a:pt x="39866" y="3610466"/>
                </a:cubicBezTo>
                <a:cubicBezTo>
                  <a:pt x="25452" y="3637852"/>
                  <a:pt x="10133" y="3665405"/>
                  <a:pt x="2159" y="3695308"/>
                </a:cubicBezTo>
                <a:cubicBezTo>
                  <a:pt x="-2699" y="3713525"/>
                  <a:pt x="2159" y="3733015"/>
                  <a:pt x="2159" y="3751869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C90480-7992-0B48-7E4B-627B3864E2CD}"/>
              </a:ext>
            </a:extLst>
          </p:cNvPr>
          <p:cNvSpPr/>
          <p:nvPr/>
        </p:nvSpPr>
        <p:spPr>
          <a:xfrm>
            <a:off x="4572000" y="1376313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7632D7-13C2-DA01-FA6F-2235D634DA65}"/>
              </a:ext>
            </a:extLst>
          </p:cNvPr>
          <p:cNvSpPr/>
          <p:nvPr/>
        </p:nvSpPr>
        <p:spPr>
          <a:xfrm>
            <a:off x="3840342" y="4407082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76BC31-97E7-0745-2EAE-419C6CB3C6AD}"/>
              </a:ext>
            </a:extLst>
          </p:cNvPr>
          <p:cNvSpPr/>
          <p:nvPr/>
        </p:nvSpPr>
        <p:spPr>
          <a:xfrm>
            <a:off x="770839" y="4018226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58C06E-B2DB-54C8-7674-20BF432A49A0}"/>
              </a:ext>
            </a:extLst>
          </p:cNvPr>
          <p:cNvSpPr/>
          <p:nvPr/>
        </p:nvSpPr>
        <p:spPr>
          <a:xfrm rot="19796819">
            <a:off x="734740" y="4388387"/>
            <a:ext cx="1133035" cy="1036737"/>
          </a:xfrm>
          <a:prstGeom prst="rect">
            <a:avLst/>
          </a:prstGeom>
          <a:solidFill>
            <a:srgbClr val="001030"/>
          </a:solidFill>
          <a:ln>
            <a:solidFill>
              <a:srgbClr val="0010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416C18-FFF5-1759-1BD7-5B108B5FB334}"/>
              </a:ext>
            </a:extLst>
          </p:cNvPr>
          <p:cNvSpPr/>
          <p:nvPr/>
        </p:nvSpPr>
        <p:spPr>
          <a:xfrm>
            <a:off x="4572000" y="1376313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722165-D5E4-3C6F-98A1-366191ABDE99}"/>
              </a:ext>
            </a:extLst>
          </p:cNvPr>
          <p:cNvSpPr/>
          <p:nvPr/>
        </p:nvSpPr>
        <p:spPr>
          <a:xfrm>
            <a:off x="3840342" y="4407082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92C278-A0FB-AE50-881A-1A2EDFCAA5BC}"/>
              </a:ext>
            </a:extLst>
          </p:cNvPr>
          <p:cNvSpPr/>
          <p:nvPr/>
        </p:nvSpPr>
        <p:spPr>
          <a:xfrm>
            <a:off x="770839" y="4018226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E782DA-548C-AD21-581E-DF37404FEF32}"/>
              </a:ext>
            </a:extLst>
          </p:cNvPr>
          <p:cNvSpPr/>
          <p:nvPr/>
        </p:nvSpPr>
        <p:spPr>
          <a:xfrm>
            <a:off x="1668544" y="4392200"/>
            <a:ext cx="254678" cy="226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BDA801-FC69-960C-324B-E8A690D97971}"/>
              </a:ext>
            </a:extLst>
          </p:cNvPr>
          <p:cNvCxnSpPr>
            <a:cxnSpLocks/>
            <a:stCxn id="13" idx="7"/>
            <a:endCxn id="10" idx="3"/>
          </p:cNvCxnSpPr>
          <p:nvPr/>
        </p:nvCxnSpPr>
        <p:spPr>
          <a:xfrm flipV="1">
            <a:off x="1885925" y="1609656"/>
            <a:ext cx="2724730" cy="281567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E62A2EC-028A-2BA6-0B35-5EB182D31587}"/>
              </a:ext>
            </a:extLst>
          </p:cNvPr>
          <p:cNvCxnSpPr>
            <a:cxnSpLocks/>
            <a:stCxn id="13" idx="5"/>
            <a:endCxn id="11" idx="2"/>
          </p:cNvCxnSpPr>
          <p:nvPr/>
        </p:nvCxnSpPr>
        <p:spPr>
          <a:xfrm flipV="1">
            <a:off x="1885925" y="4543771"/>
            <a:ext cx="1954417" cy="415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51A829-0EA1-AE4E-9D1E-D08C4F66D39D}"/>
              </a:ext>
            </a:extLst>
          </p:cNvPr>
          <p:cNvCxnSpPr>
            <a:cxnSpLocks/>
            <a:stCxn id="13" idx="2"/>
            <a:endCxn id="12" idx="5"/>
          </p:cNvCxnSpPr>
          <p:nvPr/>
        </p:nvCxnSpPr>
        <p:spPr>
          <a:xfrm flipH="1" flipV="1">
            <a:off x="996135" y="4251569"/>
            <a:ext cx="672409" cy="25375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79FE85D-E76B-8518-B98E-BC50FD39FD50}"/>
              </a:ext>
            </a:extLst>
          </p:cNvPr>
          <p:cNvSpPr/>
          <p:nvPr/>
        </p:nvSpPr>
        <p:spPr>
          <a:xfrm>
            <a:off x="230790" y="171253"/>
            <a:ext cx="263951" cy="2733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AF5E229-C165-7451-0136-95E7BBD2804B}"/>
              </a:ext>
            </a:extLst>
          </p:cNvPr>
          <p:cNvSpPr/>
          <p:nvPr/>
        </p:nvSpPr>
        <p:spPr>
          <a:xfrm>
            <a:off x="235426" y="566488"/>
            <a:ext cx="254678" cy="2262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C6057E-2AFA-7370-8348-4C2291B3F0A2}"/>
              </a:ext>
            </a:extLst>
          </p:cNvPr>
          <p:cNvCxnSpPr>
            <a:cxnSpLocks/>
          </p:cNvCxnSpPr>
          <p:nvPr/>
        </p:nvCxnSpPr>
        <p:spPr>
          <a:xfrm>
            <a:off x="230790" y="1084082"/>
            <a:ext cx="25931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4EC77CB-9876-EBD5-3723-69DEEE5BC123}"/>
              </a:ext>
            </a:extLst>
          </p:cNvPr>
          <p:cNvSpPr txBox="1"/>
          <p:nvPr/>
        </p:nvSpPr>
        <p:spPr>
          <a:xfrm>
            <a:off x="663005" y="8802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F43B51-4E75-C5F2-45A9-3683EDDF9882}"/>
              </a:ext>
            </a:extLst>
          </p:cNvPr>
          <p:cNvSpPr txBox="1"/>
          <p:nvPr/>
        </p:nvSpPr>
        <p:spPr>
          <a:xfrm>
            <a:off x="663005" y="493845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GNSS @ 1 Hz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BE11BE-F5BC-DD65-3357-62EB3F3A0FA5}"/>
              </a:ext>
            </a:extLst>
          </p:cNvPr>
          <p:cNvSpPr txBox="1"/>
          <p:nvPr/>
        </p:nvSpPr>
        <p:spPr>
          <a:xfrm>
            <a:off x="663005" y="863177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GNSS track @ 1 Hz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813CC1-C7BC-B9A7-458C-EC6EB8509D9B}"/>
              </a:ext>
            </a:extLst>
          </p:cNvPr>
          <p:cNvSpPr txBox="1"/>
          <p:nvPr/>
        </p:nvSpPr>
        <p:spPr>
          <a:xfrm>
            <a:off x="146115" y="6101287"/>
            <a:ext cx="8441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PT: </a:t>
            </a:r>
            <a:r>
              <a:rPr lang="en-US" i="1" dirty="0"/>
              <a:t>time varying </a:t>
            </a:r>
            <a:r>
              <a:rPr lang="en-US" dirty="0"/>
              <a:t>correction to SWOT overpass time</a:t>
            </a:r>
          </a:p>
          <a:p>
            <a:r>
              <a:rPr lang="en-US" dirty="0"/>
              <a:t>Correction = Level @ SWOT time - level @ closest 15min log to 1Hz GNSS 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8708B1-E4D0-7DF2-039D-3A5A16914A77}"/>
              </a:ext>
            </a:extLst>
          </p:cNvPr>
          <p:cNvSpPr txBox="1"/>
          <p:nvPr/>
        </p:nvSpPr>
        <p:spPr>
          <a:xfrm>
            <a:off x="5161589" y="3408003"/>
            <a:ext cx="4061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GNSS level = IDW of all PTs within a distance threshold, corrected as below</a:t>
            </a:r>
          </a:p>
          <a:p>
            <a:endParaRPr lang="en-US" dirty="0"/>
          </a:p>
          <a:p>
            <a:r>
              <a:rPr lang="en-US" dirty="0"/>
              <a:t>GNSS drifts take time! The correction therefore can make it seem uphill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99DF79-8E2C-7AC3-D85B-F73E1F24600A}"/>
              </a:ext>
            </a:extLst>
          </p:cNvPr>
          <p:cNvSpPr txBox="1"/>
          <p:nvPr/>
        </p:nvSpPr>
        <p:spPr>
          <a:xfrm>
            <a:off x="2902721" y="102084"/>
            <a:ext cx="6005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GNSS corrected to SWOT time using IDW of closest PTs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7C6DB27-E0FD-4544-AA7F-FCEDBA92B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15" y="1594239"/>
            <a:ext cx="2351734" cy="17429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254D48D-607F-2AF7-0C07-4CC0F7108DA5}"/>
              </a:ext>
            </a:extLst>
          </p:cNvPr>
          <p:cNvSpPr txBox="1"/>
          <p:nvPr/>
        </p:nvSpPr>
        <p:spPr>
          <a:xfrm>
            <a:off x="2477124" y="177187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Orig.</a:t>
            </a:r>
          </a:p>
          <a:p>
            <a:r>
              <a:rPr lang="en-US" dirty="0"/>
              <a:t>Corrected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8F3073-CF32-2373-27D1-9F25455C891D}"/>
              </a:ext>
            </a:extLst>
          </p:cNvPr>
          <p:cNvCxnSpPr>
            <a:cxnSpLocks/>
          </p:cNvCxnSpPr>
          <p:nvPr/>
        </p:nvCxnSpPr>
        <p:spPr>
          <a:xfrm>
            <a:off x="230790" y="1415591"/>
            <a:ext cx="25931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77E8CA-997B-2AC3-1024-FDFC7269E3BA}"/>
              </a:ext>
            </a:extLst>
          </p:cNvPr>
          <p:cNvSpPr txBox="1"/>
          <p:nvPr/>
        </p:nvSpPr>
        <p:spPr>
          <a:xfrm>
            <a:off x="663005" y="121146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Distance to PT</a:t>
            </a:r>
          </a:p>
        </p:txBody>
      </p:sp>
    </p:spTree>
    <p:extLst>
      <p:ext uri="{BB962C8B-B14F-4D97-AF65-F5344CB8AC3E}">
        <p14:creationId xmlns:p14="http://schemas.microsoft.com/office/powerpoint/2010/main" val="43758687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4">
      <a:dk1>
        <a:srgbClr val="FFFFFF"/>
      </a:dk1>
      <a:lt1>
        <a:sysClr val="window" lastClr="FFFFFF"/>
      </a:lt1>
      <a:dk2>
        <a:srgbClr val="002060"/>
      </a:dk2>
      <a:lt2>
        <a:srgbClr val="00206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23CE8CC-B540-4DB7-ACD3-6A0871AAFEB5}" vid="{56C87218-7F63-4C8E-95F3-4E94A3BDBF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25</TotalTime>
  <Words>400</Words>
  <Application>Microsoft Office PowerPoint</Application>
  <PresentationFormat>On-screen Show (4:3)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Helvetica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Gleason</dc:creator>
  <cp:lastModifiedBy>Colin Gleason</cp:lastModifiedBy>
  <cp:revision>3</cp:revision>
  <dcterms:created xsi:type="dcterms:W3CDTF">2022-08-04T19:59:31Z</dcterms:created>
  <dcterms:modified xsi:type="dcterms:W3CDTF">2022-08-04T20:25:15Z</dcterms:modified>
</cp:coreProperties>
</file>