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4" r:id="rId3"/>
    <p:sldId id="257" r:id="rId4"/>
    <p:sldId id="286" r:id="rId5"/>
    <p:sldId id="258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20"/>
    <p:restoredTop sz="94628"/>
  </p:normalViewPr>
  <p:slideViewPr>
    <p:cSldViewPr snapToGrid="0">
      <p:cViewPr>
        <p:scale>
          <a:sx n="90" d="100"/>
          <a:sy n="90" d="100"/>
        </p:scale>
        <p:origin x="5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E936-5867-FA2D-D9FC-78BC05DCC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1676D-A0F6-953A-7632-A1FA8C4E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B55F-0D77-BA87-E445-9F65F487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6BB7-6BBD-2BA1-ED31-E2F0E501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EA896-8B49-6B7A-5EA7-9CE68F41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6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8627-16E1-FAA3-BD67-60E7077A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CE976-209A-1CD2-2D87-B4D9AACAB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82E7F-C027-F070-9B04-71DC40A2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107B-4E9A-723D-1427-3C44E150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89A6-B73D-3516-E6A1-FF34E5595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D4AC7-8AB7-1150-7B47-685EC4A77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7A6E5-9C89-9891-D5A8-EB2B344A0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5B12-D939-054F-3194-25C3DD39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D13F-6B9D-FC33-86D0-B062E51A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4C5CF-55C7-E0BC-3143-DC80891E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B2A0-3738-A29D-630B-E34509D8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9A57-A6F1-2207-F879-7C2D7D63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D4A8-45EF-3C8F-8490-656B23BE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94D52-D372-E087-2236-9C5900C3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E7C7-B3FA-1A2F-49CF-0926EB0F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2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0C7A-307D-31E8-987D-AEA41511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5D7E-8B17-408F-E0A1-D1CD586A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85B2B-3CE1-DA95-1F50-500F863B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5080B-3170-EE6A-E0A3-8C7A2027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983B7-9A2E-D119-2A6A-17ED7B15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0961-54A6-965E-D53D-3B749829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4D17-0E4B-FA27-DD9F-9106015B7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6590D-FD57-E97A-353F-A80A3E971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A782-41D5-A4C8-FBFA-44CE9745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BB54-70A0-ED1B-C2BB-F15D5310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88B1A-2E00-5133-835C-AFC5E12C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04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3636-C1D7-4F58-CBC3-08BF98D1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2965B-BD94-371F-F6CA-21423F39D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F8BA1-1800-754E-B303-1026C74C4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C51C3-8725-C596-B5BD-288EF9E2B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48F5E-2A66-0697-DBDE-C3BC35BFE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DF2C4-45B4-7E0F-CE43-71076DA3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11675-BD73-750B-4BCE-A1115968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A8468-2177-60C2-4EE9-300A2762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0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58D6-11A2-C94F-8D2B-69351094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0608F-6AAA-1CEE-9A88-64CFA58C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41C15-826F-34DF-46ED-BB15A44E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F7D54-8270-25E3-B200-116A499A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4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45A28-9EFA-73E5-2F12-6B908A83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30110-DBBC-257A-FD95-77D18A02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1AF97-000D-B271-0C1D-385F6F6B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9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D766-A560-BAB5-3BB3-82D8C173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0973-A940-CFA7-172D-972A1CF6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715BE-BDAB-5034-D3D6-8EBF8BB9E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FB8F2-29A4-4175-981B-9294A728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328-39B4-92B9-B703-A2D89262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0E930-5A89-9A6E-EEA9-D9BF5787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7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BBA6-06B1-B5A1-9312-61A5E3C2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9B699-2513-4D92-0FE3-4D11CFD3A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6E1A1-128F-CFEC-DB61-5A3C0655A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CCCE-20A1-290A-4D18-5A5DF057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6505D-67B2-36D7-2918-1C1C5D53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6A0D3-8171-AD23-27AE-405641818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75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AA210-4E70-56E9-2D43-245EC73C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4D453-42AF-802C-B2F6-C91667418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ED58-1A2B-070D-F736-36279E077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2F4C-12EE-F84D-AB90-993355846917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ABFA-C13C-17C9-4F82-6507838242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BFF9-431B-E94B-B2EB-09202C7A1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CE65-0049-7347-BCA2-8C3ABA181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EE62-DA8B-1BD9-81AA-6F1B450A6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 mask for SWOT 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6FCB3-D445-3362-AE53-11A4F6307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Fangfang Yao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Colin Gleason</a:t>
            </a:r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J. Toby Minear</a:t>
            </a:r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</a:t>
            </a: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F372A-BDCE-2D77-AAE1-E10189FE6DE8}"/>
              </a:ext>
            </a:extLst>
          </p:cNvPr>
          <p:cNvSpPr txBox="1"/>
          <p:nvPr/>
        </p:nvSpPr>
        <p:spPr>
          <a:xfrm>
            <a:off x="1524000" y="4429919"/>
            <a:ext cx="7202613" cy="612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Cooperative Institute for Research in Environmental Sciences (CIRES), University of Colorado Boulder</a:t>
            </a:r>
          </a:p>
          <a:p>
            <a:pPr>
              <a:lnSpc>
                <a:spcPct val="150000"/>
              </a:lnSpc>
            </a:pPr>
            <a:r>
              <a:rPr lang="en-US" sz="12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Civil and Environmental Engineering, University of Massachusetts Amherst</a:t>
            </a:r>
          </a:p>
        </p:txBody>
      </p:sp>
    </p:spTree>
    <p:extLst>
      <p:ext uri="{BB962C8B-B14F-4D97-AF65-F5344CB8AC3E}">
        <p14:creationId xmlns:p14="http://schemas.microsoft.com/office/powerpoint/2010/main" val="49986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9551EEE2-C042-504F-16D4-0E646F92C8BC}"/>
              </a:ext>
            </a:extLst>
          </p:cNvPr>
          <p:cNvSpPr txBox="1"/>
          <p:nvPr/>
        </p:nvSpPr>
        <p:spPr>
          <a:xfrm>
            <a:off x="3814108" y="2108200"/>
            <a:ext cx="8739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Bounding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box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7FD4F0-1A7F-31D1-F9BE-B46069FE9CE4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 flipH="1">
            <a:off x="3857035" y="2108200"/>
            <a:ext cx="1137" cy="51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044587C-0C9E-599B-06FE-76E03F119F3D}"/>
              </a:ext>
            </a:extLst>
          </p:cNvPr>
          <p:cNvSpPr/>
          <p:nvPr/>
        </p:nvSpPr>
        <p:spPr>
          <a:xfrm>
            <a:off x="3111358" y="1526995"/>
            <a:ext cx="1493627" cy="58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18243-A63F-CFDD-4719-3BD5B2972132}"/>
              </a:ext>
            </a:extLst>
          </p:cNvPr>
          <p:cNvSpPr/>
          <p:nvPr/>
        </p:nvSpPr>
        <p:spPr>
          <a:xfrm>
            <a:off x="1039926" y="1519065"/>
            <a:ext cx="1493627" cy="589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SWORD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322E0-899C-6C2D-4DC0-8EFA9633F811}"/>
              </a:ext>
            </a:extLst>
          </p:cNvPr>
          <p:cNvSpPr/>
          <p:nvPr/>
        </p:nvSpPr>
        <p:spPr>
          <a:xfrm>
            <a:off x="7547525" y="1529991"/>
            <a:ext cx="1493627" cy="5782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 nodes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5C3FD6-BE4F-4739-0FE5-EE3C8A506638}"/>
              </a:ext>
            </a:extLst>
          </p:cNvPr>
          <p:cNvSpPr/>
          <p:nvPr/>
        </p:nvSpPr>
        <p:spPr>
          <a:xfrm>
            <a:off x="5316005" y="705295"/>
            <a:ext cx="1737790" cy="752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Sub-meter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cloud-free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Pléiades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6A28E-7F83-E291-34C8-406AC751B8BF}"/>
              </a:ext>
            </a:extLst>
          </p:cNvPr>
          <p:cNvSpPr/>
          <p:nvPr/>
        </p:nvSpPr>
        <p:spPr>
          <a:xfrm>
            <a:off x="3110221" y="2623568"/>
            <a:ext cx="1493627" cy="589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 ROIs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A9D69D-FEC2-DA28-4CC8-1C18C2FC6AE2}"/>
              </a:ext>
            </a:extLst>
          </p:cNvPr>
          <p:cNvSpPr/>
          <p:nvPr/>
        </p:nvSpPr>
        <p:spPr>
          <a:xfrm>
            <a:off x="7547525" y="2623569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ROIs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339754-1A00-B34F-683E-1B71AC14E11F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8294339" y="2108201"/>
            <a:ext cx="0" cy="515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88D736-2192-BB65-767F-B9F2B1D3E67D}"/>
              </a:ext>
            </a:extLst>
          </p:cNvPr>
          <p:cNvSpPr txBox="1"/>
          <p:nvPr/>
        </p:nvSpPr>
        <p:spPr>
          <a:xfrm>
            <a:off x="8274220" y="2108199"/>
            <a:ext cx="107914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Max width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flow direction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13844-3654-F79C-9893-4083B14BD304}"/>
              </a:ext>
            </a:extLst>
          </p:cNvPr>
          <p:cNvSpPr/>
          <p:nvPr/>
        </p:nvSpPr>
        <p:spPr>
          <a:xfrm>
            <a:off x="9787966" y="1526995"/>
            <a:ext cx="1493627" cy="578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SWORD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171B58-2093-01B9-468C-EC70333B48AF}"/>
              </a:ext>
            </a:extLst>
          </p:cNvPr>
          <p:cNvSpPr/>
          <p:nvPr/>
        </p:nvSpPr>
        <p:spPr>
          <a:xfrm>
            <a:off x="3110220" y="3637116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Pléiades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AD9068-B452-023D-7A48-3E2B380FA71C}"/>
              </a:ext>
            </a:extLst>
          </p:cNvPr>
          <p:cNvSpPr/>
          <p:nvPr/>
        </p:nvSpPr>
        <p:spPr>
          <a:xfrm>
            <a:off x="3110219" y="4601919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NDWI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6B6E779-5EA9-A9FB-741E-6ED60D528C07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3857034" y="3212703"/>
            <a:ext cx="1" cy="42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852BD8-9669-FFBB-790F-D51040D79627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857033" y="4226250"/>
            <a:ext cx="1" cy="375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7EA981F-5AEA-F70C-A852-96B7723B1B21}"/>
              </a:ext>
            </a:extLst>
          </p:cNvPr>
          <p:cNvSpPr/>
          <p:nvPr/>
        </p:nvSpPr>
        <p:spPr>
          <a:xfrm>
            <a:off x="633526" y="5778924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mask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raster (0.5 m)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569DF79-45C5-1575-0D1E-2443812DA1B7}"/>
              </a:ext>
            </a:extLst>
          </p:cNvPr>
          <p:cNvSpPr/>
          <p:nvPr/>
        </p:nvSpPr>
        <p:spPr>
          <a:xfrm>
            <a:off x="2565691" y="5770301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mask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(10 m)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59E3B1-4371-11A7-A46E-85F5637DCC48}"/>
              </a:ext>
            </a:extLst>
          </p:cNvPr>
          <p:cNvSpPr/>
          <p:nvPr/>
        </p:nvSpPr>
        <p:spPr>
          <a:xfrm>
            <a:off x="4497856" y="5770301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csv (ID, area,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E0217BA-DCFE-42FB-9236-F591C9A792A6}"/>
              </a:ext>
            </a:extLst>
          </p:cNvPr>
          <p:cNvCxnSpPr>
            <a:stCxn id="22" idx="2"/>
            <a:endCxn id="46" idx="0"/>
          </p:cNvCxnSpPr>
          <p:nvPr/>
        </p:nvCxnSpPr>
        <p:spPr>
          <a:xfrm rot="5400000">
            <a:off x="2324752" y="4246642"/>
            <a:ext cx="587871" cy="247669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D174ABA-8D2C-A090-C539-1541AD87E726}"/>
              </a:ext>
            </a:extLst>
          </p:cNvPr>
          <p:cNvCxnSpPr>
            <a:stCxn id="22" idx="2"/>
            <a:endCxn id="47" idx="0"/>
          </p:cNvCxnSpPr>
          <p:nvPr/>
        </p:nvCxnSpPr>
        <p:spPr>
          <a:xfrm rot="5400000">
            <a:off x="3295145" y="5208413"/>
            <a:ext cx="579248" cy="5445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5E412AD-5F33-38E0-C50D-4FC0C1AD808A}"/>
              </a:ext>
            </a:extLst>
          </p:cNvPr>
          <p:cNvCxnSpPr>
            <a:stCxn id="22" idx="2"/>
            <a:endCxn id="48" idx="0"/>
          </p:cNvCxnSpPr>
          <p:nvPr/>
        </p:nvCxnSpPr>
        <p:spPr>
          <a:xfrm rot="16200000" flipH="1">
            <a:off x="4261227" y="4786858"/>
            <a:ext cx="579248" cy="138763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95E629A-1407-335B-7C4E-DF2674959D35}"/>
              </a:ext>
            </a:extLst>
          </p:cNvPr>
          <p:cNvSpPr/>
          <p:nvPr/>
        </p:nvSpPr>
        <p:spPr>
          <a:xfrm>
            <a:off x="7547525" y="3637116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Pléiades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113CC3-1507-693D-97AC-1729F5B9345C}"/>
              </a:ext>
            </a:extLst>
          </p:cNvPr>
          <p:cNvSpPr/>
          <p:nvPr/>
        </p:nvSpPr>
        <p:spPr>
          <a:xfrm>
            <a:off x="7547524" y="4601919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NDWI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11D340-9752-7D52-7856-5A1AE6E3DEEC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8294338" y="4226250"/>
            <a:ext cx="1" cy="375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547D904-D37F-7444-DDEB-EE79D0F94FCE}"/>
              </a:ext>
            </a:extLst>
          </p:cNvPr>
          <p:cNvSpPr/>
          <p:nvPr/>
        </p:nvSpPr>
        <p:spPr>
          <a:xfrm>
            <a:off x="10492543" y="5779348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mask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raster (0.5 m)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77B8DB-34CE-EEE9-CDC8-CFCB81B0C0A6}"/>
              </a:ext>
            </a:extLst>
          </p:cNvPr>
          <p:cNvSpPr/>
          <p:nvPr/>
        </p:nvSpPr>
        <p:spPr>
          <a:xfrm>
            <a:off x="8476555" y="5778924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mask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 (10 m)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6F9207D-2ADE-49AE-EE37-C01512A7F51E}"/>
              </a:ext>
            </a:extLst>
          </p:cNvPr>
          <p:cNvSpPr/>
          <p:nvPr/>
        </p:nvSpPr>
        <p:spPr>
          <a:xfrm>
            <a:off x="6351661" y="5779348"/>
            <a:ext cx="1493627" cy="589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csv (ID, area, </a:t>
            </a:r>
            <a:r>
              <a:rPr lang="en-US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406122F-B560-99F3-B985-D110EC2A3E40}"/>
              </a:ext>
            </a:extLst>
          </p:cNvPr>
          <p:cNvCxnSpPr>
            <a:stCxn id="59" idx="2"/>
            <a:endCxn id="64" idx="0"/>
          </p:cNvCxnSpPr>
          <p:nvPr/>
        </p:nvCxnSpPr>
        <p:spPr>
          <a:xfrm rot="16200000" flipH="1">
            <a:off x="9472700" y="4012690"/>
            <a:ext cx="588295" cy="29450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5D3D5561-B121-211A-4EAB-2FDE813D4E0A}"/>
              </a:ext>
            </a:extLst>
          </p:cNvPr>
          <p:cNvCxnSpPr>
            <a:stCxn id="59" idx="2"/>
            <a:endCxn id="68" idx="0"/>
          </p:cNvCxnSpPr>
          <p:nvPr/>
        </p:nvCxnSpPr>
        <p:spPr>
          <a:xfrm rot="16200000" flipH="1">
            <a:off x="8464918" y="5020472"/>
            <a:ext cx="587871" cy="9290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4FE847C1-CF8A-42DE-07BF-A37B2099E1F0}"/>
              </a:ext>
            </a:extLst>
          </p:cNvPr>
          <p:cNvCxnSpPr>
            <a:stCxn id="59" idx="2"/>
            <a:endCxn id="70" idx="0"/>
          </p:cNvCxnSpPr>
          <p:nvPr/>
        </p:nvCxnSpPr>
        <p:spPr>
          <a:xfrm rot="5400000">
            <a:off x="7402260" y="4887269"/>
            <a:ext cx="588295" cy="11958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8175F09-593A-767F-56EE-2E6CF761C1A8}"/>
              </a:ext>
            </a:extLst>
          </p:cNvPr>
          <p:cNvSpPr txBox="1"/>
          <p:nvPr/>
        </p:nvSpPr>
        <p:spPr>
          <a:xfrm>
            <a:off x="210373" y="140445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 and method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F8E8B14-7D89-6583-CFD3-EFAD6D2575AF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2533553" y="1813633"/>
            <a:ext cx="577805" cy="3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2A088A8E-83A5-0FA4-CF7B-3EBDFE5E8DC2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rot="5400000">
            <a:off x="3931294" y="1383510"/>
            <a:ext cx="2179346" cy="2327866"/>
          </a:xfrm>
          <a:prstGeom prst="bentConnector3">
            <a:avLst>
              <a:gd name="adj1" fmla="val 884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F3E27D05-1423-88FB-3083-0A8B40EB5D29}"/>
              </a:ext>
            </a:extLst>
          </p:cNvPr>
          <p:cNvCxnSpPr>
            <a:stCxn id="7" idx="2"/>
            <a:endCxn id="58" idx="0"/>
          </p:cNvCxnSpPr>
          <p:nvPr/>
        </p:nvCxnSpPr>
        <p:spPr>
          <a:xfrm rot="16200000" flipH="1">
            <a:off x="6149946" y="1492723"/>
            <a:ext cx="2179346" cy="2109439"/>
          </a:xfrm>
          <a:prstGeom prst="bentConnector3">
            <a:avLst>
              <a:gd name="adj1" fmla="val 884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8F7063-EA82-E47A-6550-6C7DDDFDEBA6}"/>
              </a:ext>
            </a:extLst>
          </p:cNvPr>
          <p:cNvCxnSpPr>
            <a:cxnSpLocks/>
            <a:stCxn id="10" idx="2"/>
            <a:endCxn id="58" idx="0"/>
          </p:cNvCxnSpPr>
          <p:nvPr/>
        </p:nvCxnSpPr>
        <p:spPr>
          <a:xfrm>
            <a:off x="8294339" y="3212703"/>
            <a:ext cx="0" cy="424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66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7" grpId="0"/>
      <p:bldP spid="20" grpId="0" animBg="1"/>
      <p:bldP spid="21" grpId="0" animBg="1"/>
      <p:bldP spid="22" grpId="0" animBg="1"/>
      <p:bldP spid="46" grpId="0" animBg="1"/>
      <p:bldP spid="47" grpId="0" animBg="1"/>
      <p:bldP spid="48" grpId="0" animBg="1"/>
      <p:bldP spid="58" grpId="0" animBg="1"/>
      <p:bldP spid="59" grpId="0" animBg="1"/>
      <p:bldP spid="64" grpId="0" animBg="1"/>
      <p:bldP spid="68" grpId="0" animBg="1"/>
      <p:bldP spid="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ADAD0-F252-C9C0-CE9E-A1D4D57DFC3F}"/>
              </a:ext>
            </a:extLst>
          </p:cNvPr>
          <p:cNvSpPr txBox="1"/>
          <p:nvPr/>
        </p:nvSpPr>
        <p:spPr>
          <a:xfrm>
            <a:off x="3167649" y="304800"/>
            <a:ext cx="6194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Illustration on node ROI generation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119347-C026-1A82-8E54-0FD46AB8CDEE}"/>
              </a:ext>
            </a:extLst>
          </p:cNvPr>
          <p:cNvGrpSpPr/>
          <p:nvPr/>
        </p:nvGrpSpPr>
        <p:grpSpPr>
          <a:xfrm>
            <a:off x="3827005" y="1714500"/>
            <a:ext cx="3747512" cy="4102100"/>
            <a:chOff x="245605" y="1841500"/>
            <a:chExt cx="3747512" cy="4102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336AD81-60BA-1055-CE12-FCA2464C1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05" y="1841500"/>
              <a:ext cx="3747512" cy="41021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6071F1-7E91-56CB-07C6-DAC97D958FA0}"/>
                </a:ext>
              </a:extLst>
            </p:cNvPr>
            <p:cNvSpPr txBox="1"/>
            <p:nvPr/>
          </p:nvSpPr>
          <p:spPr>
            <a:xfrm>
              <a:off x="635000" y="4724400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SWORD reach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EAB8A1-0D01-57FA-186E-53D1082B4BFC}"/>
                </a:ext>
              </a:extLst>
            </p:cNvPr>
            <p:cNvSpPr txBox="1"/>
            <p:nvPr/>
          </p:nvSpPr>
          <p:spPr>
            <a:xfrm>
              <a:off x="245605" y="236220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SWORD node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896BD8-E02D-3242-508C-1B6D1BC68752}"/>
                </a:ext>
              </a:extLst>
            </p:cNvPr>
            <p:cNvCxnSpPr/>
            <p:nvPr/>
          </p:nvCxnSpPr>
          <p:spPr>
            <a:xfrm>
              <a:off x="1068907" y="2731532"/>
              <a:ext cx="924993" cy="418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1EFCD2B-497A-6949-7D9E-CA843055D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2623" y="4724400"/>
              <a:ext cx="1054777" cy="1978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08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528C9D3-F241-B9AE-F296-5B9CA32F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281" y="1228223"/>
            <a:ext cx="4819805" cy="52556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ADAD0-F252-C9C0-CE9E-A1D4D57DFC3F}"/>
              </a:ext>
            </a:extLst>
          </p:cNvPr>
          <p:cNvSpPr txBox="1"/>
          <p:nvPr/>
        </p:nvSpPr>
        <p:spPr>
          <a:xfrm>
            <a:off x="3167649" y="304800"/>
            <a:ext cx="6194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Illustration on node ROI generation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59EA6E-81A6-A21C-AB63-BB259D42FA0B}"/>
              </a:ext>
            </a:extLst>
          </p:cNvPr>
          <p:cNvCxnSpPr>
            <a:cxnSpLocks/>
          </p:cNvCxnSpPr>
          <p:nvPr/>
        </p:nvCxnSpPr>
        <p:spPr>
          <a:xfrm flipV="1">
            <a:off x="8451850" y="4432300"/>
            <a:ext cx="844550" cy="124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0638DD-77BE-D0F6-2795-C352D2ED7B9C}"/>
              </a:ext>
            </a:extLst>
          </p:cNvPr>
          <p:cNvSpPr txBox="1"/>
          <p:nvPr/>
        </p:nvSpPr>
        <p:spPr>
          <a:xfrm rot="18204791">
            <a:off x="8299624" y="5028608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Flow direction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79AFB5-5BF7-6025-3C2A-546E58E3124E}"/>
              </a:ext>
            </a:extLst>
          </p:cNvPr>
          <p:cNvSpPr txBox="1"/>
          <p:nvPr/>
        </p:nvSpPr>
        <p:spPr>
          <a:xfrm rot="2042013">
            <a:off x="7233735" y="5742599"/>
            <a:ext cx="2201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Channel cross section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50BD15-F561-90B9-D7E9-321CBE571931}"/>
              </a:ext>
            </a:extLst>
          </p:cNvPr>
          <p:cNvSpPr txBox="1"/>
          <p:nvPr/>
        </p:nvSpPr>
        <p:spPr>
          <a:xfrm rot="18208828">
            <a:off x="5158879" y="413112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Reach section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E77CA3-692F-97E2-8D07-8D06329AB837}"/>
              </a:ext>
            </a:extLst>
          </p:cNvPr>
          <p:cNvCxnSpPr/>
          <p:nvPr/>
        </p:nvCxnSpPr>
        <p:spPr>
          <a:xfrm>
            <a:off x="7543610" y="5089873"/>
            <a:ext cx="1803780" cy="1191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D70729-E0AD-3F38-C472-3C7663381B7F}"/>
              </a:ext>
            </a:extLst>
          </p:cNvPr>
          <p:cNvGrpSpPr/>
          <p:nvPr/>
        </p:nvGrpSpPr>
        <p:grpSpPr>
          <a:xfrm>
            <a:off x="4686591" y="1914649"/>
            <a:ext cx="2603690" cy="3810190"/>
            <a:chOff x="4686591" y="1914649"/>
            <a:chExt cx="2603690" cy="381019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62A2E2E-9767-CDA1-A5FE-658AE00C7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2981" y="2003549"/>
              <a:ext cx="2438400" cy="36068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6D4C02-7BCF-93AA-DE32-3C8D3DE384F2}"/>
                </a:ext>
              </a:extLst>
            </p:cNvPr>
            <p:cNvSpPr/>
            <p:nvPr/>
          </p:nvSpPr>
          <p:spPr>
            <a:xfrm>
              <a:off x="7175791" y="1914649"/>
              <a:ext cx="114490" cy="11449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941F29B-4374-F620-A863-C88D91720DC5}"/>
                </a:ext>
              </a:extLst>
            </p:cNvPr>
            <p:cNvSpPr/>
            <p:nvPr/>
          </p:nvSpPr>
          <p:spPr>
            <a:xfrm>
              <a:off x="4686591" y="5610349"/>
              <a:ext cx="114490" cy="11449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Left Brace 30">
            <a:extLst>
              <a:ext uri="{FF2B5EF4-FFF2-40B4-BE49-F238E27FC236}">
                <a16:creationId xmlns:a16="http://schemas.microsoft.com/office/drawing/2014/main" id="{77F89115-B424-8F99-D2DB-01435EDBD97D}"/>
              </a:ext>
            </a:extLst>
          </p:cNvPr>
          <p:cNvSpPr/>
          <p:nvPr/>
        </p:nvSpPr>
        <p:spPr>
          <a:xfrm rot="18236617">
            <a:off x="4414807" y="4625438"/>
            <a:ext cx="355600" cy="25341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328422BD-ED67-9583-1C09-33AF09416007}"/>
              </a:ext>
            </a:extLst>
          </p:cNvPr>
          <p:cNvSpPr/>
          <p:nvPr/>
        </p:nvSpPr>
        <p:spPr>
          <a:xfrm rot="7438219">
            <a:off x="7183333" y="790275"/>
            <a:ext cx="355600" cy="19754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AE35D0-2E43-83A1-0C78-4B4EB87E3445}"/>
              </a:ext>
            </a:extLst>
          </p:cNvPr>
          <p:cNvSpPr txBox="1"/>
          <p:nvPr/>
        </p:nvSpPr>
        <p:spPr>
          <a:xfrm rot="2042013">
            <a:off x="3242740" y="5995133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width at node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467137-1ACE-C59E-AB34-667F00D26FE3}"/>
              </a:ext>
            </a:extLst>
          </p:cNvPr>
          <p:cNvSpPr txBox="1"/>
          <p:nvPr/>
        </p:nvSpPr>
        <p:spPr>
          <a:xfrm rot="2042013">
            <a:off x="6715641" y="1352363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 width at node b</a:t>
            </a:r>
          </a:p>
        </p:txBody>
      </p:sp>
    </p:spTree>
    <p:extLst>
      <p:ext uri="{BB962C8B-B14F-4D97-AF65-F5344CB8AC3E}">
        <p14:creationId xmlns:p14="http://schemas.microsoft.com/office/powerpoint/2010/main" val="13650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31" grpId="0" animBg="1"/>
      <p:bldP spid="32" grpId="0" animBg="1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A48CEE-AAD6-91A2-998F-44C7608ACB1A}"/>
              </a:ext>
            </a:extLst>
          </p:cNvPr>
          <p:cNvSpPr txBox="1"/>
          <p:nvPr/>
        </p:nvSpPr>
        <p:spPr>
          <a:xfrm>
            <a:off x="3476532" y="203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Errors in SWORD and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532F0-4F52-7C7E-4702-CB45116C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7" y="1547626"/>
            <a:ext cx="3217164" cy="4230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B8EDAA-84A9-1328-7B40-C4EA7132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43" y="1547627"/>
            <a:ext cx="3207959" cy="42308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7D62CD-E88F-4025-235C-17A3A10CF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24" y="1547626"/>
            <a:ext cx="3217164" cy="4236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31E37-6880-8609-0FE4-841B45006BAD}"/>
              </a:ext>
            </a:extLst>
          </p:cNvPr>
          <p:cNvSpPr txBox="1"/>
          <p:nvPr/>
        </p:nvSpPr>
        <p:spPr>
          <a:xfrm>
            <a:off x="863600" y="107950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Original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9147B-EBD1-A91A-05D7-237D68C673C1}"/>
              </a:ext>
            </a:extLst>
          </p:cNvPr>
          <p:cNvSpPr txBox="1"/>
          <p:nvPr/>
        </p:nvSpPr>
        <p:spPr>
          <a:xfrm>
            <a:off x="4363846" y="1079500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Node ROI based on max width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E8706-99DF-40EF-FDA2-1DA653CB7A9C}"/>
              </a:ext>
            </a:extLst>
          </p:cNvPr>
          <p:cNvSpPr txBox="1"/>
          <p:nvPr/>
        </p:nvSpPr>
        <p:spPr>
          <a:xfrm>
            <a:off x="8526636" y="1073430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scaling factor on max width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C5908C-A268-7A6F-8537-89F576526D5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342021" y="3663063"/>
            <a:ext cx="10430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2A231E-1107-EA0B-CA45-8B5E675DBD2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593002" y="3663064"/>
            <a:ext cx="1043022" cy="3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40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C552B1-BB75-8A32-092A-FE0B0DDCC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3" y="1504814"/>
            <a:ext cx="2734713" cy="2826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7B3F6D-386E-06A3-B3D9-0C35D8F3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11" y="1785790"/>
            <a:ext cx="2623975" cy="273310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13BFEBC-FEB7-E973-FA7B-22F718C5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245652"/>
              </p:ext>
            </p:extLst>
          </p:nvPr>
        </p:nvGraphicFramePr>
        <p:xfrm>
          <a:off x="1257300" y="5004359"/>
          <a:ext cx="892968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81">
                  <a:extLst>
                    <a:ext uri="{9D8B030D-6E8A-4147-A177-3AD203B41FA5}">
                      <a16:colId xmlns:a16="http://schemas.microsoft.com/office/drawing/2014/main" val="780011772"/>
                    </a:ext>
                  </a:extLst>
                </a:gridCol>
                <a:gridCol w="1488281">
                  <a:extLst>
                    <a:ext uri="{9D8B030D-6E8A-4147-A177-3AD203B41FA5}">
                      <a16:colId xmlns:a16="http://schemas.microsoft.com/office/drawing/2014/main" val="2291410815"/>
                    </a:ext>
                  </a:extLst>
                </a:gridCol>
                <a:gridCol w="1488281">
                  <a:extLst>
                    <a:ext uri="{9D8B030D-6E8A-4147-A177-3AD203B41FA5}">
                      <a16:colId xmlns:a16="http://schemas.microsoft.com/office/drawing/2014/main" val="1185802056"/>
                    </a:ext>
                  </a:extLst>
                </a:gridCol>
                <a:gridCol w="1488281">
                  <a:extLst>
                    <a:ext uri="{9D8B030D-6E8A-4147-A177-3AD203B41FA5}">
                      <a16:colId xmlns:a16="http://schemas.microsoft.com/office/drawing/2014/main" val="1692870940"/>
                    </a:ext>
                  </a:extLst>
                </a:gridCol>
                <a:gridCol w="1488281">
                  <a:extLst>
                    <a:ext uri="{9D8B030D-6E8A-4147-A177-3AD203B41FA5}">
                      <a16:colId xmlns:a16="http://schemas.microsoft.com/office/drawing/2014/main" val="3647110944"/>
                    </a:ext>
                  </a:extLst>
                </a:gridCol>
                <a:gridCol w="1488281">
                  <a:extLst>
                    <a:ext uri="{9D8B030D-6E8A-4147-A177-3AD203B41FA5}">
                      <a16:colId xmlns:a16="http://schemas.microsoft.com/office/drawing/2014/main" val="424455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ReachID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NodeID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Area_err_m2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(to be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6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78220000231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78220000230031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18,523.07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1,944.18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2022-07-25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78220000231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78220000230041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17,121.51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1466.07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2022-07-25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767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78220000231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78220000230051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17,868.71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1459.57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2022-07-25</a:t>
                      </a:r>
                    </a:p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587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479546-E5EB-BA34-C32E-4F636352E2FE}"/>
              </a:ext>
            </a:extLst>
          </p:cNvPr>
          <p:cNvSpPr txBox="1"/>
          <p:nvPr/>
        </p:nvSpPr>
        <p:spPr>
          <a:xfrm>
            <a:off x="3460947" y="308896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Derived data deliverables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AB9567-453D-47C7-9C65-80CC4E8A7B62}"/>
              </a:ext>
            </a:extLst>
          </p:cNvPr>
          <p:cNvSpPr txBox="1"/>
          <p:nvPr/>
        </p:nvSpPr>
        <p:spPr>
          <a:xfrm>
            <a:off x="1257300" y="1135482"/>
            <a:ext cx="25671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Water mask raster (0.5 m)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TIFF format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096A4-0A44-5125-F88F-ECB6347F6C87}"/>
              </a:ext>
            </a:extLst>
          </p:cNvPr>
          <p:cNvSpPr txBox="1"/>
          <p:nvPr/>
        </p:nvSpPr>
        <p:spPr>
          <a:xfrm>
            <a:off x="7084032" y="1135481"/>
            <a:ext cx="2543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Water mask vector (10 m)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Shapefile format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96CD5-B89C-33CF-D970-2AAF840A2025}"/>
              </a:ext>
            </a:extLst>
          </p:cNvPr>
          <p:cNvSpPr txBox="1"/>
          <p:nvPr/>
        </p:nvSpPr>
        <p:spPr>
          <a:xfrm>
            <a:off x="1257300" y="4313639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Summary file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csv format </a:t>
            </a:r>
          </a:p>
        </p:txBody>
      </p:sp>
    </p:spTree>
    <p:extLst>
      <p:ext uri="{BB962C8B-B14F-4D97-AF65-F5344CB8AC3E}">
        <p14:creationId xmlns:p14="http://schemas.microsoft.com/office/powerpoint/2010/main" val="342266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226</Words>
  <Application>Microsoft Macintosh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Water mask for SWOT rivers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mask for SWOT rivers</dc:title>
  <dc:creator>Fangfang Yao</dc:creator>
  <cp:lastModifiedBy>Fangfang Yao</cp:lastModifiedBy>
  <cp:revision>8</cp:revision>
  <dcterms:created xsi:type="dcterms:W3CDTF">2022-12-07T22:45:23Z</dcterms:created>
  <dcterms:modified xsi:type="dcterms:W3CDTF">2022-12-08T00:42:10Z</dcterms:modified>
</cp:coreProperties>
</file>