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73" r:id="rId3"/>
    <p:sldId id="256" r:id="rId4"/>
    <p:sldId id="274" r:id="rId5"/>
    <p:sldId id="257" r:id="rId6"/>
    <p:sldId id="258" r:id="rId7"/>
    <p:sldId id="272" r:id="rId8"/>
    <p:sldId id="259" r:id="rId9"/>
    <p:sldId id="261" r:id="rId10"/>
    <p:sldId id="265" r:id="rId11"/>
    <p:sldId id="264" r:id="rId12"/>
    <p:sldId id="267" r:id="rId13"/>
    <p:sldId id="266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92622"/>
            <a:ext cx="42687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32383"/>
            <a:ext cx="4268788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2622"/>
            <a:ext cx="42703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2383"/>
            <a:ext cx="4270374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7803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803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20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92623"/>
            <a:ext cx="42687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32383"/>
            <a:ext cx="4268788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2623"/>
            <a:ext cx="42703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2383"/>
            <a:ext cx="4270374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7804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68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804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80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6068-5E44-4171-ADE9-E0B70273713B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5036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Calval toolbox proposal - Philosophy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 </a:t>
            </a:r>
            <a:r>
              <a:rPr lang="en-US" sz="2400" dirty="0" err="1"/>
              <a:t>calvaleers</a:t>
            </a:r>
            <a:r>
              <a:rPr lang="en-US" sz="2400" dirty="0"/>
              <a:t> produce average WSE, slope, and extent, with uncertainty, per SWORD reach/node as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From PTs, drifts, and aerial 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Produces </a:t>
            </a:r>
            <a:r>
              <a:rPr lang="en-US" sz="2400" dirty="0" err="1"/>
              <a:t>dataframes</a:t>
            </a:r>
            <a:r>
              <a:rPr lang="en-US" sz="2400" dirty="0"/>
              <a:t>- save as whatever is convenient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intermediate products available- fully reversable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is on a public </a:t>
            </a:r>
            <a:r>
              <a:rPr lang="en-US" sz="2400" dirty="0" err="1"/>
              <a:t>github</a:t>
            </a:r>
            <a:r>
              <a:rPr lang="en-US" sz="2400" dirty="0"/>
              <a:t> (there already)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Many changes expected, so read all code with salt shaker firmly in hand for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40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6472405-57CE-BAF4-91A0-3AEE61C6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78" y="2116542"/>
            <a:ext cx="6033155" cy="45248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Correct drifts to PT based on SWOT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SWOT is ~instantaneous relative to field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difference between the PT level when the GNSS passes it (at 1hz) and the PT level when SWOT was overhead (at 15min) forms an offset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offset is applied dynamically within an IDW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Therefore, the drift appears to 'bend' as it gets further and further from SWOT overpass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57157-72B3-A661-2BF1-C21DC7988661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</p:spTree>
    <p:extLst>
      <p:ext uri="{BB962C8B-B14F-4D97-AF65-F5344CB8AC3E}">
        <p14:creationId xmlns:p14="http://schemas.microsoft.com/office/powerpoint/2010/main" val="370791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Calculate slope and </a:t>
            </a:r>
          </a:p>
          <a:p>
            <a:r>
              <a:rPr lang="en-US" sz="2400" dirty="0" err="1"/>
              <a:t>wse</a:t>
            </a:r>
            <a:r>
              <a:rPr lang="en-US" sz="2400" dirty="0"/>
              <a:t> within nodes:</a:t>
            </a:r>
          </a:p>
          <a:p>
            <a:endParaRPr lang="en-US" sz="2400" dirty="0"/>
          </a:p>
          <a:p>
            <a:r>
              <a:rPr lang="en-US" sz="2400" dirty="0"/>
              <a:t>Average all drift points within</a:t>
            </a:r>
          </a:p>
          <a:p>
            <a:r>
              <a:rPr lang="en-US" sz="2400" dirty="0"/>
              <a:t>Each red 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E6F272F-4A59-0300-D177-FEE861F0B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34" y="369332"/>
            <a:ext cx="4391222" cy="5647014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2E5C9A-6C4C-C69A-0A82-80DD2F8C1DD4}"/>
              </a:ext>
            </a:extLst>
          </p:cNvPr>
          <p:cNvSpPr/>
          <p:nvPr/>
        </p:nvSpPr>
        <p:spPr>
          <a:xfrm>
            <a:off x="5769204" y="179109"/>
            <a:ext cx="2275826" cy="5750351"/>
          </a:xfrm>
          <a:custGeom>
            <a:avLst/>
            <a:gdLst>
              <a:gd name="connsiteX0" fmla="*/ 1027521 w 2130457"/>
              <a:gd name="connsiteY0" fmla="*/ 0 h 4751109"/>
              <a:gd name="connsiteX1" fmla="*/ 848412 w 2130457"/>
              <a:gd name="connsiteY1" fmla="*/ 197963 h 4751109"/>
              <a:gd name="connsiteX2" fmla="*/ 744717 w 2130457"/>
              <a:gd name="connsiteY2" fmla="*/ 329938 h 4751109"/>
              <a:gd name="connsiteX3" fmla="*/ 622169 w 2130457"/>
              <a:gd name="connsiteY3" fmla="*/ 546755 h 4751109"/>
              <a:gd name="connsiteX4" fmla="*/ 546754 w 2130457"/>
              <a:gd name="connsiteY4" fmla="*/ 659876 h 4751109"/>
              <a:gd name="connsiteX5" fmla="*/ 509047 w 2130457"/>
              <a:gd name="connsiteY5" fmla="*/ 772998 h 4751109"/>
              <a:gd name="connsiteX6" fmla="*/ 471340 w 2130457"/>
              <a:gd name="connsiteY6" fmla="*/ 829559 h 4751109"/>
              <a:gd name="connsiteX7" fmla="*/ 414779 w 2130457"/>
              <a:gd name="connsiteY7" fmla="*/ 923827 h 4751109"/>
              <a:gd name="connsiteX8" fmla="*/ 329938 w 2130457"/>
              <a:gd name="connsiteY8" fmla="*/ 1093509 h 4751109"/>
              <a:gd name="connsiteX9" fmla="*/ 320511 w 2130457"/>
              <a:gd name="connsiteY9" fmla="*/ 1187777 h 4751109"/>
              <a:gd name="connsiteX10" fmla="*/ 292231 w 2130457"/>
              <a:gd name="connsiteY10" fmla="*/ 1376314 h 4751109"/>
              <a:gd name="connsiteX11" fmla="*/ 254523 w 2130457"/>
              <a:gd name="connsiteY11" fmla="*/ 1489435 h 4751109"/>
              <a:gd name="connsiteX12" fmla="*/ 226243 w 2130457"/>
              <a:gd name="connsiteY12" fmla="*/ 1527142 h 4751109"/>
              <a:gd name="connsiteX13" fmla="*/ 197962 w 2130457"/>
              <a:gd name="connsiteY13" fmla="*/ 1574276 h 4751109"/>
              <a:gd name="connsiteX14" fmla="*/ 160255 w 2130457"/>
              <a:gd name="connsiteY14" fmla="*/ 1677971 h 4751109"/>
              <a:gd name="connsiteX15" fmla="*/ 65987 w 2130457"/>
              <a:gd name="connsiteY15" fmla="*/ 1904215 h 4751109"/>
              <a:gd name="connsiteX16" fmla="*/ 37707 w 2130457"/>
              <a:gd name="connsiteY16" fmla="*/ 2007909 h 4751109"/>
              <a:gd name="connsiteX17" fmla="*/ 0 w 2130457"/>
              <a:gd name="connsiteY17" fmla="*/ 2205872 h 4751109"/>
              <a:gd name="connsiteX18" fmla="*/ 47134 w 2130457"/>
              <a:gd name="connsiteY18" fmla="*/ 2413262 h 4751109"/>
              <a:gd name="connsiteX19" fmla="*/ 56560 w 2130457"/>
              <a:gd name="connsiteY19" fmla="*/ 2441542 h 4751109"/>
              <a:gd name="connsiteX20" fmla="*/ 84841 w 2130457"/>
              <a:gd name="connsiteY20" fmla="*/ 2469823 h 4751109"/>
              <a:gd name="connsiteX21" fmla="*/ 141402 w 2130457"/>
              <a:gd name="connsiteY21" fmla="*/ 2564091 h 4751109"/>
              <a:gd name="connsiteX22" fmla="*/ 179109 w 2130457"/>
              <a:gd name="connsiteY22" fmla="*/ 2592371 h 4751109"/>
              <a:gd name="connsiteX23" fmla="*/ 216816 w 2130457"/>
              <a:gd name="connsiteY23" fmla="*/ 2639505 h 4751109"/>
              <a:gd name="connsiteX24" fmla="*/ 320511 w 2130457"/>
              <a:gd name="connsiteY24" fmla="*/ 2733773 h 4751109"/>
              <a:gd name="connsiteX25" fmla="*/ 386499 w 2130457"/>
              <a:gd name="connsiteY25" fmla="*/ 2799761 h 4751109"/>
              <a:gd name="connsiteX26" fmla="*/ 414779 w 2130457"/>
              <a:gd name="connsiteY26" fmla="*/ 2818615 h 4751109"/>
              <a:gd name="connsiteX27" fmla="*/ 452486 w 2130457"/>
              <a:gd name="connsiteY27" fmla="*/ 2856322 h 4751109"/>
              <a:gd name="connsiteX28" fmla="*/ 490193 w 2130457"/>
              <a:gd name="connsiteY28" fmla="*/ 2875175 h 4751109"/>
              <a:gd name="connsiteX29" fmla="*/ 546754 w 2130457"/>
              <a:gd name="connsiteY29" fmla="*/ 2912883 h 4751109"/>
              <a:gd name="connsiteX30" fmla="*/ 575035 w 2130457"/>
              <a:gd name="connsiteY30" fmla="*/ 2922309 h 4751109"/>
              <a:gd name="connsiteX31" fmla="*/ 669303 w 2130457"/>
              <a:gd name="connsiteY31" fmla="*/ 2978870 h 4751109"/>
              <a:gd name="connsiteX32" fmla="*/ 697583 w 2130457"/>
              <a:gd name="connsiteY32" fmla="*/ 2997724 h 4751109"/>
              <a:gd name="connsiteX33" fmla="*/ 763571 w 2130457"/>
              <a:gd name="connsiteY33" fmla="*/ 3063712 h 4751109"/>
              <a:gd name="connsiteX34" fmla="*/ 820132 w 2130457"/>
              <a:gd name="connsiteY34" fmla="*/ 3120272 h 4751109"/>
              <a:gd name="connsiteX35" fmla="*/ 857839 w 2130457"/>
              <a:gd name="connsiteY35" fmla="*/ 3148553 h 4751109"/>
              <a:gd name="connsiteX36" fmla="*/ 886119 w 2130457"/>
              <a:gd name="connsiteY36" fmla="*/ 3186260 h 4751109"/>
              <a:gd name="connsiteX37" fmla="*/ 961534 w 2130457"/>
              <a:gd name="connsiteY37" fmla="*/ 3261674 h 4751109"/>
              <a:gd name="connsiteX38" fmla="*/ 1046375 w 2130457"/>
              <a:gd name="connsiteY38" fmla="*/ 3384223 h 4751109"/>
              <a:gd name="connsiteX39" fmla="*/ 1093509 w 2130457"/>
              <a:gd name="connsiteY39" fmla="*/ 3450210 h 4751109"/>
              <a:gd name="connsiteX40" fmla="*/ 1150070 w 2130457"/>
              <a:gd name="connsiteY40" fmla="*/ 3525625 h 4751109"/>
              <a:gd name="connsiteX41" fmla="*/ 1187777 w 2130457"/>
              <a:gd name="connsiteY41" fmla="*/ 3572759 h 4751109"/>
              <a:gd name="connsiteX42" fmla="*/ 1216057 w 2130457"/>
              <a:gd name="connsiteY42" fmla="*/ 3619893 h 4751109"/>
              <a:gd name="connsiteX43" fmla="*/ 1263191 w 2130457"/>
              <a:gd name="connsiteY43" fmla="*/ 3685881 h 4751109"/>
              <a:gd name="connsiteX44" fmla="*/ 1272618 w 2130457"/>
              <a:gd name="connsiteY44" fmla="*/ 3714161 h 4751109"/>
              <a:gd name="connsiteX45" fmla="*/ 1300899 w 2130457"/>
              <a:gd name="connsiteY45" fmla="*/ 3770722 h 4751109"/>
              <a:gd name="connsiteX46" fmla="*/ 1329179 w 2130457"/>
              <a:gd name="connsiteY46" fmla="*/ 3883843 h 4751109"/>
              <a:gd name="connsiteX47" fmla="*/ 1366886 w 2130457"/>
              <a:gd name="connsiteY47" fmla="*/ 3987538 h 4751109"/>
              <a:gd name="connsiteX48" fmla="*/ 1508288 w 2130457"/>
              <a:gd name="connsiteY48" fmla="*/ 4062953 h 4751109"/>
              <a:gd name="connsiteX49" fmla="*/ 1545995 w 2130457"/>
              <a:gd name="connsiteY49" fmla="*/ 4091233 h 4751109"/>
              <a:gd name="connsiteX50" fmla="*/ 1696824 w 2130457"/>
              <a:gd name="connsiteY50" fmla="*/ 4204355 h 4751109"/>
              <a:gd name="connsiteX51" fmla="*/ 1762812 w 2130457"/>
              <a:gd name="connsiteY51" fmla="*/ 4308050 h 4751109"/>
              <a:gd name="connsiteX52" fmla="*/ 1800519 w 2130457"/>
              <a:gd name="connsiteY52" fmla="*/ 4364610 h 4751109"/>
              <a:gd name="connsiteX53" fmla="*/ 1847653 w 2130457"/>
              <a:gd name="connsiteY53" fmla="*/ 4468305 h 4751109"/>
              <a:gd name="connsiteX54" fmla="*/ 1913641 w 2130457"/>
              <a:gd name="connsiteY54" fmla="*/ 4534293 h 4751109"/>
              <a:gd name="connsiteX55" fmla="*/ 1951348 w 2130457"/>
              <a:gd name="connsiteY55" fmla="*/ 4581427 h 4751109"/>
              <a:gd name="connsiteX56" fmla="*/ 1970202 w 2130457"/>
              <a:gd name="connsiteY56" fmla="*/ 4609707 h 4751109"/>
              <a:gd name="connsiteX57" fmla="*/ 2073897 w 2130457"/>
              <a:gd name="connsiteY57" fmla="*/ 4694549 h 4751109"/>
              <a:gd name="connsiteX58" fmla="*/ 2130457 w 2130457"/>
              <a:gd name="connsiteY58" fmla="*/ 4751109 h 475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130457" h="4751109">
                <a:moveTo>
                  <a:pt x="1027521" y="0"/>
                </a:moveTo>
                <a:cubicBezTo>
                  <a:pt x="942509" y="85012"/>
                  <a:pt x="951807" y="73028"/>
                  <a:pt x="848412" y="197963"/>
                </a:cubicBezTo>
                <a:cubicBezTo>
                  <a:pt x="812742" y="241064"/>
                  <a:pt x="775163" y="283001"/>
                  <a:pt x="744717" y="329938"/>
                </a:cubicBezTo>
                <a:cubicBezTo>
                  <a:pt x="699540" y="399587"/>
                  <a:pt x="668219" y="477680"/>
                  <a:pt x="622169" y="546755"/>
                </a:cubicBezTo>
                <a:lnTo>
                  <a:pt x="546754" y="659876"/>
                </a:lnTo>
                <a:cubicBezTo>
                  <a:pt x="534185" y="697583"/>
                  <a:pt x="525190" y="736677"/>
                  <a:pt x="509047" y="772998"/>
                </a:cubicBezTo>
                <a:cubicBezTo>
                  <a:pt x="499844" y="793704"/>
                  <a:pt x="483349" y="810344"/>
                  <a:pt x="471340" y="829559"/>
                </a:cubicBezTo>
                <a:cubicBezTo>
                  <a:pt x="451918" y="860634"/>
                  <a:pt x="433139" y="892114"/>
                  <a:pt x="414779" y="923827"/>
                </a:cubicBezTo>
                <a:cubicBezTo>
                  <a:pt x="361264" y="1016261"/>
                  <a:pt x="372511" y="997720"/>
                  <a:pt x="329938" y="1093509"/>
                </a:cubicBezTo>
                <a:cubicBezTo>
                  <a:pt x="326796" y="1124932"/>
                  <a:pt x="323505" y="1156340"/>
                  <a:pt x="320511" y="1187777"/>
                </a:cubicBezTo>
                <a:cubicBezTo>
                  <a:pt x="312117" y="1275917"/>
                  <a:pt x="315562" y="1294657"/>
                  <a:pt x="292231" y="1376314"/>
                </a:cubicBezTo>
                <a:cubicBezTo>
                  <a:pt x="281312" y="1414531"/>
                  <a:pt x="270454" y="1453021"/>
                  <a:pt x="254523" y="1489435"/>
                </a:cubicBezTo>
                <a:cubicBezTo>
                  <a:pt x="248226" y="1503829"/>
                  <a:pt x="234958" y="1514070"/>
                  <a:pt x="226243" y="1527142"/>
                </a:cubicBezTo>
                <a:cubicBezTo>
                  <a:pt x="216079" y="1542387"/>
                  <a:pt x="205306" y="1557490"/>
                  <a:pt x="197962" y="1574276"/>
                </a:cubicBezTo>
                <a:cubicBezTo>
                  <a:pt x="183220" y="1607972"/>
                  <a:pt x="173914" y="1643822"/>
                  <a:pt x="160255" y="1677971"/>
                </a:cubicBezTo>
                <a:cubicBezTo>
                  <a:pt x="129913" y="1753827"/>
                  <a:pt x="87483" y="1825395"/>
                  <a:pt x="65987" y="1904215"/>
                </a:cubicBezTo>
                <a:cubicBezTo>
                  <a:pt x="56560" y="1938780"/>
                  <a:pt x="46068" y="1973071"/>
                  <a:pt x="37707" y="2007909"/>
                </a:cubicBezTo>
                <a:cubicBezTo>
                  <a:pt x="10581" y="2120934"/>
                  <a:pt x="12919" y="2115435"/>
                  <a:pt x="0" y="2205872"/>
                </a:cubicBezTo>
                <a:cubicBezTo>
                  <a:pt x="38169" y="2422168"/>
                  <a:pt x="5966" y="2303480"/>
                  <a:pt x="47134" y="2413262"/>
                </a:cubicBezTo>
                <a:cubicBezTo>
                  <a:pt x="50623" y="2422566"/>
                  <a:pt x="51048" y="2433274"/>
                  <a:pt x="56560" y="2441542"/>
                </a:cubicBezTo>
                <a:cubicBezTo>
                  <a:pt x="63955" y="2452635"/>
                  <a:pt x="75414" y="2460396"/>
                  <a:pt x="84841" y="2469823"/>
                </a:cubicBezTo>
                <a:cubicBezTo>
                  <a:pt x="101735" y="2503612"/>
                  <a:pt x="115398" y="2534837"/>
                  <a:pt x="141402" y="2564091"/>
                </a:cubicBezTo>
                <a:cubicBezTo>
                  <a:pt x="151840" y="2575834"/>
                  <a:pt x="168000" y="2581262"/>
                  <a:pt x="179109" y="2592371"/>
                </a:cubicBezTo>
                <a:cubicBezTo>
                  <a:pt x="193336" y="2606598"/>
                  <a:pt x="203220" y="2624673"/>
                  <a:pt x="216816" y="2639505"/>
                </a:cubicBezTo>
                <a:cubicBezTo>
                  <a:pt x="363804" y="2799856"/>
                  <a:pt x="222619" y="2644780"/>
                  <a:pt x="320511" y="2733773"/>
                </a:cubicBezTo>
                <a:cubicBezTo>
                  <a:pt x="343528" y="2754698"/>
                  <a:pt x="360617" y="2782505"/>
                  <a:pt x="386499" y="2799761"/>
                </a:cubicBezTo>
                <a:cubicBezTo>
                  <a:pt x="395926" y="2806046"/>
                  <a:pt x="406177" y="2811242"/>
                  <a:pt x="414779" y="2818615"/>
                </a:cubicBezTo>
                <a:cubicBezTo>
                  <a:pt x="428275" y="2830183"/>
                  <a:pt x="438266" y="2845657"/>
                  <a:pt x="452486" y="2856322"/>
                </a:cubicBezTo>
                <a:cubicBezTo>
                  <a:pt x="463728" y="2864753"/>
                  <a:pt x="478143" y="2867945"/>
                  <a:pt x="490193" y="2875175"/>
                </a:cubicBezTo>
                <a:cubicBezTo>
                  <a:pt x="509623" y="2886833"/>
                  <a:pt x="526946" y="2901879"/>
                  <a:pt x="546754" y="2912883"/>
                </a:cubicBezTo>
                <a:cubicBezTo>
                  <a:pt x="555440" y="2917709"/>
                  <a:pt x="565902" y="2918395"/>
                  <a:pt x="575035" y="2922309"/>
                </a:cubicBezTo>
                <a:cubicBezTo>
                  <a:pt x="615611" y="2939698"/>
                  <a:pt x="629103" y="2952070"/>
                  <a:pt x="669303" y="2978870"/>
                </a:cubicBezTo>
                <a:cubicBezTo>
                  <a:pt x="678730" y="2985155"/>
                  <a:pt x="690785" y="2988660"/>
                  <a:pt x="697583" y="2997724"/>
                </a:cubicBezTo>
                <a:cubicBezTo>
                  <a:pt x="752693" y="3071202"/>
                  <a:pt x="695893" y="3002802"/>
                  <a:pt x="763571" y="3063712"/>
                </a:cubicBezTo>
                <a:cubicBezTo>
                  <a:pt x="783389" y="3081549"/>
                  <a:pt x="798802" y="3104274"/>
                  <a:pt x="820132" y="3120272"/>
                </a:cubicBezTo>
                <a:cubicBezTo>
                  <a:pt x="832701" y="3129699"/>
                  <a:pt x="846729" y="3137443"/>
                  <a:pt x="857839" y="3148553"/>
                </a:cubicBezTo>
                <a:cubicBezTo>
                  <a:pt x="868948" y="3159663"/>
                  <a:pt x="875503" y="3174678"/>
                  <a:pt x="886119" y="3186260"/>
                </a:cubicBezTo>
                <a:cubicBezTo>
                  <a:pt x="910142" y="3212466"/>
                  <a:pt x="943243" y="3231189"/>
                  <a:pt x="961534" y="3261674"/>
                </a:cubicBezTo>
                <a:cubicBezTo>
                  <a:pt x="1024953" y="3367374"/>
                  <a:pt x="992182" y="3330030"/>
                  <a:pt x="1046375" y="3384223"/>
                </a:cubicBezTo>
                <a:cubicBezTo>
                  <a:pt x="1077905" y="3447285"/>
                  <a:pt x="1048920" y="3399251"/>
                  <a:pt x="1093509" y="3450210"/>
                </a:cubicBezTo>
                <a:cubicBezTo>
                  <a:pt x="1159727" y="3525887"/>
                  <a:pt x="1107986" y="3469514"/>
                  <a:pt x="1150070" y="3525625"/>
                </a:cubicBezTo>
                <a:cubicBezTo>
                  <a:pt x="1162142" y="3541721"/>
                  <a:pt x="1176239" y="3556276"/>
                  <a:pt x="1187777" y="3572759"/>
                </a:cubicBezTo>
                <a:cubicBezTo>
                  <a:pt x="1198284" y="3587769"/>
                  <a:pt x="1205894" y="3604648"/>
                  <a:pt x="1216057" y="3619893"/>
                </a:cubicBezTo>
                <a:cubicBezTo>
                  <a:pt x="1224607" y="3632718"/>
                  <a:pt x="1254754" y="3669006"/>
                  <a:pt x="1263191" y="3685881"/>
                </a:cubicBezTo>
                <a:cubicBezTo>
                  <a:pt x="1267635" y="3694769"/>
                  <a:pt x="1268582" y="3705081"/>
                  <a:pt x="1272618" y="3714161"/>
                </a:cubicBezTo>
                <a:cubicBezTo>
                  <a:pt x="1281179" y="3733423"/>
                  <a:pt x="1291472" y="3751868"/>
                  <a:pt x="1300899" y="3770722"/>
                </a:cubicBezTo>
                <a:cubicBezTo>
                  <a:pt x="1322949" y="3947136"/>
                  <a:pt x="1292959" y="3775187"/>
                  <a:pt x="1329179" y="3883843"/>
                </a:cubicBezTo>
                <a:cubicBezTo>
                  <a:pt x="1346691" y="3936378"/>
                  <a:pt x="1326243" y="3936733"/>
                  <a:pt x="1366886" y="3987538"/>
                </a:cubicBezTo>
                <a:cubicBezTo>
                  <a:pt x="1405264" y="4035512"/>
                  <a:pt x="1454516" y="4036067"/>
                  <a:pt x="1508288" y="4062953"/>
                </a:cubicBezTo>
                <a:cubicBezTo>
                  <a:pt x="1522341" y="4069979"/>
                  <a:pt x="1532779" y="4082737"/>
                  <a:pt x="1545995" y="4091233"/>
                </a:cubicBezTo>
                <a:cubicBezTo>
                  <a:pt x="1631451" y="4146169"/>
                  <a:pt x="1637399" y="4133045"/>
                  <a:pt x="1696824" y="4204355"/>
                </a:cubicBezTo>
                <a:cubicBezTo>
                  <a:pt x="1718701" y="4230608"/>
                  <a:pt x="1743893" y="4278320"/>
                  <a:pt x="1762812" y="4308050"/>
                </a:cubicBezTo>
                <a:cubicBezTo>
                  <a:pt x="1774977" y="4327166"/>
                  <a:pt x="1789917" y="4344584"/>
                  <a:pt x="1800519" y="4364610"/>
                </a:cubicBezTo>
                <a:cubicBezTo>
                  <a:pt x="1818284" y="4398166"/>
                  <a:pt x="1826592" y="4436714"/>
                  <a:pt x="1847653" y="4468305"/>
                </a:cubicBezTo>
                <a:cubicBezTo>
                  <a:pt x="1864908" y="4494188"/>
                  <a:pt x="1894209" y="4510002"/>
                  <a:pt x="1913641" y="4534293"/>
                </a:cubicBezTo>
                <a:cubicBezTo>
                  <a:pt x="1926210" y="4550004"/>
                  <a:pt x="1939276" y="4565331"/>
                  <a:pt x="1951348" y="4581427"/>
                </a:cubicBezTo>
                <a:cubicBezTo>
                  <a:pt x="1958146" y="4590491"/>
                  <a:pt x="1961877" y="4602022"/>
                  <a:pt x="1970202" y="4609707"/>
                </a:cubicBezTo>
                <a:cubicBezTo>
                  <a:pt x="2003019" y="4639999"/>
                  <a:pt x="2042317" y="4662969"/>
                  <a:pt x="2073897" y="4694549"/>
                </a:cubicBezTo>
                <a:lnTo>
                  <a:pt x="2130457" y="4751109"/>
                </a:lnTo>
              </a:path>
            </a:pathLst>
          </a:cu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EDEEE-3B77-26CC-B235-B8D2335E85FE}"/>
              </a:ext>
            </a:extLst>
          </p:cNvPr>
          <p:cNvSpPr txBox="1"/>
          <p:nvPr/>
        </p:nvSpPr>
        <p:spPr>
          <a:xfrm>
            <a:off x="6765638" y="-253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centerline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49BDF-8BA3-37DD-D068-403179C39396}"/>
              </a:ext>
            </a:extLst>
          </p:cNvPr>
          <p:cNvSpPr/>
          <p:nvPr/>
        </p:nvSpPr>
        <p:spPr>
          <a:xfrm>
            <a:off x="776336" y="2787707"/>
            <a:ext cx="2931736" cy="2102177"/>
          </a:xfrm>
          <a:prstGeom prst="rect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8E50A5-48EB-32A9-52A2-C7D8A025FBCE}"/>
              </a:ext>
            </a:extLst>
          </p:cNvPr>
          <p:cNvCxnSpPr>
            <a:cxnSpLocks/>
          </p:cNvCxnSpPr>
          <p:nvPr/>
        </p:nvCxnSpPr>
        <p:spPr>
          <a:xfrm flipH="1" flipV="1">
            <a:off x="3713508" y="2762054"/>
            <a:ext cx="1895440" cy="235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F6C473-CC28-5E2F-22A7-5405D4A7939E}"/>
              </a:ext>
            </a:extLst>
          </p:cNvPr>
          <p:cNvCxnSpPr/>
          <p:nvPr/>
        </p:nvCxnSpPr>
        <p:spPr>
          <a:xfrm flipH="1">
            <a:off x="3723588" y="3261674"/>
            <a:ext cx="1895440" cy="160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B3460A-B6F5-0A53-5BC5-22D36945262E}"/>
              </a:ext>
            </a:extLst>
          </p:cNvPr>
          <p:cNvSpPr txBox="1"/>
          <p:nvPr/>
        </p:nvSpPr>
        <p:spPr>
          <a:xfrm>
            <a:off x="1066643" y="342085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</a:t>
            </a:r>
            <a:r>
              <a:rPr lang="en-US" dirty="0" err="1"/>
              <a:t>x,y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6EC722-3CB1-1C2D-F2AF-C07DB0F74690}"/>
              </a:ext>
            </a:extLst>
          </p:cNvPr>
          <p:cNvCxnSpPr>
            <a:cxnSpLocks/>
          </p:cNvCxnSpPr>
          <p:nvPr/>
        </p:nvCxnSpPr>
        <p:spPr>
          <a:xfrm>
            <a:off x="2154137" y="2815273"/>
            <a:ext cx="725285" cy="207652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DBAF9-1377-6968-5054-B9586ABEC0F3}"/>
              </a:ext>
            </a:extLst>
          </p:cNvPr>
          <p:cNvCxnSpPr>
            <a:cxnSpLocks/>
          </p:cNvCxnSpPr>
          <p:nvPr/>
        </p:nvCxnSpPr>
        <p:spPr>
          <a:xfrm flipH="1">
            <a:off x="776336" y="3261674"/>
            <a:ext cx="2931736" cy="106522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DC994B-D250-B0B4-063F-F261C0DF2DB8}"/>
              </a:ext>
            </a:extLst>
          </p:cNvPr>
          <p:cNvSpPr txBox="1"/>
          <p:nvPr/>
        </p:nvSpPr>
        <p:spPr>
          <a:xfrm rot="20407749">
            <a:off x="1041967" y="408283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width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790F32-E37F-767B-BB94-9F5E803582F9}"/>
              </a:ext>
            </a:extLst>
          </p:cNvPr>
          <p:cNvSpPr txBox="1"/>
          <p:nvPr/>
        </p:nvSpPr>
        <p:spPr>
          <a:xfrm rot="15090097">
            <a:off x="1998583" y="360212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length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CF22B8-A5F2-5936-CD6A-AF481644E753}"/>
              </a:ext>
            </a:extLst>
          </p:cNvPr>
          <p:cNvSpPr txBox="1"/>
          <p:nvPr/>
        </p:nvSpPr>
        <p:spPr>
          <a:xfrm>
            <a:off x="4279769" y="6136185"/>
            <a:ext cx="4769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Angles determined from SWORD centerline</a:t>
            </a:r>
          </a:p>
          <a:p>
            <a:r>
              <a:rPr lang="en-US" sz="1200" dirty="0"/>
              <a:t>It doesn't look like an orthogonal because it is bounding boxed. I could also make diamonds on axis, but this seemed better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11F5A-A609-ADB8-AEA9-AA3C89B63271}"/>
              </a:ext>
            </a:extLst>
          </p:cNvPr>
          <p:cNvSpPr txBox="1"/>
          <p:nvPr/>
        </p:nvSpPr>
        <p:spPr>
          <a:xfrm>
            <a:off x="858182" y="55499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centerline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57D9A7-3B07-C7CA-EBCC-CCAE7CB097BD}"/>
              </a:ext>
            </a:extLst>
          </p:cNvPr>
          <p:cNvCxnSpPr/>
          <p:nvPr/>
        </p:nvCxnSpPr>
        <p:spPr>
          <a:xfrm>
            <a:off x="1753386" y="2394408"/>
            <a:ext cx="1036948" cy="3073138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B03E8A9-4C03-1DD1-3573-2845E96D512A}"/>
              </a:ext>
            </a:extLst>
          </p:cNvPr>
          <p:cNvSpPr/>
          <p:nvPr/>
        </p:nvSpPr>
        <p:spPr>
          <a:xfrm>
            <a:off x="2123205" y="3687965"/>
            <a:ext cx="216816" cy="2356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169356" y="369332"/>
            <a:ext cx="8805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Calculate slope and </a:t>
            </a:r>
            <a:r>
              <a:rPr lang="en-US" sz="2400" dirty="0" err="1"/>
              <a:t>wse</a:t>
            </a:r>
            <a:r>
              <a:rPr lang="en-US" sz="2400" dirty="0"/>
              <a:t> within reaches:</a:t>
            </a:r>
          </a:p>
          <a:p>
            <a:endParaRPr lang="en-US" sz="2400" dirty="0"/>
          </a:p>
          <a:p>
            <a:r>
              <a:rPr lang="en-US" sz="2400" dirty="0"/>
              <a:t>Average all drift points within each reach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CFC1A0-F32F-2DC1-F636-8838B0B6D692}"/>
              </a:ext>
            </a:extLst>
          </p:cNvPr>
          <p:cNvSpPr/>
          <p:nvPr/>
        </p:nvSpPr>
        <p:spPr>
          <a:xfrm>
            <a:off x="2748783" y="461913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9F00CE7-655E-CA42-2C3D-74746509241E}"/>
              </a:ext>
            </a:extLst>
          </p:cNvPr>
          <p:cNvSpPr/>
          <p:nvPr/>
        </p:nvSpPr>
        <p:spPr>
          <a:xfrm>
            <a:off x="3846462" y="1088785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1D42E3-75CF-FCD0-F98B-497668669BCD}"/>
              </a:ext>
            </a:extLst>
          </p:cNvPr>
          <p:cNvCxnSpPr/>
          <p:nvPr/>
        </p:nvCxnSpPr>
        <p:spPr>
          <a:xfrm>
            <a:off x="5740924" y="2308324"/>
            <a:ext cx="2658358" cy="137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6E04DA-2B16-E9AC-F595-3F8CFC675E4D}"/>
              </a:ext>
            </a:extLst>
          </p:cNvPr>
          <p:cNvCxnSpPr/>
          <p:nvPr/>
        </p:nvCxnSpPr>
        <p:spPr>
          <a:xfrm>
            <a:off x="3657600" y="4549677"/>
            <a:ext cx="1941922" cy="20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1B7C09-9664-671D-2452-2823B248A558}"/>
              </a:ext>
            </a:extLst>
          </p:cNvPr>
          <p:cNvSpPr txBox="1"/>
          <p:nvPr/>
        </p:nvSpPr>
        <p:spPr>
          <a:xfrm>
            <a:off x="2658359" y="5712643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3BB883-4EE7-FF1B-3A79-DA1E28C49BB0}"/>
              </a:ext>
            </a:extLst>
          </p:cNvPr>
          <p:cNvSpPr txBox="1"/>
          <p:nvPr/>
        </p:nvSpPr>
        <p:spPr>
          <a:xfrm>
            <a:off x="4789381" y="410747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082A1-DCE0-EFE7-DCD7-A7AB57D15435}"/>
              </a:ext>
            </a:extLst>
          </p:cNvPr>
          <p:cNvSpPr txBox="1"/>
          <p:nvPr/>
        </p:nvSpPr>
        <p:spPr>
          <a:xfrm>
            <a:off x="6118560" y="121995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FF40B7-15D7-D7D9-3782-DB9254662AB1}"/>
              </a:ext>
            </a:extLst>
          </p:cNvPr>
          <p:cNvCxnSpPr>
            <a:cxnSpLocks/>
          </p:cNvCxnSpPr>
          <p:nvPr/>
        </p:nvCxnSpPr>
        <p:spPr>
          <a:xfrm>
            <a:off x="4091233" y="2997102"/>
            <a:ext cx="2253006" cy="132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3CD7FC-A8FD-4E19-05FF-73A746A60887}"/>
              </a:ext>
            </a:extLst>
          </p:cNvPr>
          <p:cNvSpPr txBox="1"/>
          <p:nvPr/>
        </p:nvSpPr>
        <p:spPr>
          <a:xfrm>
            <a:off x="512188" y="1789310"/>
            <a:ext cx="3842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mask from </a:t>
            </a:r>
            <a:r>
              <a:rPr lang="en-US" dirty="0" err="1"/>
              <a:t>airphotos</a:t>
            </a:r>
            <a:r>
              <a:rPr lang="en-US" dirty="0"/>
              <a:t>/Planet/S2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level from PT at image time and store for later 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simple process- we have access to masks that SWOT does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to ensure that the mask we're using is appropriate to the level of the observation</a:t>
            </a:r>
          </a:p>
        </p:txBody>
      </p:sp>
    </p:spTree>
    <p:extLst>
      <p:ext uri="{BB962C8B-B14F-4D97-AF65-F5344CB8AC3E}">
        <p14:creationId xmlns:p14="http://schemas.microsoft.com/office/powerpoint/2010/main" val="255165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E7B1E43-4238-A4A3-C330-43BF63FAD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81" y="1586086"/>
            <a:ext cx="3419608" cy="439754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01478F-39D1-2EB9-9114-67FDCE5CA8BF}"/>
              </a:ext>
            </a:extLst>
          </p:cNvPr>
          <p:cNvSpPr/>
          <p:nvPr/>
        </p:nvSpPr>
        <p:spPr>
          <a:xfrm>
            <a:off x="575361" y="900249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704ED2-5021-D711-2E94-BDC138F94607}"/>
              </a:ext>
            </a:extLst>
          </p:cNvPr>
          <p:cNvCxnSpPr/>
          <p:nvPr/>
        </p:nvCxnSpPr>
        <p:spPr>
          <a:xfrm>
            <a:off x="2469823" y="2119788"/>
            <a:ext cx="2658358" cy="137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58DFD3-9550-B7C1-C950-4ED1EF72429B}"/>
              </a:ext>
            </a:extLst>
          </p:cNvPr>
          <p:cNvCxnSpPr/>
          <p:nvPr/>
        </p:nvCxnSpPr>
        <p:spPr>
          <a:xfrm>
            <a:off x="386499" y="4361141"/>
            <a:ext cx="1941922" cy="2050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8060D-83BC-4204-5F48-96AEB68C248D}"/>
              </a:ext>
            </a:extLst>
          </p:cNvPr>
          <p:cNvSpPr txBox="1"/>
          <p:nvPr/>
        </p:nvSpPr>
        <p:spPr>
          <a:xfrm>
            <a:off x="-141299" y="5638541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A9796-5A0D-62DE-F5D5-31BBD70C293A}"/>
              </a:ext>
            </a:extLst>
          </p:cNvPr>
          <p:cNvSpPr txBox="1"/>
          <p:nvPr/>
        </p:nvSpPr>
        <p:spPr>
          <a:xfrm>
            <a:off x="1518280" y="391893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4A17B-EA93-6CFC-5065-F6ED4A093344}"/>
              </a:ext>
            </a:extLst>
          </p:cNvPr>
          <p:cNvSpPr txBox="1"/>
          <p:nvPr/>
        </p:nvSpPr>
        <p:spPr>
          <a:xfrm>
            <a:off x="2847459" y="103141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SWORD reach 3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7B5552-A881-5640-1479-CA37E4470402}"/>
              </a:ext>
            </a:extLst>
          </p:cNvPr>
          <p:cNvSpPr/>
          <p:nvPr/>
        </p:nvSpPr>
        <p:spPr>
          <a:xfrm>
            <a:off x="-693749" y="344032"/>
            <a:ext cx="5128182" cy="5769215"/>
          </a:xfrm>
          <a:custGeom>
            <a:avLst/>
            <a:gdLst>
              <a:gd name="connsiteX0" fmla="*/ 5128182 w 5128182"/>
              <a:gd name="connsiteY0" fmla="*/ 0 h 5769215"/>
              <a:gd name="connsiteX1" fmla="*/ 4110087 w 5128182"/>
              <a:gd name="connsiteY1" fmla="*/ 471340 h 5769215"/>
              <a:gd name="connsiteX2" fmla="*/ 3808429 w 5128182"/>
              <a:gd name="connsiteY2" fmla="*/ 659876 h 5769215"/>
              <a:gd name="connsiteX3" fmla="*/ 3685881 w 5128182"/>
              <a:gd name="connsiteY3" fmla="*/ 848412 h 5769215"/>
              <a:gd name="connsiteX4" fmla="*/ 3629320 w 5128182"/>
              <a:gd name="connsiteY4" fmla="*/ 1093509 h 5769215"/>
              <a:gd name="connsiteX5" fmla="*/ 3525625 w 5128182"/>
              <a:gd name="connsiteY5" fmla="*/ 2026763 h 5769215"/>
              <a:gd name="connsiteX6" fmla="*/ 3648173 w 5128182"/>
              <a:gd name="connsiteY6" fmla="*/ 2384981 h 5769215"/>
              <a:gd name="connsiteX7" fmla="*/ 3723588 w 5128182"/>
              <a:gd name="connsiteY7" fmla="*/ 3073138 h 5769215"/>
              <a:gd name="connsiteX8" fmla="*/ 3506771 w 5128182"/>
              <a:gd name="connsiteY8" fmla="*/ 3921550 h 5769215"/>
              <a:gd name="connsiteX9" fmla="*/ 2300140 w 5128182"/>
              <a:gd name="connsiteY9" fmla="*/ 4506012 h 5769215"/>
              <a:gd name="connsiteX10" fmla="*/ 1923068 w 5128182"/>
              <a:gd name="connsiteY10" fmla="*/ 4628561 h 5769215"/>
              <a:gd name="connsiteX11" fmla="*/ 1093509 w 5128182"/>
              <a:gd name="connsiteY11" fmla="*/ 5005633 h 5769215"/>
              <a:gd name="connsiteX12" fmla="*/ 942681 w 5128182"/>
              <a:gd name="connsiteY12" fmla="*/ 5128181 h 5769215"/>
              <a:gd name="connsiteX13" fmla="*/ 546755 w 5128182"/>
              <a:gd name="connsiteY13" fmla="*/ 5392132 h 5769215"/>
              <a:gd name="connsiteX14" fmla="*/ 197963 w 5128182"/>
              <a:gd name="connsiteY14" fmla="*/ 5608948 h 5769215"/>
              <a:gd name="connsiteX15" fmla="*/ 131975 w 5128182"/>
              <a:gd name="connsiteY15" fmla="*/ 5665509 h 5769215"/>
              <a:gd name="connsiteX16" fmla="*/ 65988 w 5128182"/>
              <a:gd name="connsiteY16" fmla="*/ 5731497 h 5769215"/>
              <a:gd name="connsiteX17" fmla="*/ 0 w 5128182"/>
              <a:gd name="connsiteY17" fmla="*/ 5769204 h 576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8182" h="5769215">
                <a:moveTo>
                  <a:pt x="5128182" y="0"/>
                </a:moveTo>
                <a:cubicBezTo>
                  <a:pt x="4782536" y="138254"/>
                  <a:pt x="4399528" y="290439"/>
                  <a:pt x="4110087" y="471340"/>
                </a:cubicBezTo>
                <a:lnTo>
                  <a:pt x="3808429" y="659876"/>
                </a:lnTo>
                <a:cubicBezTo>
                  <a:pt x="3767580" y="722721"/>
                  <a:pt x="3714496" y="779134"/>
                  <a:pt x="3685881" y="848412"/>
                </a:cubicBezTo>
                <a:cubicBezTo>
                  <a:pt x="3653872" y="925908"/>
                  <a:pt x="3642294" y="1010673"/>
                  <a:pt x="3629320" y="1093509"/>
                </a:cubicBezTo>
                <a:cubicBezTo>
                  <a:pt x="3582268" y="1393918"/>
                  <a:pt x="3554658" y="1721918"/>
                  <a:pt x="3525625" y="2026763"/>
                </a:cubicBezTo>
                <a:cubicBezTo>
                  <a:pt x="3566474" y="2146169"/>
                  <a:pt x="3617960" y="2262451"/>
                  <a:pt x="3648173" y="2384981"/>
                </a:cubicBezTo>
                <a:cubicBezTo>
                  <a:pt x="3690337" y="2555978"/>
                  <a:pt x="3710185" y="2903370"/>
                  <a:pt x="3723588" y="3073138"/>
                </a:cubicBezTo>
                <a:cubicBezTo>
                  <a:pt x="3696993" y="3511966"/>
                  <a:pt x="3807007" y="3661730"/>
                  <a:pt x="3506771" y="3921550"/>
                </a:cubicBezTo>
                <a:cubicBezTo>
                  <a:pt x="3244662" y="4148375"/>
                  <a:pt x="2453390" y="4456205"/>
                  <a:pt x="2300140" y="4506012"/>
                </a:cubicBezTo>
                <a:cubicBezTo>
                  <a:pt x="2174449" y="4546862"/>
                  <a:pt x="2044785" y="4577065"/>
                  <a:pt x="1923068" y="4628561"/>
                </a:cubicBezTo>
                <a:cubicBezTo>
                  <a:pt x="1722647" y="4713355"/>
                  <a:pt x="1169758" y="4943680"/>
                  <a:pt x="1093509" y="5005633"/>
                </a:cubicBezTo>
                <a:cubicBezTo>
                  <a:pt x="1043233" y="5046482"/>
                  <a:pt x="995578" y="5090788"/>
                  <a:pt x="942681" y="5128181"/>
                </a:cubicBezTo>
                <a:cubicBezTo>
                  <a:pt x="813160" y="5219739"/>
                  <a:pt x="680314" y="5306571"/>
                  <a:pt x="546755" y="5392132"/>
                </a:cubicBezTo>
                <a:cubicBezTo>
                  <a:pt x="350044" y="5518150"/>
                  <a:pt x="364236" y="5488022"/>
                  <a:pt x="197963" y="5608948"/>
                </a:cubicBezTo>
                <a:cubicBezTo>
                  <a:pt x="174534" y="5625988"/>
                  <a:pt x="153204" y="5645796"/>
                  <a:pt x="131975" y="5665509"/>
                </a:cubicBezTo>
                <a:cubicBezTo>
                  <a:pt x="109180" y="5686676"/>
                  <a:pt x="91870" y="5714242"/>
                  <a:pt x="65988" y="5731497"/>
                </a:cubicBezTo>
                <a:cubicBezTo>
                  <a:pt x="6812" y="5770947"/>
                  <a:pt x="32086" y="5769204"/>
                  <a:pt x="0" y="57692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24869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 extract lidar </a:t>
            </a:r>
            <a:r>
              <a:rPr lang="en-US" sz="2400" dirty="0" err="1"/>
              <a:t>wses</a:t>
            </a:r>
            <a:r>
              <a:rPr lang="en-US" sz="2400" dirty="0"/>
              <a:t> within reaches/nodes:</a:t>
            </a:r>
          </a:p>
          <a:p>
            <a:endParaRPr lang="en-US" sz="2400" dirty="0"/>
          </a:p>
          <a:p>
            <a:r>
              <a:rPr lang="en-US" sz="2400" dirty="0"/>
              <a:t>Another straightforward process for us but not for SWOT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F5CE3-E5D9-E9E4-709F-4F7C35DCB1F8}"/>
              </a:ext>
            </a:extLst>
          </p:cNvPr>
          <p:cNvSpPr txBox="1"/>
          <p:nvPr/>
        </p:nvSpPr>
        <p:spPr>
          <a:xfrm>
            <a:off x="2393412" y="5785532"/>
            <a:ext cx="4925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Sample lidar raster</a:t>
            </a:r>
          </a:p>
          <a:p>
            <a:r>
              <a:rPr lang="en-US" sz="2800" dirty="0">
                <a:solidFill>
                  <a:srgbClr val="FFFF00"/>
                </a:solidFill>
              </a:rPr>
              <a:t>Within these polygons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680CF-7774-95C2-6141-9044F43783AF}"/>
              </a:ext>
            </a:extLst>
          </p:cNvPr>
          <p:cNvCxnSpPr>
            <a:cxnSpLocks/>
          </p:cNvCxnSpPr>
          <p:nvPr/>
        </p:nvCxnSpPr>
        <p:spPr>
          <a:xfrm flipV="1">
            <a:off x="4279331" y="5099694"/>
            <a:ext cx="857577" cy="6176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A8754-67E2-8D0D-241E-68D077205F59}"/>
              </a:ext>
            </a:extLst>
          </p:cNvPr>
          <p:cNvCxnSpPr>
            <a:cxnSpLocks/>
          </p:cNvCxnSpPr>
          <p:nvPr/>
        </p:nvCxnSpPr>
        <p:spPr>
          <a:xfrm flipH="1" flipV="1">
            <a:off x="3487918" y="5486855"/>
            <a:ext cx="168425" cy="21882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6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Calculate slope from </a:t>
            </a:r>
            <a:r>
              <a:rPr lang="en-US" sz="2400" dirty="0" err="1"/>
              <a:t>wses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JPL defines slope as first to last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must match this definition in the field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7240E6F-DC14-730D-7D98-AA9964D6BCE2}"/>
              </a:ext>
            </a:extLst>
          </p:cNvPr>
          <p:cNvSpPr/>
          <p:nvPr/>
        </p:nvSpPr>
        <p:spPr>
          <a:xfrm>
            <a:off x="461913" y="3271101"/>
            <a:ext cx="5005633" cy="1970202"/>
          </a:xfrm>
          <a:custGeom>
            <a:avLst/>
            <a:gdLst>
              <a:gd name="connsiteX0" fmla="*/ 0 w 5005633"/>
              <a:gd name="connsiteY0" fmla="*/ 0 h 1970202"/>
              <a:gd name="connsiteX1" fmla="*/ 179110 w 5005633"/>
              <a:gd name="connsiteY1" fmla="*/ 141402 h 1970202"/>
              <a:gd name="connsiteX2" fmla="*/ 443060 w 5005633"/>
              <a:gd name="connsiteY2" fmla="*/ 367645 h 1970202"/>
              <a:gd name="connsiteX3" fmla="*/ 631596 w 5005633"/>
              <a:gd name="connsiteY3" fmla="*/ 537328 h 1970202"/>
              <a:gd name="connsiteX4" fmla="*/ 838986 w 5005633"/>
              <a:gd name="connsiteY4" fmla="*/ 678730 h 1970202"/>
              <a:gd name="connsiteX5" fmla="*/ 1376314 w 5005633"/>
              <a:gd name="connsiteY5" fmla="*/ 791851 h 1970202"/>
              <a:gd name="connsiteX6" fmla="*/ 1725105 w 5005633"/>
              <a:gd name="connsiteY6" fmla="*/ 886119 h 1970202"/>
              <a:gd name="connsiteX7" fmla="*/ 1800520 w 5005633"/>
              <a:gd name="connsiteY7" fmla="*/ 923827 h 1970202"/>
              <a:gd name="connsiteX8" fmla="*/ 1998483 w 5005633"/>
              <a:gd name="connsiteY8" fmla="*/ 1112363 h 1970202"/>
              <a:gd name="connsiteX9" fmla="*/ 2158738 w 5005633"/>
              <a:gd name="connsiteY9" fmla="*/ 1206631 h 1970202"/>
              <a:gd name="connsiteX10" fmla="*/ 2762054 w 5005633"/>
              <a:gd name="connsiteY10" fmla="*/ 1442301 h 1970202"/>
              <a:gd name="connsiteX11" fmla="*/ 3148553 w 5005633"/>
              <a:gd name="connsiteY11" fmla="*/ 1640264 h 1970202"/>
              <a:gd name="connsiteX12" fmla="*/ 3563332 w 5005633"/>
              <a:gd name="connsiteY12" fmla="*/ 1781666 h 1970202"/>
              <a:gd name="connsiteX13" fmla="*/ 3714161 w 5005633"/>
              <a:gd name="connsiteY13" fmla="*/ 1828800 h 1970202"/>
              <a:gd name="connsiteX14" fmla="*/ 3902697 w 5005633"/>
              <a:gd name="connsiteY14" fmla="*/ 1838227 h 1970202"/>
              <a:gd name="connsiteX15" fmla="*/ 4374037 w 5005633"/>
              <a:gd name="connsiteY15" fmla="*/ 1819373 h 1970202"/>
              <a:gd name="connsiteX16" fmla="*/ 4572000 w 5005633"/>
              <a:gd name="connsiteY16" fmla="*/ 1866507 h 1970202"/>
              <a:gd name="connsiteX17" fmla="*/ 4883085 w 5005633"/>
              <a:gd name="connsiteY17" fmla="*/ 1904214 h 1970202"/>
              <a:gd name="connsiteX18" fmla="*/ 4930219 w 5005633"/>
              <a:gd name="connsiteY18" fmla="*/ 1923068 h 1970202"/>
              <a:gd name="connsiteX19" fmla="*/ 4986780 w 5005633"/>
              <a:gd name="connsiteY19" fmla="*/ 1960775 h 1970202"/>
              <a:gd name="connsiteX20" fmla="*/ 5005633 w 5005633"/>
              <a:gd name="connsiteY20" fmla="*/ 1970202 h 197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05633" h="1970202">
                <a:moveTo>
                  <a:pt x="0" y="0"/>
                </a:moveTo>
                <a:cubicBezTo>
                  <a:pt x="119422" y="39806"/>
                  <a:pt x="19092" y="-3005"/>
                  <a:pt x="179110" y="141402"/>
                </a:cubicBezTo>
                <a:cubicBezTo>
                  <a:pt x="265139" y="219038"/>
                  <a:pt x="355851" y="291337"/>
                  <a:pt x="443060" y="367645"/>
                </a:cubicBezTo>
                <a:cubicBezTo>
                  <a:pt x="506690" y="423322"/>
                  <a:pt x="561739" y="489698"/>
                  <a:pt x="631596" y="537328"/>
                </a:cubicBezTo>
                <a:cubicBezTo>
                  <a:pt x="700726" y="584462"/>
                  <a:pt x="765208" y="639267"/>
                  <a:pt x="838986" y="678730"/>
                </a:cubicBezTo>
                <a:cubicBezTo>
                  <a:pt x="1032767" y="782380"/>
                  <a:pt x="1144946" y="766144"/>
                  <a:pt x="1376314" y="791851"/>
                </a:cubicBezTo>
                <a:cubicBezTo>
                  <a:pt x="1531710" y="827712"/>
                  <a:pt x="1597680" y="832466"/>
                  <a:pt x="1725105" y="886119"/>
                </a:cubicBezTo>
                <a:cubicBezTo>
                  <a:pt x="1751008" y="897026"/>
                  <a:pt x="1777495" y="907709"/>
                  <a:pt x="1800520" y="923827"/>
                </a:cubicBezTo>
                <a:cubicBezTo>
                  <a:pt x="2340430" y="1301767"/>
                  <a:pt x="1541189" y="760599"/>
                  <a:pt x="1998483" y="1112363"/>
                </a:cubicBezTo>
                <a:cubicBezTo>
                  <a:pt x="2047606" y="1150150"/>
                  <a:pt x="2101847" y="1182048"/>
                  <a:pt x="2158738" y="1206631"/>
                </a:cubicBezTo>
                <a:cubicBezTo>
                  <a:pt x="2356931" y="1292270"/>
                  <a:pt x="2569890" y="1343876"/>
                  <a:pt x="2762054" y="1442301"/>
                </a:cubicBezTo>
                <a:cubicBezTo>
                  <a:pt x="2890887" y="1508289"/>
                  <a:pt x="3016907" y="1580083"/>
                  <a:pt x="3148553" y="1640264"/>
                </a:cubicBezTo>
                <a:cubicBezTo>
                  <a:pt x="3385439" y="1748555"/>
                  <a:pt x="3368854" y="1725204"/>
                  <a:pt x="3563332" y="1781666"/>
                </a:cubicBezTo>
                <a:cubicBezTo>
                  <a:pt x="3613917" y="1796352"/>
                  <a:pt x="3662204" y="1820140"/>
                  <a:pt x="3714161" y="1828800"/>
                </a:cubicBezTo>
                <a:cubicBezTo>
                  <a:pt x="3776229" y="1839145"/>
                  <a:pt x="3839852" y="1835085"/>
                  <a:pt x="3902697" y="1838227"/>
                </a:cubicBezTo>
                <a:cubicBezTo>
                  <a:pt x="4111446" y="1801388"/>
                  <a:pt x="4111379" y="1790189"/>
                  <a:pt x="4374037" y="1819373"/>
                </a:cubicBezTo>
                <a:cubicBezTo>
                  <a:pt x="4441454" y="1826864"/>
                  <a:pt x="4505783" y="1851792"/>
                  <a:pt x="4572000" y="1866507"/>
                </a:cubicBezTo>
                <a:cubicBezTo>
                  <a:pt x="4742688" y="1904437"/>
                  <a:pt x="4696359" y="1893840"/>
                  <a:pt x="4883085" y="1904214"/>
                </a:cubicBezTo>
                <a:cubicBezTo>
                  <a:pt x="4898796" y="1910499"/>
                  <a:pt x="4915364" y="1914965"/>
                  <a:pt x="4930219" y="1923068"/>
                </a:cubicBezTo>
                <a:cubicBezTo>
                  <a:pt x="4950111" y="1933918"/>
                  <a:pt x="4967565" y="1948766"/>
                  <a:pt x="4986780" y="1960775"/>
                </a:cubicBezTo>
                <a:cubicBezTo>
                  <a:pt x="4992738" y="1964499"/>
                  <a:pt x="4999349" y="1967060"/>
                  <a:pt x="5005633" y="19702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AF12FF-7814-15D4-EF6D-623D3FAA554C}"/>
              </a:ext>
            </a:extLst>
          </p:cNvPr>
          <p:cNvCxnSpPr/>
          <p:nvPr/>
        </p:nvCxnSpPr>
        <p:spPr>
          <a:xfrm>
            <a:off x="1480008" y="2969443"/>
            <a:ext cx="0" cy="26300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1C56A3-57E7-5FEA-6D4E-BE709B253ED5}"/>
              </a:ext>
            </a:extLst>
          </p:cNvPr>
          <p:cNvCxnSpPr/>
          <p:nvPr/>
        </p:nvCxnSpPr>
        <p:spPr>
          <a:xfrm>
            <a:off x="3979683" y="3093563"/>
            <a:ext cx="0" cy="26300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C076B3-664A-BE36-912E-67EEFD8410B4}"/>
              </a:ext>
            </a:extLst>
          </p:cNvPr>
          <p:cNvSpPr/>
          <p:nvPr/>
        </p:nvSpPr>
        <p:spPr>
          <a:xfrm>
            <a:off x="961537" y="3648173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C9E6A8-FE03-125D-73BA-89B667B5087F}"/>
              </a:ext>
            </a:extLst>
          </p:cNvPr>
          <p:cNvSpPr/>
          <p:nvPr/>
        </p:nvSpPr>
        <p:spPr>
          <a:xfrm>
            <a:off x="1480008" y="3903565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250F-ACA3-380E-56E1-5846A2F31A23}"/>
              </a:ext>
            </a:extLst>
          </p:cNvPr>
          <p:cNvSpPr/>
          <p:nvPr/>
        </p:nvSpPr>
        <p:spPr>
          <a:xfrm>
            <a:off x="2054261" y="3988406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2B3822-E5F6-9EA6-194D-CDA4DB6F7FC1}"/>
              </a:ext>
            </a:extLst>
          </p:cNvPr>
          <p:cNvSpPr/>
          <p:nvPr/>
        </p:nvSpPr>
        <p:spPr>
          <a:xfrm>
            <a:off x="3572433" y="4791255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4A5712-75C7-4588-2F36-2F7267493B8F}"/>
              </a:ext>
            </a:extLst>
          </p:cNvPr>
          <p:cNvSpPr/>
          <p:nvPr/>
        </p:nvSpPr>
        <p:spPr>
          <a:xfrm>
            <a:off x="3923123" y="4960937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FF3CEF-308E-D5E0-DEBE-2CA6D9B11F27}"/>
              </a:ext>
            </a:extLst>
          </p:cNvPr>
          <p:cNvSpPr/>
          <p:nvPr/>
        </p:nvSpPr>
        <p:spPr>
          <a:xfrm>
            <a:off x="4273813" y="5019935"/>
            <a:ext cx="113119" cy="16968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DEC082-9F1A-DD6D-09D8-8EF7144E3BCB}"/>
              </a:ext>
            </a:extLst>
          </p:cNvPr>
          <p:cNvSpPr txBox="1"/>
          <p:nvPr/>
        </p:nvSpPr>
        <p:spPr>
          <a:xfrm>
            <a:off x="2167380" y="373301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95E42-24BA-F578-43C9-F1ACD9CB1F72}"/>
              </a:ext>
            </a:extLst>
          </p:cNvPr>
          <p:cNvSpPr txBox="1"/>
          <p:nvPr/>
        </p:nvSpPr>
        <p:spPr>
          <a:xfrm>
            <a:off x="614384" y="573839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Reach boundary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FBF2E0-B609-6BAB-7DB8-C7117A7EC360}"/>
              </a:ext>
            </a:extLst>
          </p:cNvPr>
          <p:cNvSpPr txBox="1"/>
          <p:nvPr/>
        </p:nvSpPr>
        <p:spPr>
          <a:xfrm>
            <a:off x="4810052" y="2224877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Slope:</a:t>
            </a:r>
          </a:p>
          <a:p>
            <a:r>
              <a:rPr lang="en-US" dirty="0"/>
              <a:t>Mean (PT(1,2,3)) - Mean (PT(12,13,14)) /</a:t>
            </a:r>
          </a:p>
          <a:p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(PT2 &lt;&gt; PT 13)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F95125-4F88-4FFC-7720-1B7F906013AC}"/>
              </a:ext>
            </a:extLst>
          </p:cNvPr>
          <p:cNvSpPr txBox="1"/>
          <p:nvPr/>
        </p:nvSpPr>
        <p:spPr>
          <a:xfrm>
            <a:off x="724047" y="3812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04493A-F4AB-F02F-47CE-E0A08AC064F4}"/>
              </a:ext>
            </a:extLst>
          </p:cNvPr>
          <p:cNvSpPr txBox="1"/>
          <p:nvPr/>
        </p:nvSpPr>
        <p:spPr>
          <a:xfrm>
            <a:off x="1438986" y="4124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74044A-5C9A-3802-B6FB-11B79A846739}"/>
              </a:ext>
            </a:extLst>
          </p:cNvPr>
          <p:cNvSpPr txBox="1"/>
          <p:nvPr/>
        </p:nvSpPr>
        <p:spPr>
          <a:xfrm>
            <a:off x="1997472" y="41816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C7CD81-F61A-24C8-7C34-EB909C80A131}"/>
              </a:ext>
            </a:extLst>
          </p:cNvPr>
          <p:cNvSpPr txBox="1"/>
          <p:nvPr/>
        </p:nvSpPr>
        <p:spPr>
          <a:xfrm>
            <a:off x="3391539" y="495714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C6E82E-F6E7-DB0C-8656-FF9E80CC363D}"/>
              </a:ext>
            </a:extLst>
          </p:cNvPr>
          <p:cNvSpPr txBox="1"/>
          <p:nvPr/>
        </p:nvSpPr>
        <p:spPr>
          <a:xfrm>
            <a:off x="3931846" y="51418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2441C-E8D0-BFDF-E1EB-53ABD47F7704}"/>
              </a:ext>
            </a:extLst>
          </p:cNvPr>
          <p:cNvSpPr txBox="1"/>
          <p:nvPr/>
        </p:nvSpPr>
        <p:spPr>
          <a:xfrm>
            <a:off x="4197103" y="52524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ED29D4-3C53-C18F-DD65-48D1700B381C}"/>
              </a:ext>
            </a:extLst>
          </p:cNvPr>
          <p:cNvSpPr txBox="1"/>
          <p:nvPr/>
        </p:nvSpPr>
        <p:spPr>
          <a:xfrm>
            <a:off x="2616452" y="465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AFCFC7-EB7D-1E2A-079C-C5EAB0C8B37F}"/>
              </a:ext>
            </a:extLst>
          </p:cNvPr>
          <p:cNvCxnSpPr/>
          <p:nvPr/>
        </p:nvCxnSpPr>
        <p:spPr>
          <a:xfrm>
            <a:off x="3572433" y="4493901"/>
            <a:ext cx="800559" cy="0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53202F-FDBB-C113-576E-C30C072CB233}"/>
              </a:ext>
            </a:extLst>
          </p:cNvPr>
          <p:cNvSpPr txBox="1"/>
          <p:nvPr/>
        </p:nvSpPr>
        <p:spPr>
          <a:xfrm>
            <a:off x="3508320" y="406029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0.2-0.4km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0A2822-0A2F-027D-E5EA-FA2BA4AE2190}"/>
              </a:ext>
            </a:extLst>
          </p:cNvPr>
          <p:cNvSpPr txBox="1"/>
          <p:nvPr/>
        </p:nvSpPr>
        <p:spPr>
          <a:xfrm>
            <a:off x="5761675" y="3648173"/>
            <a:ext cx="3262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Field spacing depends on river</a:t>
            </a:r>
          </a:p>
          <a:p>
            <a:endParaRPr lang="en-US" dirty="0"/>
          </a:p>
          <a:p>
            <a:r>
              <a:rPr lang="en-US" dirty="0"/>
              <a:t>Which PTs included depends</a:t>
            </a:r>
          </a:p>
          <a:p>
            <a:r>
              <a:rPr lang="en-US" dirty="0"/>
              <a:t>on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file indicates which PTs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We'll nudge PTs closer to boundaries to create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PTs 4-11 used for reach and node </a:t>
            </a:r>
            <a:r>
              <a:rPr lang="en-US" dirty="0" err="1"/>
              <a:t>wse</a:t>
            </a:r>
            <a:r>
              <a:rPr lang="en-US" dirty="0"/>
              <a:t> bar</a:t>
            </a:r>
          </a:p>
        </p:txBody>
      </p:sp>
    </p:spTree>
    <p:extLst>
      <p:ext uri="{BB962C8B-B14F-4D97-AF65-F5344CB8AC3E}">
        <p14:creationId xmlns:p14="http://schemas.microsoft.com/office/powerpoint/2010/main" val="113731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9030C66-A92D-0EE1-93CE-1627C025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82" y="369332"/>
            <a:ext cx="7105650" cy="502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example: drifts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3D9B714-4064-8A03-EDBA-A535A0418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13" r="25861" b="613"/>
          <a:stretch/>
        </p:blipFill>
        <p:spPr>
          <a:xfrm>
            <a:off x="276225" y="3644099"/>
            <a:ext cx="6369672" cy="3076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156E96-E1B4-7A1D-970A-8D48F3AB0608}"/>
              </a:ext>
            </a:extLst>
          </p:cNvPr>
          <p:cNvSpPr txBox="1"/>
          <p:nvPr/>
        </p:nvSpPr>
        <p:spPr>
          <a:xfrm>
            <a:off x="293415" y="1860292"/>
            <a:ext cx="2120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file makes these fully interlinked</a:t>
            </a:r>
          </a:p>
        </p:txBody>
      </p:sp>
    </p:spTree>
    <p:extLst>
      <p:ext uri="{BB962C8B-B14F-4D97-AF65-F5344CB8AC3E}">
        <p14:creationId xmlns:p14="http://schemas.microsoft.com/office/powerpoint/2010/main" val="359101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2BBC4E-8C5F-BBEF-F54A-6FF150380054}"/>
              </a:ext>
            </a:extLst>
          </p:cNvPr>
          <p:cNvSpPr txBox="1"/>
          <p:nvPr/>
        </p:nvSpPr>
        <p:spPr>
          <a:xfrm>
            <a:off x="94268" y="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example: lidar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8025B-CB41-4E4A-0ADB-0D44545C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000" y="328759"/>
            <a:ext cx="3536960" cy="6220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3A398-E237-00FA-42BE-02FCBA4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40" y="1293160"/>
            <a:ext cx="4808586" cy="303374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15B899-005F-E057-DD8B-08ED7E829A44}"/>
              </a:ext>
            </a:extLst>
          </p:cNvPr>
          <p:cNvCxnSpPr>
            <a:cxnSpLocks/>
          </p:cNvCxnSpPr>
          <p:nvPr/>
        </p:nvCxnSpPr>
        <p:spPr>
          <a:xfrm flipV="1">
            <a:off x="3698577" y="4219013"/>
            <a:ext cx="584462" cy="1512854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35F16C-7EE5-ECCD-C63A-A2BB8A8512F8}"/>
              </a:ext>
            </a:extLst>
          </p:cNvPr>
          <p:cNvSpPr txBox="1"/>
          <p:nvPr/>
        </p:nvSpPr>
        <p:spPr>
          <a:xfrm>
            <a:off x="616206" y="5731867"/>
            <a:ext cx="3711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a polygon that grabbed lidar </a:t>
            </a:r>
          </a:p>
          <a:p>
            <a:r>
              <a:rPr lang="en-US" dirty="0"/>
              <a:t>from shore: demo only</a:t>
            </a:r>
          </a:p>
        </p:txBody>
      </p:sp>
    </p:spTree>
    <p:extLst>
      <p:ext uri="{BB962C8B-B14F-4D97-AF65-F5344CB8AC3E}">
        <p14:creationId xmlns:p14="http://schemas.microsoft.com/office/powerpoint/2010/main" val="25284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Calval toolbox proposal - Philosophy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Toolboxes should be run for each site independently, munging each PT and each drift individually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Someone who was on the water will review each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field names of I/O must be standard across sits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be run on the UMass cluster via NENS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657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C43BD4B-4DBA-97AA-D916-B54B61D8DBE4}"/>
              </a:ext>
            </a:extLst>
          </p:cNvPr>
          <p:cNvCxnSpPr>
            <a:cxnSpLocks/>
          </p:cNvCxnSpPr>
          <p:nvPr/>
        </p:nvCxnSpPr>
        <p:spPr>
          <a:xfrm flipV="1">
            <a:off x="5358904" y="4295058"/>
            <a:ext cx="803066" cy="201630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D72BEDB-D9B7-55A2-5FDC-2F9C2DC751D3}"/>
              </a:ext>
            </a:extLst>
          </p:cNvPr>
          <p:cNvSpPr/>
          <p:nvPr/>
        </p:nvSpPr>
        <p:spPr>
          <a:xfrm>
            <a:off x="234043" y="408469"/>
            <a:ext cx="146115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PT/</a:t>
            </a:r>
            <a:r>
              <a:rPr lang="en-US" dirty="0" err="1"/>
              <a:t>Baro</a:t>
            </a:r>
            <a:endParaRPr lang="en-US" dirty="0"/>
          </a:p>
          <a:p>
            <a:pPr algn="ctr"/>
            <a:r>
              <a:rPr lang="en-US" dirty="0"/>
              <a:t>Csv/</a:t>
            </a:r>
            <a:r>
              <a:rPr lang="en-US" dirty="0" err="1"/>
              <a:t>xle</a:t>
            </a:r>
            <a:r>
              <a:rPr lang="en-US" dirty="0"/>
              <a:t>/.xlsx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020199-571B-5EBF-D2B2-3ED629600BD4}"/>
              </a:ext>
            </a:extLst>
          </p:cNvPr>
          <p:cNvSpPr/>
          <p:nvPr/>
        </p:nvSpPr>
        <p:spPr>
          <a:xfrm>
            <a:off x="234042" y="1418709"/>
            <a:ext cx="146115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GNSS</a:t>
            </a:r>
          </a:p>
          <a:p>
            <a:pPr algn="ctr"/>
            <a:r>
              <a:rPr lang="en-US" dirty="0"/>
              <a:t>SBF /.xlsx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77430-D489-C340-6EE1-1B490920404A}"/>
              </a:ext>
            </a:extLst>
          </p:cNvPr>
          <p:cNvSpPr/>
          <p:nvPr/>
        </p:nvSpPr>
        <p:spPr>
          <a:xfrm>
            <a:off x="234042" y="2428949"/>
            <a:ext cx="146115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Airphotos</a:t>
            </a:r>
            <a:endParaRPr lang="en-US" dirty="0"/>
          </a:p>
          <a:p>
            <a:pPr algn="ctr"/>
            <a:r>
              <a:rPr lang="en-US" dirty="0"/>
              <a:t>raster /.xlsx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3D335-C6EB-9356-9B3A-27325DBDBC88}"/>
              </a:ext>
            </a:extLst>
          </p:cNvPr>
          <p:cNvSpPr/>
          <p:nvPr/>
        </p:nvSpPr>
        <p:spPr>
          <a:xfrm>
            <a:off x="234042" y="3474736"/>
            <a:ext cx="146115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Lidar</a:t>
            </a:r>
          </a:p>
          <a:p>
            <a:pPr algn="ctr"/>
            <a:r>
              <a:rPr lang="en-US" dirty="0"/>
              <a:t>Raster/.las /.xlsx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8AB50-95C6-5A7A-DBD7-23E9A7E4CC0E}"/>
              </a:ext>
            </a:extLst>
          </p:cNvPr>
          <p:cNvSpPr/>
          <p:nvPr/>
        </p:nvSpPr>
        <p:spPr>
          <a:xfrm>
            <a:off x="234041" y="4506430"/>
            <a:ext cx="146115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ADCP</a:t>
            </a:r>
          </a:p>
          <a:p>
            <a:pPr algn="ctr"/>
            <a:r>
              <a:rPr lang="en-US" dirty="0" err="1"/>
              <a:t>Mmt</a:t>
            </a:r>
            <a:r>
              <a:rPr lang="en-US" dirty="0"/>
              <a:t>/pd0 /.xlsx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30E020-E202-DA96-33D5-71055C7EB92C}"/>
              </a:ext>
            </a:extLst>
          </p:cNvPr>
          <p:cNvCxnSpPr>
            <a:cxnSpLocks/>
          </p:cNvCxnSpPr>
          <p:nvPr/>
        </p:nvCxnSpPr>
        <p:spPr>
          <a:xfrm flipV="1">
            <a:off x="1912015" y="806108"/>
            <a:ext cx="2753278" cy="1785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DD864B-D0C0-A7AE-863C-4422AF8B3B8C}"/>
              </a:ext>
            </a:extLst>
          </p:cNvPr>
          <p:cNvCxnSpPr>
            <a:cxnSpLocks/>
            <a:stCxn id="101" idx="1"/>
            <a:endCxn id="107" idx="1"/>
          </p:cNvCxnSpPr>
          <p:nvPr/>
        </p:nvCxnSpPr>
        <p:spPr>
          <a:xfrm flipV="1">
            <a:off x="1796406" y="1812504"/>
            <a:ext cx="653638" cy="5225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22E42B5-9586-265F-5DCF-C62E6F487D43}"/>
              </a:ext>
            </a:extLst>
          </p:cNvPr>
          <p:cNvSpPr/>
          <p:nvPr/>
        </p:nvSpPr>
        <p:spPr>
          <a:xfrm>
            <a:off x="2775151" y="1418709"/>
            <a:ext cx="1433931" cy="83099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JPL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1E342F-A669-BC95-AF5D-E259CF9DA76E}"/>
              </a:ext>
            </a:extLst>
          </p:cNvPr>
          <p:cNvCxnSpPr>
            <a:cxnSpLocks/>
          </p:cNvCxnSpPr>
          <p:nvPr/>
        </p:nvCxnSpPr>
        <p:spPr>
          <a:xfrm>
            <a:off x="1968576" y="4897917"/>
            <a:ext cx="2347599" cy="2401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4D8363-BCD2-50FB-391E-2CCDD5CA7679}"/>
              </a:ext>
            </a:extLst>
          </p:cNvPr>
          <p:cNvCxnSpPr>
            <a:cxnSpLocks/>
          </p:cNvCxnSpPr>
          <p:nvPr/>
        </p:nvCxnSpPr>
        <p:spPr>
          <a:xfrm>
            <a:off x="1968576" y="3919101"/>
            <a:ext cx="2526707" cy="63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6235D-766E-2D91-522F-6D165148EB3B}"/>
              </a:ext>
            </a:extLst>
          </p:cNvPr>
          <p:cNvCxnSpPr>
            <a:cxnSpLocks/>
          </p:cNvCxnSpPr>
          <p:nvPr/>
        </p:nvCxnSpPr>
        <p:spPr>
          <a:xfrm>
            <a:off x="1912015" y="2855443"/>
            <a:ext cx="2649583" cy="1813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2FFEC2-6625-BDAB-7FD1-2F36ECB4E9EF}"/>
              </a:ext>
            </a:extLst>
          </p:cNvPr>
          <p:cNvCxnSpPr>
            <a:cxnSpLocks/>
          </p:cNvCxnSpPr>
          <p:nvPr/>
        </p:nvCxnSpPr>
        <p:spPr>
          <a:xfrm>
            <a:off x="4250187" y="1834205"/>
            <a:ext cx="49019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F914452-88A0-A854-1B6C-3907E01ED47A}"/>
              </a:ext>
            </a:extLst>
          </p:cNvPr>
          <p:cNvSpPr/>
          <p:nvPr/>
        </p:nvSpPr>
        <p:spPr>
          <a:xfrm rot="16200000">
            <a:off x="1859734" y="3167239"/>
            <a:ext cx="6344521" cy="4901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PODAAC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29A919-6150-F963-C6B5-B86F4D16FCD3}"/>
              </a:ext>
            </a:extLst>
          </p:cNvPr>
          <p:cNvCxnSpPr>
            <a:cxnSpLocks/>
          </p:cNvCxnSpPr>
          <p:nvPr/>
        </p:nvCxnSpPr>
        <p:spPr>
          <a:xfrm>
            <a:off x="5377003" y="3393107"/>
            <a:ext cx="34770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831CA2C-83F7-F389-BE08-EF4226FF159D}"/>
              </a:ext>
            </a:extLst>
          </p:cNvPr>
          <p:cNvSpPr/>
          <p:nvPr/>
        </p:nvSpPr>
        <p:spPr>
          <a:xfrm>
            <a:off x="5745247" y="2896674"/>
            <a:ext cx="1485046" cy="1022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UMASS cluster</a:t>
            </a:r>
          </a:p>
          <a:p>
            <a:pPr algn="ctr"/>
            <a:r>
              <a:rPr lang="en-US" dirty="0"/>
              <a:t>toolbox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741DA6-7297-3B6A-871B-EA828E42F7B3}"/>
              </a:ext>
            </a:extLst>
          </p:cNvPr>
          <p:cNvSpPr txBox="1"/>
          <p:nvPr/>
        </p:nvSpPr>
        <p:spPr>
          <a:xfrm>
            <a:off x="-10402" y="-3477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Uploaded per site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E24028-EADE-F861-467B-34A446A81A36}"/>
              </a:ext>
            </a:extLst>
          </p:cNvPr>
          <p:cNvSpPr/>
          <p:nvPr/>
        </p:nvSpPr>
        <p:spPr>
          <a:xfrm>
            <a:off x="7489928" y="432531"/>
            <a:ext cx="1426384" cy="9049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SWORD/PLD reach WSE + uncertainty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B3824A-2F3D-C394-A8E3-3E1C273A746C}"/>
              </a:ext>
            </a:extLst>
          </p:cNvPr>
          <p:cNvSpPr/>
          <p:nvPr/>
        </p:nvSpPr>
        <p:spPr>
          <a:xfrm>
            <a:off x="7498642" y="1580051"/>
            <a:ext cx="1426384" cy="9049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SWORD node WSE + uncertainty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239FA2A-33DD-CCBE-7775-E0DA57218C8B}"/>
              </a:ext>
            </a:extLst>
          </p:cNvPr>
          <p:cNvSpPr/>
          <p:nvPr/>
        </p:nvSpPr>
        <p:spPr>
          <a:xfrm>
            <a:off x="7506353" y="2727571"/>
            <a:ext cx="1426384" cy="9049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SWORD reach slope + uncertainty (PT)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6B4C5-A3DA-7A94-EA37-7E5716EB7BEE}"/>
              </a:ext>
            </a:extLst>
          </p:cNvPr>
          <p:cNvSpPr/>
          <p:nvPr/>
        </p:nvSpPr>
        <p:spPr>
          <a:xfrm>
            <a:off x="7506353" y="3843698"/>
            <a:ext cx="1426384" cy="9049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SWORD reach slope + uncertainty (drift)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2F1DE8-A477-EB99-70B3-FBAE33DD8C42}"/>
              </a:ext>
            </a:extLst>
          </p:cNvPr>
          <p:cNvSpPr/>
          <p:nvPr/>
        </p:nvSpPr>
        <p:spPr>
          <a:xfrm>
            <a:off x="7489928" y="4997323"/>
            <a:ext cx="1426384" cy="90497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SWORD/PLD area + uncertainty (aerial)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7EBCFC-6957-C214-A0BD-896EE2DE0A3D}"/>
              </a:ext>
            </a:extLst>
          </p:cNvPr>
          <p:cNvCxnSpPr/>
          <p:nvPr/>
        </p:nvCxnSpPr>
        <p:spPr>
          <a:xfrm flipV="1">
            <a:off x="6872329" y="1154512"/>
            <a:ext cx="357964" cy="15730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8D4028-903D-2FDD-E2CA-4087B5C6F394}"/>
              </a:ext>
            </a:extLst>
          </p:cNvPr>
          <p:cNvCxnSpPr/>
          <p:nvPr/>
        </p:nvCxnSpPr>
        <p:spPr>
          <a:xfrm flipV="1">
            <a:off x="6966597" y="2304535"/>
            <a:ext cx="339365" cy="5184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579D50-E4C5-4899-EA2C-17FFCB55E297}"/>
              </a:ext>
            </a:extLst>
          </p:cNvPr>
          <p:cNvCxnSpPr>
            <a:cxnSpLocks/>
          </p:cNvCxnSpPr>
          <p:nvPr/>
        </p:nvCxnSpPr>
        <p:spPr>
          <a:xfrm>
            <a:off x="7271397" y="3758835"/>
            <a:ext cx="159287" cy="32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A793FB8-7467-7FE1-3288-1ABED949454B}"/>
              </a:ext>
            </a:extLst>
          </p:cNvPr>
          <p:cNvCxnSpPr>
            <a:cxnSpLocks/>
          </p:cNvCxnSpPr>
          <p:nvPr/>
        </p:nvCxnSpPr>
        <p:spPr>
          <a:xfrm flipV="1">
            <a:off x="7271397" y="3028064"/>
            <a:ext cx="186965" cy="997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F96505-A222-05EB-1DDE-ED6307CFDBFE}"/>
              </a:ext>
            </a:extLst>
          </p:cNvPr>
          <p:cNvCxnSpPr>
            <a:cxnSpLocks/>
          </p:cNvCxnSpPr>
          <p:nvPr/>
        </p:nvCxnSpPr>
        <p:spPr>
          <a:xfrm>
            <a:off x="7086521" y="4088204"/>
            <a:ext cx="321354" cy="8587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C653B2C6-FB55-E692-E15B-2BFB39B0C577}"/>
              </a:ext>
            </a:extLst>
          </p:cNvPr>
          <p:cNvSpPr/>
          <p:nvPr/>
        </p:nvSpPr>
        <p:spPr>
          <a:xfrm>
            <a:off x="2396815" y="211609"/>
            <a:ext cx="1485046" cy="1022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UMASS cluster xml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32C7607-9C46-5D45-3438-C4DDEF6A1C81}"/>
              </a:ext>
            </a:extLst>
          </p:cNvPr>
          <p:cNvSpPr/>
          <p:nvPr/>
        </p:nvSpPr>
        <p:spPr>
          <a:xfrm>
            <a:off x="2401655" y="2318709"/>
            <a:ext cx="1485046" cy="1022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UMASS cluster</a:t>
            </a:r>
          </a:p>
          <a:p>
            <a:pPr algn="ctr"/>
            <a:r>
              <a:rPr lang="en-US" dirty="0"/>
              <a:t>xml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82CCBCF-1D58-3557-F2E1-83FC6524F3F6}"/>
              </a:ext>
            </a:extLst>
          </p:cNvPr>
          <p:cNvSpPr/>
          <p:nvPr/>
        </p:nvSpPr>
        <p:spPr>
          <a:xfrm>
            <a:off x="2403047" y="3397276"/>
            <a:ext cx="1485046" cy="1022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UMASS cluster</a:t>
            </a:r>
          </a:p>
          <a:p>
            <a:pPr algn="ctr"/>
            <a:r>
              <a:rPr lang="en-US" dirty="0"/>
              <a:t>xml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0CCBC2-17DB-9A17-6D20-04DC76C2EF56}"/>
              </a:ext>
            </a:extLst>
          </p:cNvPr>
          <p:cNvSpPr/>
          <p:nvPr/>
        </p:nvSpPr>
        <p:spPr>
          <a:xfrm>
            <a:off x="2384083" y="4486109"/>
            <a:ext cx="1485046" cy="1022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UMASS cluster</a:t>
            </a:r>
          </a:p>
          <a:p>
            <a:pPr algn="ctr"/>
            <a:r>
              <a:rPr lang="en-US" dirty="0"/>
              <a:t>xml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A841AFD-75E7-2E69-8E41-5F25811F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406" y="1670333"/>
            <a:ext cx="384368" cy="294791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60A9FE7A-E815-B5A3-B4FC-209A3D1A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44" y="1397005"/>
            <a:ext cx="87837" cy="83099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06EE4AFB-4036-08B7-2459-F1FBBADEF9F4}"/>
              </a:ext>
            </a:extLst>
          </p:cNvPr>
          <p:cNvSpPr/>
          <p:nvPr/>
        </p:nvSpPr>
        <p:spPr>
          <a:xfrm>
            <a:off x="231278" y="5500741"/>
            <a:ext cx="1461155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Shorelines</a:t>
            </a:r>
          </a:p>
          <a:p>
            <a:pPr algn="ctr"/>
            <a:r>
              <a:rPr lang="en-US" dirty="0" err="1"/>
              <a:t>Gpx</a:t>
            </a:r>
            <a:r>
              <a:rPr lang="en-US" dirty="0"/>
              <a:t>/</a:t>
            </a:r>
            <a:r>
              <a:rPr lang="en-US" dirty="0" err="1"/>
              <a:t>rinex</a:t>
            </a:r>
            <a:r>
              <a:rPr lang="en-US" dirty="0"/>
              <a:t> /.xlsx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A42D39-FB89-BB3A-7D02-E6A64131FF0F}"/>
              </a:ext>
            </a:extLst>
          </p:cNvPr>
          <p:cNvCxnSpPr>
            <a:cxnSpLocks/>
          </p:cNvCxnSpPr>
          <p:nvPr/>
        </p:nvCxnSpPr>
        <p:spPr>
          <a:xfrm>
            <a:off x="1952807" y="5940991"/>
            <a:ext cx="2347599" cy="2401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4430D2C-ED6A-B69B-D5E5-F439F95C8684}"/>
              </a:ext>
            </a:extLst>
          </p:cNvPr>
          <p:cNvSpPr/>
          <p:nvPr/>
        </p:nvSpPr>
        <p:spPr>
          <a:xfrm>
            <a:off x="2384083" y="5562169"/>
            <a:ext cx="1485046" cy="1022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UMASS cluster</a:t>
            </a:r>
          </a:p>
          <a:p>
            <a:pPr algn="ctr"/>
            <a:r>
              <a:rPr lang="en-US" dirty="0"/>
              <a:t>xml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792832-5644-E15E-918A-6F3BBF50FF3E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2537881" y="1812504"/>
            <a:ext cx="237270" cy="4502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74024FB-3C98-8060-208C-58147FD454D4}"/>
              </a:ext>
            </a:extLst>
          </p:cNvPr>
          <p:cNvSpPr txBox="1"/>
          <p:nvPr/>
        </p:nvSpPr>
        <p:spPr>
          <a:xfrm>
            <a:off x="5415344" y="5116020"/>
            <a:ext cx="2013013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*we must pull the </a:t>
            </a:r>
            <a:r>
              <a:rPr lang="en-US" sz="1400" i="1" dirty="0" err="1"/>
              <a:t>podaac</a:t>
            </a:r>
            <a:r>
              <a:rPr lang="en-US" sz="1400" i="1" dirty="0"/>
              <a:t> files to run toolboxes so if e.g. Curtis pulled a PT to check something, we're getting </a:t>
            </a:r>
            <a:r>
              <a:rPr lang="en-US" sz="1400" dirty="0"/>
              <a:t>exactly</a:t>
            </a:r>
            <a:r>
              <a:rPr lang="en-US" sz="1400" i="1" dirty="0"/>
              <a:t> the same file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6ECC073-2F0F-2EC5-E883-ED65C4244863}"/>
              </a:ext>
            </a:extLst>
          </p:cNvPr>
          <p:cNvCxnSpPr/>
          <p:nvPr/>
        </p:nvCxnSpPr>
        <p:spPr>
          <a:xfrm flipH="1">
            <a:off x="4786898" y="1337504"/>
            <a:ext cx="49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DEDF2EF-1C42-7922-8AC7-E26A90032047}"/>
              </a:ext>
            </a:extLst>
          </p:cNvPr>
          <p:cNvCxnSpPr/>
          <p:nvPr/>
        </p:nvCxnSpPr>
        <p:spPr>
          <a:xfrm flipH="1">
            <a:off x="4786898" y="2466639"/>
            <a:ext cx="49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FCDB25D-41AD-42AA-76D4-E4CEA00DC00B}"/>
              </a:ext>
            </a:extLst>
          </p:cNvPr>
          <p:cNvCxnSpPr/>
          <p:nvPr/>
        </p:nvCxnSpPr>
        <p:spPr>
          <a:xfrm flipH="1">
            <a:off x="4786898" y="4581896"/>
            <a:ext cx="49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D1354EF-B246-D23D-AD12-C2DB11E90203}"/>
              </a:ext>
            </a:extLst>
          </p:cNvPr>
          <p:cNvCxnSpPr/>
          <p:nvPr/>
        </p:nvCxnSpPr>
        <p:spPr>
          <a:xfrm flipH="1">
            <a:off x="4786898" y="5562169"/>
            <a:ext cx="49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860F161-C2F3-4C02-9E0A-6336C7AB60FD}"/>
              </a:ext>
            </a:extLst>
          </p:cNvPr>
          <p:cNvSpPr txBox="1"/>
          <p:nvPr/>
        </p:nvSpPr>
        <p:spPr>
          <a:xfrm rot="16200000">
            <a:off x="4497967" y="650289"/>
            <a:ext cx="104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Csv, </a:t>
            </a:r>
            <a:r>
              <a:rPr lang="en-US" sz="1200" dirty="0" err="1"/>
              <a:t>xle</a:t>
            </a:r>
            <a:r>
              <a:rPr lang="en-US" sz="1200" dirty="0"/>
              <a:t>, xml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325481-34D5-ABC2-DFC8-25459A673B6B}"/>
              </a:ext>
            </a:extLst>
          </p:cNvPr>
          <p:cNvSpPr txBox="1"/>
          <p:nvPr/>
        </p:nvSpPr>
        <p:spPr>
          <a:xfrm rot="16200000">
            <a:off x="4637333" y="1757178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SBF/xml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33925EF-0849-FC5A-6704-05564E382013}"/>
              </a:ext>
            </a:extLst>
          </p:cNvPr>
          <p:cNvSpPr txBox="1"/>
          <p:nvPr/>
        </p:nvSpPr>
        <p:spPr>
          <a:xfrm rot="16200000">
            <a:off x="4429849" y="5967535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Gpx</a:t>
            </a:r>
            <a:r>
              <a:rPr lang="en-US" sz="1200" dirty="0"/>
              <a:t>, </a:t>
            </a:r>
            <a:r>
              <a:rPr lang="en-US" sz="1200" dirty="0" err="1"/>
              <a:t>rinex</a:t>
            </a:r>
            <a:r>
              <a:rPr lang="en-US" sz="1200" dirty="0"/>
              <a:t>, xml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FB16721-5D28-7FBF-4443-95F794268E20}"/>
              </a:ext>
            </a:extLst>
          </p:cNvPr>
          <p:cNvSpPr txBox="1"/>
          <p:nvPr/>
        </p:nvSpPr>
        <p:spPr>
          <a:xfrm rot="16200000">
            <a:off x="4536750" y="4923886"/>
            <a:ext cx="1064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Mmt,pd0,xml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02B340F-06CC-9D4E-96AE-9D63F1314494}"/>
              </a:ext>
            </a:extLst>
          </p:cNvPr>
          <p:cNvSpPr txBox="1"/>
          <p:nvPr/>
        </p:nvSpPr>
        <p:spPr>
          <a:xfrm rot="16200000">
            <a:off x="4156689" y="2766478"/>
            <a:ext cx="97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Raster, xml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20936AC-E2FD-E59E-DE8E-9318417B9558}"/>
              </a:ext>
            </a:extLst>
          </p:cNvPr>
          <p:cNvSpPr txBox="1"/>
          <p:nvPr/>
        </p:nvSpPr>
        <p:spPr>
          <a:xfrm rot="16200000">
            <a:off x="3916435" y="3766090"/>
            <a:ext cx="1457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Las, raster, xml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C8A0FB5-1577-38A1-1CD8-32A77485D88D}"/>
              </a:ext>
            </a:extLst>
          </p:cNvPr>
          <p:cNvCxnSpPr/>
          <p:nvPr/>
        </p:nvCxnSpPr>
        <p:spPr>
          <a:xfrm flipH="1">
            <a:off x="4293393" y="3407887"/>
            <a:ext cx="49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B7091E7-6128-98FC-3B68-9C283B7DA637}"/>
              </a:ext>
            </a:extLst>
          </p:cNvPr>
          <p:cNvCxnSpPr>
            <a:cxnSpLocks/>
          </p:cNvCxnSpPr>
          <p:nvPr/>
        </p:nvCxnSpPr>
        <p:spPr>
          <a:xfrm>
            <a:off x="5452458" y="885017"/>
            <a:ext cx="759806" cy="153156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19C5DF2-2240-AE24-1B98-AD024A764764}"/>
              </a:ext>
            </a:extLst>
          </p:cNvPr>
          <p:cNvCxnSpPr>
            <a:cxnSpLocks/>
          </p:cNvCxnSpPr>
          <p:nvPr/>
        </p:nvCxnSpPr>
        <p:spPr>
          <a:xfrm>
            <a:off x="5452458" y="2032537"/>
            <a:ext cx="446130" cy="69503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94CFF02-8126-4F89-45C7-6D1B62B6217F}"/>
              </a:ext>
            </a:extLst>
          </p:cNvPr>
          <p:cNvCxnSpPr>
            <a:cxnSpLocks/>
          </p:cNvCxnSpPr>
          <p:nvPr/>
        </p:nvCxnSpPr>
        <p:spPr>
          <a:xfrm flipV="1">
            <a:off x="5377003" y="3800721"/>
            <a:ext cx="424653" cy="54269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D2C843A-1E38-7875-4EF8-1D110CF2475A}"/>
              </a:ext>
            </a:extLst>
          </p:cNvPr>
          <p:cNvCxnSpPr>
            <a:cxnSpLocks/>
          </p:cNvCxnSpPr>
          <p:nvPr/>
        </p:nvCxnSpPr>
        <p:spPr>
          <a:xfrm flipV="1">
            <a:off x="5377003" y="4088204"/>
            <a:ext cx="715952" cy="100133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9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Calval toolbox proposal - Overview</a:t>
            </a:r>
          </a:p>
          <a:p>
            <a:endParaRPr lang="en-US" sz="2400" dirty="0"/>
          </a:p>
          <a:p>
            <a:r>
              <a:rPr lang="en-US" sz="2400" dirty="0"/>
              <a:t>I have working scripts that: </a:t>
            </a:r>
          </a:p>
          <a:p>
            <a:endParaRPr lang="en-US" sz="2400" dirty="0"/>
          </a:p>
          <a:p>
            <a:r>
              <a:rPr lang="en-US" sz="2400" dirty="0"/>
              <a:t>1. QA/QC and correct PT levels to passing drifts with user defined knobs </a:t>
            </a:r>
          </a:p>
          <a:p>
            <a:r>
              <a:rPr lang="en-US" sz="2400" dirty="0"/>
              <a:t>2. Correct drift levels to PT levels based on a space-time filter and SWOT </a:t>
            </a:r>
            <a:r>
              <a:rPr lang="en-US" sz="2400" dirty="0" err="1"/>
              <a:t>obs</a:t>
            </a:r>
            <a:r>
              <a:rPr lang="en-US" sz="2400" dirty="0"/>
              <a:t> time [see later discussion here]</a:t>
            </a:r>
          </a:p>
          <a:p>
            <a:r>
              <a:rPr lang="en-US" sz="2400" dirty="0"/>
              <a:t>3. Calculate </a:t>
            </a:r>
            <a:r>
              <a:rPr lang="en-US" sz="2400" dirty="0" err="1"/>
              <a:t>wse</a:t>
            </a:r>
            <a:r>
              <a:rPr lang="en-US" sz="2400" dirty="0"/>
              <a:t> within nodes*</a:t>
            </a:r>
          </a:p>
          <a:p>
            <a:r>
              <a:rPr lang="en-US" sz="2400" dirty="0"/>
              <a:t>4. Calculate </a:t>
            </a:r>
            <a:r>
              <a:rPr lang="en-US" sz="2400" dirty="0" err="1"/>
              <a:t>wse</a:t>
            </a:r>
            <a:r>
              <a:rPr lang="en-US" sz="2400" dirty="0"/>
              <a:t> within reaches*</a:t>
            </a:r>
          </a:p>
          <a:p>
            <a:r>
              <a:rPr lang="en-US" sz="2400" dirty="0"/>
              <a:t>5. Extract lidar </a:t>
            </a:r>
            <a:r>
              <a:rPr lang="en-US" sz="2400" dirty="0" err="1"/>
              <a:t>wses</a:t>
            </a:r>
            <a:r>
              <a:rPr lang="en-US" sz="2400" dirty="0"/>
              <a:t> within reaches*/nodes*</a:t>
            </a:r>
          </a:p>
          <a:p>
            <a:r>
              <a:rPr lang="en-US" sz="2400" dirty="0"/>
              <a:t>6. Calculate slope from </a:t>
            </a:r>
            <a:r>
              <a:rPr lang="en-US" sz="2400" dirty="0" err="1"/>
              <a:t>wses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 plan on making scripts that:</a:t>
            </a:r>
          </a:p>
          <a:p>
            <a:r>
              <a:rPr lang="en-US" sz="2400" dirty="0"/>
              <a:t>7. classify aerial imagery and calculate extent within reaches*/nodes*</a:t>
            </a:r>
          </a:p>
          <a:p>
            <a:r>
              <a:rPr lang="en-US" sz="2400" dirty="0"/>
              <a:t>*I define the node and reach polygons in these scripts</a:t>
            </a:r>
          </a:p>
        </p:txBody>
      </p:sp>
    </p:spTree>
    <p:extLst>
      <p:ext uri="{BB962C8B-B14F-4D97-AF65-F5344CB8AC3E}">
        <p14:creationId xmlns:p14="http://schemas.microsoft.com/office/powerpoint/2010/main" val="23140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72724" y="127215"/>
            <a:ext cx="880528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Inputs to the toolboxes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files to link PTs, Drifts, lidar, </a:t>
            </a:r>
            <a:r>
              <a:rPr lang="en-US" sz="2400" dirty="0" err="1"/>
              <a:t>airphotos</a:t>
            </a:r>
            <a:r>
              <a:rPr lang="en-US" sz="2400" dirty="0"/>
              <a:t> in space and time from field notes at each site:</a:t>
            </a:r>
            <a:r>
              <a:rPr lang="en-US" sz="2400" i="1" dirty="0"/>
              <a:t> On Tuesday, drift ID xxx passed PTs </a:t>
            </a:r>
            <a:r>
              <a:rPr lang="en-US" sz="2400" i="1" dirty="0" err="1"/>
              <a:t>a,b,c</a:t>
            </a: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makes the table joins trivial rather than searching through all drifts and all PTs to find those that are coincident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Drift data from Shailen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Via </a:t>
            </a:r>
            <a:r>
              <a:rPr lang="en-US" sz="2400" dirty="0" err="1"/>
              <a:t>podaac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PT data from </a:t>
            </a:r>
            <a:r>
              <a:rPr lang="en-US" sz="2400" dirty="0" err="1"/>
              <a:t>podaac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Via </a:t>
            </a:r>
            <a:r>
              <a:rPr lang="en-US" sz="2400" dirty="0" err="1"/>
              <a:t>podaac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GNSS level and antenna offset corrected already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Lidar raster from NCALM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Open to processing points, but much easier to start with raster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Airphoto</a:t>
            </a:r>
            <a:r>
              <a:rPr lang="en-US" sz="2400" dirty="0"/>
              <a:t> raster from vendor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Pre geolocated, radio/ortho corrected and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4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169355" y="193203"/>
            <a:ext cx="88052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 from the toolboxes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frames (in whatever format you want)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Field names flexible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Data are 'tidy'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means the tables are much larger than they would be if there were separate frames of single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total interoperability, joins, and queries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Not 'excel style'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split into sub frames if desired by date, time, site, reach, node,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data frame per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Can later join them to make a table like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Node there is a unique set of </a:t>
            </a:r>
            <a:r>
              <a:rPr lang="en-US" sz="2400" dirty="0" err="1"/>
              <a:t>wses</a:t>
            </a:r>
            <a:r>
              <a:rPr lang="en-US" sz="2400" dirty="0"/>
              <a:t> per drift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E468060-C5B2-ACE7-FA77-36354427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33731"/>
              </p:ext>
            </p:extLst>
          </p:nvPr>
        </p:nvGraphicFramePr>
        <p:xfrm>
          <a:off x="93942" y="5501630"/>
          <a:ext cx="8805287" cy="436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731">
                  <a:extLst>
                    <a:ext uri="{9D8B030D-6E8A-4147-A177-3AD203B41FA5}">
                      <a16:colId xmlns:a16="http://schemas.microsoft.com/office/drawing/2014/main" val="789635589"/>
                    </a:ext>
                  </a:extLst>
                </a:gridCol>
                <a:gridCol w="641023">
                  <a:extLst>
                    <a:ext uri="{9D8B030D-6E8A-4147-A177-3AD203B41FA5}">
                      <a16:colId xmlns:a16="http://schemas.microsoft.com/office/drawing/2014/main" val="4113357664"/>
                    </a:ext>
                  </a:extLst>
                </a:gridCol>
                <a:gridCol w="619726">
                  <a:extLst>
                    <a:ext uri="{9D8B030D-6E8A-4147-A177-3AD203B41FA5}">
                      <a16:colId xmlns:a16="http://schemas.microsoft.com/office/drawing/2014/main" val="4198891497"/>
                    </a:ext>
                  </a:extLst>
                </a:gridCol>
                <a:gridCol w="492637">
                  <a:extLst>
                    <a:ext uri="{9D8B030D-6E8A-4147-A177-3AD203B41FA5}">
                      <a16:colId xmlns:a16="http://schemas.microsoft.com/office/drawing/2014/main" val="173654825"/>
                    </a:ext>
                  </a:extLst>
                </a:gridCol>
                <a:gridCol w="452486">
                  <a:extLst>
                    <a:ext uri="{9D8B030D-6E8A-4147-A177-3AD203B41FA5}">
                      <a16:colId xmlns:a16="http://schemas.microsoft.com/office/drawing/2014/main" val="501646411"/>
                    </a:ext>
                  </a:extLst>
                </a:gridCol>
                <a:gridCol w="697584">
                  <a:extLst>
                    <a:ext uri="{9D8B030D-6E8A-4147-A177-3AD203B41FA5}">
                      <a16:colId xmlns:a16="http://schemas.microsoft.com/office/drawing/2014/main" val="498797358"/>
                    </a:ext>
                  </a:extLst>
                </a:gridCol>
                <a:gridCol w="650449">
                  <a:extLst>
                    <a:ext uri="{9D8B030D-6E8A-4147-A177-3AD203B41FA5}">
                      <a16:colId xmlns:a16="http://schemas.microsoft.com/office/drawing/2014/main" val="4198051712"/>
                    </a:ext>
                  </a:extLst>
                </a:gridCol>
                <a:gridCol w="895547">
                  <a:extLst>
                    <a:ext uri="{9D8B030D-6E8A-4147-A177-3AD203B41FA5}">
                      <a16:colId xmlns:a16="http://schemas.microsoft.com/office/drawing/2014/main" val="206048751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551231832"/>
                    </a:ext>
                  </a:extLst>
                </a:gridCol>
                <a:gridCol w="848413">
                  <a:extLst>
                    <a:ext uri="{9D8B030D-6E8A-4147-A177-3AD203B41FA5}">
                      <a16:colId xmlns:a16="http://schemas.microsoft.com/office/drawing/2014/main" val="2015327663"/>
                    </a:ext>
                  </a:extLst>
                </a:gridCol>
                <a:gridCol w="961534">
                  <a:extLst>
                    <a:ext uri="{9D8B030D-6E8A-4147-A177-3AD203B41FA5}">
                      <a16:colId xmlns:a16="http://schemas.microsoft.com/office/drawing/2014/main" val="140792494"/>
                    </a:ext>
                  </a:extLst>
                </a:gridCol>
                <a:gridCol w="698234">
                  <a:extLst>
                    <a:ext uri="{9D8B030D-6E8A-4147-A177-3AD203B41FA5}">
                      <a16:colId xmlns:a16="http://schemas.microsoft.com/office/drawing/2014/main" val="2479486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ReachID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NodeID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Drift_ID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 time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wse_bar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wse_sd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drift_slope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drift_slope_sd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PT_slope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PT_slope_sd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0796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07768A-7299-EEEA-6D5A-6AE83D9ACEF1}"/>
              </a:ext>
            </a:extLst>
          </p:cNvPr>
          <p:cNvSpPr txBox="1"/>
          <p:nvPr/>
        </p:nvSpPr>
        <p:spPr>
          <a:xfrm>
            <a:off x="169355" y="5881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3F8EA-AC86-FC7D-5222-7477148BC2DB}"/>
              </a:ext>
            </a:extLst>
          </p:cNvPr>
          <p:cNvSpPr txBox="1"/>
          <p:nvPr/>
        </p:nvSpPr>
        <p:spPr>
          <a:xfrm>
            <a:off x="169355" y="62078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5374D-B033-DA90-FBF3-909E85F40062}"/>
              </a:ext>
            </a:extLst>
          </p:cNvPr>
          <p:cNvSpPr txBox="1"/>
          <p:nvPr/>
        </p:nvSpPr>
        <p:spPr>
          <a:xfrm>
            <a:off x="179172" y="60382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E316C-056C-08E4-FF84-7EA9FFD0F181}"/>
              </a:ext>
            </a:extLst>
          </p:cNvPr>
          <p:cNvSpPr txBox="1"/>
          <p:nvPr/>
        </p:nvSpPr>
        <p:spPr>
          <a:xfrm>
            <a:off x="811949" y="60554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D203E-1BB1-42AD-6893-A27FB4CBC172}"/>
              </a:ext>
            </a:extLst>
          </p:cNvPr>
          <p:cNvSpPr txBox="1"/>
          <p:nvPr/>
        </p:nvSpPr>
        <p:spPr>
          <a:xfrm>
            <a:off x="821766" y="58858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24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94268" y="0"/>
            <a:ext cx="8805288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Looks at a raw PT file and checks to see if either of the ‘QAQC’ or ‘flagged’ folders contain a copy of it so that we can efficiently re-run without manual checking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Joins that raw PT file to a GNSS drift based on a key to associate GNSS drifts with the PTs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Filters for GNSS data within a specified time and distance threshold of the PT set by the user for that particular river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Calculates an offset between the GNSS and the PT level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Applies those offsets to PTs by closest time- if the offset changed, split the difference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ED3CC-3D38-B43B-7313-7D36C8517766}"/>
              </a:ext>
            </a:extLst>
          </p:cNvPr>
          <p:cNvSpPr txBox="1"/>
          <p:nvPr/>
        </p:nvSpPr>
        <p:spPr>
          <a:xfrm>
            <a:off x="94268" y="0"/>
            <a:ext cx="555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 </a:t>
            </a:r>
            <a:r>
              <a:rPr lang="en-US" dirty="0">
                <a:solidFill>
                  <a:schemeClr val="bg1"/>
                </a:solidFill>
              </a:rPr>
              <a:t>1. QA/QC PTs with user defined knobs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2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169356" y="117789"/>
            <a:ext cx="897464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Applies any field GNSS height offset corrections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Automatically scrubs any leading or trailing out-of-water data</a:t>
            </a:r>
          </a:p>
          <a:p>
            <a:pPr marL="342900" indent="-342900" algn="l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Makes the following checks, all based on user thresholds to be tweaked by river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GNSS standard deviation within the time/distance filter- are the GNSS data too noisy? </a:t>
            </a:r>
            <a:endParaRPr lang="en-US" sz="2400" dirty="0">
              <a:solidFill>
                <a:schemeClr val="bg1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GNSS data points- are there enough GNSS observations to make an offset?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Offset consistency- did the PT offset change dramatically from the last time? This indicates slow settling.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Sudden shifts- are there shifts in the PT record other than at the beginning and end that indicate 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getting bumped?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If it passes all the tests, it places the PT with its new GNSS </a:t>
            </a:r>
            <a:r>
              <a:rPr lang="en-US" sz="2400" dirty="0">
                <a:solidFill>
                  <a:schemeClr val="bg1"/>
                </a:solidFill>
                <a:latin typeface="-apple-system"/>
              </a:rPr>
              <a:t>corrected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heights in a QAQC folder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-apple-system"/>
              </a:rPr>
              <a:t> If it fails, it prints the data and adds a column with an error message that describes why it failed in a ‘flagged’ folder so a tech can look at 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-apple-system"/>
            </a:endParaRPr>
          </a:p>
          <a:p>
            <a:pPr marL="914400" lvl="1" indent="-457200">
              <a:buFont typeface="+mj-lt"/>
              <a:buAutoNum type="alphaLcParenR"/>
            </a:pPr>
            <a:endParaRPr lang="en-US" sz="2000" dirty="0">
              <a:solidFill>
                <a:schemeClr val="bg1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ED3CC-3D38-B43B-7313-7D36C8517766}"/>
              </a:ext>
            </a:extLst>
          </p:cNvPr>
          <p:cNvSpPr txBox="1"/>
          <p:nvPr/>
        </p:nvSpPr>
        <p:spPr>
          <a:xfrm>
            <a:off x="94268" y="0"/>
            <a:ext cx="555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 </a:t>
            </a:r>
            <a:r>
              <a:rPr lang="en-US" dirty="0">
                <a:solidFill>
                  <a:schemeClr val="bg1"/>
                </a:solidFill>
              </a:rPr>
              <a:t>1. QA/QC PTs with user defined knobs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5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899F0-FE61-401F-B0A2-8E9781DFE878}"/>
              </a:ext>
            </a:extLst>
          </p:cNvPr>
          <p:cNvSpPr txBox="1"/>
          <p:nvPr/>
        </p:nvSpPr>
        <p:spPr>
          <a:xfrm>
            <a:off x="244444" y="344032"/>
            <a:ext cx="880528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Correct drifts to PT based on a space-time filter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 hydrologists, we're somewhat leery of doing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assumes 'bathtub' behavior between PTs, which isn't necessarily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correction is only necessary for those cases where SWOT overpass is in the middle of the night or the river changes dramatically in a short period of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Otherwise we'll be on the water more or less when SWOT is overhead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Worthy of some discussion-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value of corrected drifts with large introduced uncertainty vs. relying on PTs which never need hydro corrections in cases of temporal mismatch?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57157-72B3-A661-2BF1-C21DC7988661}"/>
              </a:ext>
            </a:extLst>
          </p:cNvPr>
          <p:cNvSpPr txBox="1"/>
          <p:nvPr/>
        </p:nvSpPr>
        <p:spPr>
          <a:xfrm>
            <a:off x="94268" y="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code</a:t>
            </a:r>
          </a:p>
        </p:txBody>
      </p:sp>
    </p:spTree>
    <p:extLst>
      <p:ext uri="{BB962C8B-B14F-4D97-AF65-F5344CB8AC3E}">
        <p14:creationId xmlns:p14="http://schemas.microsoft.com/office/powerpoint/2010/main" val="93067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002060"/>
      </a:dk2>
      <a:lt2>
        <a:srgbClr val="00206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3CE8CC-B540-4DB7-ACD3-6A0871AAFEB5}" vid="{56C87218-7F63-4C8E-95F3-4E94A3BDBF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8451</TotalTime>
  <Words>1392</Words>
  <Application>Microsoft Office PowerPoint</Application>
  <PresentationFormat>On-screen Show (4:3)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Helvetica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Gleason</dc:creator>
  <cp:lastModifiedBy>Colin Gleason</cp:lastModifiedBy>
  <cp:revision>12</cp:revision>
  <dcterms:created xsi:type="dcterms:W3CDTF">2022-09-06T22:10:06Z</dcterms:created>
  <dcterms:modified xsi:type="dcterms:W3CDTF">2022-10-10T18:01:49Z</dcterms:modified>
</cp:coreProperties>
</file>