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262" r:id="rId4"/>
    <p:sldId id="273" r:id="rId5"/>
    <p:sldId id="283" r:id="rId6"/>
    <p:sldId id="280" r:id="rId7"/>
    <p:sldId id="279" r:id="rId8"/>
    <p:sldId id="278" r:id="rId9"/>
    <p:sldId id="277" r:id="rId10"/>
    <p:sldId id="282" r:id="rId11"/>
    <p:sldId id="281" r:id="rId12"/>
    <p:sldId id="265" r:id="rId13"/>
    <p:sldId id="291" r:id="rId14"/>
    <p:sldId id="292" r:id="rId15"/>
    <p:sldId id="294" r:id="rId16"/>
    <p:sldId id="295" r:id="rId17"/>
    <p:sldId id="296" r:id="rId18"/>
    <p:sldId id="297" r:id="rId19"/>
    <p:sldId id="299" r:id="rId20"/>
    <p:sldId id="300" r:id="rId21"/>
    <p:sldId id="303" r:id="rId22"/>
    <p:sldId id="318" r:id="rId23"/>
    <p:sldId id="319" r:id="rId24"/>
    <p:sldId id="312" r:id="rId25"/>
    <p:sldId id="302" r:id="rId26"/>
    <p:sldId id="317" r:id="rId27"/>
    <p:sldId id="321" r:id="rId28"/>
    <p:sldId id="261" r:id="rId29"/>
    <p:sldId id="325" r:id="rId30"/>
    <p:sldId id="326" r:id="rId31"/>
    <p:sldId id="327" r:id="rId32"/>
    <p:sldId id="329" r:id="rId33"/>
    <p:sldId id="333" r:id="rId34"/>
    <p:sldId id="332" r:id="rId35"/>
    <p:sldId id="334" r:id="rId36"/>
    <p:sldId id="33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A3254E-9CB8-42AB-8F36-7979C81DE62C}">
          <p14:sldIdLst>
            <p14:sldId id="256"/>
          </p14:sldIdLst>
        </p14:section>
        <p14:section name="About Bean Validation" id="{092B985B-365D-4520-952B-DFACC829F6FD}">
          <p14:sldIdLst>
            <p14:sldId id="259"/>
            <p14:sldId id="262"/>
          </p14:sldIdLst>
        </p14:section>
        <p14:section name="Annotations" id="{D3E5E247-1E81-49EB-B486-F0F91F4E2DEC}">
          <p14:sldIdLst>
            <p14:sldId id="273"/>
            <p14:sldId id="283"/>
            <p14:sldId id="280"/>
            <p14:sldId id="279"/>
            <p14:sldId id="278"/>
            <p14:sldId id="277"/>
            <p14:sldId id="282"/>
            <p14:sldId id="281"/>
          </p14:sldIdLst>
        </p14:section>
        <p14:section name="Validation" id="{1280D548-30A3-4F35-9EF8-62E844F015A5}">
          <p14:sldIdLst>
            <p14:sldId id="265"/>
            <p14:sldId id="291"/>
            <p14:sldId id="292"/>
            <p14:sldId id="294"/>
            <p14:sldId id="295"/>
            <p14:sldId id="296"/>
            <p14:sldId id="297"/>
            <p14:sldId id="299"/>
            <p14:sldId id="300"/>
          </p14:sldIdLst>
        </p14:section>
        <p14:section name="Constraint composition" id="{8F1B15A7-A004-4A81-BC9A-A6387C98F550}">
          <p14:sldIdLst>
            <p14:sldId id="303"/>
            <p14:sldId id="318"/>
            <p14:sldId id="319"/>
            <p14:sldId id="312"/>
            <p14:sldId id="302"/>
            <p14:sldId id="317"/>
            <p14:sldId id="321"/>
          </p14:sldIdLst>
        </p14:section>
        <p14:section name="Custom constraints" id="{85CBB96C-5D60-4A7A-81D1-9CC626A0190E}">
          <p14:sldIdLst>
            <p14:sldId id="261"/>
            <p14:sldId id="325"/>
            <p14:sldId id="326"/>
            <p14:sldId id="327"/>
            <p14:sldId id="329"/>
            <p14:sldId id="333"/>
            <p14:sldId id="332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963" autoAdjust="0"/>
  </p:normalViewPr>
  <p:slideViewPr>
    <p:cSldViewPr snapToGrid="0">
      <p:cViewPr varScale="1">
        <p:scale>
          <a:sx n="57" d="100"/>
          <a:sy n="57" d="100"/>
        </p:scale>
        <p:origin x="16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EEF44-45BF-493B-8220-574F7D48623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402E-272B-4717-B5F8-2DBF0AC87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dirty="0"/>
              <a:t>Beskrivning: </a:t>
            </a:r>
            <a:r>
              <a:rPr lang="sv-SE" dirty="0"/>
              <a:t>En introduktion till Bean Validation och hur du kan "</a:t>
            </a:r>
            <a:r>
              <a:rPr lang="sv-SE" dirty="0" err="1"/>
              <a:t>constrain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" för att "</a:t>
            </a:r>
            <a:r>
              <a:rPr lang="sv-SE" dirty="0" err="1"/>
              <a:t>validate</a:t>
            </a:r>
            <a:r>
              <a:rPr lang="sv-SE" dirty="0"/>
              <a:t> </a:t>
            </a:r>
            <a:r>
              <a:rPr lang="sv-SE" dirty="0" err="1"/>
              <a:t>everywhere</a:t>
            </a:r>
            <a:r>
              <a:rPr lang="sv-SE" dirty="0"/>
              <a:t>".</a:t>
            </a:r>
          </a:p>
          <a:p>
            <a:r>
              <a:rPr lang="sv-SE" dirty="0"/>
              <a:t>Jag presenterar exempel på inbyggda </a:t>
            </a:r>
            <a:r>
              <a:rPr lang="sv-SE" dirty="0" err="1"/>
              <a:t>constraint</a:t>
            </a:r>
            <a:r>
              <a:rPr lang="sv-SE" dirty="0"/>
              <a:t> annotations, hur de kan anpassas och kombineras,</a:t>
            </a:r>
          </a:p>
          <a:p>
            <a:r>
              <a:rPr lang="sv-SE" dirty="0"/>
              <a:t>samt hur du skapar nya, specifika </a:t>
            </a:r>
            <a:r>
              <a:rPr lang="sv-SE" dirty="0" err="1"/>
              <a:t>constraints</a:t>
            </a:r>
            <a:r>
              <a:rPr lang="sv-SE" dirty="0"/>
              <a:t> för din domän.</a:t>
            </a:r>
          </a:p>
          <a:p>
            <a:endParaRPr lang="sv-SE" dirty="0"/>
          </a:p>
          <a:p>
            <a:r>
              <a:rPr lang="sv-SE" b="1" dirty="0" err="1"/>
              <a:t>Take</a:t>
            </a:r>
            <a:r>
              <a:rPr lang="sv-SE" b="1" dirty="0"/>
              <a:t> </a:t>
            </a:r>
            <a:r>
              <a:rPr lang="sv-SE" b="1" dirty="0" err="1"/>
              <a:t>away</a:t>
            </a:r>
            <a:r>
              <a:rPr lang="sv-SE" b="1" dirty="0"/>
              <a:t>: </a:t>
            </a:r>
            <a:r>
              <a:rPr lang="sv-SE" dirty="0"/>
              <a:t>Bean Validation är ett standardiserat Java-verktyg för att definiera och validera data-restriktioner,</a:t>
            </a:r>
          </a:p>
          <a:p>
            <a:r>
              <a:rPr lang="sv-SE" dirty="0" err="1"/>
              <a:t>aka</a:t>
            </a:r>
            <a:r>
              <a:rPr lang="sv-SE" dirty="0"/>
              <a:t> "</a:t>
            </a:r>
            <a:r>
              <a:rPr lang="sv-SE" dirty="0" err="1"/>
              <a:t>Constrain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, </a:t>
            </a:r>
            <a:r>
              <a:rPr lang="sv-SE" dirty="0" err="1"/>
              <a:t>validate</a:t>
            </a:r>
            <a:r>
              <a:rPr lang="sv-SE" dirty="0"/>
              <a:t> </a:t>
            </a:r>
            <a:r>
              <a:rPr lang="sv-SE" dirty="0" err="1"/>
              <a:t>everywhere</a:t>
            </a:r>
            <a:r>
              <a:rPr lang="sv-SE" dirty="0"/>
              <a:t>".</a:t>
            </a:r>
          </a:p>
          <a:p>
            <a:endParaRPr lang="sv-SE" dirty="0"/>
          </a:p>
          <a:p>
            <a:r>
              <a:rPr lang="sv-SE" b="1" dirty="0"/>
              <a:t>Länkar:</a:t>
            </a:r>
            <a:endParaRPr lang="en-US" b="1" dirty="0"/>
          </a:p>
          <a:p>
            <a:r>
              <a:rPr lang="en-US" dirty="0"/>
              <a:t>https://beanvalidation.org/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https://beanvalidation.org/news/2017/08/07/bean-validation-2-0-is-a-spec/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5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 definition properties</a:t>
            </a:r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3st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rror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 definition properties</a:t>
            </a:r>
          </a:p>
          <a:p>
            <a:endParaRPr lang="sv-S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</a:t>
            </a:r>
            <a:r>
              <a:rPr lang="sv-S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groups</a:t>
            </a:r>
            <a:r>
              <a:rPr lang="sv-S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dirty="0"/>
              <a:t>Om annotations är metadata, var görs valideringen?</a:t>
            </a:r>
            <a:r>
              <a:rPr lang="sv-SE" b="1" dirty="0"/>
              <a:t> (Var du vill!)</a:t>
            </a:r>
          </a:p>
          <a:p>
            <a:endParaRPr lang="sv-SE" dirty="0"/>
          </a:p>
          <a:p>
            <a:r>
              <a:rPr lang="sv-SE" dirty="0"/>
              <a:t>Ett sätt är att använda </a:t>
            </a:r>
            <a:r>
              <a:rPr lang="sv-SE" b="1" dirty="0" err="1"/>
              <a:t>Hibernate</a:t>
            </a:r>
            <a:r>
              <a:rPr lang="sv-SE" b="1" dirty="0"/>
              <a:t> </a:t>
            </a:r>
            <a:r>
              <a:rPr lang="sv-SE" b="1" dirty="0" err="1"/>
              <a:t>Validator</a:t>
            </a:r>
            <a:r>
              <a:rPr lang="sv-SE" b="1" dirty="0"/>
              <a:t> </a:t>
            </a:r>
            <a:r>
              <a:rPr lang="sv-SE" b="0" dirty="0"/>
              <a:t>direkt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0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Konfigurerbar – </a:t>
            </a:r>
            <a:r>
              <a:rPr lang="sv-SE" dirty="0" err="1"/>
              <a:t>FixedClock</a:t>
            </a:r>
            <a:r>
              <a:rPr lang="sv-SE" dirty="0"/>
              <a:t> för tester osv.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9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5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8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7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1.0 – 2009</a:t>
            </a:r>
          </a:p>
          <a:p>
            <a:r>
              <a:rPr lang="sv-SE" dirty="0"/>
              <a:t>2.0 – 2017 (Java 8 features, </a:t>
            </a:r>
            <a:r>
              <a:rPr lang="sv-SE" dirty="0" err="1"/>
              <a:t>repeatable</a:t>
            </a:r>
            <a:r>
              <a:rPr lang="sv-SE" dirty="0"/>
              <a:t> annotations)</a:t>
            </a:r>
          </a:p>
          <a:p>
            <a:endParaRPr lang="sv-SE" dirty="0"/>
          </a:p>
          <a:p>
            <a:r>
              <a:rPr lang="sv-SE" dirty="0"/>
              <a:t>Annotations är endast meta-data!</a:t>
            </a:r>
          </a:p>
          <a:p>
            <a:r>
              <a:rPr lang="sv-SE" dirty="0"/>
              <a:t>- Istället för samma validerings-logik i flera applikationslager, eller utspritt över flera ramverk.</a:t>
            </a:r>
          </a:p>
          <a:p>
            <a:r>
              <a:rPr lang="sv-SE" dirty="0"/>
              <a:t>- Meta-</a:t>
            </a:r>
            <a:r>
              <a:rPr lang="sv-SE" dirty="0" err="1"/>
              <a:t>datan</a:t>
            </a:r>
            <a:r>
              <a:rPr lang="sv-SE" dirty="0"/>
              <a:t> är inte bunden till ett specifikt lager eller programmeringsmodell.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implementation (Hibernate Validator)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Spring </a:t>
            </a:r>
            <a:r>
              <a:rPr lang="sv-SE" dirty="0" err="1"/>
              <a:t>Boot</a:t>
            </a:r>
            <a:r>
              <a:rPr lang="sv-SE" dirty="0"/>
              <a:t> (eller andra ramverk)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75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Kombinera och modifiera </a:t>
            </a:r>
            <a:r>
              <a:rPr lang="sv-SE" b="1" dirty="0" err="1"/>
              <a:t>built</a:t>
            </a:r>
            <a:r>
              <a:rPr lang="sv-SE" b="1" dirty="0"/>
              <a:t>-in </a:t>
            </a:r>
            <a:r>
              <a:rPr lang="sv-SE" b="1" dirty="0" err="1"/>
              <a:t>constraints</a:t>
            </a:r>
            <a:endParaRPr lang="sv-SE" b="1" dirty="0"/>
          </a:p>
          <a:p>
            <a:endParaRPr lang="sv-SE" b="0" dirty="0"/>
          </a:p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5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Kombinera och modifiera </a:t>
            </a:r>
            <a:r>
              <a:rPr lang="sv-SE" b="1" dirty="0" err="1"/>
              <a:t>built</a:t>
            </a:r>
            <a:r>
              <a:rPr lang="sv-SE" b="1" dirty="0"/>
              <a:t>-in </a:t>
            </a:r>
            <a:r>
              <a:rPr lang="sv-SE" b="1" dirty="0" err="1"/>
              <a:t>constraints</a:t>
            </a:r>
            <a:endParaRPr lang="sv-SE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4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5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1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Minsta/Största numeriska värdet</a:t>
            </a:r>
          </a:p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Notera ingen @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7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 specific parameters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each failing constraint generates an error report.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ReportAsSingleViolation</a:t>
            </a:r>
            <a:endParaRPr lang="en-US" dirty="0"/>
          </a:p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Repeatable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2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7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Exempel från </a:t>
            </a:r>
            <a:r>
              <a:rPr lang="sv-SE" dirty="0" err="1"/>
              <a:t>Hibernate</a:t>
            </a:r>
            <a:r>
              <a:rPr lang="sv-SE" dirty="0"/>
              <a:t> </a:t>
            </a:r>
            <a:r>
              <a:rPr lang="sv-SE" dirty="0" err="1"/>
              <a:t>Validator</a:t>
            </a:r>
            <a:endParaRPr lang="sv-SE" dirty="0"/>
          </a:p>
          <a:p>
            <a:endParaRPr lang="sv-SE" dirty="0"/>
          </a:p>
          <a:p>
            <a:r>
              <a:rPr lang="sv-SE" dirty="0"/>
              <a:t>Nytt i Bean Validation 2.0 – Stöd för Java 8 date/</a:t>
            </a:r>
            <a:r>
              <a:rPr lang="sv-SE" dirty="0" err="1"/>
              <a:t>time</a:t>
            </a:r>
            <a:r>
              <a:rPr lang="sv-SE" dirty="0"/>
              <a:t>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6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6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1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2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dirty="0"/>
              <a:t>Här kan vi t.ex. läsa ut </a:t>
            </a:r>
            <a:r>
              <a:rPr lang="sv-SE" b="0" dirty="0" err="1"/>
              <a:t>Constraint</a:t>
            </a:r>
            <a:r>
              <a:rPr lang="sv-SE" b="0" dirty="0"/>
              <a:t> </a:t>
            </a:r>
            <a:r>
              <a:rPr lang="sv-SE" b="0" dirty="0" err="1"/>
              <a:t>specific</a:t>
            </a:r>
            <a:r>
              <a:rPr lang="sv-SE" b="0" dirty="0"/>
              <a:t> parameters (min/max/</a:t>
            </a:r>
            <a:r>
              <a:rPr lang="sv-SE" b="0" dirty="0" err="1"/>
              <a:t>regex</a:t>
            </a:r>
            <a:r>
              <a:rPr lang="sv-SE" b="0" dirty="0"/>
              <a:t> osv.)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73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3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84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considered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definiton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Is itself annotated with @Constraint + list of validation implementations</a:t>
            </a:r>
            <a:endParaRPr lang="sv-S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v-S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saknar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definitionen.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Considered constraint definition if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 policy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</a:p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“Annotations are to be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recorded in the class file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compiler and retained by the VM at run time, so they may be read reflectively.”</a:t>
            </a:r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OURCE -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constraint annotations can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any of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 </a:t>
            </a:r>
            <a:r>
              <a:rPr lang="en-US" b="1" dirty="0" err="1"/>
              <a:t>ElementType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ANNOTATION_TYPE in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3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JavaDoc</a:t>
            </a:r>
            <a:r>
              <a:rPr lang="sv-SE" dirty="0"/>
              <a:t> – inte en del av </a:t>
            </a:r>
            <a:r>
              <a:rPr lang="sv-SE" dirty="0" err="1"/>
              <a:t>constraint</a:t>
            </a:r>
            <a:r>
              <a:rPr lang="sv-SE" dirty="0"/>
              <a:t>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402E-272B-4717-B5F8-2DBF0AC87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6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519202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22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52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975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53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Platshållare för bild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01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9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364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16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304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tshållare för bild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52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tshållare för bild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836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09600" y="6357939"/>
            <a:ext cx="1439333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674C262-9AA5-47DB-94C6-1CAFD7704AAE}" type="slidenum">
              <a:rPr lang="en-US" smtClean="0"/>
              <a:t>‹#›</a:t>
            </a:fld>
            <a:endParaRPr lang="en-US"/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657166" y="6357939"/>
            <a:ext cx="2047345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D8CB754-4398-4E3B-A3A4-ADF616425C9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571751" y="6356351"/>
            <a:ext cx="561974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6CD5-45E8-43A7-BA0C-68B03A552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Java Bean Validation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D9D86A-EBB3-4084-A38C-040C7AA2E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“Constrain once, validate everywhere”</a:t>
            </a:r>
          </a:p>
        </p:txBody>
      </p:sp>
    </p:spTree>
    <p:extLst>
      <p:ext uri="{BB962C8B-B14F-4D97-AF65-F5344CB8AC3E}">
        <p14:creationId xmlns:p14="http://schemas.microsoft.com/office/powerpoint/2010/main" val="226369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221-B3E3-42C6-8351-B1326AF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ACF3-113C-4ABE-A468-A2A9E8D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@Documented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ANNOTATION_TYPE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@Retention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MyConstraintValidator.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valid, but isn't"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Class&lt;?&gt;[] groups()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Payload&gt;[] payload()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5C9B3-37E7-4824-B1DE-84FF281BE211}"/>
              </a:ext>
            </a:extLst>
          </p:cNvPr>
          <p:cNvSpPr/>
          <p:nvPr/>
        </p:nvSpPr>
        <p:spPr>
          <a:xfrm>
            <a:off x="1089212" y="3697940"/>
            <a:ext cx="7651376" cy="99508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E7989-6988-45C7-9A48-EDE87979EE34}"/>
              </a:ext>
            </a:extLst>
          </p:cNvPr>
          <p:cNvSpPr/>
          <p:nvPr/>
        </p:nvSpPr>
        <p:spPr>
          <a:xfrm>
            <a:off x="609600" y="1532964"/>
            <a:ext cx="11250706" cy="12102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221-B3E3-42C6-8351-B1326AF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ACF3-113C-4ABE-A468-A2A9E8D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@Documented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ANNOTATION_TYPE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@Retention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MyConstraintValidator.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valid, but isn't"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Class&lt;?&gt;[] groups()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Payload&gt;[] payload()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5C9B3-37E7-4824-B1DE-84FF281BE211}"/>
              </a:ext>
            </a:extLst>
          </p:cNvPr>
          <p:cNvSpPr/>
          <p:nvPr/>
        </p:nvSpPr>
        <p:spPr>
          <a:xfrm>
            <a:off x="1089212" y="4222376"/>
            <a:ext cx="7651376" cy="4706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EEB54-916C-46EA-8F8A-92F972A046C5}"/>
              </a:ext>
            </a:extLst>
          </p:cNvPr>
          <p:cNvSpPr/>
          <p:nvPr/>
        </p:nvSpPr>
        <p:spPr>
          <a:xfrm>
            <a:off x="609600" y="1532964"/>
            <a:ext cx="11250706" cy="12102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25BA5-7DF9-4E83-9600-CE8C7AA9D592}"/>
              </a:ext>
            </a:extLst>
          </p:cNvPr>
          <p:cNvSpPr/>
          <p:nvPr/>
        </p:nvSpPr>
        <p:spPr>
          <a:xfrm>
            <a:off x="972671" y="3218329"/>
            <a:ext cx="7651376" cy="4706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4FE8-0022-4A55-9DDE-1A5597F9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68823E-AC11-4718-9648-9B8C0765F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0"/>
            <a:ext cx="573907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"/orders"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@RequestBody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"Received order: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order);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483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9E0-C766-4E89-8E23-0533C72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95DB-5B04-47BF-9167-1DF9BE6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"/orders"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@RequestBody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buildDefaultValidatorFactory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Validator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validatorFactory.getValidator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ConstraintViolation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&lt;Order&gt;&gt; violations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validator.validate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-&gt; 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v.getPropertyPath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bad request...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"Received order: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4715-C52E-4D7A-AC1D-7756599E9671}"/>
              </a:ext>
            </a:extLst>
          </p:cNvPr>
          <p:cNvSpPr/>
          <p:nvPr/>
        </p:nvSpPr>
        <p:spPr>
          <a:xfrm>
            <a:off x="1062318" y="2124635"/>
            <a:ext cx="10520082" cy="2312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9E0-C766-4E89-8E23-0533C72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95DB-5B04-47BF-9167-1DF9BE6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"/orders"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@RequestBody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buildDefaultValidatorFactory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Validator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validatorFactory.getValidator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ConstraintViolation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&lt;Order&gt;&gt; violations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validator.validate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-&gt; 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v.getPropertyPath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bad request...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"Received order: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5D836-EB4B-4D15-A39B-7BD387F50730}"/>
              </a:ext>
            </a:extLst>
          </p:cNvPr>
          <p:cNvSpPr/>
          <p:nvPr/>
        </p:nvSpPr>
        <p:spPr>
          <a:xfrm>
            <a:off x="1062318" y="2380129"/>
            <a:ext cx="10520082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9E0-C766-4E89-8E23-0533C72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95DB-5B04-47BF-9167-1DF9BE6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"/orders"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@RequestBody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buildDefaultValidatorFactory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Validator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validatorFactory.getValidator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ConstraintViolation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&lt;Order&gt;&gt; violations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validator.validate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-&gt; 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v.getPropertyPath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bad request...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"Received order: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5D836-EB4B-4D15-A39B-7BD387F50730}"/>
              </a:ext>
            </a:extLst>
          </p:cNvPr>
          <p:cNvSpPr/>
          <p:nvPr/>
        </p:nvSpPr>
        <p:spPr>
          <a:xfrm>
            <a:off x="1062318" y="2770093"/>
            <a:ext cx="10520082" cy="1667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9E0-C766-4E89-8E23-0533C72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95DB-5B04-47BF-9167-1DF9BE6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"/orders"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@RequestBody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buildDefaultValidatorFactory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Validator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validatorFactory.getValidator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ConstraintViolation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&lt;Order&gt;&gt; violations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validator.validate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-&gt; 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v.getPropertyPath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bad request...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"Received order: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5D836-EB4B-4D15-A39B-7BD387F50730}"/>
              </a:ext>
            </a:extLst>
          </p:cNvPr>
          <p:cNvSpPr/>
          <p:nvPr/>
        </p:nvSpPr>
        <p:spPr>
          <a:xfrm>
            <a:off x="1062318" y="3254188"/>
            <a:ext cx="10520082" cy="118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9E0-C766-4E89-8E23-0533C72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95DB-5B04-47BF-9167-1DF9BE6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"/orders"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@RequestBody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buildDefaultValidatorFactory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Validator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validatorFactory.getValidator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ConstraintViolation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&lt;Order&gt;&gt; violations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validator.validate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-&gt; 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v.getPropertyPath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bad request...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"Received order: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5D836-EB4B-4D15-A39B-7BD387F50730}"/>
              </a:ext>
            </a:extLst>
          </p:cNvPr>
          <p:cNvSpPr/>
          <p:nvPr/>
        </p:nvSpPr>
        <p:spPr>
          <a:xfrm>
            <a:off x="1062318" y="3617259"/>
            <a:ext cx="10520082" cy="47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9E0-C766-4E89-8E23-0533C72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95DB-5B04-47BF-9167-1DF9BE6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"/orders"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@RequestBody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buildDefaultValidatorFactory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Validator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validatorFactory.getValidator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ConstraintViolation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&lt;Order&gt;&gt; violations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validator.validate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-&gt; 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v.getPropertyPath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"Received order: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9E0-C766-4E89-8E23-0533C72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95DB-5B04-47BF-9167-1DF9BE6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"/orders"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@RequestBody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buildDefaultValidatorFactory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Validator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validatorFactory.getValidator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ConstraintViolation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&lt;Order&gt;&gt; violations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validator.validate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-&gt; 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v.getPropertyPath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"Received order: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EFA86-52C8-4FE2-B3AD-A4916E2BDBA9}"/>
              </a:ext>
            </a:extLst>
          </p:cNvPr>
          <p:cNvSpPr/>
          <p:nvPr/>
        </p:nvSpPr>
        <p:spPr>
          <a:xfrm>
            <a:off x="1062318" y="2138082"/>
            <a:ext cx="10520082" cy="232634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15D-9235-4E08-9FB6-BD99EF2C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Bean Validation?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C411-6C46-42B1-A56A-3CF117D9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Java </a:t>
            </a:r>
            <a:r>
              <a:rPr lang="sv-SE" dirty="0" err="1"/>
              <a:t>specification</a:t>
            </a:r>
            <a:r>
              <a:rPr lang="sv-SE" dirty="0"/>
              <a:t> (JSR 303, </a:t>
            </a:r>
            <a:r>
              <a:rPr lang="en-US" dirty="0"/>
              <a:t>349</a:t>
            </a:r>
            <a:r>
              <a:rPr lang="sv-SE" dirty="0"/>
              <a:t>, 380)</a:t>
            </a:r>
          </a:p>
          <a:p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constraints</a:t>
            </a:r>
            <a:r>
              <a:rPr lang="sv-SE" dirty="0"/>
              <a:t> via meta-data annotations</a:t>
            </a:r>
          </a:p>
          <a:p>
            <a:r>
              <a:rPr lang="sv-SE" dirty="0"/>
              <a:t>Validation API – </a:t>
            </a:r>
            <a:r>
              <a:rPr lang="en-US" i="1" dirty="0"/>
              <a:t>“Constrain once, validate everywhere”</a:t>
            </a:r>
          </a:p>
          <a:p>
            <a:r>
              <a:rPr lang="en-US" dirty="0"/>
              <a:t>Hibernate Validator</a:t>
            </a:r>
          </a:p>
        </p:txBody>
      </p:sp>
    </p:spTree>
    <p:extLst>
      <p:ext uri="{BB962C8B-B14F-4D97-AF65-F5344CB8AC3E}">
        <p14:creationId xmlns:p14="http://schemas.microsoft.com/office/powerpoint/2010/main" val="35143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9E0-C766-4E89-8E23-0533C72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95DB-5B04-47BF-9167-1DF9BE6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"/orders"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@Validated @RequestBody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buildDefaultValidatorFactory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Validator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validatorFactory.getValidator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ConstraintViolation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&lt;Order&gt;&gt; violations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validator.validate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violations.forEach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-&gt; 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v.getPropertyPath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"Received order: 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order);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EFA86-52C8-4FE2-B3AD-A4916E2BDBA9}"/>
              </a:ext>
            </a:extLst>
          </p:cNvPr>
          <p:cNvSpPr/>
          <p:nvPr/>
        </p:nvSpPr>
        <p:spPr>
          <a:xfrm>
            <a:off x="1062318" y="2138082"/>
            <a:ext cx="10520082" cy="232634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CF8F-0C77-454A-B2E2-06353DCD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1E51-A3EB-4FB1-B98D-3E3123CD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7656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E1FC-7CA9-4E80-85B0-DEA99463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7B6C-5AA3-4392-AC31-B5BA3DFF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@Pattern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"^[A-Za-z0-9]*$"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orderNumber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E1FC-7CA9-4E80-85B0-DEA99463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7B6C-5AA3-4392-AC31-B5BA3DFF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@Pattern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"^[A-Za-z0-9]*$"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orderNumber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E4C0D-3876-4E50-9A33-DB955CF919A2}"/>
              </a:ext>
            </a:extLst>
          </p:cNvPr>
          <p:cNvSpPr/>
          <p:nvPr/>
        </p:nvSpPr>
        <p:spPr>
          <a:xfrm>
            <a:off x="6096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@Alphanumeric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orderNumber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E1FC-7CA9-4E80-85B0-DEA99463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7B6C-5AA3-4392-AC31-B5BA3DFF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@Documented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ANNOTATION_TYPE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@Retention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@Pattern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"^[A-Za-z0-9]*$"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ReportAsSingleViolation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Alphanumeric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a valid alphanumeric string"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Class&lt;?&gt;[] groups()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Payload&gt;[] payload()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7A5B20-7D10-4B2B-BCFB-02CD87A15685}"/>
              </a:ext>
            </a:extLst>
          </p:cNvPr>
          <p:cNvSpPr/>
          <p:nvPr/>
        </p:nvSpPr>
        <p:spPr>
          <a:xfrm>
            <a:off x="609600" y="1600201"/>
            <a:ext cx="10430435" cy="8471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60B94-51EC-4E93-B0F9-749203DADDF6}"/>
              </a:ext>
            </a:extLst>
          </p:cNvPr>
          <p:cNvSpPr/>
          <p:nvPr/>
        </p:nvSpPr>
        <p:spPr>
          <a:xfrm>
            <a:off x="627530" y="4289612"/>
            <a:ext cx="10430435" cy="9278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5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DF9B-5B22-43C0-9EE1-08C0AF5C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3C5D-F454-428C-B589-A46A8B51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@Min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1809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DF9B-5B22-43C0-9EE1-08C0AF5C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3C5D-F454-428C-B589-A46A8B51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@Min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3ED82-B971-4755-B634-93021A2EB525}"/>
              </a:ext>
            </a:extLst>
          </p:cNvPr>
          <p:cNvSpPr/>
          <p:nvPr/>
        </p:nvSpPr>
        <p:spPr>
          <a:xfrm>
            <a:off x="609600" y="3216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@Range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DF9B-5B22-43C0-9EE1-08C0AF5C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composition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7F1F7-D4F7-4A59-8E22-91C73D070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-US" altLang="en-US" sz="18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@Min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ReportAsSingleViolation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OverridesAttribute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(constraint = 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 =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min();</a:t>
            </a:r>
          </a:p>
          <a:p>
            <a:pPr marL="0" indent="0">
              <a:buNone/>
            </a:pP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OverridesAttribute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(constraint = 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 =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max();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a number between {min} and {max}"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0B4-850C-4912-89BF-D7BFCAD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D2DCE-6262-402A-BBA9-3ED19D11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89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0B4-850C-4912-89BF-D7BFCAD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6A85-E6B1-47C4-92DF-52716357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B6D1-FECA-42F5-B38F-F44E0C0A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Bean Validation?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AA571D-9A73-4944-9ED5-A5091860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@Size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 =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=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licensePlate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@Min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seatCount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2FF3F-C3C2-448C-8C48-ED53ED6EDCF0}"/>
              </a:ext>
            </a:extLst>
          </p:cNvPr>
          <p:cNvSpPr txBox="1"/>
          <p:nvPr/>
        </p:nvSpPr>
        <p:spPr>
          <a:xfrm>
            <a:off x="7386917" y="2118478"/>
            <a:ext cx="2523566" cy="3139321"/>
          </a:xfrm>
          <a:prstGeom prst="rect">
            <a:avLst/>
          </a:prstGeom>
          <a:noFill/>
          <a:ln w="25400">
            <a:solidFill>
              <a:srgbClr val="C3D4DF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Bean Validation 2.0</a:t>
            </a:r>
          </a:p>
          <a:p>
            <a:endParaRPr lang="sv-SE" dirty="0"/>
          </a:p>
          <a:p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@Email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NotBlank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@Positive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PositiveOrZero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@Negative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NegativeOrZero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PastOrPresent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FutureOrPresent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0B4-850C-4912-89BF-D7BFCAD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6A85-E6B1-47C4-92DF-52716357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0B4-850C-4912-89BF-D7BFCAD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6A85-E6B1-47C4-92DF-52716357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55AFD-0F56-449B-AFC2-34B98D75A9C0}"/>
              </a:ext>
            </a:extLst>
          </p:cNvPr>
          <p:cNvSpPr/>
          <p:nvPr/>
        </p:nvSpPr>
        <p:spPr>
          <a:xfrm>
            <a:off x="609600" y="3263842"/>
            <a:ext cx="1097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@Documented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ANNOTATION_TYPE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@Retention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DateFormatValidator.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a valid ISO date"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Class&lt;?&gt;[] groups()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Payload&gt;[] payload()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A6BB5-115E-40EF-A250-87F1FCE7563B}"/>
              </a:ext>
            </a:extLst>
          </p:cNvPr>
          <p:cNvSpPr/>
          <p:nvPr/>
        </p:nvSpPr>
        <p:spPr>
          <a:xfrm>
            <a:off x="515471" y="3294531"/>
            <a:ext cx="10430435" cy="8471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DDC1C-9704-4B5D-BE67-F2521D8C6D7F}"/>
              </a:ext>
            </a:extLst>
          </p:cNvPr>
          <p:cNvSpPr/>
          <p:nvPr/>
        </p:nvSpPr>
        <p:spPr>
          <a:xfrm>
            <a:off x="609600" y="5244353"/>
            <a:ext cx="10430435" cy="5782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0B4-850C-4912-89BF-D7BFCAD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A0F49-68FC-46B2-B194-14DDA9BE4190}"/>
              </a:ext>
            </a:extLst>
          </p:cNvPr>
          <p:cNvSpPr/>
          <p:nvPr/>
        </p:nvSpPr>
        <p:spPr>
          <a:xfrm>
            <a:off x="609600" y="1417639"/>
            <a:ext cx="10972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0B4-850C-4912-89BF-D7BFCAD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A0F49-68FC-46B2-B194-14DDA9BE4190}"/>
              </a:ext>
            </a:extLst>
          </p:cNvPr>
          <p:cNvSpPr/>
          <p:nvPr/>
        </p:nvSpPr>
        <p:spPr>
          <a:xfrm>
            <a:off x="609600" y="1417639"/>
            <a:ext cx="10972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initialize(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constraintAnnotation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3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0B4-850C-4912-89BF-D7BFCAD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A0F49-68FC-46B2-B194-14DDA9BE4190}"/>
              </a:ext>
            </a:extLst>
          </p:cNvPr>
          <p:cNvSpPr/>
          <p:nvPr/>
        </p:nvSpPr>
        <p:spPr>
          <a:xfrm>
            <a:off x="609600" y="1417639"/>
            <a:ext cx="10972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initialize(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constraintAnnotation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value,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ConstraintValidatorContext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0B4-850C-4912-89BF-D7BFCAD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A0F49-68FC-46B2-B194-14DDA9BE4190}"/>
              </a:ext>
            </a:extLst>
          </p:cNvPr>
          <p:cNvSpPr/>
          <p:nvPr/>
        </p:nvSpPr>
        <p:spPr>
          <a:xfrm>
            <a:off x="609600" y="1417639"/>
            <a:ext cx="10972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initialize(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constraintAnnotation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value,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ConstraintValidatorContext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0B4-850C-4912-89BF-D7BFCAD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A0F49-68FC-46B2-B194-14DDA9BE4190}"/>
              </a:ext>
            </a:extLst>
          </p:cNvPr>
          <p:cNvSpPr/>
          <p:nvPr/>
        </p:nvSpPr>
        <p:spPr>
          <a:xfrm>
            <a:off x="609600" y="1417639"/>
            <a:ext cx="10972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ConstraintValidator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initialize(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constraintAnnotation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value,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ConstraintValidatorContext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5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221-B3E3-42C6-8351-B1326AF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annotations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E7CEC-4E91-418E-AD93-7D85F3A4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06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221-B3E3-42C6-8351-B1326AF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ACF3-113C-4ABE-A468-A2A9E8D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@Documented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ANNOTATION_TYPE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@Retention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MyConstraintValidator.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valid, but isn't"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Class&lt;?&gt;[] groups()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Payload&gt;[] payload()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221-B3E3-42C6-8351-B1326AF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ACF3-113C-4ABE-A468-A2A9E8D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@Documented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ANNOTATION_TYPE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@Retention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MyConstraintValidator.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valid, but isn't"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Class&lt;?&gt;[] groups()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Payload&gt;[] payload()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5C9B3-37E7-4824-B1DE-84FF281BE211}"/>
              </a:ext>
            </a:extLst>
          </p:cNvPr>
          <p:cNvSpPr/>
          <p:nvPr/>
        </p:nvSpPr>
        <p:spPr>
          <a:xfrm>
            <a:off x="1089212" y="3146612"/>
            <a:ext cx="7651376" cy="15464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9340C-9B7B-410E-A50C-16CDB30E7902}"/>
              </a:ext>
            </a:extLst>
          </p:cNvPr>
          <p:cNvSpPr/>
          <p:nvPr/>
        </p:nvSpPr>
        <p:spPr>
          <a:xfrm>
            <a:off x="609600" y="1532964"/>
            <a:ext cx="11250706" cy="9278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221-B3E3-42C6-8351-B1326AF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ACF3-113C-4ABE-A468-A2A9E8D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@Documented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ANNOTATION_TYPE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@Retention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MyConstraintValidator.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valid, but isn't"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Class&lt;?&gt;[] groups()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Payload&gt;[] payload()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88E99-D88A-4870-99B2-27223351C21E}"/>
              </a:ext>
            </a:extLst>
          </p:cNvPr>
          <p:cNvSpPr/>
          <p:nvPr/>
        </p:nvSpPr>
        <p:spPr>
          <a:xfrm>
            <a:off x="609600" y="2460812"/>
            <a:ext cx="11250706" cy="282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5C9B3-37E7-4824-B1DE-84FF281BE211}"/>
              </a:ext>
            </a:extLst>
          </p:cNvPr>
          <p:cNvSpPr/>
          <p:nvPr/>
        </p:nvSpPr>
        <p:spPr>
          <a:xfrm>
            <a:off x="1089212" y="3146612"/>
            <a:ext cx="7651376" cy="15464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815E8-F5CF-46C5-BDAE-A2DE62A84260}"/>
              </a:ext>
            </a:extLst>
          </p:cNvPr>
          <p:cNvSpPr/>
          <p:nvPr/>
        </p:nvSpPr>
        <p:spPr>
          <a:xfrm>
            <a:off x="609600" y="1532965"/>
            <a:ext cx="11250706" cy="6589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221-B3E3-42C6-8351-B1326AF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ACF3-113C-4ABE-A468-A2A9E8D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@Documented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ANNOTATION_TYPE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@Retention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MyConstraintValidator.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valid, but isn't"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Class&lt;?&gt;[] groups()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Payload&gt;[] payload()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88E99-D88A-4870-99B2-27223351C21E}"/>
              </a:ext>
            </a:extLst>
          </p:cNvPr>
          <p:cNvSpPr/>
          <p:nvPr/>
        </p:nvSpPr>
        <p:spPr>
          <a:xfrm>
            <a:off x="609600" y="2205318"/>
            <a:ext cx="11250706" cy="5378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5C9B3-37E7-4824-B1DE-84FF281BE211}"/>
              </a:ext>
            </a:extLst>
          </p:cNvPr>
          <p:cNvSpPr/>
          <p:nvPr/>
        </p:nvSpPr>
        <p:spPr>
          <a:xfrm>
            <a:off x="1089212" y="3146612"/>
            <a:ext cx="7651376" cy="15464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A303F-6F7C-48A0-B683-1827B34C4199}"/>
              </a:ext>
            </a:extLst>
          </p:cNvPr>
          <p:cNvSpPr/>
          <p:nvPr/>
        </p:nvSpPr>
        <p:spPr>
          <a:xfrm>
            <a:off x="609600" y="1532965"/>
            <a:ext cx="11250706" cy="3630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221-B3E3-42C6-8351-B1326AF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Constraint</a:t>
            </a:r>
            <a:r>
              <a:rPr lang="sv-SE" dirty="0"/>
              <a:t>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ACF3-113C-4ABE-A468-A2A9E8D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@Documented</a:t>
            </a:r>
            <a:b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ANNOTATION_TYPE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@Retention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@Constraint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validatedBy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MyConstraintValidator.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MyConstraint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message()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be valid, but isn't"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Class&lt;?&gt;[] groups()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Class&lt;?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Payload&gt;[] payload()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88E99-D88A-4870-99B2-27223351C21E}"/>
              </a:ext>
            </a:extLst>
          </p:cNvPr>
          <p:cNvSpPr/>
          <p:nvPr/>
        </p:nvSpPr>
        <p:spPr>
          <a:xfrm>
            <a:off x="609600" y="1922929"/>
            <a:ext cx="11250706" cy="8202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5C9B3-37E7-4824-B1DE-84FF281BE211}"/>
              </a:ext>
            </a:extLst>
          </p:cNvPr>
          <p:cNvSpPr/>
          <p:nvPr/>
        </p:nvSpPr>
        <p:spPr>
          <a:xfrm>
            <a:off x="1089212" y="3146612"/>
            <a:ext cx="7651376" cy="15464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jusblå">
  <a:themeElements>
    <a:clrScheme name="Omegapoint v3b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9"/>
      </a:accent1>
      <a:accent2>
        <a:srgbClr val="A51140"/>
      </a:accent2>
      <a:accent3>
        <a:srgbClr val="FFC000"/>
      </a:accent3>
      <a:accent4>
        <a:srgbClr val="82BF74"/>
      </a:accent4>
      <a:accent5>
        <a:srgbClr val="48B9FF"/>
      </a:accent5>
      <a:accent6>
        <a:srgbClr val="FF450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egapoint PowerPoint-mall 2018.1-b1" id="{9ABCAD2B-91E2-1C42-BF60-F3D95736E0B5}" vid="{75A4AC80-342F-0743-964A-6B62973BF6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megapoint v3b">
    <a:dk1>
      <a:srgbClr val="1D1B10"/>
    </a:dk1>
    <a:lt1>
      <a:srgbClr val="FFFFFF"/>
    </a:lt1>
    <a:dk2>
      <a:srgbClr val="7D9AAA"/>
    </a:dk2>
    <a:lt2>
      <a:srgbClr val="FFFFFF"/>
    </a:lt2>
    <a:accent1>
      <a:srgbClr val="7D9AA9"/>
    </a:accent1>
    <a:accent2>
      <a:srgbClr val="A51140"/>
    </a:accent2>
    <a:accent3>
      <a:srgbClr val="FFC000"/>
    </a:accent3>
    <a:accent4>
      <a:srgbClr val="82BF74"/>
    </a:accent4>
    <a:accent5>
      <a:srgbClr val="48B9FF"/>
    </a:accent5>
    <a:accent6>
      <a:srgbClr val="FF4500"/>
    </a:accent6>
    <a:hlink>
      <a:srgbClr val="0000FF"/>
    </a:hlink>
    <a:folHlink>
      <a:srgbClr val="A5114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647</Words>
  <Application>Microsoft Office PowerPoint</Application>
  <PresentationFormat>Widescreen</PresentationFormat>
  <Paragraphs>218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Arial</vt:lpstr>
      <vt:lpstr>Calibri</vt:lpstr>
      <vt:lpstr>Courier New</vt:lpstr>
      <vt:lpstr>Ljusblå</vt:lpstr>
      <vt:lpstr>Java Bean Validation</vt:lpstr>
      <vt:lpstr>What is Bean Validation?</vt:lpstr>
      <vt:lpstr>What is Bean Validation?</vt:lpstr>
      <vt:lpstr>Constraint annotations</vt:lpstr>
      <vt:lpstr>Constraint annotations</vt:lpstr>
      <vt:lpstr>Constraint annotations</vt:lpstr>
      <vt:lpstr>Constraint annotations</vt:lpstr>
      <vt:lpstr>Constraint annotations</vt:lpstr>
      <vt:lpstr>Constraint annotations</vt:lpstr>
      <vt:lpstr>Constraint annotations</vt:lpstr>
      <vt:lpstr>Constraint annotations</vt:lpstr>
      <vt:lpstr>Constraint validation</vt:lpstr>
      <vt:lpstr>Constraint validation</vt:lpstr>
      <vt:lpstr>Constraint validation</vt:lpstr>
      <vt:lpstr>Constraint validation</vt:lpstr>
      <vt:lpstr>Constraint validation</vt:lpstr>
      <vt:lpstr>Constraint validation</vt:lpstr>
      <vt:lpstr>Constraint validation</vt:lpstr>
      <vt:lpstr>Constraint validation</vt:lpstr>
      <vt:lpstr>Constraint validation</vt:lpstr>
      <vt:lpstr>Constraint composition</vt:lpstr>
      <vt:lpstr>Constraint composition</vt:lpstr>
      <vt:lpstr>Constraint composition</vt:lpstr>
      <vt:lpstr>Constraint composition</vt:lpstr>
      <vt:lpstr>Constraint composition</vt:lpstr>
      <vt:lpstr>Constraint composition</vt:lpstr>
      <vt:lpstr>Constraint composition</vt:lpstr>
      <vt:lpstr>Custom constraints</vt:lpstr>
      <vt:lpstr>Custom constraints</vt:lpstr>
      <vt:lpstr>Custom constraints</vt:lpstr>
      <vt:lpstr>Custom constraints</vt:lpstr>
      <vt:lpstr>Custom constraints</vt:lpstr>
      <vt:lpstr>Custom constraints</vt:lpstr>
      <vt:lpstr>Custom constraints</vt:lpstr>
      <vt:lpstr>Custom constraints</vt:lpstr>
      <vt:lpstr>Custom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 Glimsjö</dc:creator>
  <cp:lastModifiedBy>Joakim Glimsjö</cp:lastModifiedBy>
  <cp:revision>159</cp:revision>
  <dcterms:created xsi:type="dcterms:W3CDTF">2019-06-06T17:54:08Z</dcterms:created>
  <dcterms:modified xsi:type="dcterms:W3CDTF">2019-06-26T13:02:48Z</dcterms:modified>
</cp:coreProperties>
</file>