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61" r:id="rId4"/>
    <p:sldId id="259" r:id="rId5"/>
    <p:sldId id="262"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8" d="100"/>
          <a:sy n="118" d="100"/>
        </p:scale>
        <p:origin x="-143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5BC3483-EDCB-4915-BF37-4420F4A7D7DD}" type="datetimeFigureOut">
              <a:rPr lang="en-GB" smtClean="0"/>
              <a:t>27/07/2018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38D47F-6309-481B-BDBF-3648C0DEB58C}"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BC3483-EDCB-4915-BF37-4420F4A7D7DD}" type="datetimeFigureOut">
              <a:rPr lang="en-GB" smtClean="0"/>
              <a:t>27/07/2018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38D47F-6309-481B-BDBF-3648C0DEB58C}"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BC3483-EDCB-4915-BF37-4420F4A7D7DD}" type="datetimeFigureOut">
              <a:rPr lang="en-GB" smtClean="0"/>
              <a:t>27/07/2018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38D47F-6309-481B-BDBF-3648C0DEB58C}"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BC3483-EDCB-4915-BF37-4420F4A7D7DD}" type="datetimeFigureOut">
              <a:rPr lang="en-GB" smtClean="0"/>
              <a:t>27/07/2018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38D47F-6309-481B-BDBF-3648C0DEB58C}"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5BC3483-EDCB-4915-BF37-4420F4A7D7DD}" type="datetimeFigureOut">
              <a:rPr lang="en-GB" smtClean="0"/>
              <a:t>27/07/2018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38D47F-6309-481B-BDBF-3648C0DEB58C}"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BC3483-EDCB-4915-BF37-4420F4A7D7DD}" type="datetimeFigureOut">
              <a:rPr lang="en-GB" smtClean="0"/>
              <a:t>27/07/2018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38D47F-6309-481B-BDBF-3648C0DEB58C}" type="slidenum">
              <a:rPr lang="en-GB" smtClean="0"/>
              <a:t>‹#›</a:t>
            </a:fld>
            <a:endParaRPr lang="en-GB"/>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BC3483-EDCB-4915-BF37-4420F4A7D7DD}" type="datetimeFigureOut">
              <a:rPr lang="en-GB" smtClean="0"/>
              <a:t>27/07/2018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C38D47F-6309-481B-BDBF-3648C0DEB58C}"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BC3483-EDCB-4915-BF37-4420F4A7D7DD}" type="datetimeFigureOut">
              <a:rPr lang="en-GB" smtClean="0"/>
              <a:t>27/07/2018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C38D47F-6309-481B-BDBF-3648C0DEB58C}"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BC3483-EDCB-4915-BF37-4420F4A7D7DD}" type="datetimeFigureOut">
              <a:rPr lang="en-GB" smtClean="0"/>
              <a:t>27/07/2018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C38D47F-6309-481B-BDBF-3648C0DEB58C}"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65BC3483-EDCB-4915-BF37-4420F4A7D7DD}" type="datetimeFigureOut">
              <a:rPr lang="en-GB" smtClean="0"/>
              <a:t>27/07/2018</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EC38D47F-6309-481B-BDBF-3648C0DEB58C}"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C3483-EDCB-4915-BF37-4420F4A7D7DD}" type="datetimeFigureOut">
              <a:rPr lang="en-GB" smtClean="0"/>
              <a:t>27/07/2018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38D47F-6309-481B-BDBF-3648C0DEB58C}"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5BC3483-EDCB-4915-BF37-4420F4A7D7DD}" type="datetimeFigureOut">
              <a:rPr lang="en-GB" smtClean="0"/>
              <a:t>27/07/2018</a:t>
            </a:fld>
            <a:endParaRPr lang="en-GB"/>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GB"/>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EC38D47F-6309-481B-BDBF-3648C0DEB58C}"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b="1" dirty="0"/>
              <a:t>Capstone Option 2: Biodiversity for the National Parks</a:t>
            </a:r>
            <a:endParaRPr lang="en-GB" dirty="0"/>
          </a:p>
        </p:txBody>
      </p:sp>
      <p:sp>
        <p:nvSpPr>
          <p:cNvPr id="3" name="Subtitle 2"/>
          <p:cNvSpPr>
            <a:spLocks noGrp="1"/>
          </p:cNvSpPr>
          <p:nvPr>
            <p:ph type="subTitle" idx="1"/>
          </p:nvPr>
        </p:nvSpPr>
        <p:spPr/>
        <p:txBody>
          <a:bodyPr/>
          <a:lstStyle/>
          <a:p>
            <a:r>
              <a:rPr lang="en-GB" dirty="0" smtClean="0"/>
              <a:t>Chris Green</a:t>
            </a:r>
            <a:endParaRPr lang="en-GB" dirty="0"/>
          </a:p>
        </p:txBody>
      </p:sp>
    </p:spTree>
    <p:extLst>
      <p:ext uri="{BB962C8B-B14F-4D97-AF65-F5344CB8AC3E}">
        <p14:creationId xmlns:p14="http://schemas.microsoft.com/office/powerpoint/2010/main" val="3773739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species_info.csv</a:t>
            </a:r>
            <a:endParaRPr lang="en-GB" dirty="0"/>
          </a:p>
        </p:txBody>
      </p:sp>
      <p:sp>
        <p:nvSpPr>
          <p:cNvPr id="3" name="Content Placeholder 2"/>
          <p:cNvSpPr>
            <a:spLocks noGrp="1"/>
          </p:cNvSpPr>
          <p:nvPr>
            <p:ph idx="1"/>
          </p:nvPr>
        </p:nvSpPr>
        <p:spPr>
          <a:xfrm>
            <a:off x="899592" y="1052736"/>
            <a:ext cx="7416824" cy="864096"/>
          </a:xfrm>
        </p:spPr>
        <p:txBody>
          <a:bodyPr>
            <a:normAutofit/>
          </a:bodyPr>
          <a:lstStyle/>
          <a:p>
            <a:r>
              <a:rPr lang="en-GB" b="0" dirty="0" smtClean="0"/>
              <a:t>Species.csv is a csv file which contains a table of data which has </a:t>
            </a:r>
            <a:r>
              <a:rPr lang="en-GB" b="0" dirty="0" smtClean="0"/>
              <a:t>records </a:t>
            </a:r>
            <a:r>
              <a:rPr lang="en-GB" b="0" dirty="0" smtClean="0"/>
              <a:t>of different species and details the category, scientific </a:t>
            </a:r>
            <a:r>
              <a:rPr lang="en-GB" b="0" dirty="0" smtClean="0"/>
              <a:t>name, common </a:t>
            </a:r>
            <a:r>
              <a:rPr lang="en-GB" b="0" dirty="0" smtClean="0"/>
              <a:t>names and conservation </a:t>
            </a:r>
            <a:r>
              <a:rPr lang="en-GB" b="0" dirty="0" smtClean="0"/>
              <a:t>status</a:t>
            </a:r>
            <a:r>
              <a:rPr lang="en-GB" b="0" dirty="0"/>
              <a:t> </a:t>
            </a:r>
            <a:r>
              <a:rPr lang="en-GB" b="0" dirty="0" smtClean="0"/>
              <a:t>of each. </a:t>
            </a:r>
            <a:endParaRPr lang="en-GB" b="0" dirty="0"/>
          </a:p>
        </p:txBody>
      </p:sp>
      <p:sp>
        <p:nvSpPr>
          <p:cNvPr id="6" name="Rectangle 5"/>
          <p:cNvSpPr/>
          <p:nvPr/>
        </p:nvSpPr>
        <p:spPr>
          <a:xfrm>
            <a:off x="899592" y="1943587"/>
            <a:ext cx="4572000" cy="1323439"/>
          </a:xfrm>
          <a:prstGeom prst="rect">
            <a:avLst/>
          </a:prstGeom>
        </p:spPr>
        <p:txBody>
          <a:bodyPr>
            <a:spAutoFit/>
          </a:bodyPr>
          <a:lstStyle/>
          <a:p>
            <a:r>
              <a:rPr lang="en-GB" sz="1600" dirty="0"/>
              <a:t>Amongst other things we discovered</a:t>
            </a:r>
            <a:r>
              <a:rPr lang="en-GB" sz="1600" dirty="0" smtClean="0"/>
              <a:t>:</a:t>
            </a:r>
          </a:p>
          <a:p>
            <a:r>
              <a:rPr lang="en-GB" sz="1600" dirty="0"/>
              <a:t>	</a:t>
            </a:r>
          </a:p>
          <a:p>
            <a:pPr marL="285750" indent="-285750">
              <a:buFont typeface="Arial" panose="020B0604020202020204" pitchFamily="34" charset="0"/>
              <a:buChar char="•"/>
            </a:pPr>
            <a:r>
              <a:rPr lang="en-GB" sz="1600" dirty="0" smtClean="0"/>
              <a:t>The </a:t>
            </a:r>
            <a:r>
              <a:rPr lang="en-GB" sz="1600" dirty="0"/>
              <a:t>scientific name of each species</a:t>
            </a:r>
          </a:p>
          <a:p>
            <a:pPr marL="285750" indent="-285750">
              <a:buFont typeface="Arial" panose="020B0604020202020204" pitchFamily="34" charset="0"/>
              <a:buChar char="•"/>
            </a:pPr>
            <a:r>
              <a:rPr lang="en-GB" sz="1600" dirty="0"/>
              <a:t>The common names of each species</a:t>
            </a:r>
          </a:p>
          <a:p>
            <a:pPr marL="285750" indent="-285750">
              <a:buFont typeface="Arial" panose="020B0604020202020204" pitchFamily="34" charset="0"/>
              <a:buChar char="•"/>
            </a:pPr>
            <a:r>
              <a:rPr lang="en-GB" sz="1600" dirty="0"/>
              <a:t>The species conservation status </a:t>
            </a:r>
          </a:p>
        </p:txBody>
      </p:sp>
      <p:sp>
        <p:nvSpPr>
          <p:cNvPr id="12" name="Rectangle 11"/>
          <p:cNvSpPr/>
          <p:nvPr/>
        </p:nvSpPr>
        <p:spPr>
          <a:xfrm>
            <a:off x="899592" y="3291021"/>
            <a:ext cx="7048804" cy="830997"/>
          </a:xfrm>
          <a:prstGeom prst="rect">
            <a:avLst/>
          </a:prstGeom>
        </p:spPr>
        <p:txBody>
          <a:bodyPr wrap="square">
            <a:spAutoFit/>
          </a:bodyPr>
          <a:lstStyle/>
          <a:p>
            <a:r>
              <a:rPr lang="en-GB" sz="1600" dirty="0" smtClean="0"/>
              <a:t>We learnt from the data that there were 5,541 unique species recorded and that there were 6 unique categories of species: Mammal, Bird, Reptile, Amphibian</a:t>
            </a:r>
            <a:r>
              <a:rPr lang="en-GB" sz="1600" dirty="0"/>
              <a:t>,</a:t>
            </a:r>
            <a:r>
              <a:rPr lang="en-GB" sz="1600" dirty="0" smtClean="0"/>
              <a:t> Fish and Vascular Plant.</a:t>
            </a:r>
            <a:endParaRPr lang="en-GB" sz="1600" dirty="0"/>
          </a:p>
        </p:txBody>
      </p:sp>
      <p:sp>
        <p:nvSpPr>
          <p:cNvPr id="14" name="Rectangle 13"/>
          <p:cNvSpPr/>
          <p:nvPr/>
        </p:nvSpPr>
        <p:spPr>
          <a:xfrm>
            <a:off x="899592" y="4125665"/>
            <a:ext cx="7048804" cy="830997"/>
          </a:xfrm>
          <a:prstGeom prst="rect">
            <a:avLst/>
          </a:prstGeom>
        </p:spPr>
        <p:txBody>
          <a:bodyPr wrap="square">
            <a:spAutoFit/>
          </a:bodyPr>
          <a:lstStyle/>
          <a:p>
            <a:r>
              <a:rPr lang="en-GB" sz="1600" dirty="0" smtClean="0"/>
              <a:t>Each of these records fell into a different category of conservation status which helps to determine the endangerment of the species. These </a:t>
            </a:r>
            <a:r>
              <a:rPr lang="en-GB" sz="1600" dirty="0"/>
              <a:t>categories </a:t>
            </a:r>
            <a:r>
              <a:rPr lang="en-GB" sz="1600" dirty="0" smtClean="0"/>
              <a:t>were ‘No intervention’, ‘Species </a:t>
            </a:r>
            <a:r>
              <a:rPr lang="en-GB" sz="1600" dirty="0"/>
              <a:t>of </a:t>
            </a:r>
            <a:r>
              <a:rPr lang="en-GB" sz="1600" dirty="0" smtClean="0"/>
              <a:t>concern’, ‘Endangered’, ‘Threatened’ and ‘In recovery’. </a:t>
            </a:r>
            <a:endParaRPr lang="en-GB" sz="1600" dirty="0"/>
          </a:p>
        </p:txBody>
      </p:sp>
    </p:spTree>
    <p:extLst>
      <p:ext uri="{BB962C8B-B14F-4D97-AF65-F5344CB8AC3E}">
        <p14:creationId xmlns:p14="http://schemas.microsoft.com/office/powerpoint/2010/main" val="2924287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species_info.csv</a:t>
            </a:r>
            <a:endParaRPr lang="en-GB" dirty="0"/>
          </a:p>
        </p:txBody>
      </p:sp>
      <p:sp>
        <p:nvSpPr>
          <p:cNvPr id="3" name="Content Placeholder 2"/>
          <p:cNvSpPr>
            <a:spLocks noGrp="1"/>
          </p:cNvSpPr>
          <p:nvPr>
            <p:ph idx="1"/>
          </p:nvPr>
        </p:nvSpPr>
        <p:spPr>
          <a:xfrm>
            <a:off x="899592" y="1052736"/>
            <a:ext cx="7520940" cy="1248252"/>
          </a:xfrm>
        </p:spPr>
        <p:txBody>
          <a:bodyPr>
            <a:normAutofit/>
          </a:bodyPr>
          <a:lstStyle/>
          <a:p>
            <a:r>
              <a:rPr lang="en-GB" b="0" dirty="0" smtClean="0"/>
              <a:t>From </a:t>
            </a:r>
            <a:r>
              <a:rPr lang="en-GB" b="0" dirty="0" smtClean="0"/>
              <a:t>the data we learned that the vast majority of species had ‘no </a:t>
            </a:r>
            <a:r>
              <a:rPr lang="en-GB" b="0" dirty="0" smtClean="0"/>
              <a:t>intervention’ listed as the conservation status.</a:t>
            </a:r>
            <a:endParaRPr lang="en-GB" b="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56791"/>
            <a:ext cx="3819051" cy="3461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2094498"/>
            <a:ext cx="3818871" cy="2386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53072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t>
            </a:r>
            <a:r>
              <a:rPr lang="en-GB" dirty="0" smtClean="0"/>
              <a:t>ignificance</a:t>
            </a:r>
            <a:endParaRPr lang="en-GB" dirty="0"/>
          </a:p>
        </p:txBody>
      </p:sp>
      <p:sp>
        <p:nvSpPr>
          <p:cNvPr id="5" name="TextBox 4"/>
          <p:cNvSpPr txBox="1"/>
          <p:nvPr/>
        </p:nvSpPr>
        <p:spPr>
          <a:xfrm>
            <a:off x="594445" y="980728"/>
            <a:ext cx="7704856" cy="584775"/>
          </a:xfrm>
          <a:prstGeom prst="rect">
            <a:avLst/>
          </a:prstGeom>
          <a:noFill/>
        </p:spPr>
        <p:txBody>
          <a:bodyPr wrap="square" rtlCol="0">
            <a:spAutoFit/>
          </a:bodyPr>
          <a:lstStyle/>
          <a:p>
            <a:r>
              <a:rPr lang="en-GB" sz="1600" dirty="0" smtClean="0"/>
              <a:t>At face value it was suggested </a:t>
            </a:r>
            <a:r>
              <a:rPr lang="en-GB" sz="1600" dirty="0" smtClean="0"/>
              <a:t>that </a:t>
            </a:r>
            <a:r>
              <a:rPr lang="en-GB" sz="1600" dirty="0" smtClean="0"/>
              <a:t>some categories of species are more likely </a:t>
            </a:r>
            <a:r>
              <a:rPr lang="en-GB" sz="1600" dirty="0" smtClean="0"/>
              <a:t>than others </a:t>
            </a:r>
            <a:r>
              <a:rPr lang="en-GB" sz="1600" dirty="0" smtClean="0"/>
              <a:t>to require intervention</a:t>
            </a:r>
            <a:r>
              <a:rPr lang="en-GB" sz="1600" dirty="0" smtClean="0"/>
              <a:t>.</a:t>
            </a:r>
            <a:endParaRPr lang="en-GB" sz="16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700808"/>
            <a:ext cx="6984776" cy="2544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46845" y="4365104"/>
            <a:ext cx="7704856" cy="338554"/>
          </a:xfrm>
          <a:prstGeom prst="rect">
            <a:avLst/>
          </a:prstGeom>
          <a:noFill/>
        </p:spPr>
        <p:txBody>
          <a:bodyPr wrap="square" rtlCol="0">
            <a:spAutoFit/>
          </a:bodyPr>
          <a:lstStyle/>
          <a:p>
            <a:r>
              <a:rPr lang="en-GB" sz="1600" dirty="0" smtClean="0"/>
              <a:t>However, further analysis was require to reach a conclusion</a:t>
            </a:r>
            <a:endParaRPr lang="en-GB" sz="1600" dirty="0"/>
          </a:p>
        </p:txBody>
      </p:sp>
    </p:spTree>
    <p:extLst>
      <p:ext uri="{BB962C8B-B14F-4D97-AF65-F5344CB8AC3E}">
        <p14:creationId xmlns:p14="http://schemas.microsoft.com/office/powerpoint/2010/main" val="4261428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Recommendation</a:t>
            </a:r>
            <a:endParaRPr lang="en-GB" dirty="0"/>
          </a:p>
        </p:txBody>
      </p:sp>
      <p:sp>
        <p:nvSpPr>
          <p:cNvPr id="3" name="Content Placeholder 2"/>
          <p:cNvSpPr>
            <a:spLocks noGrp="1"/>
          </p:cNvSpPr>
          <p:nvPr>
            <p:ph idx="1"/>
          </p:nvPr>
        </p:nvSpPr>
        <p:spPr>
          <a:xfrm>
            <a:off x="1071350" y="980728"/>
            <a:ext cx="7236000" cy="1164708"/>
          </a:xfrm>
        </p:spPr>
        <p:txBody>
          <a:bodyPr>
            <a:normAutofit/>
          </a:bodyPr>
          <a:lstStyle/>
          <a:p>
            <a:pPr marL="0">
              <a:spcBef>
                <a:spcPts val="0"/>
              </a:spcBef>
            </a:pPr>
            <a:r>
              <a:rPr lang="en-GB" b="0" dirty="0" smtClean="0"/>
              <a:t>Having looked deeper into the data our recommendation to scientists concerned about endangered species would be that we should focus more on some categories of species than others. We reached this conclusion through a Chi-squared test for significance.</a:t>
            </a:r>
            <a:endParaRPr lang="en-GB" b="0" dirty="0"/>
          </a:p>
        </p:txBody>
      </p:sp>
      <p:sp>
        <p:nvSpPr>
          <p:cNvPr id="4" name="TextBox 3"/>
          <p:cNvSpPr txBox="1"/>
          <p:nvPr/>
        </p:nvSpPr>
        <p:spPr>
          <a:xfrm>
            <a:off x="1098087" y="2852936"/>
            <a:ext cx="7236000" cy="1077218"/>
          </a:xfrm>
          <a:prstGeom prst="rect">
            <a:avLst/>
          </a:prstGeom>
          <a:noFill/>
        </p:spPr>
        <p:txBody>
          <a:bodyPr wrap="square" rtlCol="0">
            <a:spAutoFit/>
          </a:bodyPr>
          <a:lstStyle/>
          <a:p>
            <a:r>
              <a:rPr lang="en-GB" sz="1600" dirty="0" smtClean="0"/>
              <a:t>When running the test we found </a:t>
            </a:r>
            <a:r>
              <a:rPr lang="en-GB" sz="1600" dirty="0" smtClean="0"/>
              <a:t>that there was no significant difference between the likelihood mammals being endangered over birds </a:t>
            </a:r>
            <a:r>
              <a:rPr lang="en-GB" sz="1600" dirty="0" smtClean="0"/>
              <a:t>(p-value </a:t>
            </a:r>
            <a:r>
              <a:rPr lang="en-GB" sz="1600" dirty="0" smtClean="0"/>
              <a:t>of </a:t>
            </a:r>
            <a:r>
              <a:rPr lang="en-GB" sz="1600" dirty="0" smtClean="0"/>
              <a:t>0.68), however, there </a:t>
            </a:r>
            <a:r>
              <a:rPr lang="en-GB" sz="1600" dirty="0" smtClean="0"/>
              <a:t>was a significantly greater likelihood that Mammals would be endangered over reptiles </a:t>
            </a:r>
            <a:r>
              <a:rPr lang="en-GB" sz="1600" dirty="0" smtClean="0"/>
              <a:t>(p-value </a:t>
            </a:r>
            <a:r>
              <a:rPr lang="en-GB" sz="1600" dirty="0" smtClean="0"/>
              <a:t>of 0.04</a:t>
            </a:r>
            <a:r>
              <a:rPr lang="en-GB" sz="1600" dirty="0" smtClean="0"/>
              <a:t>). </a:t>
            </a:r>
            <a:endParaRPr lang="en-GB" sz="1600" dirty="0"/>
          </a:p>
        </p:txBody>
      </p:sp>
      <p:sp>
        <p:nvSpPr>
          <p:cNvPr id="5" name="TextBox 4"/>
          <p:cNvSpPr txBox="1"/>
          <p:nvPr/>
        </p:nvSpPr>
        <p:spPr>
          <a:xfrm>
            <a:off x="1071350" y="4149080"/>
            <a:ext cx="7236000" cy="584775"/>
          </a:xfrm>
          <a:prstGeom prst="rect">
            <a:avLst/>
          </a:prstGeom>
          <a:noFill/>
        </p:spPr>
        <p:txBody>
          <a:bodyPr wrap="square" rtlCol="0">
            <a:spAutoFit/>
          </a:bodyPr>
          <a:lstStyle/>
          <a:p>
            <a:r>
              <a:rPr lang="en-GB" sz="1600" dirty="0"/>
              <a:t>As such we can conclude that some categories of animals are more likely to be endangered than others.</a:t>
            </a:r>
            <a:endParaRPr lang="en-GB" sz="1600" dirty="0"/>
          </a:p>
        </p:txBody>
      </p:sp>
      <p:sp>
        <p:nvSpPr>
          <p:cNvPr id="6" name="Content Placeholder 2"/>
          <p:cNvSpPr txBox="1">
            <a:spLocks/>
          </p:cNvSpPr>
          <p:nvPr/>
        </p:nvSpPr>
        <p:spPr>
          <a:xfrm>
            <a:off x="1071350" y="2132856"/>
            <a:ext cx="7236000" cy="1164708"/>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marL="0">
              <a:spcBef>
                <a:spcPts val="0"/>
              </a:spcBef>
            </a:pPr>
            <a:r>
              <a:rPr lang="en-GB" b="0" dirty="0" smtClean="0"/>
              <a:t>Chi squared was the most reliable test to use as we have more than one categorical dataset</a:t>
            </a:r>
            <a:endParaRPr lang="en-GB" b="0" dirty="0"/>
          </a:p>
        </p:txBody>
      </p:sp>
    </p:spTree>
    <p:extLst>
      <p:ext uri="{BB962C8B-B14F-4D97-AF65-F5344CB8AC3E}">
        <p14:creationId xmlns:p14="http://schemas.microsoft.com/office/powerpoint/2010/main" val="20407293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sample size </a:t>
            </a:r>
            <a:r>
              <a:rPr lang="en-GB" dirty="0" smtClean="0"/>
              <a:t>determination</a:t>
            </a:r>
            <a:endParaRPr lang="en-GB" dirty="0"/>
          </a:p>
        </p:txBody>
      </p:sp>
      <p:sp>
        <p:nvSpPr>
          <p:cNvPr id="3" name="TextBox 2"/>
          <p:cNvSpPr txBox="1"/>
          <p:nvPr/>
        </p:nvSpPr>
        <p:spPr>
          <a:xfrm>
            <a:off x="1028133" y="908720"/>
            <a:ext cx="6840760" cy="1077218"/>
          </a:xfrm>
          <a:prstGeom prst="rect">
            <a:avLst/>
          </a:prstGeom>
          <a:noFill/>
        </p:spPr>
        <p:txBody>
          <a:bodyPr wrap="square" rtlCol="0">
            <a:spAutoFit/>
          </a:bodyPr>
          <a:lstStyle/>
          <a:p>
            <a:r>
              <a:rPr lang="en-GB" sz="1600" dirty="0" smtClean="0"/>
              <a:t>With a baseline 15</a:t>
            </a:r>
            <a:r>
              <a:rPr lang="en-GB" sz="1600" dirty="0"/>
              <a:t>% occurrence of foot and mouth disease in sheep at Bryce National Park, </a:t>
            </a:r>
            <a:r>
              <a:rPr lang="en-GB" sz="1600" dirty="0" smtClean="0"/>
              <a:t>we found </a:t>
            </a:r>
            <a:r>
              <a:rPr lang="en-GB" sz="1600" dirty="0"/>
              <a:t>that if the scientists wanted to be sure that a &gt;5% drop in observed cases of foot and mouth disease in the sheep at Yellowstone was significant they would have to observe at least 870 sheep</a:t>
            </a:r>
            <a:r>
              <a:rPr lang="en-GB" sz="1600" dirty="0" smtClean="0"/>
              <a:t>. </a:t>
            </a:r>
            <a:endParaRPr lang="en-GB" sz="1600" dirty="0"/>
          </a:p>
        </p:txBody>
      </p:sp>
      <p:sp>
        <p:nvSpPr>
          <p:cNvPr id="5" name="TextBox 4"/>
          <p:cNvSpPr txBox="1"/>
          <p:nvPr/>
        </p:nvSpPr>
        <p:spPr>
          <a:xfrm>
            <a:off x="971600" y="4005064"/>
            <a:ext cx="7704856" cy="1107996"/>
          </a:xfrm>
          <a:prstGeom prst="rect">
            <a:avLst/>
          </a:prstGeom>
          <a:noFill/>
        </p:spPr>
        <p:txBody>
          <a:bodyPr wrap="square" rtlCol="0">
            <a:spAutoFit/>
          </a:bodyPr>
          <a:lstStyle/>
          <a:p>
            <a:r>
              <a:rPr lang="en-GB" sz="1600" dirty="0"/>
              <a:t>This would take the scientists approximately 1 week to complete their observation. If the scientists wanted to repeat their measurements at Bryce National Park, it would take 3.48 </a:t>
            </a:r>
            <a:r>
              <a:rPr lang="en-GB" sz="1600" dirty="0" smtClean="0"/>
              <a:t>weeks.</a:t>
            </a:r>
            <a:endParaRPr lang="en-GB" sz="1600" dirty="0"/>
          </a:p>
          <a:p>
            <a:endParaRPr lang="en-GB" sz="1600" dirty="0"/>
          </a:p>
        </p:txBody>
      </p:sp>
      <p:pic>
        <p:nvPicPr>
          <p:cNvPr id="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2325" y="1985938"/>
            <a:ext cx="7521575" cy="1972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77825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442</TotalTime>
  <Words>401</Words>
  <Application>Microsoft Office PowerPoint</Application>
  <PresentationFormat>On-screen Show (4:3)</PresentationFormat>
  <Paragraphs>24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Angles</vt:lpstr>
      <vt:lpstr>Capstone Option 2: Biodiversity for the National Parks</vt:lpstr>
      <vt:lpstr>species_info.csv</vt:lpstr>
      <vt:lpstr>species_info.csv</vt:lpstr>
      <vt:lpstr>Significance</vt:lpstr>
      <vt:lpstr>Recommendation</vt:lpstr>
      <vt:lpstr>sample size determination</vt:lpstr>
    </vt:vector>
  </TitlesOfParts>
  <Company>FDM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Green</dc:creator>
  <cp:lastModifiedBy>Chris Green</cp:lastModifiedBy>
  <cp:revision>28</cp:revision>
  <dcterms:created xsi:type="dcterms:W3CDTF">2018-07-10T12:17:40Z</dcterms:created>
  <dcterms:modified xsi:type="dcterms:W3CDTF">2018-07-27T14:13:40Z</dcterms:modified>
</cp:coreProperties>
</file>