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35" r:id="rId2"/>
    <p:sldId id="877" r:id="rId3"/>
    <p:sldId id="876" r:id="rId4"/>
    <p:sldId id="871" r:id="rId5"/>
    <p:sldId id="872" r:id="rId6"/>
    <p:sldId id="863" r:id="rId7"/>
    <p:sldId id="879" r:id="rId8"/>
    <p:sldId id="878" r:id="rId9"/>
    <p:sldId id="867" r:id="rId10"/>
    <p:sldId id="868" r:id="rId11"/>
    <p:sldId id="881" r:id="rId12"/>
    <p:sldId id="880" r:id="rId13"/>
    <p:sldId id="873" r:id="rId14"/>
    <p:sldId id="866" r:id="rId15"/>
    <p:sldId id="870" r:id="rId16"/>
    <p:sldId id="8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334"/>
    <a:srgbClr val="4472C4"/>
    <a:srgbClr val="54C5C6"/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0717" autoAdjust="0"/>
  </p:normalViewPr>
  <p:slideViewPr>
    <p:cSldViewPr snapToGrid="0" snapToObjects="1">
      <p:cViewPr varScale="1">
        <p:scale>
          <a:sx n="83" d="100"/>
          <a:sy n="83" d="100"/>
        </p:scale>
        <p:origin x="1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AFAA-B8DF-1241-A754-8F72B37B2BD6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0224-9E4C-E745-AB05-C0C15B9FFE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53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74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29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252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13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05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62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49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95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33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1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74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35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423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82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75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CF8E-4A27-D343-B71A-3484B1CFF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EB34C-D6B5-4643-81FC-DC170357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BBA8-9EE5-2F49-A423-3073A116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98D3-4ACC-AC4C-B909-32E322B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64FE-F8FB-D74E-A5F0-9ADCF9F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9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C40-F623-9F47-B689-99B0EEE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FC5F-7FB6-4341-B191-EE385F55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E472-0B26-E643-AC2C-C3215312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2C8C-37CE-A94D-AE99-98F8564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C8AF-FFD1-F34A-8A6B-01EDA3B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6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C04E7-2541-2842-8A13-E651D611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58A7-7CD5-5D45-A4B7-241D3A93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CEEF-741F-2F43-8878-4C9348B7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70C3-6B9F-E849-AA85-843E4EE5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5B58-C132-FC4B-9D06-EB50965D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0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7A7E-E504-974A-B15D-9588E87A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DD62-AABC-134E-8418-DE5AA60A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443A-C921-1949-8E26-8F7AFD9E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6211-624B-514D-B76C-CF09764C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90AF-04BE-5141-B283-2C50C0F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AC9E-FFE7-A54F-8C05-C15417B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E4E3-02BE-4046-AC48-5C022C9F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0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61C-A5DE-EB4D-826F-89AEC134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473A-F746-BE4F-A3CD-148C9E25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5073-CFE8-B148-993D-BC489405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676E-846C-AD4F-ACFD-13BF9CA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B4B3-0A15-EB4D-A61A-795069F7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BFBE-29F8-D94A-8904-6F775271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2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026C-FB14-8540-AACC-B0ED1A5E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FBF4-A8CB-1E42-B842-35536BEC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F75C-D87E-C247-BC38-260E4FFB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DF07F-1561-5B46-9273-1B6B9944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5C46-D3DC-E14B-9749-F68EE71C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3B27-6A3C-FE4C-BC0B-A0D7C2C6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55CFA-0D92-E745-A02D-28760C39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07C0C-1ADD-AB49-A69D-A7D05F4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85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5259-9F2F-0F4C-9FA5-87F4D868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43F17-F895-E64C-9CB0-E723D824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A38D-23D8-7642-94C2-31D686B5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6C65-75B6-CB41-A959-3BA0297C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41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0B5F8-3351-A041-9545-D7A7CFA4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7206D-256B-A044-B7BF-408E1F86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EA9E-68CB-0F4F-BDE1-888A5B8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5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39A-8EBE-9C44-A9C3-8EC8C760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EFC6-5297-D143-A2BC-612F5070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C54C-0E53-F64E-B883-D474A0B1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9ED2-1A53-D64A-AE64-A4C4291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E988-9641-8F48-AB12-049C556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BEBB-1621-F147-991F-5F606BD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64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93F-1DD1-EB40-9C9F-2CE905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466E8-ED8C-704E-92F8-43BD5481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7B1E-E955-A843-98D5-C7161174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3318-6DB4-1B47-9D49-E36397DD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27/04/2022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FD58-DAC4-C64D-B86E-94209B9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E82B2-AF4E-EC41-B22C-1B8E7887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5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D0E9-AD4E-6B41-9165-9915B76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27" y="247770"/>
            <a:ext cx="9270357" cy="76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7598-DB9F-EE40-BCE6-6B763E22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539" y="1377387"/>
            <a:ext cx="10960261" cy="479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36E91-6188-9941-AD01-9B46CF593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5969" b="-10818"/>
          <a:stretch/>
        </p:blipFill>
        <p:spPr>
          <a:xfrm>
            <a:off x="10681284" y="-2362"/>
            <a:ext cx="1300511" cy="6303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2D0700-56E9-7847-AC05-F89448AB2FC2}"/>
              </a:ext>
            </a:extLst>
          </p:cNvPr>
          <p:cNvCxnSpPr>
            <a:cxnSpLocks/>
          </p:cNvCxnSpPr>
          <p:nvPr userDrawn="1"/>
        </p:nvCxnSpPr>
        <p:spPr>
          <a:xfrm>
            <a:off x="164974" y="6730761"/>
            <a:ext cx="1181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9D97AA-87DA-5F4F-8FB0-71AA076CB68F}"/>
              </a:ext>
            </a:extLst>
          </p:cNvPr>
          <p:cNvCxnSpPr>
            <a:cxnSpLocks/>
          </p:cNvCxnSpPr>
          <p:nvPr userDrawn="1"/>
        </p:nvCxnSpPr>
        <p:spPr>
          <a:xfrm>
            <a:off x="187589" y="1181780"/>
            <a:ext cx="1181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4977A9-38FB-491E-AECE-1AF982551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2679" t="60896" r="25662"/>
          <a:stretch/>
        </p:blipFill>
        <p:spPr>
          <a:xfrm>
            <a:off x="304803" y="287033"/>
            <a:ext cx="1776046" cy="6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greenwood/TableAutom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FA9-80C3-1C42-B3DB-0935B6D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440"/>
            <a:ext cx="9144000" cy="1779119"/>
          </a:xfrm>
        </p:spPr>
        <p:txBody>
          <a:bodyPr>
            <a:no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Data Automation</a:t>
            </a:r>
            <a:br>
              <a:rPr lang="en-IE" sz="4400" b="1" dirty="0">
                <a:solidFill>
                  <a:srgbClr val="076334"/>
                </a:solidFill>
                <a:latin typeface="+mj-lt"/>
              </a:rPr>
            </a:br>
            <a:br>
              <a:rPr lang="en-IE" sz="4400" b="1" dirty="0">
                <a:solidFill>
                  <a:srgbClr val="076334"/>
                </a:solidFill>
                <a:latin typeface="+mj-lt"/>
              </a:rPr>
            </a:br>
            <a:r>
              <a:rPr lang="en-IE" sz="4400" b="1" dirty="0">
                <a:solidFill>
                  <a:srgbClr val="076334"/>
                </a:solidFill>
                <a:latin typeface="+mj-lt"/>
              </a:rPr>
              <a:t>Christopher Greenwood</a:t>
            </a:r>
          </a:p>
        </p:txBody>
      </p:sp>
    </p:spTree>
    <p:extLst>
      <p:ext uri="{BB962C8B-B14F-4D97-AF65-F5344CB8AC3E}">
        <p14:creationId xmlns:p14="http://schemas.microsoft.com/office/powerpoint/2010/main" val="69162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797E9-5BB1-4F72-9EF4-3F12CEB9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0" y="1800881"/>
            <a:ext cx="6527910" cy="3637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E0F933-5A88-4B16-B8EF-8C8C55DAF5B3}"/>
              </a:ext>
            </a:extLst>
          </p:cNvPr>
          <p:cNvSpPr/>
          <p:nvPr/>
        </p:nvSpPr>
        <p:spPr>
          <a:xfrm>
            <a:off x="7592799" y="2468930"/>
            <a:ext cx="751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foreign</a:t>
            </a:r>
            <a:endParaRPr lang="en-AU" sz="32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20DE3-7A8D-4993-8CB6-5CF6BF2F844A}"/>
              </a:ext>
            </a:extLst>
          </p:cNvPr>
          <p:cNvSpPr/>
          <p:nvPr/>
        </p:nvSpPr>
        <p:spPr>
          <a:xfrm>
            <a:off x="7592799" y="3327264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???</a:t>
            </a:r>
            <a:endParaRPr lang="en-AU" sz="3200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F1E59-C09A-42AE-B3A6-FBF27944C5E9}"/>
              </a:ext>
            </a:extLst>
          </p:cNvPr>
          <p:cNvSpPr/>
          <p:nvPr/>
        </p:nvSpPr>
        <p:spPr>
          <a:xfrm>
            <a:off x="7592798" y="4185599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rep78_3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19950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0F933-5A88-4B16-B8EF-8C8C55DAF5B3}"/>
              </a:ext>
            </a:extLst>
          </p:cNvPr>
          <p:cNvSpPr/>
          <p:nvPr/>
        </p:nvSpPr>
        <p:spPr>
          <a:xfrm>
            <a:off x="7592799" y="2468930"/>
            <a:ext cx="751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1 * 5</a:t>
            </a:r>
            <a:endParaRPr lang="en-AU" sz="32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20DE3-7A8D-4993-8CB6-5CF6BF2F844A}"/>
              </a:ext>
            </a:extLst>
          </p:cNvPr>
          <p:cNvSpPr/>
          <p:nvPr/>
        </p:nvSpPr>
        <p:spPr>
          <a:xfrm>
            <a:off x="7592799" y="3327264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? * 5</a:t>
            </a:r>
            <a:endParaRPr lang="en-AU" sz="3200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F1E59-C09A-42AE-B3A6-FBF27944C5E9}"/>
              </a:ext>
            </a:extLst>
          </p:cNvPr>
          <p:cNvSpPr/>
          <p:nvPr/>
        </p:nvSpPr>
        <p:spPr>
          <a:xfrm>
            <a:off x="7592798" y="4185599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2 * 5</a:t>
            </a:r>
            <a:endParaRPr lang="en-AU" sz="32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0203B-16EE-4D45-AD14-38A0230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41" y="1966231"/>
            <a:ext cx="5526017" cy="2925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AA2A7F-5579-499D-A62C-9678D76AF126}"/>
              </a:ext>
            </a:extLst>
          </p:cNvPr>
          <p:cNvSpPr/>
          <p:nvPr/>
        </p:nvSpPr>
        <p:spPr>
          <a:xfrm>
            <a:off x="7592799" y="5039107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etc </a:t>
            </a:r>
            <a:r>
              <a:rPr lang="en-AU" sz="32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2670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5A0892-3FD4-41F2-B031-27D06D2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3" y="1293024"/>
            <a:ext cx="4653513" cy="5413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44" y="1373960"/>
            <a:ext cx="435292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1C7AB-9F00-4FF1-9419-0458DBD95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6"/>
          <a:stretch/>
        </p:blipFill>
        <p:spPr>
          <a:xfrm>
            <a:off x="1910696" y="3777113"/>
            <a:ext cx="2500538" cy="24825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F8207B-1E28-4675-9A3B-215794A9E9D3}"/>
              </a:ext>
            </a:extLst>
          </p:cNvPr>
          <p:cNvSpPr/>
          <p:nvPr/>
        </p:nvSpPr>
        <p:spPr>
          <a:xfrm>
            <a:off x="973016" y="1793632"/>
            <a:ext cx="4352926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FACEDF-86E2-471B-9602-A75E6F43E3AF}"/>
              </a:ext>
            </a:extLst>
          </p:cNvPr>
          <p:cNvSpPr/>
          <p:nvPr/>
        </p:nvSpPr>
        <p:spPr>
          <a:xfrm>
            <a:off x="6530373" y="2971801"/>
            <a:ext cx="4653513" cy="138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9C815-7A4F-4ABB-A591-221F936191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25942" y="2356338"/>
            <a:ext cx="1204431" cy="1310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3BB09-8C83-4158-9EC3-960D294AFCED}"/>
              </a:ext>
            </a:extLst>
          </p:cNvPr>
          <p:cNvSpPr/>
          <p:nvPr/>
        </p:nvSpPr>
        <p:spPr>
          <a:xfrm>
            <a:off x="973017" y="2936633"/>
            <a:ext cx="4352926" cy="5890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41E0F-6CEB-4F47-B2A5-2126BA1F393F}"/>
              </a:ext>
            </a:extLst>
          </p:cNvPr>
          <p:cNvSpPr/>
          <p:nvPr/>
        </p:nvSpPr>
        <p:spPr>
          <a:xfrm>
            <a:off x="6530373" y="4438113"/>
            <a:ext cx="4352926" cy="13891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C50BB-5EE8-4FB1-B3DE-D463353D39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325943" y="3231175"/>
            <a:ext cx="1204430" cy="19015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5A0892-3FD4-41F2-B031-27D06D2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3" y="1293024"/>
            <a:ext cx="4653513" cy="5413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44" y="1373960"/>
            <a:ext cx="435292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1C7AB-9F00-4FF1-9419-0458DBD95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6"/>
          <a:stretch/>
        </p:blipFill>
        <p:spPr>
          <a:xfrm>
            <a:off x="1910696" y="3777113"/>
            <a:ext cx="2500538" cy="2482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481B54-9210-4B5C-80EC-1B6E7655F613}"/>
              </a:ext>
            </a:extLst>
          </p:cNvPr>
          <p:cNvSpPr/>
          <p:nvPr/>
        </p:nvSpPr>
        <p:spPr>
          <a:xfrm>
            <a:off x="6370900" y="2772596"/>
            <a:ext cx="5208569" cy="206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04FE7-D3EE-43D8-8918-2081F721EAC1}"/>
              </a:ext>
            </a:extLst>
          </p:cNvPr>
          <p:cNvSpPr/>
          <p:nvPr/>
        </p:nvSpPr>
        <p:spPr>
          <a:xfrm>
            <a:off x="6370899" y="3530929"/>
            <a:ext cx="5208569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DB75E-CA0F-45DF-9DD1-5AD767828AD2}"/>
              </a:ext>
            </a:extLst>
          </p:cNvPr>
          <p:cNvSpPr/>
          <p:nvPr/>
        </p:nvSpPr>
        <p:spPr>
          <a:xfrm>
            <a:off x="6370900" y="2382717"/>
            <a:ext cx="5208569" cy="345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91395D-A052-4DA5-B966-83DC2EA6F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607" y="1639782"/>
            <a:ext cx="6507853" cy="39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Continuous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95D6-DD8F-4BBE-A0A8-C70F50CB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43" y="1566906"/>
            <a:ext cx="4246858" cy="4196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BC566-4F01-43B1-8B69-9C2E6BFA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9" y="1333865"/>
            <a:ext cx="5295900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DCE738-63BF-4AC9-8D4B-144A8F29A56A}"/>
              </a:ext>
            </a:extLst>
          </p:cNvPr>
          <p:cNvSpPr/>
          <p:nvPr/>
        </p:nvSpPr>
        <p:spPr>
          <a:xfrm>
            <a:off x="727922" y="1393946"/>
            <a:ext cx="5208569" cy="345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2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Regression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1EEB-DA0A-4346-B550-1FC74592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2366962"/>
            <a:ext cx="6276975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08983-DA30-4F4E-822D-F5A73837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91" y="1342103"/>
            <a:ext cx="3790815" cy="53571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35183-155B-4F10-9C66-368830BE1EA7}"/>
              </a:ext>
            </a:extLst>
          </p:cNvPr>
          <p:cNvSpPr/>
          <p:nvPr/>
        </p:nvSpPr>
        <p:spPr>
          <a:xfrm>
            <a:off x="867351" y="2257971"/>
            <a:ext cx="4092695" cy="551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4C460-5241-4472-A4E4-4B92A513D9B8}"/>
              </a:ext>
            </a:extLst>
          </p:cNvPr>
          <p:cNvSpPr/>
          <p:nvPr/>
        </p:nvSpPr>
        <p:spPr>
          <a:xfrm>
            <a:off x="867741" y="2809240"/>
            <a:ext cx="4092695" cy="153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7507B-23AA-49E9-9205-366B0D0C4A4D}"/>
              </a:ext>
            </a:extLst>
          </p:cNvPr>
          <p:cNvSpPr/>
          <p:nvPr/>
        </p:nvSpPr>
        <p:spPr>
          <a:xfrm>
            <a:off x="870672" y="2965937"/>
            <a:ext cx="4092695" cy="2456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8344D-45D8-43A8-A1A9-737FA1706C9F}"/>
              </a:ext>
            </a:extLst>
          </p:cNvPr>
          <p:cNvSpPr/>
          <p:nvPr/>
        </p:nvSpPr>
        <p:spPr>
          <a:xfrm>
            <a:off x="577798" y="1692683"/>
            <a:ext cx="107173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Looks daunting – Code is long, loops can be confusing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Not perfect, no headings, no variable labels</a:t>
            </a:r>
          </a:p>
          <a:p>
            <a:pPr algn="ctr"/>
            <a:r>
              <a:rPr lang="en-AU" sz="3200" b="1" dirty="0"/>
              <a:t>BUT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Once setup, can use multiple times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Only need to edit very few lines of code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No more copy-pasting numbers!!!!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1940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Automation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34978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Quantitative analyses a big part of psychology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20419-72CF-4F29-BF0D-88F71C05BEC8}"/>
              </a:ext>
            </a:extLst>
          </p:cNvPr>
          <p:cNvSpPr/>
          <p:nvPr/>
        </p:nvSpPr>
        <p:spPr>
          <a:xfrm>
            <a:off x="577797" y="2192218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/>
              <a:t>How can we make this work easier and improve quality?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E9E9E-B549-4E9D-82E9-AF78BF0676F0}"/>
              </a:ext>
            </a:extLst>
          </p:cNvPr>
          <p:cNvSpPr/>
          <p:nvPr/>
        </p:nvSpPr>
        <p:spPr>
          <a:xfrm>
            <a:off x="577796" y="3877088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AU" sz="3200" dirty="0"/>
              <a:t>Can’t automate the analytic decisions </a:t>
            </a:r>
            <a:r>
              <a:rPr lang="en-AU" sz="3200" dirty="0">
                <a:sym typeface="Wingdings" panose="05000000000000000000" pitchFamily="2" charset="2"/>
              </a:rPr>
              <a:t></a:t>
            </a:r>
            <a:endParaRPr lang="en-AU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2FCFC-D495-4E0D-9084-5113EF4F8770}"/>
              </a:ext>
            </a:extLst>
          </p:cNvPr>
          <p:cNvSpPr/>
          <p:nvPr/>
        </p:nvSpPr>
        <p:spPr>
          <a:xfrm>
            <a:off x="577798" y="471952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AU" sz="3200" dirty="0"/>
              <a:t>Can automate the analytic output </a:t>
            </a:r>
            <a:r>
              <a:rPr lang="en-AU" sz="3200" dirty="0">
                <a:sym typeface="Wingdings" panose="05000000000000000000" pitchFamily="2" charset="2"/>
              </a:rPr>
              <a:t></a:t>
            </a:r>
            <a:endParaRPr lang="en-AU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E23C1-14D2-4E00-844B-BA26289F5E58}"/>
              </a:ext>
            </a:extLst>
          </p:cNvPr>
          <p:cNvSpPr/>
          <p:nvPr/>
        </p:nvSpPr>
        <p:spPr>
          <a:xfrm>
            <a:off x="577796" y="303465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Answer: Automation</a:t>
            </a:r>
          </a:p>
        </p:txBody>
      </p:sp>
    </p:spTree>
    <p:extLst>
      <p:ext uri="{BB962C8B-B14F-4D97-AF65-F5344CB8AC3E}">
        <p14:creationId xmlns:p14="http://schemas.microsoft.com/office/powerpoint/2010/main" val="3850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 –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AC993-0F85-4C7E-A7C5-9803ED8E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4" y="1611191"/>
            <a:ext cx="3594570" cy="355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4BF23-C59F-472A-B4DF-4B674846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13" y="2977044"/>
            <a:ext cx="4191363" cy="3109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9AF38-D414-4A0E-B987-C33335CB0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878" y="1318026"/>
            <a:ext cx="4351970" cy="3648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E82CF-BC10-47C4-9362-F2CDB97E9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420" y="2283037"/>
            <a:ext cx="5530738" cy="3803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D6E5A8-4A07-4CD0-B19A-CD2D26B7B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448" y="1655585"/>
            <a:ext cx="4735200" cy="3884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8A5491-AA2F-4EAE-8FC6-3E2435F50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123" y="3907301"/>
            <a:ext cx="6223320" cy="24807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9C99D5-36EB-42C6-AD78-B5D6012548D6}"/>
              </a:ext>
            </a:extLst>
          </p:cNvPr>
          <p:cNvSpPr/>
          <p:nvPr/>
        </p:nvSpPr>
        <p:spPr>
          <a:xfrm>
            <a:off x="737307" y="2283037"/>
            <a:ext cx="1071738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800" dirty="0"/>
              <a:t>700+ numbers</a:t>
            </a:r>
          </a:p>
        </p:txBody>
      </p:sp>
    </p:spTree>
    <p:extLst>
      <p:ext uri="{BB962C8B-B14F-4D97-AF65-F5344CB8AC3E}">
        <p14:creationId xmlns:p14="http://schemas.microsoft.com/office/powerpoint/2010/main" val="26044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431063"/>
            <a:ext cx="10717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Table generation one aspect of quantitative analyses we can (often) automate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Use code, so there is a learning curve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Why would we want to automatically generate tables?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Reduce human error from copy-pasting/rounding/formatting numbers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Save time 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Almost every analysis I do now automates the tables!</a:t>
            </a:r>
          </a:p>
        </p:txBody>
      </p:sp>
    </p:spTree>
    <p:extLst>
      <p:ext uri="{BB962C8B-B14F-4D97-AF65-F5344CB8AC3E}">
        <p14:creationId xmlns:p14="http://schemas.microsoft.com/office/powerpoint/2010/main" val="12085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349783"/>
            <a:ext cx="10717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I see table automation as a pattern finding game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  <a:p>
            <a:pPr marL="342900" indent="-342900">
              <a:buFontTx/>
              <a:buChar char="-"/>
            </a:pPr>
            <a:r>
              <a:rPr lang="en-AU" sz="3200" dirty="0"/>
              <a:t>What values do we need?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Table 1. Descriptives vs Table 2. Regression models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Categorical vs continuous data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n/% vs M/SD vs b/95% CI/p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Statistical programs </a:t>
            </a:r>
            <a:r>
              <a:rPr lang="en-AU" sz="3200" b="1" i="1" dirty="0"/>
              <a:t>display</a:t>
            </a:r>
            <a:r>
              <a:rPr lang="en-AU" sz="3200" dirty="0"/>
              <a:t> values in the output windows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Where these are </a:t>
            </a:r>
            <a:r>
              <a:rPr lang="en-AU" sz="3200" b="1" i="1" dirty="0"/>
              <a:t>stored </a:t>
            </a:r>
            <a:r>
              <a:rPr lang="en-AU" sz="3200" dirty="0"/>
              <a:t>and how to </a:t>
            </a:r>
            <a:r>
              <a:rPr lang="en-AU" sz="3200" b="1" i="1" dirty="0"/>
              <a:t>refer </a:t>
            </a:r>
            <a:r>
              <a:rPr lang="en-AU" sz="3200" dirty="0"/>
              <a:t>to them</a:t>
            </a:r>
          </a:p>
        </p:txBody>
      </p:sp>
    </p:spTree>
    <p:extLst>
      <p:ext uri="{BB962C8B-B14F-4D97-AF65-F5344CB8AC3E}">
        <p14:creationId xmlns:p14="http://schemas.microsoft.com/office/powerpoint/2010/main" val="27968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674554" y="1601312"/>
            <a:ext cx="107173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b="1" dirty="0"/>
              <a:t>WARNING: code/numbers incoming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Don’t worry about the code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If you can match numbers you can do this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Once you get the hang of it – helps you to plan ahead!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  <a:p>
            <a:pPr marL="342900" indent="-342900">
              <a:buFontTx/>
              <a:buChar char="-"/>
            </a:pPr>
            <a:r>
              <a:rPr lang="en-AU" sz="3200" dirty="0">
                <a:hlinkClick r:id="rId3"/>
              </a:rPr>
              <a:t>https://github.com/cjgreenwood/TableAutomation</a:t>
            </a:r>
            <a:endParaRPr lang="en-AU" sz="3200" dirty="0"/>
          </a:p>
          <a:p>
            <a:pPr marL="342900" indent="-342900">
              <a:buFontTx/>
              <a:buChar char="-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436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Categorical data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3C985E-1C4C-4D0A-89E1-433BE196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02738"/>
              </p:ext>
            </p:extLst>
          </p:nvPr>
        </p:nvGraphicFramePr>
        <p:xfrm>
          <a:off x="1603251" y="2504440"/>
          <a:ext cx="86664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09">
                  <a:extLst>
                    <a:ext uri="{9D8B030D-6E8A-4147-A177-3AD203B41FA5}">
                      <a16:colId xmlns:a16="http://schemas.microsoft.com/office/drawing/2014/main" val="1552360675"/>
                    </a:ext>
                  </a:extLst>
                </a:gridCol>
                <a:gridCol w="1213819">
                  <a:extLst>
                    <a:ext uri="{9D8B030D-6E8A-4147-A177-3AD203B41FA5}">
                      <a16:colId xmlns:a16="http://schemas.microsoft.com/office/drawing/2014/main" val="3246450445"/>
                    </a:ext>
                  </a:extLst>
                </a:gridCol>
                <a:gridCol w="2397726">
                  <a:extLst>
                    <a:ext uri="{9D8B030D-6E8A-4147-A177-3AD203B41FA5}">
                      <a16:colId xmlns:a16="http://schemas.microsoft.com/office/drawing/2014/main" val="791261980"/>
                    </a:ext>
                  </a:extLst>
                </a:gridCol>
                <a:gridCol w="2888826">
                  <a:extLst>
                    <a:ext uri="{9D8B030D-6E8A-4147-A177-3AD203B41FA5}">
                      <a16:colId xmlns:a16="http://schemas.microsoft.com/office/drawing/2014/main" val="275137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95%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1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1 –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04751"/>
                  </a:ext>
                </a:extLst>
              </a:tr>
              <a:tr h="291254">
                <a:tc>
                  <a:txBody>
                    <a:bodyPr/>
                    <a:lstStyle/>
                    <a:p>
                      <a:r>
                        <a:rPr lang="en-AU" dirty="0"/>
                        <a:t>Variable 1 –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2 –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5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2 –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 2 – 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967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3EB99B1-7B7F-49FF-A1D3-EBA1FA25B499}"/>
              </a:ext>
            </a:extLst>
          </p:cNvPr>
          <p:cNvSpPr/>
          <p:nvPr/>
        </p:nvSpPr>
        <p:spPr>
          <a:xfrm>
            <a:off x="1603251" y="1897848"/>
            <a:ext cx="6910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Descriptives Table</a:t>
            </a:r>
          </a:p>
        </p:txBody>
      </p:sp>
    </p:spTree>
    <p:extLst>
      <p:ext uri="{BB962C8B-B14F-4D97-AF65-F5344CB8AC3E}">
        <p14:creationId xmlns:p14="http://schemas.microsoft.com/office/powerpoint/2010/main" val="1790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97603FB-C860-442B-8864-5531AB9D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81" y="2812870"/>
            <a:ext cx="2563240" cy="30758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1545F4-9B05-4A2B-A507-BB964673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48" y="2789435"/>
            <a:ext cx="2372585" cy="3099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33402-8F92-494F-9C11-89153A9FF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14" y="3820496"/>
            <a:ext cx="2812842" cy="2722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90AFC0-1192-43B0-B2D2-8BCD95C8E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546" y="1640854"/>
            <a:ext cx="2049676" cy="703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Categorical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30EF-98EF-43BC-9B2A-F2C6D47A20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090" y="1592940"/>
            <a:ext cx="5626910" cy="2088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505793-A872-4A1E-B986-61A71DB8BB0F}"/>
              </a:ext>
            </a:extLst>
          </p:cNvPr>
          <p:cNvSpPr/>
          <p:nvPr/>
        </p:nvSpPr>
        <p:spPr>
          <a:xfrm>
            <a:off x="3979393" y="1514458"/>
            <a:ext cx="2198669" cy="42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27549-99A3-4929-BBBF-B3918DD72946}"/>
              </a:ext>
            </a:extLst>
          </p:cNvPr>
          <p:cNvSpPr/>
          <p:nvPr/>
        </p:nvSpPr>
        <p:spPr>
          <a:xfrm>
            <a:off x="1866900" y="2906574"/>
            <a:ext cx="967154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B0099-A422-4F8B-AE05-B1410C2A14B3}"/>
              </a:ext>
            </a:extLst>
          </p:cNvPr>
          <p:cNvSpPr/>
          <p:nvPr/>
        </p:nvSpPr>
        <p:spPr>
          <a:xfrm>
            <a:off x="3947154" y="2899673"/>
            <a:ext cx="2312972" cy="7814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2A830-9B58-493E-8D06-B9572EED8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77" y="3777113"/>
            <a:ext cx="2503478" cy="20882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3FABDE-02BB-4D7A-BAC5-5496FDE1BFED}"/>
              </a:ext>
            </a:extLst>
          </p:cNvPr>
          <p:cNvSpPr/>
          <p:nvPr/>
        </p:nvSpPr>
        <p:spPr>
          <a:xfrm>
            <a:off x="3947154" y="4492235"/>
            <a:ext cx="2500539" cy="294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D4FF1-9665-4D33-AF8F-B3F3320CC590}"/>
              </a:ext>
            </a:extLst>
          </p:cNvPr>
          <p:cNvSpPr/>
          <p:nvPr/>
        </p:nvSpPr>
        <p:spPr>
          <a:xfrm>
            <a:off x="1494094" y="5001683"/>
            <a:ext cx="1543174" cy="360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2EDB-BECF-46E2-B819-3C312293161F}"/>
              </a:ext>
            </a:extLst>
          </p:cNvPr>
          <p:cNvSpPr/>
          <p:nvPr/>
        </p:nvSpPr>
        <p:spPr>
          <a:xfrm>
            <a:off x="3804165" y="5266762"/>
            <a:ext cx="2500539" cy="5985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7B074-B9F5-4E4F-B837-52726F4DA485}"/>
              </a:ext>
            </a:extLst>
          </p:cNvPr>
          <p:cNvSpPr/>
          <p:nvPr/>
        </p:nvSpPr>
        <p:spPr>
          <a:xfrm>
            <a:off x="6759693" y="1591797"/>
            <a:ext cx="2829382" cy="78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7AE23-85B3-4790-BDD7-4DB74258B757}"/>
              </a:ext>
            </a:extLst>
          </p:cNvPr>
          <p:cNvSpPr/>
          <p:nvPr/>
        </p:nvSpPr>
        <p:spPr>
          <a:xfrm>
            <a:off x="6769481" y="2760287"/>
            <a:ext cx="2520453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3EFD64-4367-4A62-B343-46BE34E9D076}"/>
              </a:ext>
            </a:extLst>
          </p:cNvPr>
          <p:cNvSpPr/>
          <p:nvPr/>
        </p:nvSpPr>
        <p:spPr>
          <a:xfrm>
            <a:off x="6769485" y="3745790"/>
            <a:ext cx="2520450" cy="21641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6796F-4D7A-4AA5-8D06-FC5AC1FF5DEA}"/>
              </a:ext>
            </a:extLst>
          </p:cNvPr>
          <p:cNvSpPr/>
          <p:nvPr/>
        </p:nvSpPr>
        <p:spPr>
          <a:xfrm>
            <a:off x="9589075" y="2760287"/>
            <a:ext cx="2520453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3762-5896-41EB-B5FB-B1E65A1E4ABA}"/>
              </a:ext>
            </a:extLst>
          </p:cNvPr>
          <p:cNvSpPr/>
          <p:nvPr/>
        </p:nvSpPr>
        <p:spPr>
          <a:xfrm>
            <a:off x="9589075" y="3745790"/>
            <a:ext cx="2500539" cy="21641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59A82-9B48-4DF7-8326-2E31C695C082}"/>
              </a:ext>
            </a:extLst>
          </p:cNvPr>
          <p:cNvSpPr txBox="1"/>
          <p:nvPr/>
        </p:nvSpPr>
        <p:spPr>
          <a:xfrm>
            <a:off x="6609307" y="2344175"/>
            <a:ext cx="29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/>
              <a:t>foregin</a:t>
            </a:r>
            <a:r>
              <a:rPr lang="en-AU" sz="2800" dirty="0"/>
              <a:t>: Domestic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C5D7D5-5171-4282-879A-767F8FFC29FD}"/>
              </a:ext>
            </a:extLst>
          </p:cNvPr>
          <p:cNvSpPr txBox="1"/>
          <p:nvPr/>
        </p:nvSpPr>
        <p:spPr>
          <a:xfrm>
            <a:off x="9492647" y="2314898"/>
            <a:ext cx="29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foreign: Foreign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AE5030-3635-4681-B35F-5035359ACFB1}"/>
              </a:ext>
            </a:extLst>
          </p:cNvPr>
          <p:cNvSpPr/>
          <p:nvPr/>
        </p:nvSpPr>
        <p:spPr>
          <a:xfrm>
            <a:off x="8264649" y="2852013"/>
            <a:ext cx="942837" cy="2871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59F8C9-5873-40D8-AB35-B60E7B3AC772}"/>
              </a:ext>
            </a:extLst>
          </p:cNvPr>
          <p:cNvSpPr/>
          <p:nvPr/>
        </p:nvSpPr>
        <p:spPr>
          <a:xfrm>
            <a:off x="11090592" y="2854672"/>
            <a:ext cx="942837" cy="2871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8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0" grpId="0" animBg="1"/>
      <p:bldP spid="21" grpId="0" animBg="1"/>
      <p:bldP spid="9" grpId="0"/>
      <p:bldP spid="22" grpId="0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56" y="1334548"/>
            <a:ext cx="4352925" cy="211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DF6E1-0E60-4BC7-B739-503DC2CA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66" y="1748903"/>
            <a:ext cx="5276850" cy="102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8D76E9-A5D4-46B7-8CE4-840192937266}"/>
              </a:ext>
            </a:extLst>
          </p:cNvPr>
          <p:cNvSpPr/>
          <p:nvPr/>
        </p:nvSpPr>
        <p:spPr>
          <a:xfrm>
            <a:off x="2248639" y="3698290"/>
            <a:ext cx="751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So far, this feels like a lot of work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Wow – 3 columns 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Numbers aren’t even rounded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Could probably copy/paste faster</a:t>
            </a:r>
          </a:p>
          <a:p>
            <a:pPr marL="342900" indent="-342900">
              <a:buFontTx/>
              <a:buChar char="-"/>
            </a:pPr>
            <a:r>
              <a:rPr lang="en-AU" sz="3200" b="1" i="1" dirty="0"/>
              <a:t>This where the power of loops come in</a:t>
            </a:r>
          </a:p>
        </p:txBody>
      </p:sp>
    </p:spTree>
    <p:extLst>
      <p:ext uri="{BB962C8B-B14F-4D97-AF65-F5344CB8AC3E}">
        <p14:creationId xmlns:p14="http://schemas.microsoft.com/office/powerpoint/2010/main" val="32778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396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Data Automation  Christopher Greenwood</vt:lpstr>
      <vt:lpstr>Automation</vt:lpstr>
      <vt:lpstr>Table generation – context</vt:lpstr>
      <vt:lpstr>Table generation</vt:lpstr>
      <vt:lpstr>Table generation</vt:lpstr>
      <vt:lpstr>Table generation</vt:lpstr>
      <vt:lpstr>Categorical data example</vt:lpstr>
      <vt:lpstr>Categorical data example</vt:lpstr>
      <vt:lpstr>Getting to excel</vt:lpstr>
      <vt:lpstr>Getting to excel with loops</vt:lpstr>
      <vt:lpstr>Getting to excel with loops</vt:lpstr>
      <vt:lpstr>Getting to excel with loops</vt:lpstr>
      <vt:lpstr>Getting to excel with loops</vt:lpstr>
      <vt:lpstr>Continuous data example</vt:lpstr>
      <vt:lpstr>Regression example</vt:lpstr>
      <vt:lpstr>Table generation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Gen 3 Crisis Tool</dc:title>
  <dc:creator>Aisling Geraghty</dc:creator>
  <cp:lastModifiedBy>Christopher Greenwood</cp:lastModifiedBy>
  <cp:revision>209</cp:revision>
  <dcterms:created xsi:type="dcterms:W3CDTF">2020-05-01T12:20:18Z</dcterms:created>
  <dcterms:modified xsi:type="dcterms:W3CDTF">2022-04-27T04:59:05Z</dcterms:modified>
</cp:coreProperties>
</file>