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260" r:id="rId3"/>
    <p:sldId id="261" r:id="rId4"/>
    <p:sldId id="288" r:id="rId5"/>
    <p:sldId id="310" r:id="rId6"/>
    <p:sldId id="307" r:id="rId7"/>
    <p:sldId id="304" r:id="rId8"/>
    <p:sldId id="315" r:id="rId9"/>
    <p:sldId id="314" r:id="rId10"/>
    <p:sldId id="313" r:id="rId11"/>
    <p:sldId id="262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99E"/>
    <a:srgbClr val="FFFFFF"/>
    <a:srgbClr val="A950D0"/>
    <a:srgbClr val="D3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3228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DDD2-840D-4891-ADAD-B00C8B60D209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43384-CC6F-49E2-9A8E-AD56D5AA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“</a:t>
            </a:r>
            <a:r>
              <a:rPr lang="ko-KR" altLang="en-US" dirty="0" err="1"/>
              <a:t>다시들으시려면</a:t>
            </a:r>
            <a:r>
              <a:rPr lang="en-US" altLang="ko-KR" dirty="0"/>
              <a:t>#”</a:t>
            </a:r>
            <a:r>
              <a:rPr lang="ko-KR" altLang="en-US" dirty="0"/>
              <a:t> 팀의 팀장을 맡고 있는 최지훈이라고 합니다</a:t>
            </a:r>
            <a:r>
              <a:rPr lang="en-US" altLang="ko-KR" dirty="0"/>
              <a:t>. </a:t>
            </a:r>
            <a:r>
              <a:rPr lang="ko-KR" altLang="en-US" dirty="0"/>
              <a:t>저희 팀은 </a:t>
            </a:r>
            <a:r>
              <a:rPr lang="ko-KR" altLang="en-US" dirty="0" err="1"/>
              <a:t>박민형</a:t>
            </a:r>
            <a:r>
              <a:rPr lang="en-US" altLang="ko-KR" dirty="0"/>
              <a:t>, </a:t>
            </a:r>
            <a:r>
              <a:rPr lang="ko-KR" altLang="en-US" dirty="0" err="1"/>
              <a:t>엄태상</a:t>
            </a:r>
            <a:r>
              <a:rPr lang="en-US" altLang="ko-KR" dirty="0"/>
              <a:t>, </a:t>
            </a:r>
            <a:r>
              <a:rPr lang="ko-KR" altLang="en-US" dirty="0"/>
              <a:t>김동현 팀원으로 구성되어 있고</a:t>
            </a:r>
            <a:r>
              <a:rPr lang="en-US" altLang="ko-KR" dirty="0"/>
              <a:t>,</a:t>
            </a:r>
            <a:r>
              <a:rPr lang="ko-KR" altLang="en-US" dirty="0"/>
              <a:t> 저희의 프로젝트명은 </a:t>
            </a:r>
            <a:r>
              <a:rPr lang="en-US" altLang="ko-KR" dirty="0"/>
              <a:t>“Stock Master”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주식 마스터입니다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 주식을 하는 사람들이 점점 늘어가고 있습니다</a:t>
            </a:r>
            <a:r>
              <a:rPr lang="en-US" altLang="ko-KR" dirty="0"/>
              <a:t>. </a:t>
            </a:r>
            <a:r>
              <a:rPr lang="ko-KR" altLang="en-US" dirty="0"/>
              <a:t>주식을 처음 시작한다면 모두 하루 종일 핸드폰이나 컴퓨터를 보는 경험을 다들 해보셨을 것이라고 생각합니다</a:t>
            </a:r>
            <a:r>
              <a:rPr lang="en-US" altLang="ko-KR" dirty="0"/>
              <a:t>. </a:t>
            </a:r>
            <a:r>
              <a:rPr lang="ko-KR" altLang="en-US" dirty="0"/>
              <a:t>하지만 바쁜 일상에서 그런 긴 시간을 쏟기 란 불가능합니다</a:t>
            </a:r>
            <a:r>
              <a:rPr lang="en-US" altLang="ko-KR" dirty="0"/>
              <a:t>. </a:t>
            </a:r>
            <a:r>
              <a:rPr lang="ko-KR" altLang="en-US" dirty="0"/>
              <a:t>그래서 저희는 목표치를 설정해두면 프로그램이 자동으로 주식을 매매 해주는 프로그램을 만들면 되겠다는 생각에서 이 프로젝트를 시작하였습니다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구현 방법으로는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API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를 사용하기 위해 </a:t>
            </a:r>
            <a:r>
              <a:rPr lang="en-US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Json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포맷을 요청해 데이터를 받아 원하는 요청변수를 설정한 뒤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URL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을 호출할 계획입니다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UI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는 보이시는 이미지와 같이 키워드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출력 개수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 정렬방법을 기준으로 뉴스 조회결과를 리스트 뷰에 표시되도록 할 예정입니다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7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예상 진행 일정은 중간고사 전까지 아까 말씀드렸던 각자 맡은 파트에 대해서 분석하며 밑작업을 하며 서로서로 피드백 하는 과정을 가질 겁니다</a:t>
            </a:r>
            <a:r>
              <a:rPr lang="en-US" altLang="ko-KR" dirty="0"/>
              <a:t>. </a:t>
            </a:r>
            <a:r>
              <a:rPr lang="ko-KR" altLang="en-US" dirty="0"/>
              <a:t>이후 본격적으로 개발에 들어가며 </a:t>
            </a:r>
            <a:r>
              <a:rPr lang="en-US" altLang="ko-KR" dirty="0"/>
              <a:t>6</a:t>
            </a:r>
            <a:r>
              <a:rPr lang="ko-KR" altLang="en-US" dirty="0"/>
              <a:t>월 초를 데드라인으로 완성한 뒤 점검하는 시간을 가지고</a:t>
            </a:r>
            <a:r>
              <a:rPr lang="en-US" altLang="ko-KR" dirty="0"/>
              <a:t>,</a:t>
            </a:r>
            <a:r>
              <a:rPr lang="ko-KR" altLang="en-US" dirty="0"/>
              <a:t> 기말고사 이후 최종발표를 하는 방향으로 일정을 구성했습니다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프로젝트는 위와 같은 형태로 크게 분류되며 이에 따라 역할을 분담했습니다</a:t>
            </a:r>
            <a:r>
              <a:rPr lang="en-US" altLang="ko-KR" dirty="0"/>
              <a:t>. </a:t>
            </a:r>
            <a:r>
              <a:rPr lang="ko-KR" altLang="en-US" dirty="0"/>
              <a:t>실제 주식 계좌 연동을 통해 </a:t>
            </a:r>
            <a:r>
              <a:rPr lang="en-US" altLang="ko-KR" dirty="0"/>
              <a:t>API</a:t>
            </a:r>
            <a:r>
              <a:rPr lang="ko-KR" altLang="en-US" dirty="0"/>
              <a:t>를 불러오는 기능</a:t>
            </a:r>
            <a:r>
              <a:rPr lang="en-US" altLang="ko-KR" dirty="0"/>
              <a:t>, </a:t>
            </a:r>
            <a:r>
              <a:rPr lang="ko-KR" altLang="en-US" dirty="0"/>
              <a:t>실제 호가와 차트 등 실시간 정보를 시각적으로 나타내 주며 </a:t>
            </a:r>
            <a:r>
              <a:rPr lang="ko-KR" altLang="en-US" dirty="0" err="1"/>
              <a:t>손익률을</a:t>
            </a:r>
            <a:r>
              <a:rPr lang="ko-KR" altLang="en-US" dirty="0"/>
              <a:t> 제공하는 부분</a:t>
            </a:r>
            <a:r>
              <a:rPr lang="en-US" altLang="ko-KR" dirty="0"/>
              <a:t>, </a:t>
            </a:r>
            <a:r>
              <a:rPr lang="ko-KR" altLang="en-US" dirty="0"/>
              <a:t>그리고 자동매매 기능</a:t>
            </a:r>
            <a:r>
              <a:rPr lang="en-US" altLang="ko-KR" dirty="0"/>
              <a:t>, </a:t>
            </a:r>
            <a:r>
              <a:rPr lang="ko-KR" altLang="en-US" dirty="0"/>
              <a:t>마지막으로 뉴스 스크랩 기능으로 나누어 집니다</a:t>
            </a:r>
            <a:r>
              <a:rPr lang="en-US" altLang="ko-KR" dirty="0"/>
              <a:t>. API</a:t>
            </a:r>
            <a:r>
              <a:rPr lang="ko-KR" altLang="en-US" dirty="0"/>
              <a:t>는 저희 팀에게 다소 생소할 수 있는 기능이었기에 </a:t>
            </a:r>
            <a:r>
              <a:rPr lang="en-US" altLang="ko-KR" dirty="0"/>
              <a:t>2</a:t>
            </a:r>
            <a:r>
              <a:rPr lang="ko-KR" altLang="en-US" dirty="0"/>
              <a:t>명이 담당하고</a:t>
            </a:r>
            <a:r>
              <a:rPr lang="en-US" altLang="ko-KR" dirty="0"/>
              <a:t>, </a:t>
            </a:r>
            <a:r>
              <a:rPr lang="ko-KR" altLang="en-US" dirty="0"/>
              <a:t>자동매매 구현은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사용자 편의를 위한 뉴스 스크랩 기능에 </a:t>
            </a:r>
            <a:r>
              <a:rPr lang="en-US" altLang="ko-KR" dirty="0"/>
              <a:t>1</a:t>
            </a:r>
            <a:r>
              <a:rPr lang="ko-KR" altLang="en-US" dirty="0"/>
              <a:t>명을 배정하는 식으로 역할을 분담했습니다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프로그램을 구현하기 위해서는 실시간으로 증권의 정보를 가져와야 실현 가능합니다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/>
              <a:t>API</a:t>
            </a:r>
            <a:r>
              <a:rPr lang="ko-KR" altLang="en-US" dirty="0"/>
              <a:t>라는 소프트웨어가 중요한데</a:t>
            </a:r>
            <a:r>
              <a:rPr lang="en-US" altLang="ko-KR" dirty="0"/>
              <a:t>, API</a:t>
            </a:r>
            <a:r>
              <a:rPr lang="ko-KR" altLang="en-US" dirty="0"/>
              <a:t>란 간단하게 두 어플리케이션이 서로 통신하게 해주는 소프트웨어라고 볼 수 있습니다</a:t>
            </a:r>
            <a:r>
              <a:rPr lang="en-US" altLang="ko-KR" dirty="0"/>
              <a:t>. </a:t>
            </a:r>
            <a:r>
              <a:rPr lang="ko-KR" altLang="en-US" dirty="0"/>
              <a:t>유저</a:t>
            </a:r>
            <a:r>
              <a:rPr lang="en-US" altLang="ko-KR" dirty="0"/>
              <a:t>, </a:t>
            </a:r>
            <a:r>
              <a:rPr lang="ko-KR" altLang="en-US" dirty="0"/>
              <a:t>개발자는 이 </a:t>
            </a:r>
            <a:r>
              <a:rPr lang="en-US" altLang="ko-KR" dirty="0"/>
              <a:t>API</a:t>
            </a:r>
            <a:r>
              <a:rPr lang="ko-KR" altLang="en-US" dirty="0"/>
              <a:t>를 가져와 자신만의 프로그램을 만드는 것이 가능합니다</a:t>
            </a:r>
            <a:r>
              <a:rPr lang="en-US" altLang="ko-KR" dirty="0"/>
              <a:t>.</a:t>
            </a:r>
            <a:r>
              <a:rPr lang="ko-KR" altLang="en-US" dirty="0"/>
              <a:t> 그리고 여러 증권사는 </a:t>
            </a:r>
            <a:r>
              <a:rPr lang="en-US" altLang="ko-KR" dirty="0"/>
              <a:t>Open API</a:t>
            </a:r>
            <a:r>
              <a:rPr lang="ko-KR" altLang="en-US" dirty="0"/>
              <a:t>를 제공하고 있으며</a:t>
            </a:r>
            <a:r>
              <a:rPr lang="en-US" altLang="ko-KR" dirty="0"/>
              <a:t>, </a:t>
            </a:r>
            <a:r>
              <a:rPr lang="ko-KR" altLang="en-US" dirty="0"/>
              <a:t>저희 팀은 키움 증권의 </a:t>
            </a:r>
            <a:r>
              <a:rPr lang="en-US" altLang="ko-KR" dirty="0"/>
              <a:t>Open API</a:t>
            </a:r>
            <a:r>
              <a:rPr lang="ko-KR" altLang="en-US" dirty="0"/>
              <a:t>를 가져와 유저의 계좌</a:t>
            </a:r>
            <a:r>
              <a:rPr lang="en-US" altLang="ko-KR" dirty="0"/>
              <a:t>, </a:t>
            </a:r>
            <a:r>
              <a:rPr lang="ko-KR" altLang="en-US" dirty="0"/>
              <a:t>주식의 호가</a:t>
            </a:r>
            <a:r>
              <a:rPr lang="en-US" altLang="ko-KR" dirty="0"/>
              <a:t> </a:t>
            </a:r>
            <a:r>
              <a:rPr lang="ko-KR" altLang="en-US" dirty="0"/>
              <a:t>등 여러 정보를 불러와 주식자동매매 프로그램을 만들려고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0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키움에서 제공하는 </a:t>
            </a:r>
            <a:r>
              <a:rPr lang="en-US" altLang="ko-KR" dirty="0"/>
              <a:t>Open API</a:t>
            </a:r>
            <a:r>
              <a:rPr lang="ko-KR" altLang="en-US" dirty="0"/>
              <a:t>기능을 통해  등록된 계좌로 로그인하여 </a:t>
            </a:r>
            <a:r>
              <a:rPr lang="en-US" altLang="ko-KR" dirty="0"/>
              <a:t>API</a:t>
            </a:r>
            <a:r>
              <a:rPr lang="ko-KR" altLang="en-US" dirty="0"/>
              <a:t>를 불러올 수 있으며 여러 메소드를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이것들을 통해 로그인 후 유저의 계좌 정보를 불러오고 저희만의 프로그램에서 매도 매수를 진행하고자 합니다</a:t>
            </a:r>
            <a:r>
              <a:rPr lang="en-US" altLang="ko-KR" dirty="0"/>
              <a:t>. </a:t>
            </a:r>
            <a:r>
              <a:rPr lang="ko-KR" altLang="en-US" dirty="0"/>
              <a:t>보이는 사진은 키움 </a:t>
            </a:r>
            <a:r>
              <a:rPr lang="en-US" altLang="ko-KR" dirty="0"/>
              <a:t>API</a:t>
            </a:r>
            <a:r>
              <a:rPr lang="ko-KR" altLang="en-US" dirty="0"/>
              <a:t>를 사용하기 위해 가장 처음으로 로그인하는 창입니다</a:t>
            </a:r>
            <a:r>
              <a:rPr lang="en-US" altLang="ko-KR" dirty="0"/>
              <a:t>. </a:t>
            </a:r>
            <a:r>
              <a:rPr lang="ko-KR" altLang="en-US" dirty="0"/>
              <a:t>로그인하면 등록된 계좌와 연결되며 여러 정보를 불러올 수 있고 사용할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6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매수</a:t>
            </a:r>
            <a:r>
              <a:rPr lang="en-US" altLang="ko-KR" dirty="0"/>
              <a:t>, </a:t>
            </a:r>
            <a:r>
              <a:rPr lang="ko-KR" altLang="en-US" dirty="0"/>
              <a:t>매도 함수의 기능을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 매수</a:t>
            </a:r>
            <a:r>
              <a:rPr lang="en-US" altLang="ko-KR" dirty="0"/>
              <a:t>,</a:t>
            </a:r>
            <a:r>
              <a:rPr lang="ko-KR" altLang="en-US" dirty="0"/>
              <a:t>매도 함수 둘 다 이 주식이 현재 매매 가능한지</a:t>
            </a:r>
            <a:r>
              <a:rPr lang="en-US" altLang="ko-KR" dirty="0"/>
              <a:t> </a:t>
            </a:r>
            <a:r>
              <a:rPr lang="ko-KR" altLang="en-US" dirty="0"/>
              <a:t>불가능한지 판단합니다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매매가 가능하다면 매매할 금액을 계산하고 자신의 현재 계좌에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기능들은 사용자가 직접 종목의 정보를 분석한 상태에서 자신이 구매할 주식 수를 입력하고 반영하는 기능을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바쁜 현대인들은 분산적으로 투자 되어있는 자산을 하루 종일 파악하고 있을 시간이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이때 필요한 기능이 자동매매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자동매매 기능은 사용자로부터 매매금액을 입력 받고 주식의 현재금액이 자신이 설정한 매수 금액에 도달한다면 매수하고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설정해둔 </a:t>
            </a:r>
            <a:r>
              <a:rPr lang="ko-KR" altLang="en-US" dirty="0" err="1"/>
              <a:t>익절률과</a:t>
            </a:r>
            <a:r>
              <a:rPr lang="ko-KR" altLang="en-US" dirty="0"/>
              <a:t> </a:t>
            </a:r>
            <a:r>
              <a:rPr lang="ko-KR" altLang="en-US" dirty="0" err="1"/>
              <a:t>손절률에</a:t>
            </a:r>
            <a:r>
              <a:rPr lang="ko-KR" altLang="en-US" dirty="0"/>
              <a:t> 도달한다면 자신이 설정한 주만큼 매도하게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매도 금액보다 커진다면 매도를 수행하는 기능입니다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프로그램의 주요 부분인 자동매매 기능을 매수</a:t>
            </a:r>
            <a:r>
              <a:rPr lang="en-US" altLang="ko-KR" dirty="0"/>
              <a:t>, </a:t>
            </a:r>
            <a:r>
              <a:rPr lang="ko-KR" altLang="en-US" dirty="0"/>
              <a:t>매도의 구현으로 나누어 설명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6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 매수 구현 부분입니다</a:t>
            </a:r>
            <a:r>
              <a:rPr lang="en-US" altLang="ko-KR" dirty="0"/>
              <a:t>. </a:t>
            </a:r>
            <a:r>
              <a:rPr lang="ko-KR" altLang="en-US" dirty="0"/>
              <a:t>사용자가 원하는 매수 금액을 입력합니다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api</a:t>
            </a:r>
            <a:r>
              <a:rPr lang="ko-KR" altLang="en-US" dirty="0"/>
              <a:t>에 포함 되어있는 </a:t>
            </a:r>
            <a:r>
              <a:rPr lang="en-US" altLang="ko-KR" dirty="0" err="1"/>
              <a:t>GetStockPrice</a:t>
            </a:r>
            <a:r>
              <a:rPr lang="en-US" altLang="ko-KR" dirty="0"/>
              <a:t>( ) </a:t>
            </a:r>
            <a:r>
              <a:rPr lang="ko-KR" altLang="en-US" dirty="0"/>
              <a:t>함수를 이용하여 현재 주식 가격을 조회합니다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함수는 일정 시간마다 주기적으로 호출하여 현재 주식 가격이 변동 되었다면 자동 매수와 자동 매도를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현재 주식 가격이 설정한 매수 금액 보다 작다면 매수 가능한 주식 수를 계산합니다</a:t>
            </a:r>
            <a:r>
              <a:rPr lang="en-US" altLang="ko-KR" dirty="0"/>
              <a:t>. </a:t>
            </a:r>
            <a:r>
              <a:rPr lang="ko-KR" altLang="en-US" dirty="0"/>
              <a:t>이어서 </a:t>
            </a:r>
            <a:r>
              <a:rPr lang="en-US" altLang="ko-KR" dirty="0" err="1"/>
              <a:t>buyStock</a:t>
            </a:r>
            <a:r>
              <a:rPr lang="en-US" altLang="ko-KR" dirty="0"/>
              <a:t>( ) </a:t>
            </a:r>
            <a:r>
              <a:rPr lang="ko-KR" altLang="en-US" dirty="0"/>
              <a:t>을 호출하여 주식 구매를 진행합니다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구매한 주식 수 만큼 사용자의 총 주식 수에 더하고 </a:t>
            </a:r>
            <a:r>
              <a:rPr lang="en-US" altLang="ko-KR" dirty="0"/>
              <a:t>‘</a:t>
            </a:r>
            <a:r>
              <a:rPr lang="ko-KR" altLang="en-US" dirty="0"/>
              <a:t>매수 완료</a:t>
            </a:r>
            <a:r>
              <a:rPr lang="en-US" altLang="ko-KR" dirty="0"/>
              <a:t>‘ </a:t>
            </a:r>
            <a:r>
              <a:rPr lang="ko-KR" altLang="en-US" dirty="0"/>
              <a:t>문구를 출력하여 마무리합니다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매도 구현 부분은 매수 때와 마찬가지로 매도 금액을 입력 받고</a:t>
            </a:r>
            <a:r>
              <a:rPr lang="en-US" altLang="ko-KR" dirty="0"/>
              <a:t>, </a:t>
            </a:r>
            <a:r>
              <a:rPr lang="ko-KR" altLang="en-US" dirty="0"/>
              <a:t>현재 주식 가격을 조회합니다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이 종목의 주식을 가지고 있고 현재 주식 가격이 설정한 매도 금액보다 커졌다면 </a:t>
            </a:r>
            <a:r>
              <a:rPr lang="en-US" altLang="ko-KR" dirty="0" err="1"/>
              <a:t>sellStock</a:t>
            </a:r>
            <a:r>
              <a:rPr lang="en-US" altLang="ko-KR" dirty="0"/>
              <a:t>( )</a:t>
            </a:r>
            <a:r>
              <a:rPr lang="ko-KR" altLang="en-US" dirty="0"/>
              <a:t>을 호출하여 매도 가능한 수 만큼 판매를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 </a:t>
            </a:r>
            <a:r>
              <a:rPr lang="en-US" altLang="ko-KR" dirty="0"/>
              <a:t>‘</a:t>
            </a:r>
            <a:r>
              <a:rPr lang="ko-KR" altLang="en-US" dirty="0"/>
              <a:t>매도 완료</a:t>
            </a:r>
            <a:r>
              <a:rPr lang="en-US" altLang="ko-KR" dirty="0"/>
              <a:t>’</a:t>
            </a:r>
            <a:r>
              <a:rPr lang="ko-KR" altLang="en-US" dirty="0"/>
              <a:t> 문구를 출력하고 사용자가 가진 총 주식 수를 초기화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자동매수</a:t>
            </a:r>
            <a:r>
              <a:rPr lang="en-US" altLang="ko-KR" dirty="0"/>
              <a:t>, </a:t>
            </a:r>
            <a:r>
              <a:rPr lang="ko-KR" altLang="en-US" dirty="0"/>
              <a:t>자동매도 구현에 대해 설명 드렸습니다</a:t>
            </a:r>
            <a:r>
              <a:rPr lang="en-US" altLang="ko-KR" dirty="0"/>
              <a:t>. </a:t>
            </a:r>
            <a:r>
              <a:rPr lang="ko-KR" altLang="en-US" dirty="0"/>
              <a:t>앞서 말한 </a:t>
            </a:r>
            <a:r>
              <a:rPr lang="en-US" altLang="ko-KR" dirty="0"/>
              <a:t>‘</a:t>
            </a:r>
            <a:r>
              <a:rPr lang="ko-KR" altLang="en-US" dirty="0"/>
              <a:t>가능한 만큼 구매</a:t>
            </a:r>
            <a:r>
              <a:rPr lang="en-US" altLang="ko-KR" dirty="0"/>
              <a:t>, </a:t>
            </a:r>
            <a:r>
              <a:rPr lang="ko-KR" altLang="en-US" dirty="0"/>
              <a:t>가능한 만큼 판매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/>
              <a:t>사용자가 원하는 만큼의 주를 매매</a:t>
            </a:r>
            <a:r>
              <a:rPr lang="en-US" altLang="ko-KR" dirty="0"/>
              <a:t>’</a:t>
            </a:r>
            <a:r>
              <a:rPr lang="ko-KR" altLang="en-US" dirty="0"/>
              <a:t> 기능을 추가 할 것이며</a:t>
            </a:r>
            <a:endParaRPr lang="en-US" altLang="ko-KR" dirty="0"/>
          </a:p>
          <a:p>
            <a:r>
              <a:rPr lang="ko-KR" altLang="en-US" dirty="0"/>
              <a:t>여유가 된다면 사용자가 정한 시간에 매매가 이루어지도록 하는 기능 또한 추가할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3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유명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포털사이트 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OPEN API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프로그램에 네이버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API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포함된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방향을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가지려 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투자자에게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꼭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시장뉴스로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주가가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상승과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하락에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노이즈와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주목 할 만한 사건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예를 들어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증권거래위원회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법무부와 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조직의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조사발표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기업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미국의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 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도움이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 수 있게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추가하였습니다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B8D04-DB36-4FE1-EDA3-AB71A708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0A9A9-EA67-CD02-5951-5260C9646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9ECCA-41A0-C46F-310E-AAAF3D9A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7B872-4930-B19B-CA2A-609821C5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0117B-9FBC-2742-FDF2-68EB075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5CBA-2078-FE37-0B8A-7898DA1D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B3E59-CCA4-A873-E930-6B6F9546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F788-FBCD-66A9-18C1-134347F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28B1A-3956-FE7C-BC39-14785769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4C53C-3CD5-FB22-BAAB-B9C8803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D4640-8925-2414-B728-29B0E6470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D465E-E427-51C5-C7F6-557D5A75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0C22-93FF-4E31-9992-48C47E7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1599-CE77-132C-127E-18EBF7A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4AF3-6B5A-05A8-08C6-FC5A5AD6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5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559297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3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19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426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F0688-196D-19E9-57AA-548DAE0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260E6-1AAE-3526-27D4-E1014E80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CFA56-4CA3-C369-3C49-566723B9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AE45E-2520-0226-D754-6CD65D1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A5F7-2CCA-BC27-745E-177CEE8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1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3746-D027-AE04-A6DF-5927378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A9F7E-F12C-5B36-B50B-B09F689F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04A17-2858-222C-63EF-CD8CC9FF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81DAE-338E-FFD9-CF86-3825FC18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7FEAB-3F0D-FEDF-9797-00485577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D35C-E61C-1B6A-705F-D72AD091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3F6EB-7937-0992-EA62-BF11E705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3ED0F-B510-E38A-CF9C-6098F6B1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07841-62D2-FB0A-DBDC-EFD97F94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45E38-36F6-965E-0D2F-0E43DB7C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D04BA-D2EF-6A0C-DC8F-E76A252F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9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898AA-29C0-1033-19DC-F2AE024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1AD7-25EE-F828-D313-57BA6FF2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23635-07E0-CE26-1942-297770A4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D0CA7-DEB6-430F-9CA0-8A7B812E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725232-B0A6-69FF-BA49-837C7B007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68916-B9BE-7DA0-7252-AEC72E3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AE8E34-8EA5-9AB7-25F0-6BAC20DC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80826-928D-25C1-28EA-AEE1E842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CE48-D492-0DA1-1EB2-B6E962A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3BFE8-7FFF-BB4D-FE22-71EEDEA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5C16F-AB60-8EC1-ABBA-34AD189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06B4-DBFF-5255-351E-566C33A0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6DE08-DBE5-8B05-7395-850357B2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02A26-7349-F435-AE04-5F87DF6B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6F155-0DBD-E2EC-FB47-12285E8A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DD93-A812-62F5-71D3-E7D62FA9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9EDA3-0084-B26A-F72D-19E638C2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289A0-5F75-7D4F-2E33-97111090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753C0-121C-8C23-8873-E2F412CC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4D856-5008-3203-1822-14293107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2FCF8-1423-88A3-FC43-23AA8CF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F70C-DEAE-6A85-12A8-40399ADC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1EA1B-85EE-02C1-04C0-37560947D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9EA4D-77EC-DFF2-E2D5-8609ADAA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34136-52B4-FFF3-DF99-BC75BB8F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E9F1D-ABF9-C317-60AB-9C38DE1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D87E-FD3B-27A9-E080-85F9E8E0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E5EF1-FC36-B5C0-F368-554DC5C6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94D54-4CAB-58B9-00B6-0E58B5C1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1DFDF-7C11-DD3A-5CF5-E69C1C19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DAF3-DB35-C24F-B80C-391E54FD8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7AB4F-6B40-43BA-843A-CA4059EE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7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kukowiki.kr/w/%EB%84%A4%EC%9D%B4%EB%B2%84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pixabay.com/ko/illustrations/%EB%8F%8B%EB%B3%B4%EA%B8%B0-%EA%B2%80%EC%83%89-%EC%B0%BE%EC%9C%BC%EB%A0%A4%EB%A9%B4-%EB%B3%B4%EB%A0%A4%EB%A9%B4-10199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Stock Master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945189" y="4176915"/>
            <a:ext cx="22672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다시들으시려면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#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5228214" y="2039497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C8829-A712-6E42-5AF9-495112E906A2}"/>
              </a:ext>
            </a:extLst>
          </p:cNvPr>
          <p:cNvSpPr txBox="1"/>
          <p:nvPr/>
        </p:nvSpPr>
        <p:spPr>
          <a:xfrm>
            <a:off x="9753001" y="5118621"/>
            <a:ext cx="243899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2019203072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최지훈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2019203066 </a:t>
            </a:r>
            <a:r>
              <a:rPr lang="ko-KR" altLang="en-US" sz="1400" dirty="0" err="1">
                <a:solidFill>
                  <a:schemeClr val="bg1"/>
                </a:solidFill>
                <a:cs typeface="Arial" pitchFamily="34" charset="0"/>
              </a:rPr>
              <a:t>박민형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2019203038 </a:t>
            </a:r>
            <a:r>
              <a:rPr lang="ko-KR" altLang="en-US" sz="1400" dirty="0" err="1">
                <a:solidFill>
                  <a:schemeClr val="bg1"/>
                </a:solidFill>
                <a:cs typeface="Arial" pitchFamily="34" charset="0"/>
              </a:rPr>
              <a:t>엄태상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2018203026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19089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ADF49D63-E03A-7059-AB0C-50B0B6F191FC}"/>
              </a:ext>
            </a:extLst>
          </p:cNvPr>
          <p:cNvSpPr/>
          <p:nvPr/>
        </p:nvSpPr>
        <p:spPr>
          <a:xfrm>
            <a:off x="6583003" y="1990880"/>
            <a:ext cx="1519015" cy="4014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CA41C3E-6C87-C60E-1AE4-CAFC3A96DFF5}"/>
              </a:ext>
            </a:extLst>
          </p:cNvPr>
          <p:cNvSpPr/>
          <p:nvPr/>
        </p:nvSpPr>
        <p:spPr>
          <a:xfrm>
            <a:off x="1643268" y="5044492"/>
            <a:ext cx="5314122" cy="82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69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2A64A60-F745-EDE3-D798-F608E944BD06}"/>
              </a:ext>
            </a:extLst>
          </p:cNvPr>
          <p:cNvSpPr/>
          <p:nvPr/>
        </p:nvSpPr>
        <p:spPr>
          <a:xfrm>
            <a:off x="1741540" y="2064192"/>
            <a:ext cx="2929718" cy="1609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4A7CE-B44E-2134-9E67-32F6C91587B3}"/>
              </a:ext>
            </a:extLst>
          </p:cNvPr>
          <p:cNvSpPr txBox="1"/>
          <p:nvPr/>
        </p:nvSpPr>
        <p:spPr>
          <a:xfrm>
            <a:off x="1843927" y="2139135"/>
            <a:ext cx="3153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FC Sans"/>
              </a:rPr>
              <a:t>JSON </a:t>
            </a:r>
            <a:r>
              <a:rPr lang="ko-KR" altLang="en-US" b="0" i="0" u="none" strike="noStrike" dirty="0">
                <a:effectLst/>
                <a:latin typeface="FC Sans"/>
              </a:rPr>
              <a:t>포맷 요청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키워드</a:t>
            </a:r>
            <a:r>
              <a:rPr lang="en-US" altLang="ko-KR" b="0" i="0" u="none" strike="noStrike" dirty="0">
                <a:effectLst/>
                <a:latin typeface="FC Sans"/>
              </a:rPr>
              <a:t>: </a:t>
            </a:r>
            <a:r>
              <a:rPr lang="ko-KR" altLang="en-US" b="0" i="0" u="none" strike="noStrike" dirty="0">
                <a:effectLst/>
                <a:latin typeface="FC Sans"/>
              </a:rPr>
              <a:t>경제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검색 결과 출력 수</a:t>
            </a:r>
            <a:r>
              <a:rPr lang="en-US" altLang="ko-KR" b="0" i="0" u="none" strike="noStrike" dirty="0">
                <a:effectLst/>
                <a:latin typeface="FC Sans"/>
              </a:rPr>
              <a:t>: 40</a:t>
            </a:r>
            <a:r>
              <a:rPr lang="ko-KR" altLang="en-US" b="0" i="0" u="none" strike="noStrike" dirty="0">
                <a:effectLst/>
                <a:latin typeface="FC Sans"/>
              </a:rPr>
              <a:t>건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검색 시작 위치</a:t>
            </a:r>
            <a:r>
              <a:rPr lang="en-US" altLang="ko-KR" b="0" i="0" u="none" strike="noStrike" dirty="0">
                <a:effectLst/>
                <a:latin typeface="FC Sans"/>
              </a:rPr>
              <a:t>: 1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정렬 옵션</a:t>
            </a:r>
            <a:r>
              <a:rPr lang="en-US" altLang="ko-KR" b="0" i="0" u="none" strike="noStrike" dirty="0">
                <a:effectLst/>
                <a:latin typeface="FC Sans"/>
              </a:rPr>
              <a:t>: </a:t>
            </a:r>
            <a:r>
              <a:rPr lang="ko-KR" altLang="en-US" b="0" i="0" u="none" strike="noStrike" dirty="0">
                <a:effectLst/>
                <a:latin typeface="FC Sans"/>
              </a:rPr>
              <a:t>유사도순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1CDC9-9DE7-8CBB-8D16-8ACF45DDA23C}"/>
              </a:ext>
            </a:extLst>
          </p:cNvPr>
          <p:cNvSpPr txBox="1"/>
          <p:nvPr/>
        </p:nvSpPr>
        <p:spPr>
          <a:xfrm>
            <a:off x="1716807" y="5122315"/>
            <a:ext cx="5055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FC Sans"/>
              </a:rPr>
              <a:t>URL: https://openapi.naver.com/v1/search/news.json?query=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FC Sans"/>
              </a:rPr>
              <a:t>경제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FC Sans"/>
              </a:rPr>
              <a:t>&amp;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FC Sans"/>
              </a:rPr>
              <a:t>display=40&amp;start=1&amp;sort=sim</a:t>
            </a:r>
            <a:endParaRPr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71EEC96A-3D86-46CB-37B1-C04FFD900A10}"/>
              </a:ext>
            </a:extLst>
          </p:cNvPr>
          <p:cNvSpPr/>
          <p:nvPr/>
        </p:nvSpPr>
        <p:spPr>
          <a:xfrm rot="13614750">
            <a:off x="7392085" y="4630094"/>
            <a:ext cx="647099" cy="1138401"/>
          </a:xfrm>
          <a:prstGeom prst="down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4000">
                <a:schemeClr val="accent1">
                  <a:lumMod val="65918"/>
                  <a:lumOff val="34082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위로 구부러진 화살표[C] 10">
            <a:extLst>
              <a:ext uri="{FF2B5EF4-FFF2-40B4-BE49-F238E27FC236}">
                <a16:creationId xmlns:a16="http://schemas.microsoft.com/office/drawing/2014/main" id="{B8DD0BBB-E610-F185-239D-7CA13E3202B0}"/>
              </a:ext>
            </a:extLst>
          </p:cNvPr>
          <p:cNvSpPr/>
          <p:nvPr/>
        </p:nvSpPr>
        <p:spPr>
          <a:xfrm rot="5400000">
            <a:off x="-386743" y="3546065"/>
            <a:ext cx="2583246" cy="1233720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42" name="Google Shape;433;p23">
            <a:extLst>
              <a:ext uri="{FF2B5EF4-FFF2-40B4-BE49-F238E27FC236}">
                <a16:creationId xmlns:a16="http://schemas.microsoft.com/office/drawing/2014/main" id="{C928564F-0C5E-B90E-525D-DD65EEF72EF6}"/>
              </a:ext>
            </a:extLst>
          </p:cNvPr>
          <p:cNvGrpSpPr/>
          <p:nvPr/>
        </p:nvGrpSpPr>
        <p:grpSpPr>
          <a:xfrm>
            <a:off x="4379200" y="1773248"/>
            <a:ext cx="618611" cy="557994"/>
            <a:chOff x="6986675" y="1793213"/>
            <a:chExt cx="250375" cy="250350"/>
          </a:xfrm>
        </p:grpSpPr>
        <p:sp>
          <p:nvSpPr>
            <p:cNvPr id="47" name="Google Shape;438;p23">
              <a:extLst>
                <a:ext uri="{FF2B5EF4-FFF2-40B4-BE49-F238E27FC236}">
                  <a16:creationId xmlns:a16="http://schemas.microsoft.com/office/drawing/2014/main" id="{A667E0CE-D0FC-B919-D58D-17651B47C980}"/>
                </a:ext>
              </a:extLst>
            </p:cNvPr>
            <p:cNvSpPr/>
            <p:nvPr/>
          </p:nvSpPr>
          <p:spPr>
            <a:xfrm>
              <a:off x="6986675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39;p23">
              <a:extLst>
                <a:ext uri="{FF2B5EF4-FFF2-40B4-BE49-F238E27FC236}">
                  <a16:creationId xmlns:a16="http://schemas.microsoft.com/office/drawing/2014/main" id="{58A47A3B-89FF-B246-77B1-8509EE88C2A8}"/>
                </a:ext>
              </a:extLst>
            </p:cNvPr>
            <p:cNvSpPr/>
            <p:nvPr/>
          </p:nvSpPr>
          <p:spPr>
            <a:xfrm>
              <a:off x="7045625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A2DB222-7DC9-FA99-F4C0-A2AECF820DB4}"/>
              </a:ext>
            </a:extLst>
          </p:cNvPr>
          <p:cNvSpPr txBox="1"/>
          <p:nvPr/>
        </p:nvSpPr>
        <p:spPr>
          <a:xfrm>
            <a:off x="6917453" y="2003759"/>
            <a:ext cx="87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</a:t>
            </a:r>
          </a:p>
          <a:p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E64791-2C4D-FB2E-3D72-AD911F14AC0C}"/>
              </a:ext>
            </a:extLst>
          </p:cNvPr>
          <p:cNvSpPr txBox="1"/>
          <p:nvPr/>
        </p:nvSpPr>
        <p:spPr>
          <a:xfrm>
            <a:off x="2760269" y="201244"/>
            <a:ext cx="60018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latin typeface="+mn-ea"/>
              </a:rPr>
              <a:t>구현 방법</a:t>
            </a:r>
            <a:endParaRPr kumimoji="1" lang="en-US" altLang="ko-KR" sz="5000" b="1" dirty="0">
              <a:latin typeface="+mn-ea"/>
            </a:endParaRPr>
          </a:p>
          <a:p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7BA6C-4985-3E82-2F18-52CAC442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03" y="2590544"/>
            <a:ext cx="5295900" cy="203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EBEF76-C764-91A3-54F4-3B47D4A9F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1" y="1961785"/>
            <a:ext cx="3478558" cy="4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56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/>
              <a:t>예상 진행 일정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04143" y="514987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189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631" y="5441061"/>
            <a:ext cx="1096955" cy="359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4/13</a:t>
            </a:r>
          </a:p>
        </p:txBody>
      </p:sp>
      <p:sp>
        <p:nvSpPr>
          <p:cNvPr id="11" name="Oval 10"/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18900000">
            <a:off x="3583782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7851" y="5441061"/>
            <a:ext cx="157880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중간고사</a:t>
            </a:r>
          </a:p>
        </p:txBody>
      </p:sp>
      <p:sp>
        <p:nvSpPr>
          <p:cNvPr id="15" name="Oval 14"/>
          <p:cNvSpPr/>
          <p:nvPr/>
        </p:nvSpPr>
        <p:spPr>
          <a:xfrm>
            <a:off x="3697281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8900000">
            <a:off x="6024955" y="491953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92502" y="5441061"/>
            <a:ext cx="1096955" cy="359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5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월달</a:t>
            </a:r>
          </a:p>
        </p:txBody>
      </p:sp>
      <p:sp>
        <p:nvSpPr>
          <p:cNvPr id="19" name="Oval 18"/>
          <p:cNvSpPr/>
          <p:nvPr/>
        </p:nvSpPr>
        <p:spPr>
          <a:xfrm>
            <a:off x="6138454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8900000">
            <a:off x="9014278" y="4933851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28839" y="5455379"/>
            <a:ext cx="18029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기말고사</a:t>
            </a:r>
          </a:p>
        </p:txBody>
      </p:sp>
      <p:sp>
        <p:nvSpPr>
          <p:cNvPr id="28" name="Rounded Rectangle 51"/>
          <p:cNvSpPr/>
          <p:nvPr/>
        </p:nvSpPr>
        <p:spPr>
          <a:xfrm>
            <a:off x="1406923" y="4262233"/>
            <a:ext cx="2263225" cy="1302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33" name="Group 32"/>
          <p:cNvGrpSpPr/>
          <p:nvPr/>
        </p:nvGrpSpPr>
        <p:grpSpPr>
          <a:xfrm>
            <a:off x="1436146" y="2570733"/>
            <a:ext cx="2079145" cy="1134975"/>
            <a:chOff x="1704484" y="1766707"/>
            <a:chExt cx="1037313" cy="1134975"/>
          </a:xfrm>
        </p:grpSpPr>
        <p:sp>
          <p:nvSpPr>
            <p:cNvPr id="34" name="TextBox 33"/>
            <p:cNvSpPr txBox="1"/>
            <p:nvPr/>
          </p:nvSpPr>
          <p:spPr>
            <a:xfrm>
              <a:off x="1723365" y="2129583"/>
              <a:ext cx="1018432" cy="772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프로젝트 방향 미팅 및 제안서 발표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04484" y="1766707"/>
              <a:ext cx="1023846" cy="342012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4/13</a:t>
              </a:r>
            </a:p>
          </p:txBody>
        </p:sp>
      </p:grp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406925" y="253719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/>
          <p:cNvSpPr/>
          <p:nvPr/>
        </p:nvSpPr>
        <p:spPr>
          <a:xfrm>
            <a:off x="3751173" y="4059897"/>
            <a:ext cx="2470013" cy="1224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37" name="Group 36"/>
          <p:cNvGrpSpPr/>
          <p:nvPr/>
        </p:nvGrpSpPr>
        <p:grpSpPr>
          <a:xfrm>
            <a:off x="3780396" y="2374918"/>
            <a:ext cx="2507088" cy="743172"/>
            <a:chOff x="1704484" y="1766673"/>
            <a:chExt cx="1250820" cy="743172"/>
          </a:xfrm>
        </p:grpSpPr>
        <p:sp>
          <p:nvSpPr>
            <p:cNvPr id="38" name="TextBox 37"/>
            <p:cNvSpPr txBox="1"/>
            <p:nvPr/>
          </p:nvSpPr>
          <p:spPr>
            <a:xfrm>
              <a:off x="1722982" y="2186680"/>
              <a:ext cx="123232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각자 파트 조사 및 밑 작업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04484" y="1766673"/>
              <a:ext cx="1085753" cy="34732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4/13~</a:t>
              </a:r>
              <a:r>
                <a:rPr lang="ko-KR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중간고사</a:t>
              </a:r>
            </a:p>
          </p:txBody>
        </p:sp>
      </p:grp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3774325" y="233611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3"/>
          <p:cNvSpPr/>
          <p:nvPr/>
        </p:nvSpPr>
        <p:spPr>
          <a:xfrm>
            <a:off x="6211173" y="3854419"/>
            <a:ext cx="2797009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41" name="Group 40"/>
          <p:cNvGrpSpPr/>
          <p:nvPr/>
        </p:nvGrpSpPr>
        <p:grpSpPr>
          <a:xfrm>
            <a:off x="6298270" y="2179163"/>
            <a:ext cx="2339744" cy="615553"/>
            <a:chOff x="1704483" y="1766699"/>
            <a:chExt cx="1038451" cy="615553"/>
          </a:xfrm>
        </p:grpSpPr>
        <p:sp>
          <p:nvSpPr>
            <p:cNvPr id="42" name="TextBox 41"/>
            <p:cNvSpPr txBox="1"/>
            <p:nvPr/>
          </p:nvSpPr>
          <p:spPr>
            <a:xfrm>
              <a:off x="1724503" y="2012914"/>
              <a:ext cx="1018431" cy="3159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4483" y="1766699"/>
              <a:ext cx="1023846" cy="615553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5</a:t>
              </a:r>
              <a:r>
                <a:rPr lang="ko-KR" alt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월 달</a:t>
              </a:r>
              <a:r>
                <a:rPr lang="en-US" altLang="ko-KR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~6</a:t>
              </a:r>
              <a:r>
                <a:rPr lang="ko-KR" alt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월 첫째 주</a:t>
              </a:r>
            </a:p>
          </p:txBody>
        </p:sp>
      </p:grp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6257475" y="213188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4"/>
          <p:cNvSpPr/>
          <p:nvPr/>
        </p:nvSpPr>
        <p:spPr>
          <a:xfrm>
            <a:off x="9067019" y="3645795"/>
            <a:ext cx="2220839" cy="1374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45" name="Group 44"/>
          <p:cNvGrpSpPr/>
          <p:nvPr/>
        </p:nvGrpSpPr>
        <p:grpSpPr>
          <a:xfrm>
            <a:off x="9096245" y="1983359"/>
            <a:ext cx="2560065" cy="661776"/>
            <a:chOff x="1704484" y="1766676"/>
            <a:chExt cx="1277250" cy="661776"/>
          </a:xfrm>
        </p:grpSpPr>
        <p:sp>
          <p:nvSpPr>
            <p:cNvPr id="46" name="TextBox 45"/>
            <p:cNvSpPr txBox="1"/>
            <p:nvPr/>
          </p:nvSpPr>
          <p:spPr>
            <a:xfrm>
              <a:off x="1729228" y="2105287"/>
              <a:ext cx="125250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최종 점검 후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최종본 발표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4484" y="1766676"/>
              <a:ext cx="1023846" cy="34836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기말고사 후</a:t>
              </a:r>
            </a:p>
          </p:txBody>
        </p:sp>
      </p:grp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124898" y="19498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38397" y="2627088"/>
            <a:ext cx="2442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프로젝트 진도 나가면서 </a:t>
            </a:r>
            <a:r>
              <a:rPr lang="en-US" altLang="ko-KR" sz="1400" dirty="0"/>
              <a:t>6</a:t>
            </a:r>
            <a:r>
              <a:rPr lang="ko-KR" altLang="en-US" sz="1400" dirty="0"/>
              <a:t>월 첫째 주 까지 완성</a:t>
            </a:r>
          </a:p>
        </p:txBody>
      </p:sp>
    </p:spTree>
    <p:extLst>
      <p:ext uri="{BB962C8B-B14F-4D97-AF65-F5344CB8AC3E}">
        <p14:creationId xmlns:p14="http://schemas.microsoft.com/office/powerpoint/2010/main" val="13189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76677" y="3450796"/>
            <a:ext cx="705424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cs typeface="Arial" pitchFamily="34" charset="0"/>
              </a:rPr>
              <a:t>Q &amp; A</a:t>
            </a:r>
            <a:endParaRPr lang="ko-KR" altLang="en-US" sz="8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532705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5228214" y="1854302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55195" y="1815304"/>
            <a:ext cx="5745013" cy="4648259"/>
            <a:chOff x="5885014" y="654503"/>
            <a:chExt cx="5745013" cy="4648259"/>
          </a:xfrm>
        </p:grpSpPr>
        <p:grpSp>
          <p:nvGrpSpPr>
            <p:cNvPr id="14" name="Group 13"/>
            <p:cNvGrpSpPr/>
            <p:nvPr/>
          </p:nvGrpSpPr>
          <p:grpSpPr>
            <a:xfrm>
              <a:off x="6903917" y="718301"/>
              <a:ext cx="4726110" cy="1062218"/>
              <a:chOff x="6751979" y="1666120"/>
              <a:chExt cx="4526165" cy="106221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70450" y="2090617"/>
                <a:ext cx="4507693" cy="63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주식자동매매프로그램을 작성하여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사용자들에게 하여금 매수와 매도에 대한 자동화와 편리를 제공하는 동시에 다른 유익한 관련 정보도 제공한다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51979" y="1666120"/>
                <a:ext cx="4507693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주식자동매매 프로그램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885014" y="654503"/>
              <a:ext cx="958096" cy="821216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01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903915" y="1889512"/>
              <a:ext cx="4726109" cy="872082"/>
              <a:chOff x="6751979" y="1666120"/>
              <a:chExt cx="4526164" cy="87208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70451" y="2090617"/>
                <a:ext cx="4507692" cy="447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키움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open API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를 받아와 실시간 주가정보를 제공하고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그에 따른 책정한 금액에 따라 자동매도매수를 진행한다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매수</a:t>
                </a:r>
                <a:r>
                  <a:rPr lang="en-US" altLang="ko-KR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,</a:t>
                </a: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매도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02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03915" y="3060723"/>
              <a:ext cx="4726109" cy="886162"/>
              <a:chOff x="6751979" y="1666120"/>
              <a:chExt cx="4526164" cy="8861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실제로 쓰이는 주식 프로그램보다 필요한 기능만 모인 간소화된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UI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를 통해  시각적으로 집중도를 높인다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  <a:endParaRPr lang="en-US" altLang="ko-KR" sz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en-US" altLang="ko-KR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UI</a:t>
                </a: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 간소화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03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903915" y="4231934"/>
              <a:ext cx="4726109" cy="1070828"/>
              <a:chOff x="6751979" y="1666120"/>
              <a:chExt cx="4526164" cy="107082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미리 지정해둔 값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매수가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lt1"/>
                    </a:solidFill>
                  </a:rPr>
                  <a:t>익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lt1"/>
                    </a:solidFill>
                  </a:rPr>
                  <a:t>손절률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)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에 따라 주가의 흐름을 반영하여 실제 계좌에서 주식을 매도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매수가 가능하게 하는 것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주식계좌 연동을 통해 실생활에서 사용 가능하게 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51979" y="1666120"/>
                <a:ext cx="4507692" cy="491810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목적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885014" y="4168136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04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66631" y="481853"/>
            <a:ext cx="7732059" cy="79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600" b="1" dirty="0">
                <a:solidFill>
                  <a:schemeClr val="lt1"/>
                </a:solidFill>
              </a:rPr>
              <a:t>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/>
              <a:t>프로젝트 구성 요소</a:t>
            </a:r>
          </a:p>
        </p:txBody>
      </p:sp>
      <p:grpSp>
        <p:nvGrpSpPr>
          <p:cNvPr id="3" name="그룹 55"/>
          <p:cNvGrpSpPr/>
          <p:nvPr/>
        </p:nvGrpSpPr>
        <p:grpSpPr>
          <a:xfrm>
            <a:off x="3050187" y="1397026"/>
            <a:ext cx="1350651" cy="1350650"/>
            <a:chOff x="5410154" y="1792609"/>
            <a:chExt cx="1350651" cy="1350650"/>
          </a:xfrm>
        </p:grpSpPr>
        <p:sp>
          <p:nvSpPr>
            <p:cNvPr id="4" name="Right Triangle 3"/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5" name="Right Triangle 4"/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grpSp>
        <p:nvGrpSpPr>
          <p:cNvPr id="6" name="그룹 47"/>
          <p:cNvGrpSpPr/>
          <p:nvPr/>
        </p:nvGrpSpPr>
        <p:grpSpPr>
          <a:xfrm>
            <a:off x="3039667" y="2847397"/>
            <a:ext cx="1350651" cy="1350651"/>
            <a:chOff x="5410154" y="3235402"/>
            <a:chExt cx="1350651" cy="1350651"/>
          </a:xfrm>
        </p:grpSpPr>
        <p:sp>
          <p:nvSpPr>
            <p:cNvPr id="7" name="Right Triangle 6"/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grpSp>
        <p:nvGrpSpPr>
          <p:cNvPr id="9" name="그룹 46"/>
          <p:cNvGrpSpPr/>
          <p:nvPr/>
        </p:nvGrpSpPr>
        <p:grpSpPr>
          <a:xfrm>
            <a:off x="3033312" y="4311244"/>
            <a:ext cx="1350651" cy="1350652"/>
            <a:chOff x="5403799" y="4678196"/>
            <a:chExt cx="1350651" cy="1350652"/>
          </a:xfrm>
        </p:grpSpPr>
        <p:sp>
          <p:nvSpPr>
            <p:cNvPr id="10" name="Right Triangle 9"/>
            <p:cNvSpPr/>
            <p:nvPr/>
          </p:nvSpPr>
          <p:spPr>
            <a:xfrm>
              <a:off x="5403799" y="4732848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11" name="Right Triangle 10"/>
            <p:cNvSpPr/>
            <p:nvPr/>
          </p:nvSpPr>
          <p:spPr>
            <a:xfrm rot="10800000">
              <a:off x="5458450" y="4678196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66665" y="106375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1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4944" y="1822141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2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6665" y="258589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3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405" y="3282598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4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5987" y="401213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5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9673" y="4707180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6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70162" y="1518353"/>
            <a:ext cx="5147605" cy="830997"/>
            <a:chOff x="3017858" y="4283314"/>
            <a:chExt cx="1890850" cy="830997"/>
          </a:xfrm>
        </p:grpSpPr>
        <p:sp>
          <p:nvSpPr>
            <p:cNvPr id="28" name="TextBox 27"/>
            <p:cNvSpPr txBox="1"/>
            <p:nvPr/>
          </p:nvSpPr>
          <p:spPr>
            <a:xfrm>
              <a:off x="3021855" y="4560313"/>
              <a:ext cx="188685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주식 프로그램의 기본 기능 구현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실제계좌 연동하여 실용성을 높이는 파트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관련 뉴스도 제공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8" y="4283314"/>
              <a:ext cx="187081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사용자 편의를 위한 기본 기능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관련 뉴스 스크랩 기능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0164" y="2988387"/>
            <a:ext cx="3729739" cy="816181"/>
            <a:chOff x="3017858" y="4283314"/>
            <a:chExt cx="1890849" cy="816181"/>
          </a:xfrm>
        </p:grpSpPr>
        <p:sp>
          <p:nvSpPr>
            <p:cNvPr id="31" name="TextBox 30"/>
            <p:cNvSpPr txBox="1"/>
            <p:nvPr/>
          </p:nvSpPr>
          <p:spPr>
            <a:xfrm>
              <a:off x="3021855" y="4560313"/>
              <a:ext cx="1886852" cy="539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키움증권에서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받아와서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실시간 가격정보 와 그에 따른 자산손익율 정보제공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7858" y="4283314"/>
              <a:ext cx="1870812" cy="311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키움 </a:t>
              </a:r>
              <a:r>
                <a:rPr lang="en-US" altLang="ko-KR" sz="15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OPEN API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164" y="4458363"/>
            <a:ext cx="3729739" cy="1061637"/>
            <a:chOff x="3017858" y="4283256"/>
            <a:chExt cx="1890849" cy="1061637"/>
          </a:xfrm>
        </p:grpSpPr>
        <p:sp>
          <p:nvSpPr>
            <p:cNvPr id="34" name="TextBox 33"/>
            <p:cNvSpPr txBox="1"/>
            <p:nvPr/>
          </p:nvSpPr>
          <p:spPr>
            <a:xfrm>
              <a:off x="3021855" y="4560063"/>
              <a:ext cx="1886852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매수 매도에 따른 수학적 메커니즘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자동매매인 만큼 정해진 가격에 구매해야 하는 핸디캡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7858" y="4283256"/>
              <a:ext cx="18708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자동 매도 매수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8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0pen API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49C87-AEBA-47FA-94FA-C1AA0AB751F4}"/>
              </a:ext>
            </a:extLst>
          </p:cNvPr>
          <p:cNvGrpSpPr/>
          <p:nvPr/>
        </p:nvGrpSpPr>
        <p:grpSpPr>
          <a:xfrm>
            <a:off x="7572941" y="1908522"/>
            <a:ext cx="4216781" cy="3601414"/>
            <a:chOff x="4529156" y="1268760"/>
            <a:chExt cx="4972510" cy="42618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BF2CE9-A81C-4D47-A0CC-18B70FE37E87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5458252" y="2735622"/>
              <a:ext cx="717536" cy="6453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A9B083-F466-4517-A1FA-98BDCE34988C}"/>
                </a:ext>
              </a:extLst>
            </p:cNvPr>
            <p:cNvSpPr/>
            <p:nvPr/>
          </p:nvSpPr>
          <p:spPr>
            <a:xfrm>
              <a:off x="6043225" y="2924944"/>
              <a:ext cx="1584176" cy="15841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EA687C-4086-4B7D-9094-4BCE8377F2DF}"/>
                </a:ext>
              </a:extLst>
            </p:cNvPr>
            <p:cNvSpPr/>
            <p:nvPr/>
          </p:nvSpPr>
          <p:spPr>
            <a:xfrm>
              <a:off x="8197138" y="1268760"/>
              <a:ext cx="1304528" cy="1304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 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4001DF-1936-42F8-8BA7-471326B16C82}"/>
                </a:ext>
              </a:extLst>
            </p:cNvPr>
            <p:cNvSpPr/>
            <p:nvPr/>
          </p:nvSpPr>
          <p:spPr>
            <a:xfrm>
              <a:off x="7990958" y="4263521"/>
              <a:ext cx="1199636" cy="11738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다시</a:t>
              </a:r>
              <a:r>
                <a:rPr lang="en-US" altLang="ko-KR" b="1" dirty="0"/>
                <a:t>#</a:t>
              </a:r>
              <a:endParaRPr lang="en-US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E2C1C-2CAF-4946-A494-F403C139FEFE}"/>
                </a:ext>
              </a:extLst>
            </p:cNvPr>
            <p:cNvSpPr/>
            <p:nvPr/>
          </p:nvSpPr>
          <p:spPr>
            <a:xfrm>
              <a:off x="4529156" y="1806526"/>
              <a:ext cx="1088504" cy="108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User 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A1030F-4C65-48B5-A7BC-BFB9414AC890}"/>
                </a:ext>
              </a:extLst>
            </p:cNvPr>
            <p:cNvSpPr/>
            <p:nvPr/>
          </p:nvSpPr>
          <p:spPr>
            <a:xfrm>
              <a:off x="4737090" y="4442118"/>
              <a:ext cx="1088504" cy="108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User 3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21C512-DA0D-4501-8341-80077BE66B5C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5666186" y="4135413"/>
              <a:ext cx="509602" cy="4661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9CF9BF-B6DC-43B7-91CB-71CD4F1B8C47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7395404" y="2382244"/>
              <a:ext cx="992778" cy="7746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58285-07C6-43A6-AEFB-71606312867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527849" y="4012411"/>
              <a:ext cx="638792" cy="4230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7A484F-2AB9-46AF-8B8D-CCC92A82F90B}"/>
                </a:ext>
              </a:extLst>
            </p:cNvPr>
            <p:cNvSpPr/>
            <p:nvPr/>
          </p:nvSpPr>
          <p:spPr>
            <a:xfrm>
              <a:off x="6876256" y="488469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45154E-CFB0-4351-9C4A-137312FA9B55}"/>
                </a:ext>
              </a:extLst>
            </p:cNvPr>
            <p:cNvSpPr/>
            <p:nvPr/>
          </p:nvSpPr>
          <p:spPr>
            <a:xfrm>
              <a:off x="7814248" y="3017813"/>
              <a:ext cx="265351" cy="2653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235A33-6BCB-45CE-8B63-1694909894EE}"/>
                </a:ext>
              </a:extLst>
            </p:cNvPr>
            <p:cNvSpPr/>
            <p:nvPr/>
          </p:nvSpPr>
          <p:spPr>
            <a:xfrm>
              <a:off x="6300193" y="2437170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85E89F-A1FC-49D2-B36E-FCBD81D1EBB9}"/>
                </a:ext>
              </a:extLst>
            </p:cNvPr>
            <p:cNvSpPr/>
            <p:nvPr/>
          </p:nvSpPr>
          <p:spPr>
            <a:xfrm>
              <a:off x="5540138" y="3686936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C9D8E-64FB-4EC5-A744-E6A00803CE06}"/>
                </a:ext>
              </a:extLst>
            </p:cNvPr>
            <p:cNvSpPr/>
            <p:nvPr/>
          </p:nvSpPr>
          <p:spPr>
            <a:xfrm>
              <a:off x="6035505" y="3824548"/>
              <a:ext cx="15645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증권 </a:t>
              </a:r>
              <a:r>
                <a:rPr lang="en-US" altLang="ko-KR" b="1" dirty="0">
                  <a:solidFill>
                    <a:schemeClr val="bg1"/>
                  </a:solidFill>
                </a:rPr>
                <a:t>API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6CC3779B-6865-4CE9-B9D2-25EB9570157C}"/>
                </a:ext>
              </a:extLst>
            </p:cNvPr>
            <p:cNvSpPr/>
            <p:nvPr/>
          </p:nvSpPr>
          <p:spPr>
            <a:xfrm>
              <a:off x="8985167" y="391016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1C84A9C4-BBE3-4C97-89B4-96F7E76E14E2}"/>
                </a:ext>
              </a:extLst>
            </p:cNvPr>
            <p:cNvSpPr/>
            <p:nvPr/>
          </p:nvSpPr>
          <p:spPr>
            <a:xfrm>
              <a:off x="6975445" y="2662065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D9EAAE45-BD75-476D-8D56-224494957919}"/>
                </a:ext>
              </a:extLst>
            </p:cNvPr>
            <p:cNvSpPr/>
            <p:nvPr/>
          </p:nvSpPr>
          <p:spPr>
            <a:xfrm>
              <a:off x="6094196" y="4439335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8995943" y="3563204"/>
            <a:ext cx="971157" cy="516819"/>
            <a:chOff x="3767143" y="2846931"/>
            <a:chExt cx="1053838" cy="635103"/>
          </a:xfrm>
        </p:grpSpPr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4" name="그림 53" descr="텍스트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494409D1-C0F6-B73F-3C2D-81FFB9415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8" y="2474899"/>
            <a:ext cx="6646318" cy="32553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5DF2FAC-161E-3C74-BE9A-FF7F9D3B2AD3}"/>
              </a:ext>
            </a:extLst>
          </p:cNvPr>
          <p:cNvSpPr txBox="1"/>
          <p:nvPr/>
        </p:nvSpPr>
        <p:spPr>
          <a:xfrm>
            <a:off x="1673085" y="2055363"/>
            <a:ext cx="42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Programming Interface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62174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0pen API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2293247-9BE7-308A-8F59-4F71AF08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31" y="4113039"/>
            <a:ext cx="2130622" cy="251531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6BEEF5-C590-423A-BFCC-3574B9F7801D}"/>
              </a:ext>
            </a:extLst>
          </p:cNvPr>
          <p:cNvGrpSpPr/>
          <p:nvPr/>
        </p:nvGrpSpPr>
        <p:grpSpPr>
          <a:xfrm>
            <a:off x="1379441" y="1111068"/>
            <a:ext cx="8364151" cy="2824512"/>
            <a:chOff x="1287363" y="1734398"/>
            <a:chExt cx="6125045" cy="1957336"/>
          </a:xfrm>
        </p:grpSpPr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0026FD31-CFB7-4B1E-B4D7-1FBE5D6A7DE7}"/>
                </a:ext>
              </a:extLst>
            </p:cNvPr>
            <p:cNvSpPr/>
            <p:nvPr/>
          </p:nvSpPr>
          <p:spPr>
            <a:xfrm rot="5400000">
              <a:off x="4404964" y="1766586"/>
              <a:ext cx="1448756" cy="240153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1E186181-5F3F-4E53-A18E-B04087A1EBCF}"/>
                </a:ext>
              </a:extLst>
            </p:cNvPr>
            <p:cNvSpPr/>
            <p:nvPr/>
          </p:nvSpPr>
          <p:spPr>
            <a:xfrm rot="16200000">
              <a:off x="1526029" y="2004312"/>
              <a:ext cx="1448756" cy="1926087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AE5C92D8-195F-4B7A-B10B-1022FA19ACB7}"/>
                </a:ext>
              </a:extLst>
            </p:cNvPr>
            <p:cNvSpPr/>
            <p:nvPr/>
          </p:nvSpPr>
          <p:spPr>
            <a:xfrm rot="10800000">
              <a:off x="2858124" y="1734398"/>
              <a:ext cx="1429432" cy="195212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6BB92296-7A69-440C-B7FA-54BFC8EB45D2}"/>
                </a:ext>
              </a:extLst>
            </p:cNvPr>
            <p:cNvSpPr/>
            <p:nvPr/>
          </p:nvSpPr>
          <p:spPr>
            <a:xfrm rot="10800000">
              <a:off x="5982976" y="1734447"/>
              <a:ext cx="1429432" cy="195207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7CE89E8C-1213-4133-BAD2-9FDE7A2541D5}"/>
                </a:ext>
              </a:extLst>
            </p:cNvPr>
            <p:cNvSpPr txBox="1"/>
            <p:nvPr/>
          </p:nvSpPr>
          <p:spPr>
            <a:xfrm>
              <a:off x="1331323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키움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API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ABF5B33D-CDC9-4378-8981-075C8293C5FD}"/>
                </a:ext>
              </a:extLst>
            </p:cNvPr>
            <p:cNvSpPr txBox="1"/>
            <p:nvPr/>
          </p:nvSpPr>
          <p:spPr>
            <a:xfrm>
              <a:off x="2896441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로그인</a:t>
              </a:r>
            </a:p>
          </p:txBody>
        </p:sp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9BB75813-793B-4C1D-B8C4-2ABC3C03C89E}"/>
                </a:ext>
              </a:extLst>
            </p:cNvPr>
            <p:cNvSpPr txBox="1"/>
            <p:nvPr/>
          </p:nvSpPr>
          <p:spPr>
            <a:xfrm>
              <a:off x="4461559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계좌 정보</a:t>
              </a: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7FA232C5-BD66-4A3F-9212-E68EAA1A5CFC}"/>
                </a:ext>
              </a:extLst>
            </p:cNvPr>
            <p:cNvSpPr txBox="1"/>
            <p:nvPr/>
          </p:nvSpPr>
          <p:spPr>
            <a:xfrm>
              <a:off x="6024812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매도 매수</a:t>
              </a:r>
            </a:p>
          </p:txBody>
        </p:sp>
      </p:grpSp>
      <p:grpSp>
        <p:nvGrpSpPr>
          <p:cNvPr id="115" name="Group 191">
            <a:extLst>
              <a:ext uri="{FF2B5EF4-FFF2-40B4-BE49-F238E27FC236}">
                <a16:creationId xmlns:a16="http://schemas.microsoft.com/office/drawing/2014/main" id="{0D928D0C-7018-4A89-B84C-ACDCB499A492}"/>
              </a:ext>
            </a:extLst>
          </p:cNvPr>
          <p:cNvGrpSpPr/>
          <p:nvPr/>
        </p:nvGrpSpPr>
        <p:grpSpPr>
          <a:xfrm>
            <a:off x="6004231" y="4810658"/>
            <a:ext cx="1183775" cy="1193089"/>
            <a:chOff x="3734285" y="3060373"/>
            <a:chExt cx="1119554" cy="800846"/>
          </a:xfrm>
        </p:grpSpPr>
        <p:sp>
          <p:nvSpPr>
            <p:cNvPr id="116" name="Rectangle 192">
              <a:extLst>
                <a:ext uri="{FF2B5EF4-FFF2-40B4-BE49-F238E27FC236}">
                  <a16:creationId xmlns:a16="http://schemas.microsoft.com/office/drawing/2014/main" id="{B1620A3C-C92C-4625-B13A-6F98E4068897}"/>
                </a:ext>
              </a:extLst>
            </p:cNvPr>
            <p:cNvSpPr/>
            <p:nvPr/>
          </p:nvSpPr>
          <p:spPr>
            <a:xfrm>
              <a:off x="3734285" y="3585834"/>
              <a:ext cx="158262" cy="275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Rectangle 193">
              <a:extLst>
                <a:ext uri="{FF2B5EF4-FFF2-40B4-BE49-F238E27FC236}">
                  <a16:creationId xmlns:a16="http://schemas.microsoft.com/office/drawing/2014/main" id="{38B06AB1-98FE-4090-8777-3F4F2BBDB82E}"/>
                </a:ext>
              </a:extLst>
            </p:cNvPr>
            <p:cNvSpPr/>
            <p:nvPr/>
          </p:nvSpPr>
          <p:spPr>
            <a:xfrm>
              <a:off x="3974608" y="3317251"/>
              <a:ext cx="158262" cy="543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8" name="Rectangle 194">
              <a:extLst>
                <a:ext uri="{FF2B5EF4-FFF2-40B4-BE49-F238E27FC236}">
                  <a16:creationId xmlns:a16="http://schemas.microsoft.com/office/drawing/2014/main" id="{DA7FA208-61FC-4EA5-830A-A86E53207F75}"/>
                </a:ext>
              </a:extLst>
            </p:cNvPr>
            <p:cNvSpPr/>
            <p:nvPr/>
          </p:nvSpPr>
          <p:spPr>
            <a:xfrm>
              <a:off x="4214931" y="3455681"/>
              <a:ext cx="158262" cy="4055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Rectangle 195">
              <a:extLst>
                <a:ext uri="{FF2B5EF4-FFF2-40B4-BE49-F238E27FC236}">
                  <a16:creationId xmlns:a16="http://schemas.microsoft.com/office/drawing/2014/main" id="{C8318626-21E0-4079-B95D-C619F7B0F02B}"/>
                </a:ext>
              </a:extLst>
            </p:cNvPr>
            <p:cNvSpPr/>
            <p:nvPr/>
          </p:nvSpPr>
          <p:spPr>
            <a:xfrm>
              <a:off x="4455254" y="3326642"/>
              <a:ext cx="158262" cy="5345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Rectangle 196">
              <a:extLst>
                <a:ext uri="{FF2B5EF4-FFF2-40B4-BE49-F238E27FC236}">
                  <a16:creationId xmlns:a16="http://schemas.microsoft.com/office/drawing/2014/main" id="{22540E97-01A6-4D37-82AC-AE234417546E}"/>
                </a:ext>
              </a:extLst>
            </p:cNvPr>
            <p:cNvSpPr/>
            <p:nvPr/>
          </p:nvSpPr>
          <p:spPr>
            <a:xfrm>
              <a:off x="4695577" y="3060373"/>
              <a:ext cx="158262" cy="8008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7" name="Group 19">
            <a:extLst>
              <a:ext uri="{FF2B5EF4-FFF2-40B4-BE49-F238E27FC236}">
                <a16:creationId xmlns:a16="http://schemas.microsoft.com/office/drawing/2014/main" id="{3EF92792-52D8-4D57-A801-345C6C05C404}"/>
              </a:ext>
            </a:extLst>
          </p:cNvPr>
          <p:cNvGrpSpPr/>
          <p:nvPr/>
        </p:nvGrpSpPr>
        <p:grpSpPr>
          <a:xfrm>
            <a:off x="7628251" y="4805489"/>
            <a:ext cx="1063603" cy="1228574"/>
            <a:chOff x="2736685" y="4481688"/>
            <a:chExt cx="1741367" cy="1792652"/>
          </a:xfrm>
        </p:grpSpPr>
        <p:sp>
          <p:nvSpPr>
            <p:cNvPr id="130" name="Freeform: Shape 20">
              <a:extLst>
                <a:ext uri="{FF2B5EF4-FFF2-40B4-BE49-F238E27FC236}">
                  <a16:creationId xmlns:a16="http://schemas.microsoft.com/office/drawing/2014/main" id="{18EB599A-B98A-4A0D-9B86-C98BB5555A7C}"/>
                </a:ext>
              </a:extLst>
            </p:cNvPr>
            <p:cNvSpPr/>
            <p:nvPr/>
          </p:nvSpPr>
          <p:spPr>
            <a:xfrm>
              <a:off x="3172072" y="4481688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1" name="Freeform: Shape 21">
              <a:extLst>
                <a:ext uri="{FF2B5EF4-FFF2-40B4-BE49-F238E27FC236}">
                  <a16:creationId xmlns:a16="http://schemas.microsoft.com/office/drawing/2014/main" id="{4DB0811E-E92E-493E-8691-33E39416874E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22">
              <a:extLst>
                <a:ext uri="{FF2B5EF4-FFF2-40B4-BE49-F238E27FC236}">
                  <a16:creationId xmlns:a16="http://schemas.microsoft.com/office/drawing/2014/main" id="{F9F91D63-5154-41CA-A17F-F281643F5171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29" name="TextBox 25">
            <a:extLst>
              <a:ext uri="{FF2B5EF4-FFF2-40B4-BE49-F238E27FC236}">
                <a16:creationId xmlns:a16="http://schemas.microsoft.com/office/drawing/2014/main" id="{4218DC60-0061-432B-A2F0-FEE27FF1D51F}"/>
              </a:ext>
            </a:extLst>
          </p:cNvPr>
          <p:cNvSpPr txBox="1"/>
          <p:nvPr/>
        </p:nvSpPr>
        <p:spPr>
          <a:xfrm>
            <a:off x="8648951" y="4768274"/>
            <a:ext cx="1089378" cy="5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BUY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3" name="Group 14">
            <a:extLst>
              <a:ext uri="{FF2B5EF4-FFF2-40B4-BE49-F238E27FC236}">
                <a16:creationId xmlns:a16="http://schemas.microsoft.com/office/drawing/2014/main" id="{84973463-92C6-4604-AAE7-B71C919D0C58}"/>
              </a:ext>
            </a:extLst>
          </p:cNvPr>
          <p:cNvGrpSpPr/>
          <p:nvPr/>
        </p:nvGrpSpPr>
        <p:grpSpPr>
          <a:xfrm>
            <a:off x="10383605" y="4805489"/>
            <a:ext cx="931802" cy="1193089"/>
            <a:chOff x="10255665" y="4623530"/>
            <a:chExt cx="1780099" cy="2031315"/>
          </a:xfrm>
        </p:grpSpPr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0496D2DB-1B30-40F5-9410-100C594D11EC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D336D3D-E9FC-4A23-8208-D919457B5507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A0D4CCCB-A7EE-4437-9EEB-6166F15D4F1F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726253D1-62AA-4F69-8ACA-8CD12FB9460B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5" name="TextBox 26">
            <a:extLst>
              <a:ext uri="{FF2B5EF4-FFF2-40B4-BE49-F238E27FC236}">
                <a16:creationId xmlns:a16="http://schemas.microsoft.com/office/drawing/2014/main" id="{578A7675-9918-469A-A080-8F7BCAAB522D}"/>
              </a:ext>
            </a:extLst>
          </p:cNvPr>
          <p:cNvSpPr txBox="1"/>
          <p:nvPr/>
        </p:nvSpPr>
        <p:spPr>
          <a:xfrm>
            <a:off x="9217750" y="5558142"/>
            <a:ext cx="1089378" cy="5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SELL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076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40895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+mn-lt"/>
              </a:rPr>
              <a:t>매수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매도</a:t>
            </a:r>
            <a:endParaRPr lang="en-US" b="1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0181-21AD-4CDE-A1E4-CCEC4692A600}"/>
              </a:ext>
            </a:extLst>
          </p:cNvPr>
          <p:cNvSpPr/>
          <p:nvPr/>
        </p:nvSpPr>
        <p:spPr>
          <a:xfrm>
            <a:off x="7467523" y="2311791"/>
            <a:ext cx="2942926" cy="79200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C1724-94F0-4238-BADD-D17EE3762B1C}"/>
              </a:ext>
            </a:extLst>
          </p:cNvPr>
          <p:cNvSpPr/>
          <p:nvPr/>
        </p:nvSpPr>
        <p:spPr>
          <a:xfrm>
            <a:off x="957594" y="4840326"/>
            <a:ext cx="2942926" cy="792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Bent-Up Arrow 129">
            <a:extLst>
              <a:ext uri="{FF2B5EF4-FFF2-40B4-BE49-F238E27FC236}">
                <a16:creationId xmlns:a16="http://schemas.microsoft.com/office/drawing/2014/main" id="{EE2CBB61-04A1-41CA-B4D6-62F8AA262437}"/>
              </a:ext>
            </a:extLst>
          </p:cNvPr>
          <p:cNvSpPr/>
          <p:nvPr/>
        </p:nvSpPr>
        <p:spPr>
          <a:xfrm rot="16200000" flipV="1">
            <a:off x="2452165" y="4134651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2D4DB-96D4-4FB6-82D8-D71C2F53006D}"/>
              </a:ext>
            </a:extLst>
          </p:cNvPr>
          <p:cNvSpPr/>
          <p:nvPr/>
        </p:nvSpPr>
        <p:spPr>
          <a:xfrm>
            <a:off x="3127570" y="3997481"/>
            <a:ext cx="2942926" cy="7920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Bent-Up Arrow 130">
            <a:extLst>
              <a:ext uri="{FF2B5EF4-FFF2-40B4-BE49-F238E27FC236}">
                <a16:creationId xmlns:a16="http://schemas.microsoft.com/office/drawing/2014/main" id="{00C2867C-564F-4E0F-8BAF-A55653CD0B30}"/>
              </a:ext>
            </a:extLst>
          </p:cNvPr>
          <p:cNvSpPr/>
          <p:nvPr/>
        </p:nvSpPr>
        <p:spPr>
          <a:xfrm rot="16200000" flipV="1">
            <a:off x="4607188" y="3318038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858A6-39C9-43F4-A38B-8E5C2AF7995C}"/>
              </a:ext>
            </a:extLst>
          </p:cNvPr>
          <p:cNvSpPr/>
          <p:nvPr/>
        </p:nvSpPr>
        <p:spPr>
          <a:xfrm>
            <a:off x="5297546" y="3154636"/>
            <a:ext cx="2942926" cy="79200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Bent-Up Arrow 131">
            <a:extLst>
              <a:ext uri="{FF2B5EF4-FFF2-40B4-BE49-F238E27FC236}">
                <a16:creationId xmlns:a16="http://schemas.microsoft.com/office/drawing/2014/main" id="{0B8310E3-9A8C-45A6-9F39-0543014E3EF4}"/>
              </a:ext>
            </a:extLst>
          </p:cNvPr>
          <p:cNvSpPr/>
          <p:nvPr/>
        </p:nvSpPr>
        <p:spPr>
          <a:xfrm rot="16200000" flipV="1">
            <a:off x="6762211" y="2501423"/>
            <a:ext cx="597209" cy="813415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D0D33-AFBB-4560-8F58-8922750352B4}"/>
              </a:ext>
            </a:extLst>
          </p:cNvPr>
          <p:cNvSpPr txBox="1"/>
          <p:nvPr/>
        </p:nvSpPr>
        <p:spPr>
          <a:xfrm>
            <a:off x="1062183" y="5097826"/>
            <a:ext cx="2729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True or False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6AE56-4C67-4D6E-8DA1-8E2655560D5D}"/>
              </a:ext>
            </a:extLst>
          </p:cNvPr>
          <p:cNvSpPr txBox="1"/>
          <p:nvPr/>
        </p:nvSpPr>
        <p:spPr>
          <a:xfrm>
            <a:off x="3312151" y="4210200"/>
            <a:ext cx="26138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Total price = (quantity) x (price)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94859-F872-4E5C-BCD0-0EF3D7BA562C}"/>
              </a:ext>
            </a:extLst>
          </p:cNvPr>
          <p:cNvSpPr txBox="1"/>
          <p:nvPr/>
        </p:nvSpPr>
        <p:spPr>
          <a:xfrm>
            <a:off x="5437373" y="3232518"/>
            <a:ext cx="27106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Balance -= Total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67A0-FDA2-48AF-84B4-B4282687700F}"/>
              </a:ext>
            </a:extLst>
          </p:cNvPr>
          <p:cNvSpPr txBox="1"/>
          <p:nvPr/>
        </p:nvSpPr>
        <p:spPr>
          <a:xfrm>
            <a:off x="8148070" y="2539707"/>
            <a:ext cx="19565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UpdateAccount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D1AE95FE-A1FB-4772-932F-1E95AE57B828}"/>
              </a:ext>
            </a:extLst>
          </p:cNvPr>
          <p:cNvSpPr/>
          <p:nvPr/>
        </p:nvSpPr>
        <p:spPr>
          <a:xfrm>
            <a:off x="7684799" y="256454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Graphic 46">
            <a:extLst>
              <a:ext uri="{FF2B5EF4-FFF2-40B4-BE49-F238E27FC236}">
                <a16:creationId xmlns:a16="http://schemas.microsoft.com/office/drawing/2014/main" id="{B5F13551-57AD-47A1-A7DD-F30ECAA4CC6D}"/>
              </a:ext>
            </a:extLst>
          </p:cNvPr>
          <p:cNvSpPr/>
          <p:nvPr/>
        </p:nvSpPr>
        <p:spPr>
          <a:xfrm rot="20395817">
            <a:off x="992934" y="1695232"/>
            <a:ext cx="2356748" cy="2710941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9D437-A338-5183-93D8-BB3074B9F72A}"/>
              </a:ext>
            </a:extLst>
          </p:cNvPr>
          <p:cNvSpPr txBox="1"/>
          <p:nvPr/>
        </p:nvSpPr>
        <p:spPr>
          <a:xfrm>
            <a:off x="5452326" y="3543936"/>
            <a:ext cx="27106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Balance += Total price</a:t>
            </a:r>
          </a:p>
        </p:txBody>
      </p:sp>
    </p:spTree>
    <p:extLst>
      <p:ext uri="{BB962C8B-B14F-4D97-AF65-F5344CB8AC3E}">
        <p14:creationId xmlns:p14="http://schemas.microsoft.com/office/powerpoint/2010/main" val="3998977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610" y="41999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자동 매매</a:t>
            </a:r>
            <a:endParaRPr lang="en-US" b="1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F4314A-8BF6-453D-88BA-94F21A03484B}"/>
              </a:ext>
            </a:extLst>
          </p:cNvPr>
          <p:cNvSpPr/>
          <p:nvPr/>
        </p:nvSpPr>
        <p:spPr>
          <a:xfrm>
            <a:off x="2971376" y="2552882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3E26F38-4E68-4449-89D2-DEB9D89944A6}"/>
              </a:ext>
            </a:extLst>
          </p:cNvPr>
          <p:cNvSpPr/>
          <p:nvPr/>
        </p:nvSpPr>
        <p:spPr>
          <a:xfrm>
            <a:off x="4502132" y="2551485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71F8858F-3D06-4964-8452-F61D45DF6B9A}"/>
              </a:ext>
            </a:extLst>
          </p:cNvPr>
          <p:cNvSpPr/>
          <p:nvPr/>
        </p:nvSpPr>
        <p:spPr>
          <a:xfrm>
            <a:off x="7392748" y="3359402"/>
            <a:ext cx="764934" cy="1313994"/>
          </a:xfrm>
          <a:custGeom>
            <a:avLst/>
            <a:gdLst>
              <a:gd name="connsiteX0" fmla="*/ 0 w 764934"/>
              <a:gd name="connsiteY0" fmla="*/ 0 h 1277049"/>
              <a:gd name="connsiteX1" fmla="*/ 564002 w 764934"/>
              <a:gd name="connsiteY1" fmla="*/ 0 h 1277049"/>
              <a:gd name="connsiteX2" fmla="*/ 764934 w 764934"/>
              <a:gd name="connsiteY2" fmla="*/ 779913 h 1277049"/>
              <a:gd name="connsiteX3" fmla="*/ 270649 w 764934"/>
              <a:gd name="connsiteY3" fmla="*/ 1277049 h 1277049"/>
              <a:gd name="connsiteX4" fmla="*/ 0 w 764934"/>
              <a:gd name="connsiteY4" fmla="*/ 0 h 1277049"/>
              <a:gd name="connsiteX0" fmla="*/ 0 w 764934"/>
              <a:gd name="connsiteY0" fmla="*/ 27709 h 1304758"/>
              <a:gd name="connsiteX1" fmla="*/ 640972 w 764934"/>
              <a:gd name="connsiteY1" fmla="*/ 0 h 1304758"/>
              <a:gd name="connsiteX2" fmla="*/ 764934 w 764934"/>
              <a:gd name="connsiteY2" fmla="*/ 807622 h 1304758"/>
              <a:gd name="connsiteX3" fmla="*/ 270649 w 764934"/>
              <a:gd name="connsiteY3" fmla="*/ 1304758 h 1304758"/>
              <a:gd name="connsiteX4" fmla="*/ 0 w 764934"/>
              <a:gd name="connsiteY4" fmla="*/ 27709 h 1304758"/>
              <a:gd name="connsiteX0" fmla="*/ 0 w 764934"/>
              <a:gd name="connsiteY0" fmla="*/ 36945 h 1313994"/>
              <a:gd name="connsiteX1" fmla="*/ 659445 w 764934"/>
              <a:gd name="connsiteY1" fmla="*/ 0 h 1313994"/>
              <a:gd name="connsiteX2" fmla="*/ 764934 w 764934"/>
              <a:gd name="connsiteY2" fmla="*/ 816858 h 1313994"/>
              <a:gd name="connsiteX3" fmla="*/ 270649 w 764934"/>
              <a:gd name="connsiteY3" fmla="*/ 1313994 h 1313994"/>
              <a:gd name="connsiteX4" fmla="*/ 0 w 764934"/>
              <a:gd name="connsiteY4" fmla="*/ 36945 h 13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934" h="1313994">
                <a:moveTo>
                  <a:pt x="0" y="36945"/>
                </a:moveTo>
                <a:lnTo>
                  <a:pt x="659445" y="0"/>
                </a:lnTo>
                <a:lnTo>
                  <a:pt x="764934" y="816858"/>
                </a:lnTo>
                <a:lnTo>
                  <a:pt x="270649" y="1313994"/>
                </a:lnTo>
                <a:cubicBezTo>
                  <a:pt x="164012" y="903705"/>
                  <a:pt x="106637" y="447234"/>
                  <a:pt x="0" y="3694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1D757D48-D5A2-442A-8BC1-B5AF3D00FAA2}"/>
              </a:ext>
            </a:extLst>
          </p:cNvPr>
          <p:cNvSpPr/>
          <p:nvPr/>
        </p:nvSpPr>
        <p:spPr>
          <a:xfrm>
            <a:off x="6032888" y="2550088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48BBF697-A0D3-4B15-8F61-F959A496FB50}"/>
              </a:ext>
            </a:extLst>
          </p:cNvPr>
          <p:cNvSpPr/>
          <p:nvPr/>
        </p:nvSpPr>
        <p:spPr>
          <a:xfrm>
            <a:off x="860456" y="2693801"/>
            <a:ext cx="8810625" cy="1647423"/>
          </a:xfrm>
          <a:prstGeom prst="rightArrow">
            <a:avLst>
              <a:gd name="adj1" fmla="val 50000"/>
              <a:gd name="adj2" fmla="val 62720"/>
            </a:avLst>
          </a:prstGeom>
          <a:solidFill>
            <a:schemeClr val="accent4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D1C7C-896E-4BBA-AF22-7025C28AF464}"/>
              </a:ext>
            </a:extLst>
          </p:cNvPr>
          <p:cNvSpPr/>
          <p:nvPr/>
        </p:nvSpPr>
        <p:spPr>
          <a:xfrm rot="2700000">
            <a:off x="1376292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94D7-9251-445F-9FFF-B7C982D1349B}"/>
              </a:ext>
            </a:extLst>
          </p:cNvPr>
          <p:cNvSpPr/>
          <p:nvPr/>
        </p:nvSpPr>
        <p:spPr>
          <a:xfrm rot="2700000">
            <a:off x="2907048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BA2F7-C79A-436E-97B2-F1508BCD1C45}"/>
              </a:ext>
            </a:extLst>
          </p:cNvPr>
          <p:cNvSpPr/>
          <p:nvPr/>
        </p:nvSpPr>
        <p:spPr>
          <a:xfrm rot="2700000">
            <a:off x="4437804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E9182-6ACE-4256-8C6A-E2AB94F5919B}"/>
              </a:ext>
            </a:extLst>
          </p:cNvPr>
          <p:cNvSpPr/>
          <p:nvPr/>
        </p:nvSpPr>
        <p:spPr>
          <a:xfrm rot="2700000">
            <a:off x="5968560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9D59F-AAC2-487B-969F-9574FF0AD196}"/>
              </a:ext>
            </a:extLst>
          </p:cNvPr>
          <p:cNvSpPr txBox="1"/>
          <p:nvPr/>
        </p:nvSpPr>
        <p:spPr>
          <a:xfrm rot="2700000">
            <a:off x="1538299" y="3441504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매매 금액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8F1C0-25E8-4100-BF38-2CC6E6BDA5FA}"/>
              </a:ext>
            </a:extLst>
          </p:cNvPr>
          <p:cNvSpPr txBox="1"/>
          <p:nvPr/>
        </p:nvSpPr>
        <p:spPr>
          <a:xfrm rot="2700000">
            <a:off x="2950888" y="3419655"/>
            <a:ext cx="21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현재금액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)&lt;(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매수금액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ED0E1-058E-490E-840B-D8727DB64890}"/>
              </a:ext>
            </a:extLst>
          </p:cNvPr>
          <p:cNvSpPr txBox="1"/>
          <p:nvPr/>
        </p:nvSpPr>
        <p:spPr>
          <a:xfrm rot="2700000">
            <a:off x="4452218" y="3432583"/>
            <a:ext cx="221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매도금액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)&lt;(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현재금액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0A4B-6E61-4F9B-88BC-4741649C7A07}"/>
              </a:ext>
            </a:extLst>
          </p:cNvPr>
          <p:cNvSpPr txBox="1"/>
          <p:nvPr/>
        </p:nvSpPr>
        <p:spPr>
          <a:xfrm rot="2700000">
            <a:off x="6111517" y="3441504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주문 및 체결</a:t>
            </a:r>
          </a:p>
        </p:txBody>
      </p:sp>
      <p:grpSp>
        <p:nvGrpSpPr>
          <p:cNvPr id="34" name="Group 80">
            <a:extLst>
              <a:ext uri="{FF2B5EF4-FFF2-40B4-BE49-F238E27FC236}">
                <a16:creationId xmlns:a16="http://schemas.microsoft.com/office/drawing/2014/main" id="{C1A0A7ED-13A6-559C-8117-DCA230164EF3}"/>
              </a:ext>
            </a:extLst>
          </p:cNvPr>
          <p:cNvGrpSpPr/>
          <p:nvPr/>
        </p:nvGrpSpPr>
        <p:grpSpPr>
          <a:xfrm>
            <a:off x="9990922" y="2494754"/>
            <a:ext cx="1450274" cy="2045515"/>
            <a:chOff x="605168" y="1966954"/>
            <a:chExt cx="3230663" cy="4670534"/>
          </a:xfrm>
        </p:grpSpPr>
        <p:grpSp>
          <p:nvGrpSpPr>
            <p:cNvPr id="35" name="Group 81">
              <a:extLst>
                <a:ext uri="{FF2B5EF4-FFF2-40B4-BE49-F238E27FC236}">
                  <a16:creationId xmlns:a16="http://schemas.microsoft.com/office/drawing/2014/main" id="{3C57157B-C4CD-6A73-4B28-A1F5BB787B41}"/>
                </a:ext>
              </a:extLst>
            </p:cNvPr>
            <p:cNvGrpSpPr/>
            <p:nvPr/>
          </p:nvGrpSpPr>
          <p:grpSpPr>
            <a:xfrm>
              <a:off x="605168" y="2390472"/>
              <a:ext cx="2470023" cy="2468880"/>
              <a:chOff x="605168" y="2390472"/>
              <a:chExt cx="2470023" cy="2468880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D25BC9C8-0B9F-3B76-7C42-AD870F7534B3}"/>
                  </a:ext>
                </a:extLst>
              </p:cNvPr>
              <p:cNvSpPr/>
              <p:nvPr/>
            </p:nvSpPr>
            <p:spPr>
              <a:xfrm>
                <a:off x="605168" y="2390472"/>
                <a:ext cx="2470023" cy="2468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38" name="Group 84">
                <a:extLst>
                  <a:ext uri="{FF2B5EF4-FFF2-40B4-BE49-F238E27FC236}">
                    <a16:creationId xmlns:a16="http://schemas.microsoft.com/office/drawing/2014/main" id="{1205D182-3281-D6A7-A695-7DA4BFA9D74F}"/>
                  </a:ext>
                </a:extLst>
              </p:cNvPr>
              <p:cNvGrpSpPr/>
              <p:nvPr/>
            </p:nvGrpSpPr>
            <p:grpSpPr>
              <a:xfrm>
                <a:off x="2156436" y="2516511"/>
                <a:ext cx="188449" cy="1471350"/>
                <a:chOff x="10641180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66" name="Rectangle: Rounded Corners 112">
                  <a:extLst>
                    <a:ext uri="{FF2B5EF4-FFF2-40B4-BE49-F238E27FC236}">
                      <a16:creationId xmlns:a16="http://schemas.microsoft.com/office/drawing/2014/main" id="{D8D4F883-A4DC-CD88-A0FA-F139491952AB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Rounded Corners 113">
                  <a:extLst>
                    <a:ext uri="{FF2B5EF4-FFF2-40B4-BE49-F238E27FC236}">
                      <a16:creationId xmlns:a16="http://schemas.microsoft.com/office/drawing/2014/main" id="{CD4382FB-7335-B999-4E50-2839E2999094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85">
                <a:extLst>
                  <a:ext uri="{FF2B5EF4-FFF2-40B4-BE49-F238E27FC236}">
                    <a16:creationId xmlns:a16="http://schemas.microsoft.com/office/drawing/2014/main" id="{D699FFE2-9BB4-E27D-18C1-15E4ED681E04}"/>
                  </a:ext>
                </a:extLst>
              </p:cNvPr>
              <p:cNvGrpSpPr/>
              <p:nvPr/>
            </p:nvGrpSpPr>
            <p:grpSpPr>
              <a:xfrm>
                <a:off x="2836648" y="2729428"/>
                <a:ext cx="188449" cy="868539"/>
                <a:chOff x="10641180" y="362514"/>
                <a:chExt cx="247650" cy="1989158"/>
              </a:xfrm>
            </p:grpSpPr>
            <p:sp>
              <p:nvSpPr>
                <p:cNvPr id="64" name="Rectangle: Rounded Corners 110">
                  <a:extLst>
                    <a:ext uri="{FF2B5EF4-FFF2-40B4-BE49-F238E27FC236}">
                      <a16:creationId xmlns:a16="http://schemas.microsoft.com/office/drawing/2014/main" id="{655E9395-4844-4991-9E00-DD5EF249547E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111">
                  <a:extLst>
                    <a:ext uri="{FF2B5EF4-FFF2-40B4-BE49-F238E27FC236}">
                      <a16:creationId xmlns:a16="http://schemas.microsoft.com/office/drawing/2014/main" id="{3BB2841C-F24E-18A0-43E9-BF04739D8E4F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86">
                <a:extLst>
                  <a:ext uri="{FF2B5EF4-FFF2-40B4-BE49-F238E27FC236}">
                    <a16:creationId xmlns:a16="http://schemas.microsoft.com/office/drawing/2014/main" id="{A72E3CE0-1FE1-B13D-6E24-57F2F3CCD239}"/>
                  </a:ext>
                </a:extLst>
              </p:cNvPr>
              <p:cNvGrpSpPr/>
              <p:nvPr/>
            </p:nvGrpSpPr>
            <p:grpSpPr>
              <a:xfrm>
                <a:off x="1264785" y="3442745"/>
                <a:ext cx="188449" cy="1391622"/>
                <a:chOff x="10630391" y="1182550"/>
                <a:chExt cx="247650" cy="1828800"/>
              </a:xfrm>
            </p:grpSpPr>
            <p:sp>
              <p:nvSpPr>
                <p:cNvPr id="62" name="Rectangle: Rounded Corners 108">
                  <a:extLst>
                    <a:ext uri="{FF2B5EF4-FFF2-40B4-BE49-F238E27FC236}">
                      <a16:creationId xmlns:a16="http://schemas.microsoft.com/office/drawing/2014/main" id="{31BF23AD-783B-FB45-944A-27E8C31D1276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: Rounded Corners 109">
                  <a:extLst>
                    <a:ext uri="{FF2B5EF4-FFF2-40B4-BE49-F238E27FC236}">
                      <a16:creationId xmlns:a16="http://schemas.microsoft.com/office/drawing/2014/main" id="{F9E56275-FDFC-A726-02BE-6A6905B1EEFC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" name="Group 87">
                <a:extLst>
                  <a:ext uri="{FF2B5EF4-FFF2-40B4-BE49-F238E27FC236}">
                    <a16:creationId xmlns:a16="http://schemas.microsoft.com/office/drawing/2014/main" id="{9959E14E-E875-20B5-A7A2-49FC37EBA3A3}"/>
                  </a:ext>
                </a:extLst>
              </p:cNvPr>
              <p:cNvGrpSpPr/>
              <p:nvPr/>
            </p:nvGrpSpPr>
            <p:grpSpPr>
              <a:xfrm>
                <a:off x="809042" y="3146914"/>
                <a:ext cx="188449" cy="1391622"/>
                <a:chOff x="10653055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60" name="Rectangle: Rounded Corners 106">
                  <a:extLst>
                    <a:ext uri="{FF2B5EF4-FFF2-40B4-BE49-F238E27FC236}">
                      <a16:creationId xmlns:a16="http://schemas.microsoft.com/office/drawing/2014/main" id="{F70B4CD0-A86E-E81E-F2BE-6B69B8011CBA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107">
                  <a:extLst>
                    <a:ext uri="{FF2B5EF4-FFF2-40B4-BE49-F238E27FC236}">
                      <a16:creationId xmlns:a16="http://schemas.microsoft.com/office/drawing/2014/main" id="{4E2C0400-B667-3ED6-7E10-800EBD395E54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88">
                <a:extLst>
                  <a:ext uri="{FF2B5EF4-FFF2-40B4-BE49-F238E27FC236}">
                    <a16:creationId xmlns:a16="http://schemas.microsoft.com/office/drawing/2014/main" id="{62BA37A5-B2A0-971A-6CEC-4F9E1A8564DB}"/>
                  </a:ext>
                </a:extLst>
              </p:cNvPr>
              <p:cNvGrpSpPr/>
              <p:nvPr/>
            </p:nvGrpSpPr>
            <p:grpSpPr>
              <a:xfrm>
                <a:off x="1032147" y="3597967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58" name="Rectangle: Rounded Corners 104">
                  <a:extLst>
                    <a:ext uri="{FF2B5EF4-FFF2-40B4-BE49-F238E27FC236}">
                      <a16:creationId xmlns:a16="http://schemas.microsoft.com/office/drawing/2014/main" id="{F70A878A-3CD0-9DBF-CE1A-9B11AAB2B733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105">
                  <a:extLst>
                    <a:ext uri="{FF2B5EF4-FFF2-40B4-BE49-F238E27FC236}">
                      <a16:creationId xmlns:a16="http://schemas.microsoft.com/office/drawing/2014/main" id="{858357FF-0EED-936F-6BAD-3C78FF5031B6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89">
                <a:extLst>
                  <a:ext uri="{FF2B5EF4-FFF2-40B4-BE49-F238E27FC236}">
                    <a16:creationId xmlns:a16="http://schemas.microsoft.com/office/drawing/2014/main" id="{767D3691-4CAF-D521-5A73-4530B97CB679}"/>
                  </a:ext>
                </a:extLst>
              </p:cNvPr>
              <p:cNvGrpSpPr/>
              <p:nvPr/>
            </p:nvGrpSpPr>
            <p:grpSpPr>
              <a:xfrm>
                <a:off x="1481695" y="3354533"/>
                <a:ext cx="188449" cy="834973"/>
                <a:chOff x="10641180" y="500718"/>
                <a:chExt cx="247650" cy="1097280"/>
              </a:xfrm>
            </p:grpSpPr>
            <p:sp>
              <p:nvSpPr>
                <p:cNvPr id="56" name="Rectangle: Rounded Corners 102">
                  <a:extLst>
                    <a:ext uri="{FF2B5EF4-FFF2-40B4-BE49-F238E27FC236}">
                      <a16:creationId xmlns:a16="http://schemas.microsoft.com/office/drawing/2014/main" id="{AC594128-972E-DF01-ECEC-FAC3957F9771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103">
                  <a:extLst>
                    <a:ext uri="{FF2B5EF4-FFF2-40B4-BE49-F238E27FC236}">
                      <a16:creationId xmlns:a16="http://schemas.microsoft.com/office/drawing/2014/main" id="{BBDA3E9B-8BEB-D4D2-B9C5-847B0EF1715A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90">
                <a:extLst>
                  <a:ext uri="{FF2B5EF4-FFF2-40B4-BE49-F238E27FC236}">
                    <a16:creationId xmlns:a16="http://schemas.microsoft.com/office/drawing/2014/main" id="{6B66DA44-FC31-66B5-7BED-B202CBE1F210}"/>
                  </a:ext>
                </a:extLst>
              </p:cNvPr>
              <p:cNvGrpSpPr/>
              <p:nvPr/>
            </p:nvGrpSpPr>
            <p:grpSpPr>
              <a:xfrm>
                <a:off x="1719147" y="2946096"/>
                <a:ext cx="188449" cy="834973"/>
                <a:chOff x="10641180" y="500718"/>
                <a:chExt cx="247650" cy="1097280"/>
              </a:xfrm>
            </p:grpSpPr>
            <p:sp>
              <p:nvSpPr>
                <p:cNvPr id="54" name="Rectangle: Rounded Corners 100">
                  <a:extLst>
                    <a:ext uri="{FF2B5EF4-FFF2-40B4-BE49-F238E27FC236}">
                      <a16:creationId xmlns:a16="http://schemas.microsoft.com/office/drawing/2014/main" id="{6E02CCD8-2A58-D1AB-E0F0-EEF6CA0E5C57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101">
                  <a:extLst>
                    <a:ext uri="{FF2B5EF4-FFF2-40B4-BE49-F238E27FC236}">
                      <a16:creationId xmlns:a16="http://schemas.microsoft.com/office/drawing/2014/main" id="{29A6BE83-5FF0-5E94-5B7F-EEEC6FFD675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212A2CB-5870-092C-FCB1-B195BED9F4B9}"/>
                  </a:ext>
                </a:extLst>
              </p:cNvPr>
              <p:cNvGrpSpPr/>
              <p:nvPr/>
            </p:nvGrpSpPr>
            <p:grpSpPr>
              <a:xfrm>
                <a:off x="1943065" y="2729428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52" name="Rectangle: Rounded Corners 98">
                  <a:extLst>
                    <a:ext uri="{FF2B5EF4-FFF2-40B4-BE49-F238E27FC236}">
                      <a16:creationId xmlns:a16="http://schemas.microsoft.com/office/drawing/2014/main" id="{CCBEA1F1-3210-641C-63F2-E13899A47A64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99">
                  <a:extLst>
                    <a:ext uri="{FF2B5EF4-FFF2-40B4-BE49-F238E27FC236}">
                      <a16:creationId xmlns:a16="http://schemas.microsoft.com/office/drawing/2014/main" id="{40894210-71EA-9BEF-D9B3-57A5341BD9E1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92">
                <a:extLst>
                  <a:ext uri="{FF2B5EF4-FFF2-40B4-BE49-F238E27FC236}">
                    <a16:creationId xmlns:a16="http://schemas.microsoft.com/office/drawing/2014/main" id="{0FA20B9E-5C22-EB3B-368C-DE5B7036422B}"/>
                  </a:ext>
                </a:extLst>
              </p:cNvPr>
              <p:cNvGrpSpPr/>
              <p:nvPr/>
            </p:nvGrpSpPr>
            <p:grpSpPr>
              <a:xfrm>
                <a:off x="2620565" y="2958143"/>
                <a:ext cx="188449" cy="834973"/>
                <a:chOff x="10641180" y="500718"/>
                <a:chExt cx="247650" cy="1097280"/>
              </a:xfrm>
            </p:grpSpPr>
            <p:sp>
              <p:nvSpPr>
                <p:cNvPr id="50" name="Rectangle: Rounded Corners 96">
                  <a:extLst>
                    <a:ext uri="{FF2B5EF4-FFF2-40B4-BE49-F238E27FC236}">
                      <a16:creationId xmlns:a16="http://schemas.microsoft.com/office/drawing/2014/main" id="{A1229403-786B-F3C8-654C-F231E081E9FD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97">
                  <a:extLst>
                    <a:ext uri="{FF2B5EF4-FFF2-40B4-BE49-F238E27FC236}">
                      <a16:creationId xmlns:a16="http://schemas.microsoft.com/office/drawing/2014/main" id="{5CF01D61-AE87-5393-85A1-83CC4AB31F47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93">
                <a:extLst>
                  <a:ext uri="{FF2B5EF4-FFF2-40B4-BE49-F238E27FC236}">
                    <a16:creationId xmlns:a16="http://schemas.microsoft.com/office/drawing/2014/main" id="{F9BAAE6E-18DB-32A7-0C3F-87CE50A5C21B}"/>
                  </a:ext>
                </a:extLst>
              </p:cNvPr>
              <p:cNvGrpSpPr/>
              <p:nvPr/>
            </p:nvGrpSpPr>
            <p:grpSpPr>
              <a:xfrm>
                <a:off x="2371844" y="3043129"/>
                <a:ext cx="188449" cy="1391622"/>
                <a:chOff x="10641180" y="438150"/>
                <a:chExt cx="247650" cy="1828800"/>
              </a:xfrm>
            </p:grpSpPr>
            <p:sp>
              <p:nvSpPr>
                <p:cNvPr id="48" name="Rectangle: Rounded Corners 94">
                  <a:extLst>
                    <a:ext uri="{FF2B5EF4-FFF2-40B4-BE49-F238E27FC236}">
                      <a16:creationId xmlns:a16="http://schemas.microsoft.com/office/drawing/2014/main" id="{42A4B6A4-8DD6-FBFE-E6A1-E4AA2284A92D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: Rounded Corners 95">
                  <a:extLst>
                    <a:ext uri="{FF2B5EF4-FFF2-40B4-BE49-F238E27FC236}">
                      <a16:creationId xmlns:a16="http://schemas.microsoft.com/office/drawing/2014/main" id="{E8DED49E-399E-5EF5-D550-5A42606CAD1C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ound Same Side Corner Rectangle 9">
              <a:extLst>
                <a:ext uri="{FF2B5EF4-FFF2-40B4-BE49-F238E27FC236}">
                  <a16:creationId xmlns:a16="http://schemas.microsoft.com/office/drawing/2014/main" id="{1E417A72-977A-DDBF-B91D-BFEB99AA0A76}"/>
                </a:ext>
              </a:extLst>
            </p:cNvPr>
            <p:cNvSpPr/>
            <p:nvPr/>
          </p:nvSpPr>
          <p:spPr>
            <a:xfrm rot="8594075">
              <a:off x="936260" y="1966954"/>
              <a:ext cx="2899571" cy="4670534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9760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ADAEC-F174-4074-97B7-3A3DC761D3C6}"/>
              </a:ext>
            </a:extLst>
          </p:cNvPr>
          <p:cNvSpPr txBox="1"/>
          <p:nvPr/>
        </p:nvSpPr>
        <p:spPr>
          <a:xfrm>
            <a:off x="6292285" y="1048830"/>
            <a:ext cx="53176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3"/>
                </a:solidFill>
                <a:cs typeface="Arial" pitchFamily="34" charset="0"/>
              </a:rPr>
              <a:t>자동 매도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F2BC8-EB75-471A-880A-AE2F12675DD3}"/>
              </a:ext>
            </a:extLst>
          </p:cNvPr>
          <p:cNvSpPr txBox="1"/>
          <p:nvPr/>
        </p:nvSpPr>
        <p:spPr>
          <a:xfrm>
            <a:off x="1633869" y="1046802"/>
            <a:ext cx="29186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accent3"/>
                </a:solidFill>
                <a:cs typeface="Arial" pitchFamily="34" charset="0"/>
              </a:rPr>
              <a:t>자동 매수 구현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2D2AC9-E52F-7CAB-892F-5AF45489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7" y="2011044"/>
            <a:ext cx="5506218" cy="39820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ED08F2-46B6-3EEA-7681-EEF58BFBD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77" y="2011043"/>
            <a:ext cx="5210902" cy="37587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B7D41-B272-909A-C00F-02E9A9305DC0}"/>
              </a:ext>
            </a:extLst>
          </p:cNvPr>
          <p:cNvSpPr/>
          <p:nvPr/>
        </p:nvSpPr>
        <p:spPr>
          <a:xfrm>
            <a:off x="6345677" y="2011043"/>
            <a:ext cx="5317685" cy="39820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AE4300-E6F0-8639-BBC1-9AC07D331630}"/>
              </a:ext>
            </a:extLst>
          </p:cNvPr>
          <p:cNvSpPr/>
          <p:nvPr/>
        </p:nvSpPr>
        <p:spPr>
          <a:xfrm>
            <a:off x="434373" y="2011043"/>
            <a:ext cx="5411951" cy="39820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C8A26DB5-7C57-0B6E-C6F7-991B3304458C}"/>
              </a:ext>
            </a:extLst>
          </p:cNvPr>
          <p:cNvGrpSpPr/>
          <p:nvPr/>
        </p:nvGrpSpPr>
        <p:grpSpPr>
          <a:xfrm>
            <a:off x="8635140" y="4733911"/>
            <a:ext cx="3247458" cy="1956307"/>
            <a:chOff x="2444748" y="555045"/>
            <a:chExt cx="7282048" cy="5727454"/>
          </a:xfrm>
        </p:grpSpPr>
        <p:sp>
          <p:nvSpPr>
            <p:cNvPr id="22" name="Freeform: Shape 115">
              <a:extLst>
                <a:ext uri="{FF2B5EF4-FFF2-40B4-BE49-F238E27FC236}">
                  <a16:creationId xmlns:a16="http://schemas.microsoft.com/office/drawing/2014/main" id="{B834FF11-36AA-E220-DDC6-0688623CCFC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16">
              <a:extLst>
                <a:ext uri="{FF2B5EF4-FFF2-40B4-BE49-F238E27FC236}">
                  <a16:creationId xmlns:a16="http://schemas.microsoft.com/office/drawing/2014/main" id="{924F1AC0-F6BE-772D-19A2-E5B28D7710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117">
              <a:extLst>
                <a:ext uri="{FF2B5EF4-FFF2-40B4-BE49-F238E27FC236}">
                  <a16:creationId xmlns:a16="http://schemas.microsoft.com/office/drawing/2014/main" id="{636C2F18-D580-8148-36A7-316A4BC6EE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18">
              <a:extLst>
                <a:ext uri="{FF2B5EF4-FFF2-40B4-BE49-F238E27FC236}">
                  <a16:creationId xmlns:a16="http://schemas.microsoft.com/office/drawing/2014/main" id="{F658C199-7AA5-E8EE-F814-92CA6363A9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119">
              <a:extLst>
                <a:ext uri="{FF2B5EF4-FFF2-40B4-BE49-F238E27FC236}">
                  <a16:creationId xmlns:a16="http://schemas.microsoft.com/office/drawing/2014/main" id="{3A9AEEDD-A90D-D768-462B-4519D8A55EF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120">
              <a:extLst>
                <a:ext uri="{FF2B5EF4-FFF2-40B4-BE49-F238E27FC236}">
                  <a16:creationId xmlns:a16="http://schemas.microsoft.com/office/drawing/2014/main" id="{F3D24C8D-7882-AF81-AA09-83ED4DC0B17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21">
              <a:extLst>
                <a:ext uri="{FF2B5EF4-FFF2-40B4-BE49-F238E27FC236}">
                  <a16:creationId xmlns:a16="http://schemas.microsoft.com/office/drawing/2014/main" id="{A50924B4-0218-205B-167F-F3A42F5F55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ko-KR" altLang="en-US" sz="2400" b="1" dirty="0"/>
                <a:t>원하는 만큼의 주를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매수</a:t>
              </a:r>
              <a:r>
                <a:rPr lang="en-US" altLang="ko-KR" sz="2400" b="1" dirty="0"/>
                <a:t>,</a:t>
              </a:r>
              <a:r>
                <a:rPr lang="ko-KR" altLang="en-US" sz="2400" b="1" dirty="0"/>
                <a:t> 매도</a:t>
              </a:r>
              <a:endParaRPr lang="en-US" sz="2400" b="1" dirty="0"/>
            </a:p>
          </p:txBody>
        </p:sp>
        <p:sp>
          <p:nvSpPr>
            <p:cNvPr id="29" name="Freeform: Shape 122">
              <a:extLst>
                <a:ext uri="{FF2B5EF4-FFF2-40B4-BE49-F238E27FC236}">
                  <a16:creationId xmlns:a16="http://schemas.microsoft.com/office/drawing/2014/main" id="{3B974810-E784-4605-B1E3-3E627713E3F6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059F9D0-05F0-FF1D-3416-ADA39952BD82}"/>
              </a:ext>
            </a:extLst>
          </p:cNvPr>
          <p:cNvSpPr txBox="1">
            <a:spLocks/>
          </p:cNvSpPr>
          <p:nvPr/>
        </p:nvSpPr>
        <p:spPr>
          <a:xfrm>
            <a:off x="309401" y="21591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/>
              <a:t>자동 매매 알고리즘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5592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175A46-C713-8931-C9F9-A2E1DB9E6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9045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검색 창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48" name="Google Shape;867;p33">
            <a:extLst>
              <a:ext uri="{FF2B5EF4-FFF2-40B4-BE49-F238E27FC236}">
                <a16:creationId xmlns:a16="http://schemas.microsoft.com/office/drawing/2014/main" id="{83E57E7A-EC70-0ED5-9F80-0FC691ACA7F3}"/>
              </a:ext>
            </a:extLst>
          </p:cNvPr>
          <p:cNvGrpSpPr/>
          <p:nvPr/>
        </p:nvGrpSpPr>
        <p:grpSpPr>
          <a:xfrm>
            <a:off x="1273027" y="1437888"/>
            <a:ext cx="3631482" cy="1262527"/>
            <a:chOff x="4860575" y="633850"/>
            <a:chExt cx="3351925" cy="938825"/>
          </a:xfrm>
        </p:grpSpPr>
        <p:sp>
          <p:nvSpPr>
            <p:cNvPr id="49" name="Google Shape;868;p33">
              <a:extLst>
                <a:ext uri="{FF2B5EF4-FFF2-40B4-BE49-F238E27FC236}">
                  <a16:creationId xmlns:a16="http://schemas.microsoft.com/office/drawing/2014/main" id="{4812023B-1DA6-16AE-A171-6C7DFFCC7AE4}"/>
                </a:ext>
              </a:extLst>
            </p:cNvPr>
            <p:cNvSpPr/>
            <p:nvPr/>
          </p:nvSpPr>
          <p:spPr>
            <a:xfrm>
              <a:off x="5329975" y="699925"/>
              <a:ext cx="2882525" cy="806675"/>
            </a:xfrm>
            <a:custGeom>
              <a:avLst/>
              <a:gdLst/>
              <a:ahLst/>
              <a:cxnLst/>
              <a:rect l="l" t="t" r="r" b="b"/>
              <a:pathLst>
                <a:path w="115301" h="32267" extrusionOk="0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600" b="1" dirty="0">
                  <a:latin typeface="Roboto"/>
                  <a:ea typeface="Roboto"/>
                  <a:cs typeface="Roboto"/>
                  <a:sym typeface="Roboto"/>
                </a:rPr>
                <a:t>실시간 </a:t>
              </a:r>
              <a:r>
                <a:rPr lang="en-US" altLang="ko-KR" sz="1600" b="1" dirty="0">
                  <a:latin typeface="Roboto"/>
                  <a:ea typeface="Roboto"/>
                  <a:cs typeface="Roboto"/>
                  <a:sym typeface="Roboto"/>
                </a:rPr>
                <a:t>Open API </a:t>
              </a:r>
              <a:r>
                <a:rPr lang="ko-KR" altLang="en-US" sz="1600" b="1" dirty="0">
                  <a:latin typeface="Roboto"/>
                  <a:ea typeface="Roboto"/>
                  <a:cs typeface="Roboto"/>
                  <a:sym typeface="Roboto"/>
                </a:rPr>
                <a:t> 받아 오기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869;p33">
              <a:extLst>
                <a:ext uri="{FF2B5EF4-FFF2-40B4-BE49-F238E27FC236}">
                  <a16:creationId xmlns:a16="http://schemas.microsoft.com/office/drawing/2014/main" id="{809ACD1D-5663-B62D-D3CF-B48C9C821219}"/>
                </a:ext>
              </a:extLst>
            </p:cNvPr>
            <p:cNvSpPr/>
            <p:nvPr/>
          </p:nvSpPr>
          <p:spPr>
            <a:xfrm>
              <a:off x="4860575" y="6338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0;p33">
              <a:extLst>
                <a:ext uri="{FF2B5EF4-FFF2-40B4-BE49-F238E27FC236}">
                  <a16:creationId xmlns:a16="http://schemas.microsoft.com/office/drawing/2014/main" id="{825458C7-02E5-2520-18E7-84FDE5510270}"/>
                </a:ext>
              </a:extLst>
            </p:cNvPr>
            <p:cNvSpPr/>
            <p:nvPr/>
          </p:nvSpPr>
          <p:spPr>
            <a:xfrm>
              <a:off x="5329975" y="11032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1;p33">
              <a:extLst>
                <a:ext uri="{FF2B5EF4-FFF2-40B4-BE49-F238E27FC236}">
                  <a16:creationId xmlns:a16="http://schemas.microsoft.com/office/drawing/2014/main" id="{37E9BE3A-7EF7-718F-2B83-4B8AC9DFE8E2}"/>
                </a:ext>
              </a:extLst>
            </p:cNvPr>
            <p:cNvSpPr/>
            <p:nvPr/>
          </p:nvSpPr>
          <p:spPr>
            <a:xfrm>
              <a:off x="4926650" y="699925"/>
              <a:ext cx="806675" cy="806675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2;p33">
              <a:extLst>
                <a:ext uri="{FF2B5EF4-FFF2-40B4-BE49-F238E27FC236}">
                  <a16:creationId xmlns:a16="http://schemas.microsoft.com/office/drawing/2014/main" id="{2504DA3A-EBC5-D0FB-AD84-AEE1C6E344F7}"/>
                </a:ext>
              </a:extLst>
            </p:cNvPr>
            <p:cNvSpPr/>
            <p:nvPr/>
          </p:nvSpPr>
          <p:spPr>
            <a:xfrm>
              <a:off x="5034700" y="807975"/>
              <a:ext cx="590575" cy="590575"/>
            </a:xfrm>
            <a:custGeom>
              <a:avLst/>
              <a:gdLst/>
              <a:ahLst/>
              <a:cxnLst/>
              <a:rect l="l" t="t" r="r" b="b"/>
              <a:pathLst>
                <a:path w="23623" h="23623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" name="Google Shape;873;p33">
            <a:extLst>
              <a:ext uri="{FF2B5EF4-FFF2-40B4-BE49-F238E27FC236}">
                <a16:creationId xmlns:a16="http://schemas.microsoft.com/office/drawing/2014/main" id="{E31AF2F8-0D33-A132-7103-A7E4FB96ED6C}"/>
              </a:ext>
            </a:extLst>
          </p:cNvPr>
          <p:cNvGrpSpPr/>
          <p:nvPr/>
        </p:nvGrpSpPr>
        <p:grpSpPr>
          <a:xfrm>
            <a:off x="1268984" y="2704127"/>
            <a:ext cx="3631481" cy="1262123"/>
            <a:chOff x="4859376" y="1605400"/>
            <a:chExt cx="3351924" cy="938525"/>
          </a:xfrm>
        </p:grpSpPr>
        <p:sp>
          <p:nvSpPr>
            <p:cNvPr id="55" name="Google Shape;874;p33">
              <a:extLst>
                <a:ext uri="{FF2B5EF4-FFF2-40B4-BE49-F238E27FC236}">
                  <a16:creationId xmlns:a16="http://schemas.microsoft.com/office/drawing/2014/main" id="{5F49432C-02DE-FE82-25E7-C78EAB0530D7}"/>
                </a:ext>
              </a:extLst>
            </p:cNvPr>
            <p:cNvSpPr/>
            <p:nvPr/>
          </p:nvSpPr>
          <p:spPr>
            <a:xfrm>
              <a:off x="4859376" y="1671176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요청</a:t>
              </a:r>
              <a:endParaRPr lang="en-US" altLang="ko-K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875;p33">
              <a:extLst>
                <a:ext uri="{FF2B5EF4-FFF2-40B4-BE49-F238E27FC236}">
                  <a16:creationId xmlns:a16="http://schemas.microsoft.com/office/drawing/2014/main" id="{83D1C913-B41C-2D73-7516-2BE08D4F394F}"/>
                </a:ext>
              </a:extLst>
            </p:cNvPr>
            <p:cNvSpPr/>
            <p:nvPr/>
          </p:nvSpPr>
          <p:spPr>
            <a:xfrm>
              <a:off x="7741875" y="160540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76;p33">
              <a:extLst>
                <a:ext uri="{FF2B5EF4-FFF2-40B4-BE49-F238E27FC236}">
                  <a16:creationId xmlns:a16="http://schemas.microsoft.com/office/drawing/2014/main" id="{E30BC23F-D618-2586-E048-58F321198688}"/>
                </a:ext>
              </a:extLst>
            </p:cNvPr>
            <p:cNvSpPr/>
            <p:nvPr/>
          </p:nvSpPr>
          <p:spPr>
            <a:xfrm>
              <a:off x="7272475" y="2074800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77;p33">
              <a:extLst>
                <a:ext uri="{FF2B5EF4-FFF2-40B4-BE49-F238E27FC236}">
                  <a16:creationId xmlns:a16="http://schemas.microsoft.com/office/drawing/2014/main" id="{7675EAD7-12F9-1D0B-948C-C981D95E067C}"/>
                </a:ext>
              </a:extLst>
            </p:cNvPr>
            <p:cNvSpPr/>
            <p:nvPr/>
          </p:nvSpPr>
          <p:spPr>
            <a:xfrm>
              <a:off x="7338550" y="1671175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78;p33">
              <a:extLst>
                <a:ext uri="{FF2B5EF4-FFF2-40B4-BE49-F238E27FC236}">
                  <a16:creationId xmlns:a16="http://schemas.microsoft.com/office/drawing/2014/main" id="{0281D859-FAAE-B78B-ED8E-1C757DC465C3}"/>
                </a:ext>
              </a:extLst>
            </p:cNvPr>
            <p:cNvSpPr/>
            <p:nvPr/>
          </p:nvSpPr>
          <p:spPr>
            <a:xfrm>
              <a:off x="7446600" y="1779525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879;p33">
            <a:extLst>
              <a:ext uri="{FF2B5EF4-FFF2-40B4-BE49-F238E27FC236}">
                <a16:creationId xmlns:a16="http://schemas.microsoft.com/office/drawing/2014/main" id="{7B459CE2-D001-5D8A-ED6E-16B9640A6E76}"/>
              </a:ext>
            </a:extLst>
          </p:cNvPr>
          <p:cNvGrpSpPr/>
          <p:nvPr/>
        </p:nvGrpSpPr>
        <p:grpSpPr>
          <a:xfrm>
            <a:off x="1268983" y="3953339"/>
            <a:ext cx="3631482" cy="1262123"/>
            <a:chOff x="4860575" y="2599575"/>
            <a:chExt cx="3351925" cy="938525"/>
          </a:xfrm>
        </p:grpSpPr>
        <p:sp>
          <p:nvSpPr>
            <p:cNvPr id="61" name="Google Shape;880;p33">
              <a:extLst>
                <a:ext uri="{FF2B5EF4-FFF2-40B4-BE49-F238E27FC236}">
                  <a16:creationId xmlns:a16="http://schemas.microsoft.com/office/drawing/2014/main" id="{26E0BE7B-F7BE-F5E6-D8E9-7E4F4653AB47}"/>
                </a:ext>
              </a:extLst>
            </p:cNvPr>
            <p:cNvSpPr/>
            <p:nvPr/>
          </p:nvSpPr>
          <p:spPr>
            <a:xfrm>
              <a:off x="5329975" y="266535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b="1" dirty="0">
                  <a:latin typeface="Cooper Black" panose="0208090404030B020404" pitchFamily="18" charset="0"/>
                  <a:ea typeface="Roboto"/>
                  <a:cs typeface="Roboto"/>
                  <a:sym typeface="Roboto"/>
                </a:rPr>
                <a:t>검색</a:t>
              </a:r>
              <a:endParaRPr b="1" dirty="0">
                <a:latin typeface="Cooper Black" panose="0208090404030B020404" pitchFamily="18" charset="0"/>
              </a:endParaRPr>
            </a:p>
          </p:txBody>
        </p:sp>
        <p:sp>
          <p:nvSpPr>
            <p:cNvPr id="62" name="Google Shape;881;p33">
              <a:extLst>
                <a:ext uri="{FF2B5EF4-FFF2-40B4-BE49-F238E27FC236}">
                  <a16:creationId xmlns:a16="http://schemas.microsoft.com/office/drawing/2014/main" id="{F0BEA4D5-ED4D-7BEA-7ECC-35A2C9BE963F}"/>
                </a:ext>
              </a:extLst>
            </p:cNvPr>
            <p:cNvSpPr/>
            <p:nvPr/>
          </p:nvSpPr>
          <p:spPr>
            <a:xfrm>
              <a:off x="4860575" y="2599575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2;p33">
              <a:extLst>
                <a:ext uri="{FF2B5EF4-FFF2-40B4-BE49-F238E27FC236}">
                  <a16:creationId xmlns:a16="http://schemas.microsoft.com/office/drawing/2014/main" id="{6B666782-60F4-5231-8A3D-C16B31B1284F}"/>
                </a:ext>
              </a:extLst>
            </p:cNvPr>
            <p:cNvSpPr/>
            <p:nvPr/>
          </p:nvSpPr>
          <p:spPr>
            <a:xfrm>
              <a:off x="5329975" y="306867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3;p33">
              <a:extLst>
                <a:ext uri="{FF2B5EF4-FFF2-40B4-BE49-F238E27FC236}">
                  <a16:creationId xmlns:a16="http://schemas.microsoft.com/office/drawing/2014/main" id="{9EA9CBFF-7EDA-552A-EDF8-1116A93CFFB4}"/>
                </a:ext>
              </a:extLst>
            </p:cNvPr>
            <p:cNvSpPr/>
            <p:nvPr/>
          </p:nvSpPr>
          <p:spPr>
            <a:xfrm>
              <a:off x="4926650" y="266535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4;p33">
              <a:extLst>
                <a:ext uri="{FF2B5EF4-FFF2-40B4-BE49-F238E27FC236}">
                  <a16:creationId xmlns:a16="http://schemas.microsoft.com/office/drawing/2014/main" id="{32B517EE-9AA9-8F75-E577-15F178FD4F92}"/>
                </a:ext>
              </a:extLst>
            </p:cNvPr>
            <p:cNvSpPr/>
            <p:nvPr/>
          </p:nvSpPr>
          <p:spPr>
            <a:xfrm>
              <a:off x="5034700" y="277370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885;p33">
            <a:extLst>
              <a:ext uri="{FF2B5EF4-FFF2-40B4-BE49-F238E27FC236}">
                <a16:creationId xmlns:a16="http://schemas.microsoft.com/office/drawing/2014/main" id="{CBCAD9F8-1506-3540-229B-63C9D903FB7E}"/>
              </a:ext>
            </a:extLst>
          </p:cNvPr>
          <p:cNvGrpSpPr/>
          <p:nvPr/>
        </p:nvGrpSpPr>
        <p:grpSpPr>
          <a:xfrm>
            <a:off x="1268983" y="5215463"/>
            <a:ext cx="3631482" cy="1262157"/>
            <a:chOff x="4859375" y="3571100"/>
            <a:chExt cx="3351925" cy="938550"/>
          </a:xfrm>
        </p:grpSpPr>
        <p:sp>
          <p:nvSpPr>
            <p:cNvPr id="67" name="Google Shape;886;p33">
              <a:extLst>
                <a:ext uri="{FF2B5EF4-FFF2-40B4-BE49-F238E27FC236}">
                  <a16:creationId xmlns:a16="http://schemas.microsoft.com/office/drawing/2014/main" id="{D4A7252C-E0A4-DEFE-DA77-E545A8F25EA7}"/>
                </a:ext>
              </a:extLst>
            </p:cNvPr>
            <p:cNvSpPr/>
            <p:nvPr/>
          </p:nvSpPr>
          <p:spPr>
            <a:xfrm>
              <a:off x="4859375" y="363690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b="1" dirty="0">
                  <a:latin typeface="Roboto"/>
                  <a:ea typeface="Roboto"/>
                  <a:cs typeface="Roboto"/>
                  <a:sym typeface="Roboto"/>
                </a:rPr>
                <a:t>결과 분석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887;p33">
              <a:extLst>
                <a:ext uri="{FF2B5EF4-FFF2-40B4-BE49-F238E27FC236}">
                  <a16:creationId xmlns:a16="http://schemas.microsoft.com/office/drawing/2014/main" id="{314373FC-87C4-F7D0-18AF-CC9CCC7F788C}"/>
                </a:ext>
              </a:extLst>
            </p:cNvPr>
            <p:cNvSpPr/>
            <p:nvPr/>
          </p:nvSpPr>
          <p:spPr>
            <a:xfrm>
              <a:off x="7741875" y="3571100"/>
              <a:ext cx="469425" cy="469150"/>
            </a:xfrm>
            <a:custGeom>
              <a:avLst/>
              <a:gdLst/>
              <a:ahLst/>
              <a:cxnLst/>
              <a:rect l="l" t="t" r="r" b="b"/>
              <a:pathLst>
                <a:path w="18777" h="18766" extrusionOk="0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888;p33">
              <a:extLst>
                <a:ext uri="{FF2B5EF4-FFF2-40B4-BE49-F238E27FC236}">
                  <a16:creationId xmlns:a16="http://schemas.microsoft.com/office/drawing/2014/main" id="{89031E36-D155-4F43-0E5A-8384A6B39787}"/>
                </a:ext>
              </a:extLst>
            </p:cNvPr>
            <p:cNvSpPr/>
            <p:nvPr/>
          </p:nvSpPr>
          <p:spPr>
            <a:xfrm>
              <a:off x="7272475" y="404022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889;p33">
              <a:extLst>
                <a:ext uri="{FF2B5EF4-FFF2-40B4-BE49-F238E27FC236}">
                  <a16:creationId xmlns:a16="http://schemas.microsoft.com/office/drawing/2014/main" id="{F9509C0E-14D5-9DC5-7B56-25E402837DF8}"/>
                </a:ext>
              </a:extLst>
            </p:cNvPr>
            <p:cNvSpPr/>
            <p:nvPr/>
          </p:nvSpPr>
          <p:spPr>
            <a:xfrm>
              <a:off x="7338550" y="363690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0;p33">
              <a:extLst>
                <a:ext uri="{FF2B5EF4-FFF2-40B4-BE49-F238E27FC236}">
                  <a16:creationId xmlns:a16="http://schemas.microsoft.com/office/drawing/2014/main" id="{4E69B293-06AE-EFB6-F7C0-E1C8CFAA4190}"/>
                </a:ext>
              </a:extLst>
            </p:cNvPr>
            <p:cNvSpPr/>
            <p:nvPr/>
          </p:nvSpPr>
          <p:spPr>
            <a:xfrm>
              <a:off x="7446600" y="374525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D3C97BF8-A196-D352-C72C-483D8CFDD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81454" y="2106898"/>
            <a:ext cx="4323757" cy="4323757"/>
          </a:xfrm>
          <a:prstGeom prst="rect">
            <a:avLst/>
          </a:prstGeom>
        </p:spPr>
      </p:pic>
      <p:pic>
        <p:nvPicPr>
          <p:cNvPr id="73" name="그림 7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93F3142-7519-2591-A4DE-24369AD74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91767" y="4787573"/>
            <a:ext cx="1749070" cy="4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88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응소실템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1154</Words>
  <Application>Microsoft Office PowerPoint</Application>
  <PresentationFormat>와이드스크린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Apple SD Gothic Neo</vt:lpstr>
      <vt:lpstr>FC Sans</vt:lpstr>
      <vt:lpstr>Fira Sans Extra Condensed Medium</vt:lpstr>
      <vt:lpstr>Helvetica Neue</vt:lpstr>
      <vt:lpstr>Söhne</vt:lpstr>
      <vt:lpstr>맑은 고딕</vt:lpstr>
      <vt:lpstr>Arial</vt:lpstr>
      <vt:lpstr>Cooper Black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최지훈</dc:creator>
  <cp:lastModifiedBy>최지훈</cp:lastModifiedBy>
  <cp:revision>18</cp:revision>
  <dcterms:created xsi:type="dcterms:W3CDTF">2023-04-09T06:32:50Z</dcterms:created>
  <dcterms:modified xsi:type="dcterms:W3CDTF">2023-04-10T02:46:49Z</dcterms:modified>
</cp:coreProperties>
</file>