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868545" y="5512435"/>
            <a:ext cx="2475230" cy="7245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01565" y="553148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内容为个人分享，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如有错误还请批评指正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49905" y="1365250"/>
            <a:ext cx="61722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6000" b="1"/>
              <a:t>手把手带你</a:t>
            </a:r>
            <a:r>
              <a:rPr lang="en-US" altLang="zh-CN" sz="6000" b="1">
                <a:solidFill>
                  <a:srgbClr val="FF0000"/>
                </a:solidFill>
              </a:rPr>
              <a:t>Coding</a:t>
            </a:r>
            <a:endParaRPr lang="en-US" altLang="zh-CN" sz="6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01365" y="2488565"/>
            <a:ext cx="566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600" b="1"/>
              <a:t>从</a:t>
            </a:r>
            <a:r>
              <a:rPr lang="zh-CN" altLang="en-US" sz="3600" b="1">
                <a:solidFill>
                  <a:schemeClr val="accent1"/>
                </a:solidFill>
              </a:rPr>
              <a:t>零</a:t>
            </a:r>
            <a:r>
              <a:rPr lang="zh-CN" altLang="en-US" sz="3600" b="1"/>
              <a:t>实现一个目标检测平台</a:t>
            </a:r>
            <a:endParaRPr lang="zh-CN" altLang="en-US" sz="3600" b="1"/>
          </a:p>
        </p:txBody>
      </p:sp>
      <p:sp>
        <p:nvSpPr>
          <p:cNvPr id="13" name="文本框 12"/>
          <p:cNvSpPr txBox="1"/>
          <p:nvPr/>
        </p:nvSpPr>
        <p:spPr>
          <a:xfrm>
            <a:off x="5622925" y="3485515"/>
            <a:ext cx="10071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(</a:t>
            </a:r>
            <a:r>
              <a:rPr lang="zh-CN" altLang="en-US" sz="4000" b="1"/>
              <a:t>二</a:t>
            </a:r>
            <a:r>
              <a:rPr lang="en-US" altLang="zh-CN" sz="4000" b="1"/>
              <a:t>)</a:t>
            </a:r>
            <a:endParaRPr lang="en-US" altLang="zh-CN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4895215" y="4514850"/>
            <a:ext cx="2401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2.2</a:t>
            </a:r>
            <a:r>
              <a:rPr lang="zh-CN" altLang="en-US" sz="2400" b="1">
                <a:solidFill>
                  <a:srgbClr val="FF0000"/>
                </a:solidFill>
              </a:rPr>
              <a:t>异常回溯</a:t>
            </a:r>
            <a:r>
              <a:rPr lang="zh-CN" altLang="en-US" sz="2400" b="1">
                <a:solidFill>
                  <a:srgbClr val="FF0000"/>
                </a:solidFill>
              </a:rPr>
              <a:t>日志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8200" y="4522470"/>
            <a:ext cx="1459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KFPDetection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780905" y="4154805"/>
            <a:ext cx="1753870" cy="1104900"/>
            <a:chOff x="15681" y="578"/>
            <a:chExt cx="2762" cy="1740"/>
          </a:xfrm>
        </p:grpSpPr>
        <p:sp>
          <p:nvSpPr>
            <p:cNvPr id="17" name="文本框 16"/>
            <p:cNvSpPr txBox="1"/>
            <p:nvPr/>
          </p:nvSpPr>
          <p:spPr>
            <a:xfrm>
              <a:off x="16721" y="1085"/>
              <a:ext cx="62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</a:rPr>
                <a:t>&amp;</a:t>
              </a:r>
              <a:endParaRPr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681" y="1738"/>
              <a:ext cx="276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b="1">
                  <a:sym typeface="+mn-ea"/>
                </a:rPr>
                <a:t>PaddleDetection</a:t>
              </a:r>
              <a:endParaRPr lang="en-US" altLang="zh-CN" b="1"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873" y="578"/>
              <a:ext cx="232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b="1">
                  <a:sym typeface="+mn-ea"/>
                </a:rPr>
                <a:t>PaddlePaddle</a:t>
              </a:r>
              <a:endParaRPr lang="en-US" altLang="zh-CN" b="1">
                <a:sym typeface="+mn-ea"/>
              </a:endParaRPr>
            </a:p>
          </p:txBody>
        </p:sp>
      </p:grpSp>
      <p:cxnSp>
        <p:nvCxnSpPr>
          <p:cNvPr id="26" name="肘形连接符 25"/>
          <p:cNvCxnSpPr/>
          <p:nvPr/>
        </p:nvCxnSpPr>
        <p:spPr>
          <a:xfrm rot="10800000">
            <a:off x="4647565" y="4332605"/>
            <a:ext cx="5793740" cy="374015"/>
          </a:xfrm>
          <a:prstGeom prst="bentConnector3">
            <a:avLst>
              <a:gd name="adj1" fmla="val 4998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 flipV="1">
            <a:off x="4656455" y="4706620"/>
            <a:ext cx="5784215" cy="445135"/>
          </a:xfrm>
          <a:prstGeom prst="bentConnector3">
            <a:avLst>
              <a:gd name="adj1" fmla="val 4999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6" idx="3"/>
          </p:cNvCxnSpPr>
          <p:nvPr/>
        </p:nvCxnSpPr>
        <p:spPr>
          <a:xfrm flipV="1">
            <a:off x="2298065" y="4333240"/>
            <a:ext cx="4559300" cy="373380"/>
          </a:xfrm>
          <a:prstGeom prst="bentConnector3">
            <a:avLst>
              <a:gd name="adj1" fmla="val 5174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6" idx="3"/>
          </p:cNvCxnSpPr>
          <p:nvPr/>
        </p:nvCxnSpPr>
        <p:spPr>
          <a:xfrm>
            <a:off x="2298065" y="4706620"/>
            <a:ext cx="4549775" cy="445770"/>
          </a:xfrm>
          <a:prstGeom prst="bentConnector3">
            <a:avLst>
              <a:gd name="adj1" fmla="val 5189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70330" y="400685"/>
            <a:ext cx="2672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ym typeface="+mn-ea"/>
              </a:rPr>
              <a:t>获取文件行内容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2555" y="2713990"/>
            <a:ext cx="1030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file_path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4181475" y="3640455"/>
            <a:ext cx="53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line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4060190" y="1787525"/>
            <a:ext cx="77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logger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1524000" y="2715260"/>
            <a:ext cx="17595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_read_file_line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15585" y="3206750"/>
            <a:ext cx="1974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open(file_path, ‘r’)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8052435" y="3206750"/>
            <a:ext cx="1483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str_lines[line]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6678930" y="1804035"/>
            <a:ext cx="1821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logger.error(msg)</a:t>
            </a:r>
            <a:endParaRPr lang="en-US" altLang="zh-CN" b="1"/>
          </a:p>
        </p:txBody>
      </p:sp>
      <p:sp>
        <p:nvSpPr>
          <p:cNvPr id="25" name="左大括号 24"/>
          <p:cNvSpPr/>
          <p:nvPr/>
        </p:nvSpPr>
        <p:spPr>
          <a:xfrm>
            <a:off x="3517900" y="1804035"/>
            <a:ext cx="233045" cy="2232025"/>
          </a:xfrm>
          <a:prstGeom prst="leftBrace">
            <a:avLst>
              <a:gd name="adj1" fmla="val 9621"/>
              <a:gd name="adj2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315585" y="3114040"/>
            <a:ext cx="1974215" cy="593090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807325" y="3094355"/>
            <a:ext cx="1974215" cy="59309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8" idx="3"/>
            <a:endCxn id="17" idx="0"/>
          </p:cNvCxnSpPr>
          <p:nvPr/>
        </p:nvCxnSpPr>
        <p:spPr>
          <a:xfrm>
            <a:off x="4963160" y="2898140"/>
            <a:ext cx="1339850" cy="2159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3"/>
            <a:endCxn id="18" idx="2"/>
          </p:cNvCxnSpPr>
          <p:nvPr/>
        </p:nvCxnSpPr>
        <p:spPr>
          <a:xfrm flipV="1">
            <a:off x="4713605" y="3687445"/>
            <a:ext cx="4081145" cy="13716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7448550" y="3324860"/>
            <a:ext cx="200025" cy="1714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6904355" y="2541905"/>
            <a:ext cx="189865" cy="295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7963535" y="2541905"/>
            <a:ext cx="189865" cy="295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303010" y="1653540"/>
            <a:ext cx="2621915" cy="658495"/>
          </a:xfrm>
          <a:prstGeom prst="roundRect">
            <a:avLst/>
          </a:prstGeom>
          <a:solidFill>
            <a:srgbClr val="00B0F0">
              <a:alpha val="10000"/>
            </a:srgbClr>
          </a:solidFill>
          <a:ln w="63500">
            <a:solidFill>
              <a:schemeClr val="bg2">
                <a:lumMod val="9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5400000">
            <a:off x="8613775" y="4088765"/>
            <a:ext cx="384175" cy="238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696200" y="4493260"/>
            <a:ext cx="2219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if isinstance(line, int):</a:t>
            </a:r>
            <a:endParaRPr lang="en-US" altLang="zh-CN" b="1"/>
          </a:p>
        </p:txBody>
      </p:sp>
      <p:sp>
        <p:nvSpPr>
          <p:cNvPr id="28" name="圆角矩形 27"/>
          <p:cNvSpPr/>
          <p:nvPr/>
        </p:nvSpPr>
        <p:spPr>
          <a:xfrm>
            <a:off x="3211195" y="4766945"/>
            <a:ext cx="2472055" cy="59309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211195" y="4873625"/>
            <a:ext cx="2472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str_lines[line[0], line[1]]</a:t>
            </a:r>
            <a:endParaRPr lang="en-US" altLang="zh-CN" b="1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448175" y="4008755"/>
            <a:ext cx="0" cy="758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696200" y="5356225"/>
            <a:ext cx="2219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if isinstance(line, int):</a:t>
            </a:r>
            <a:endParaRPr lang="en-US" altLang="zh-CN" b="1"/>
          </a:p>
          <a:p>
            <a:r>
              <a:rPr lang="en-US" altLang="zh-CN" b="1"/>
              <a:t>    line = [line, line+1]</a:t>
            </a:r>
            <a:endParaRPr lang="en-US" altLang="zh-CN" b="1"/>
          </a:p>
        </p:txBody>
      </p:sp>
      <p:cxnSp>
        <p:nvCxnSpPr>
          <p:cNvPr id="34" name="肘形连接符 33"/>
          <p:cNvCxnSpPr>
            <a:stCxn id="29" idx="3"/>
            <a:endCxn id="33" idx="0"/>
          </p:cNvCxnSpPr>
          <p:nvPr/>
        </p:nvCxnSpPr>
        <p:spPr>
          <a:xfrm>
            <a:off x="5683250" y="5057775"/>
            <a:ext cx="3122930" cy="298450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151245" y="3901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</a:rPr>
              <a:t>单行读取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1835" y="42570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</a:rPr>
              <a:t>多行读取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3" grpId="0"/>
      <p:bldP spid="17" grpId="0" animBg="1"/>
      <p:bldP spid="13" grpId="1"/>
      <p:bldP spid="17" grpId="1" animBg="1"/>
      <p:bldP spid="15" grpId="0"/>
      <p:bldP spid="18" grpId="0" animBg="1"/>
      <p:bldP spid="21" grpId="0" animBg="1"/>
      <p:bldP spid="15" grpId="1"/>
      <p:bldP spid="18" grpId="1" animBg="1"/>
      <p:bldP spid="21" grpId="1" animBg="1"/>
      <p:bldP spid="24" grpId="0" animBg="1"/>
      <p:bldP spid="26" grpId="0"/>
      <p:bldP spid="24" grpId="1" animBg="1"/>
      <p:bldP spid="26" grpId="1"/>
      <p:bldP spid="28" grpId="0" animBg="1"/>
      <p:bldP spid="29" grpId="0"/>
      <p:bldP spid="28" grpId="1" animBg="1"/>
      <p:bldP spid="29" grpId="1"/>
      <p:bldP spid="33" grpId="0"/>
      <p:bldP spid="33" grpId="1"/>
      <p:bldP spid="36" grpId="0"/>
      <p:bldP spid="35" grpId="0"/>
      <p:bldP spid="36" grpId="1"/>
      <p:bldP spid="35" grpId="1"/>
      <p:bldP spid="10" grpId="0"/>
      <p:bldP spid="10" grpId="1"/>
      <p:bldP spid="16" grpId="0"/>
      <p:bldP spid="22" grpId="0" animBg="1"/>
      <p:bldP spid="23" grpId="0" animBg="1"/>
      <p:bldP spid="27" grpId="0" animBg="1"/>
      <p:bldP spid="16" grpId="1"/>
      <p:bldP spid="22" grpId="1" animBg="1"/>
      <p:bldP spid="23" grpId="1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4730" y="400685"/>
            <a:ext cx="3383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ym typeface="+mn-ea"/>
              </a:rPr>
              <a:t>日志器输出异常回溯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0485" y="1535430"/>
            <a:ext cx="1102995" cy="135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9215" y="1962785"/>
            <a:ext cx="1102995" cy="1350645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95725" y="2530475"/>
            <a:ext cx="1102995" cy="135064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82235" y="2979420"/>
            <a:ext cx="1102995" cy="135064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44625" y="2026285"/>
            <a:ext cx="894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func1...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22245" y="2454275"/>
            <a:ext cx="894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func2...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9865" y="3100070"/>
            <a:ext cx="894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func3...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77485" y="3568065"/>
            <a:ext cx="93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assert...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6230" y="44373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抛出断言失败的异常</a:t>
            </a:r>
            <a:endParaRPr lang="zh-CN" altLang="en-US" b="1"/>
          </a:p>
        </p:txBody>
      </p:sp>
      <p:cxnSp>
        <p:nvCxnSpPr>
          <p:cNvPr id="19" name="肘形连接符 18"/>
          <p:cNvCxnSpPr>
            <a:stCxn id="12" idx="2"/>
            <a:endCxn id="18" idx="3"/>
          </p:cNvCxnSpPr>
          <p:nvPr/>
        </p:nvCxnSpPr>
        <p:spPr>
          <a:xfrm rot="5400000">
            <a:off x="4634548" y="3522028"/>
            <a:ext cx="291465" cy="190754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75740" y="1167130"/>
            <a:ext cx="832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test.py</a:t>
            </a:r>
            <a:endParaRPr lang="en-US" altLang="zh-CN" b="1"/>
          </a:p>
        </p:txBody>
      </p:sp>
      <p:sp>
        <p:nvSpPr>
          <p:cNvPr id="22" name="文本框 21"/>
          <p:cNvSpPr txBox="1"/>
          <p:nvPr/>
        </p:nvSpPr>
        <p:spPr>
          <a:xfrm>
            <a:off x="2503170" y="1594485"/>
            <a:ext cx="131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module1.py</a:t>
            </a:r>
            <a:endParaRPr lang="en-US" altLang="zh-CN" b="1"/>
          </a:p>
        </p:txBody>
      </p:sp>
      <p:sp>
        <p:nvSpPr>
          <p:cNvPr id="23" name="文本框 22"/>
          <p:cNvSpPr txBox="1"/>
          <p:nvPr/>
        </p:nvSpPr>
        <p:spPr>
          <a:xfrm>
            <a:off x="3789680" y="2162175"/>
            <a:ext cx="131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module2.py</a:t>
            </a:r>
            <a:endParaRPr lang="en-US" altLang="zh-CN" b="1"/>
          </a:p>
        </p:txBody>
      </p:sp>
      <p:sp>
        <p:nvSpPr>
          <p:cNvPr id="30" name="圆角矩形 29"/>
          <p:cNvSpPr/>
          <p:nvPr/>
        </p:nvSpPr>
        <p:spPr>
          <a:xfrm>
            <a:off x="1340485" y="4778375"/>
            <a:ext cx="3004820" cy="1502410"/>
          </a:xfrm>
          <a:prstGeom prst="roundRect">
            <a:avLst/>
          </a:prstGeom>
          <a:solidFill>
            <a:schemeClr val="bg2">
              <a:lumMod val="90000"/>
              <a:alpha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76190" y="2611120"/>
            <a:ext cx="131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module3.py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1473835" y="2885440"/>
            <a:ext cx="877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line: 22</a:t>
            </a:r>
            <a:endParaRPr lang="en-US" altLang="zh-CN" b="1"/>
          </a:p>
        </p:txBody>
      </p:sp>
      <p:sp>
        <p:nvSpPr>
          <p:cNvPr id="37" name="圆角矩形 36"/>
          <p:cNvSpPr/>
          <p:nvPr/>
        </p:nvSpPr>
        <p:spPr>
          <a:xfrm>
            <a:off x="5284470" y="4831080"/>
            <a:ext cx="2516505" cy="649605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22880" y="3314065"/>
            <a:ext cx="877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line: 45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4008755" y="3881120"/>
            <a:ext cx="877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line: 32</a:t>
            </a:r>
            <a:endParaRPr lang="en-US" altLang="zh-CN" b="1"/>
          </a:p>
        </p:txBody>
      </p:sp>
      <p:sp>
        <p:nvSpPr>
          <p:cNvPr id="28" name="文本框 27"/>
          <p:cNvSpPr txBox="1"/>
          <p:nvPr/>
        </p:nvSpPr>
        <p:spPr>
          <a:xfrm>
            <a:off x="5734050" y="4330065"/>
            <a:ext cx="877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line: 12</a:t>
            </a:r>
            <a:endParaRPr lang="en-US" altLang="zh-CN" b="1"/>
          </a:p>
        </p:txBody>
      </p:sp>
      <p:sp>
        <p:nvSpPr>
          <p:cNvPr id="29" name="文本框 28"/>
          <p:cNvSpPr txBox="1"/>
          <p:nvPr/>
        </p:nvSpPr>
        <p:spPr>
          <a:xfrm>
            <a:off x="1361440" y="4744085"/>
            <a:ext cx="2952115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/>
              <a:t>File </a:t>
            </a:r>
            <a:r>
              <a:rPr lang="en-US" altLang="zh-CN" sz="1400" b="1">
                <a:solidFill>
                  <a:srgbClr val="FF0000"/>
                </a:solidFill>
              </a:rPr>
              <a:t>.../test.py</a:t>
            </a:r>
            <a:r>
              <a:rPr lang="en-US" altLang="zh-CN" sz="1400" b="1"/>
              <a:t>, Line at </a:t>
            </a:r>
            <a:r>
              <a:rPr lang="en-US" altLang="zh-CN" sz="1400" b="1">
                <a:solidFill>
                  <a:srgbClr val="FF0000"/>
                </a:solidFill>
              </a:rPr>
              <a:t>22</a:t>
            </a:r>
            <a:r>
              <a:rPr lang="en-US" altLang="zh-CN" sz="1400" b="1"/>
              <a:t>, in</a:t>
            </a:r>
            <a:r>
              <a:rPr lang="en-US" altLang="zh-CN" sz="1400" b="1">
                <a:solidFill>
                  <a:srgbClr val="FF0000"/>
                </a:solidFill>
              </a:rPr>
              <a:t> &lt;...&gt;</a:t>
            </a:r>
            <a:endParaRPr lang="en-US" altLang="zh-CN" sz="1400" b="1"/>
          </a:p>
          <a:p>
            <a:r>
              <a:rPr lang="en-US" altLang="zh-CN" sz="1400" b="1"/>
              <a:t>	func1...</a:t>
            </a:r>
            <a:endParaRPr lang="en-US" altLang="zh-CN" sz="1400" b="1"/>
          </a:p>
          <a:p>
            <a:r>
              <a:rPr lang="en-US" altLang="zh-CN" sz="1400" b="1"/>
              <a:t>File .../module1.py, Line at 45, in &lt;...&gt;</a:t>
            </a:r>
            <a:endParaRPr lang="en-US" altLang="zh-CN" sz="1400" b="1"/>
          </a:p>
          <a:p>
            <a:r>
              <a:rPr lang="en-US" altLang="zh-CN" sz="1400" b="1"/>
              <a:t>	func2...</a:t>
            </a:r>
            <a:endParaRPr lang="en-US" altLang="zh-CN" sz="1400" b="1"/>
          </a:p>
          <a:p>
            <a:r>
              <a:rPr lang="en-US" altLang="zh-CN" sz="1400" b="1"/>
              <a:t>...</a:t>
            </a:r>
            <a:endParaRPr lang="en-US" altLang="zh-CN" sz="1400" b="1"/>
          </a:p>
          <a:p>
            <a:r>
              <a:rPr lang="en-US" altLang="zh-CN" sz="1400" b="1"/>
              <a:t>File .../module3.py, Line at 12, in &lt;...&gt;</a:t>
            </a:r>
            <a:endParaRPr lang="en-US" altLang="zh-CN" sz="1400" b="1"/>
          </a:p>
          <a:p>
            <a:r>
              <a:rPr lang="en-US" altLang="zh-CN" sz="1400" b="1"/>
              <a:t>	assert...</a:t>
            </a:r>
            <a:endParaRPr lang="en-US" altLang="zh-CN" sz="1400" b="1"/>
          </a:p>
        </p:txBody>
      </p:sp>
      <p:cxnSp>
        <p:nvCxnSpPr>
          <p:cNvPr id="31" name="直接箭头连接符 30"/>
          <p:cNvCxnSpPr>
            <a:stCxn id="8" idx="3"/>
            <a:endCxn id="9" idx="1"/>
          </p:cNvCxnSpPr>
          <p:nvPr/>
        </p:nvCxnSpPr>
        <p:spPr>
          <a:xfrm>
            <a:off x="2443480" y="2211070"/>
            <a:ext cx="165735" cy="427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035925" y="1815465"/>
            <a:ext cx="3215005" cy="1645285"/>
          </a:xfrm>
          <a:prstGeom prst="rect">
            <a:avLst/>
          </a:prstGeom>
          <a:solidFill>
            <a:srgbClr val="FF0000">
              <a:alpha val="27000"/>
            </a:srgbClr>
          </a:solidFill>
          <a:ln w="76200">
            <a:solidFill>
              <a:schemeClr val="bg2">
                <a:lumMod val="9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9" idx="3"/>
            <a:endCxn id="10" idx="1"/>
          </p:cNvCxnSpPr>
          <p:nvPr/>
        </p:nvCxnSpPr>
        <p:spPr>
          <a:xfrm>
            <a:off x="3712210" y="2638425"/>
            <a:ext cx="183515" cy="567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2" idx="1"/>
          </p:cNvCxnSpPr>
          <p:nvPr/>
        </p:nvCxnSpPr>
        <p:spPr>
          <a:xfrm>
            <a:off x="4998720" y="3206115"/>
            <a:ext cx="183515" cy="448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523740" y="5669915"/>
            <a:ext cx="4003675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定义</a:t>
            </a:r>
            <a:r>
              <a:rPr lang="en-US" altLang="zh-CN"/>
              <a:t>: </a:t>
            </a:r>
            <a:r>
              <a:rPr lang="zh-CN" altLang="en-US" sz="1600" b="1">
                <a:solidFill>
                  <a:srgbClr val="FF0000"/>
                </a:solidFill>
              </a:rPr>
              <a:t>异常抛出前执行的每一级程序停留的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执行位置称为栈帧。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4624705" y="5034915"/>
            <a:ext cx="380365" cy="247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324475" y="4853940"/>
            <a:ext cx="26225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/>
              <a:t>assert</a:t>
            </a:r>
            <a:r>
              <a:rPr lang="zh-CN" altLang="en-US" sz="1600" b="1"/>
              <a:t>断言异常前共有</a:t>
            </a:r>
            <a:r>
              <a:rPr lang="en-US" altLang="zh-CN" sz="1600" b="1"/>
              <a:t>3</a:t>
            </a:r>
            <a:r>
              <a:rPr lang="zh-CN" altLang="en-US" sz="1600" b="1"/>
              <a:t>帧，</a:t>
            </a:r>
            <a:endParaRPr lang="zh-CN" altLang="en-US" sz="1600" b="1"/>
          </a:p>
          <a:p>
            <a:r>
              <a:rPr lang="zh-CN" altLang="en-US" sz="1600" b="1"/>
              <a:t>算上自己共</a:t>
            </a:r>
            <a:r>
              <a:rPr lang="en-US" altLang="zh-CN" sz="1600" b="1">
                <a:solidFill>
                  <a:srgbClr val="FF0000"/>
                </a:solidFill>
              </a:rPr>
              <a:t>4</a:t>
            </a:r>
            <a:r>
              <a:rPr lang="zh-CN" altLang="en-US" sz="1600" b="1"/>
              <a:t>帧</a:t>
            </a:r>
            <a:endParaRPr lang="zh-CN" altLang="en-US" sz="1600" b="1"/>
          </a:p>
        </p:txBody>
      </p:sp>
      <p:sp>
        <p:nvSpPr>
          <p:cNvPr id="38" name="文本框 37"/>
          <p:cNvSpPr txBox="1"/>
          <p:nvPr/>
        </p:nvSpPr>
        <p:spPr>
          <a:xfrm>
            <a:off x="8455660" y="4894580"/>
            <a:ext cx="264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利用</a:t>
            </a:r>
            <a:r>
              <a:rPr lang="en-US" altLang="zh-CN" b="1"/>
              <a:t>Logger</a:t>
            </a:r>
            <a:r>
              <a:rPr lang="zh-CN" altLang="en-US" b="1"/>
              <a:t>实现异常回溯</a:t>
            </a:r>
            <a:endParaRPr lang="zh-CN" altLang="en-US" b="1"/>
          </a:p>
        </p:txBody>
      </p:sp>
      <p:sp>
        <p:nvSpPr>
          <p:cNvPr id="39" name="右箭头 38"/>
          <p:cNvSpPr/>
          <p:nvPr/>
        </p:nvSpPr>
        <p:spPr>
          <a:xfrm>
            <a:off x="8011160" y="4982210"/>
            <a:ext cx="380365" cy="247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122920" y="353695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主动获取异常</a:t>
            </a:r>
            <a:r>
              <a:rPr lang="zh-CN" altLang="en-US" b="1"/>
              <a:t>各栈帧位置信息</a:t>
            </a:r>
            <a:endParaRPr lang="zh-CN" altLang="en-US" b="1"/>
          </a:p>
        </p:txBody>
      </p:sp>
      <p:sp>
        <p:nvSpPr>
          <p:cNvPr id="41" name="文本框 40"/>
          <p:cNvSpPr txBox="1"/>
          <p:nvPr/>
        </p:nvSpPr>
        <p:spPr>
          <a:xfrm>
            <a:off x="8122920" y="285686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读取异常帧所在行</a:t>
            </a:r>
            <a:r>
              <a:rPr lang="zh-CN" altLang="en-US" b="1"/>
              <a:t>的文本</a:t>
            </a:r>
            <a:r>
              <a:rPr lang="zh-CN" altLang="en-US" b="1"/>
              <a:t>内容</a:t>
            </a:r>
            <a:endParaRPr lang="zh-CN" altLang="en-US" b="1"/>
          </a:p>
        </p:txBody>
      </p:sp>
      <p:sp>
        <p:nvSpPr>
          <p:cNvPr id="52" name="圆角矩形 51"/>
          <p:cNvSpPr/>
          <p:nvPr/>
        </p:nvSpPr>
        <p:spPr>
          <a:xfrm>
            <a:off x="4638040" y="1196340"/>
            <a:ext cx="2625725" cy="523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8890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351520" y="1993265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/>
              <a:t>允许主动抛出异常栈帧的</a:t>
            </a:r>
            <a:endParaRPr lang="zh-CN" altLang="en-US" b="1"/>
          </a:p>
          <a:p>
            <a:pPr algn="ctr"/>
            <a:r>
              <a:rPr lang="zh-CN" altLang="en-US" b="1"/>
              <a:t>行文本内容</a:t>
            </a:r>
            <a:r>
              <a:rPr lang="zh-CN" altLang="en-US" b="1"/>
              <a:t>调整</a:t>
            </a:r>
            <a:endParaRPr lang="zh-CN" altLang="en-US" b="1"/>
          </a:p>
        </p:txBody>
      </p:sp>
      <p:sp>
        <p:nvSpPr>
          <p:cNvPr id="43" name="文本框 42"/>
          <p:cNvSpPr txBox="1"/>
          <p:nvPr/>
        </p:nvSpPr>
        <p:spPr>
          <a:xfrm>
            <a:off x="8923020" y="42456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手动抛出异常</a:t>
            </a:r>
            <a:endParaRPr lang="zh-CN" altLang="en-US" b="1"/>
          </a:p>
        </p:txBody>
      </p:sp>
      <p:sp>
        <p:nvSpPr>
          <p:cNvPr id="45" name="上箭头 44"/>
          <p:cNvSpPr/>
          <p:nvPr/>
        </p:nvSpPr>
        <p:spPr>
          <a:xfrm>
            <a:off x="9533890" y="4635500"/>
            <a:ext cx="219075" cy="218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上箭头 45"/>
          <p:cNvSpPr/>
          <p:nvPr/>
        </p:nvSpPr>
        <p:spPr>
          <a:xfrm>
            <a:off x="9533890" y="3956050"/>
            <a:ext cx="219075" cy="218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上箭头 46"/>
          <p:cNvSpPr/>
          <p:nvPr/>
        </p:nvSpPr>
        <p:spPr>
          <a:xfrm>
            <a:off x="9533890" y="3242310"/>
            <a:ext cx="219075" cy="218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>
            <a:off x="9533890" y="2638425"/>
            <a:ext cx="219075" cy="218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638040" y="1196340"/>
            <a:ext cx="2625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依赖</a:t>
            </a:r>
            <a:r>
              <a:rPr lang="en-US" altLang="zh-CN" sz="2400" b="1"/>
              <a:t>: sys,traceback</a:t>
            </a:r>
            <a:endParaRPr lang="en-US" altLang="zh-CN" sz="2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/>
      <p:bldP spid="13" grpId="0"/>
      <p:bldP spid="8" grpId="1" animBg="1"/>
      <p:bldP spid="21" grpId="1"/>
      <p:bldP spid="13" grpId="1"/>
      <p:bldP spid="15" grpId="0"/>
      <p:bldP spid="9" grpId="0" animBg="1"/>
      <p:bldP spid="22" grpId="0"/>
      <p:bldP spid="15" grpId="1"/>
      <p:bldP spid="9" grpId="1" animBg="1"/>
      <p:bldP spid="22" grpId="1"/>
      <p:bldP spid="10" grpId="0" animBg="1"/>
      <p:bldP spid="23" grpId="0"/>
      <p:bldP spid="16" grpId="0"/>
      <p:bldP spid="10" grpId="1" animBg="1"/>
      <p:bldP spid="23" grpId="1"/>
      <p:bldP spid="16" grpId="1"/>
      <p:bldP spid="17" grpId="0"/>
      <p:bldP spid="12" grpId="0" animBg="1"/>
      <p:bldP spid="24" grpId="0"/>
      <p:bldP spid="17" grpId="1"/>
      <p:bldP spid="12" grpId="1" animBg="1"/>
      <p:bldP spid="24" grpId="1"/>
      <p:bldP spid="18" grpId="0"/>
      <p:bldP spid="18" grpId="1"/>
      <p:bldP spid="25" grpId="0"/>
      <p:bldP spid="26" grpId="0"/>
      <p:bldP spid="27" grpId="0"/>
      <p:bldP spid="28" grpId="0"/>
      <p:bldP spid="25" grpId="1"/>
      <p:bldP spid="26" grpId="1"/>
      <p:bldP spid="27" grpId="1"/>
      <p:bldP spid="28" grpId="1"/>
      <p:bldP spid="30" grpId="0" animBg="1"/>
      <p:bldP spid="29" grpId="0"/>
      <p:bldP spid="30" grpId="1" animBg="1"/>
      <p:bldP spid="29" grpId="1"/>
      <p:bldP spid="34" grpId="0"/>
      <p:bldP spid="34" grpId="1"/>
      <p:bldP spid="37" grpId="0" animBg="1"/>
      <p:bldP spid="35" grpId="0" animBg="1"/>
      <p:bldP spid="36" grpId="0"/>
      <p:bldP spid="37" grpId="1" animBg="1"/>
      <p:bldP spid="35" grpId="1" animBg="1"/>
      <p:bldP spid="36" grpId="1"/>
      <p:bldP spid="38" grpId="0"/>
      <p:bldP spid="39" grpId="0" animBg="1"/>
      <p:bldP spid="38" grpId="1"/>
      <p:bldP spid="39" grpId="1" animBg="1"/>
      <p:bldP spid="40" grpId="0"/>
      <p:bldP spid="41" grpId="0"/>
      <p:bldP spid="42" grpId="0" uiExpand="1"/>
      <p:bldP spid="43" grpId="0"/>
      <p:bldP spid="45" grpId="0" animBg="1"/>
      <p:bldP spid="46" grpId="0" animBg="1"/>
      <p:bldP spid="47" grpId="0" animBg="1"/>
      <p:bldP spid="48" grpId="0" animBg="1"/>
      <p:bldP spid="40" grpId="1"/>
      <p:bldP spid="41" grpId="1"/>
      <p:bldP spid="42" grpId="1"/>
      <p:bldP spid="43" grpId="1"/>
      <p:bldP spid="45" grpId="1" animBg="1"/>
      <p:bldP spid="46" grpId="1" animBg="1"/>
      <p:bldP spid="47" grpId="1" animBg="1"/>
      <p:bldP spid="48" grpId="1" animBg="1"/>
      <p:bldP spid="44" grpId="0" animBg="1"/>
      <p:bldP spid="4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4730" y="400685"/>
            <a:ext cx="3383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ym typeface="+mn-ea"/>
              </a:rPr>
              <a:t>日志器输出异常回溯</a:t>
            </a:r>
            <a:endParaRPr lang="zh-CN" altLang="en-US" sz="2800" b="1"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1095" y="1910715"/>
            <a:ext cx="3215005" cy="1645285"/>
          </a:xfrm>
          <a:prstGeom prst="rect">
            <a:avLst/>
          </a:prstGeom>
          <a:solidFill>
            <a:srgbClr val="FF0000">
              <a:alpha val="27000"/>
            </a:srgbClr>
          </a:solidFill>
          <a:ln w="76200">
            <a:solidFill>
              <a:schemeClr val="bg2">
                <a:lumMod val="9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560830" y="4989830"/>
            <a:ext cx="264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利用</a:t>
            </a:r>
            <a:r>
              <a:rPr lang="en-US" altLang="zh-CN" b="1"/>
              <a:t>Logger</a:t>
            </a:r>
            <a:r>
              <a:rPr lang="zh-CN" altLang="en-US" b="1"/>
              <a:t>实现异常回溯</a:t>
            </a:r>
            <a:endParaRPr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1228090" y="36322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主动获取异常</a:t>
            </a:r>
            <a:r>
              <a:rPr lang="zh-CN" altLang="en-US" b="1"/>
              <a:t>各栈帧位置信息</a:t>
            </a:r>
            <a:endParaRPr lang="zh-CN" altLang="en-US" b="1"/>
          </a:p>
        </p:txBody>
      </p:sp>
      <p:sp>
        <p:nvSpPr>
          <p:cNvPr id="41" name="文本框 40"/>
          <p:cNvSpPr txBox="1"/>
          <p:nvPr/>
        </p:nvSpPr>
        <p:spPr>
          <a:xfrm>
            <a:off x="1228090" y="295211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读取异常帧所在行</a:t>
            </a:r>
            <a:r>
              <a:rPr lang="zh-CN" altLang="en-US" b="1"/>
              <a:t>的文本</a:t>
            </a:r>
            <a:r>
              <a:rPr lang="zh-CN" altLang="en-US" b="1"/>
              <a:t>内容</a:t>
            </a:r>
            <a:endParaRPr lang="zh-CN" altLang="en-US" b="1"/>
          </a:p>
        </p:txBody>
      </p:sp>
      <p:sp>
        <p:nvSpPr>
          <p:cNvPr id="42" name="文本框 41"/>
          <p:cNvSpPr txBox="1"/>
          <p:nvPr/>
        </p:nvSpPr>
        <p:spPr>
          <a:xfrm>
            <a:off x="1456690" y="2088515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/>
              <a:t>允许主动抛出异常栈帧的</a:t>
            </a:r>
            <a:endParaRPr lang="zh-CN" altLang="en-US" b="1"/>
          </a:p>
          <a:p>
            <a:pPr algn="ctr"/>
            <a:r>
              <a:rPr lang="zh-CN" altLang="en-US" b="1"/>
              <a:t>行文本内容</a:t>
            </a:r>
            <a:r>
              <a:rPr lang="zh-CN" altLang="en-US" b="1"/>
              <a:t>调整</a:t>
            </a:r>
            <a:endParaRPr lang="zh-CN" altLang="en-US" b="1"/>
          </a:p>
        </p:txBody>
      </p:sp>
      <p:sp>
        <p:nvSpPr>
          <p:cNvPr id="43" name="文本框 42"/>
          <p:cNvSpPr txBox="1"/>
          <p:nvPr/>
        </p:nvSpPr>
        <p:spPr>
          <a:xfrm>
            <a:off x="2028190" y="43408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手动抛出异常</a:t>
            </a:r>
            <a:endParaRPr lang="zh-CN" altLang="en-US" b="1"/>
          </a:p>
        </p:txBody>
      </p:sp>
      <p:sp>
        <p:nvSpPr>
          <p:cNvPr id="45" name="上箭头 44"/>
          <p:cNvSpPr/>
          <p:nvPr/>
        </p:nvSpPr>
        <p:spPr>
          <a:xfrm>
            <a:off x="2639060" y="4730750"/>
            <a:ext cx="219075" cy="218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上箭头 45"/>
          <p:cNvSpPr/>
          <p:nvPr/>
        </p:nvSpPr>
        <p:spPr>
          <a:xfrm>
            <a:off x="2639060" y="4051300"/>
            <a:ext cx="219075" cy="218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上箭头 46"/>
          <p:cNvSpPr/>
          <p:nvPr/>
        </p:nvSpPr>
        <p:spPr>
          <a:xfrm>
            <a:off x="2639060" y="3337560"/>
            <a:ext cx="219075" cy="218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>
            <a:off x="2639060" y="2733675"/>
            <a:ext cx="219075" cy="218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79035" y="3623310"/>
            <a:ext cx="2021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error_traceback(...)</a:t>
            </a:r>
            <a:endParaRPr lang="en-US" altLang="zh-CN" b="1"/>
          </a:p>
        </p:txBody>
      </p:sp>
      <p:sp>
        <p:nvSpPr>
          <p:cNvPr id="49" name="右箭头 48"/>
          <p:cNvSpPr/>
          <p:nvPr/>
        </p:nvSpPr>
        <p:spPr>
          <a:xfrm>
            <a:off x="4476750" y="3683000"/>
            <a:ext cx="266065" cy="2667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4878070" y="3517265"/>
            <a:ext cx="2222500" cy="579755"/>
          </a:xfrm>
          <a:prstGeom prst="roundRect">
            <a:avLst/>
          </a:prstGeom>
          <a:solidFill>
            <a:srgbClr val="00B0F0">
              <a:alpha val="10000"/>
            </a:srgbClr>
          </a:solidFill>
          <a:ln w="63500">
            <a:solidFill>
              <a:schemeClr val="bg2">
                <a:lumMod val="9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01370" y="3990340"/>
            <a:ext cx="1832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raise ValueError()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430135" y="1145540"/>
            <a:ext cx="3619500" cy="2569210"/>
            <a:chOff x="11701" y="1804"/>
            <a:chExt cx="5700" cy="4046"/>
          </a:xfrm>
        </p:grpSpPr>
        <p:sp>
          <p:nvSpPr>
            <p:cNvPr id="66" name="矩形 65"/>
            <p:cNvSpPr/>
            <p:nvPr/>
          </p:nvSpPr>
          <p:spPr>
            <a:xfrm>
              <a:off x="11701" y="1804"/>
              <a:ext cx="5700" cy="4046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1823" y="1860"/>
              <a:ext cx="1737" cy="2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2356" y="2410"/>
              <a:ext cx="67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FF0000"/>
                  </a:solidFill>
                </a:rPr>
                <a:t>...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3684" y="2356"/>
              <a:ext cx="1737" cy="2127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3903" y="2694"/>
              <a:ext cx="129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raise...</a:t>
              </a:r>
              <a:endParaRPr lang="en-US" altLang="zh-CN" b="1">
                <a:solidFill>
                  <a:srgbClr val="FF0000"/>
                </a:solidFill>
              </a:endParaRPr>
            </a:p>
            <a:p>
              <a:endParaRPr lang="en-US" altLang="zh-CN" b="1">
                <a:solidFill>
                  <a:srgbClr val="FF0000"/>
                </a:solidFill>
              </a:endParaRPr>
            </a:p>
            <a:p>
              <a:r>
                <a:rPr lang="en-US" altLang="zh-CN" b="1">
                  <a:solidFill>
                    <a:schemeClr val="tx1"/>
                  </a:solidFill>
                </a:rPr>
                <a:t>error...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5545" y="2945"/>
              <a:ext cx="1737" cy="2127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755" y="3577"/>
              <a:ext cx="131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trace_</a:t>
              </a:r>
              <a:endParaRPr lang="en-US" altLang="zh-CN" b="1"/>
            </a:p>
            <a:p>
              <a:r>
                <a:rPr lang="en-US" altLang="zh-CN" b="1"/>
                <a:t>frames</a:t>
              </a:r>
              <a:endParaRPr lang="en-US" altLang="zh-CN" b="1"/>
            </a:p>
          </p:txBody>
        </p:sp>
        <p:cxnSp>
          <p:nvCxnSpPr>
            <p:cNvPr id="61" name="直接箭头连接符 60"/>
            <p:cNvCxnSpPr>
              <a:stCxn id="54" idx="3"/>
              <a:endCxn id="56" idx="1"/>
            </p:cNvCxnSpPr>
            <p:nvPr/>
          </p:nvCxnSpPr>
          <p:spPr>
            <a:xfrm>
              <a:off x="13560" y="2924"/>
              <a:ext cx="124" cy="49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1"/>
            </p:cNvCxnSpPr>
            <p:nvPr/>
          </p:nvCxnSpPr>
          <p:spPr>
            <a:xfrm>
              <a:off x="15421" y="3420"/>
              <a:ext cx="124" cy="58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圆角矩形 62"/>
            <p:cNvSpPr/>
            <p:nvPr/>
          </p:nvSpPr>
          <p:spPr>
            <a:xfrm>
              <a:off x="15485" y="2747"/>
              <a:ext cx="1857" cy="250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799" y="2114"/>
              <a:ext cx="122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chemeClr val="accent1"/>
                  </a:solidFill>
                </a:rPr>
                <a:t>delete</a:t>
              </a:r>
              <a:endParaRPr lang="en-US" altLang="zh-CN" b="1">
                <a:solidFill>
                  <a:schemeClr val="accent1"/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3975" y="4492"/>
              <a:ext cx="115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offset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sp>
        <p:nvSpPr>
          <p:cNvPr id="68" name="左大括号 67"/>
          <p:cNvSpPr/>
          <p:nvPr/>
        </p:nvSpPr>
        <p:spPr>
          <a:xfrm>
            <a:off x="7148830" y="2700655"/>
            <a:ext cx="233045" cy="2232025"/>
          </a:xfrm>
          <a:prstGeom prst="leftBrace">
            <a:avLst>
              <a:gd name="adj1" fmla="val 9621"/>
              <a:gd name="adj2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54" idx="2"/>
          </p:cNvCxnSpPr>
          <p:nvPr/>
        </p:nvCxnSpPr>
        <p:spPr>
          <a:xfrm flipH="1">
            <a:off x="8054340" y="2531745"/>
            <a:ext cx="5080" cy="18186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381875" y="4350385"/>
            <a:ext cx="1902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filename(fullpath)</a:t>
            </a:r>
            <a:endParaRPr lang="zh-CN" altLang="en-US" b="1"/>
          </a:p>
        </p:txBody>
      </p:sp>
      <p:sp>
        <p:nvSpPr>
          <p:cNvPr id="71" name="文本框 70"/>
          <p:cNvSpPr txBox="1"/>
          <p:nvPr/>
        </p:nvSpPr>
        <p:spPr>
          <a:xfrm>
            <a:off x="7376795" y="4730750"/>
            <a:ext cx="2479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name(function/module)</a:t>
            </a:r>
            <a:endParaRPr lang="en-US" altLang="zh-CN" b="1"/>
          </a:p>
        </p:txBody>
      </p:sp>
      <p:sp>
        <p:nvSpPr>
          <p:cNvPr id="72" name="文本框 71"/>
          <p:cNvSpPr txBox="1"/>
          <p:nvPr/>
        </p:nvSpPr>
        <p:spPr>
          <a:xfrm>
            <a:off x="9452610" y="4343400"/>
            <a:ext cx="1824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line(line number)</a:t>
            </a:r>
            <a:endParaRPr lang="en-US" altLang="zh-CN" b="1"/>
          </a:p>
        </p:txBody>
      </p:sp>
      <p:sp>
        <p:nvSpPr>
          <p:cNvPr id="73" name="文本框 72"/>
          <p:cNvSpPr txBox="1"/>
          <p:nvPr/>
        </p:nvSpPr>
        <p:spPr>
          <a:xfrm>
            <a:off x="8488680" y="5337810"/>
            <a:ext cx="17595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_read_file_line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75" name="肘形连接符 74"/>
          <p:cNvCxnSpPr>
            <a:stCxn id="70" idx="2"/>
            <a:endCxn id="73" idx="0"/>
          </p:cNvCxnSpPr>
          <p:nvPr/>
        </p:nvCxnSpPr>
        <p:spPr>
          <a:xfrm rot="5400000" flipV="1">
            <a:off x="8541385" y="4509770"/>
            <a:ext cx="619125" cy="1035685"/>
          </a:xfrm>
          <a:prstGeom prst="bentConnector3">
            <a:avLst>
              <a:gd name="adj1" fmla="val 70051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72" idx="2"/>
            <a:endCxn id="73" idx="0"/>
          </p:cNvCxnSpPr>
          <p:nvPr/>
        </p:nvCxnSpPr>
        <p:spPr>
          <a:xfrm rot="5400000">
            <a:off x="9553575" y="4526280"/>
            <a:ext cx="626110" cy="996315"/>
          </a:xfrm>
          <a:prstGeom prst="bentConnector3">
            <a:avLst>
              <a:gd name="adj1" fmla="val 7053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4237355" y="5222240"/>
            <a:ext cx="4151630" cy="767080"/>
            <a:chOff x="8172" y="244"/>
            <a:chExt cx="6538" cy="1208"/>
          </a:xfrm>
        </p:grpSpPr>
        <p:sp>
          <p:nvSpPr>
            <p:cNvPr id="78" name="矩形 77"/>
            <p:cNvSpPr/>
            <p:nvPr/>
          </p:nvSpPr>
          <p:spPr>
            <a:xfrm>
              <a:off x="8172" y="246"/>
              <a:ext cx="6448" cy="1207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63500"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172" y="244"/>
              <a:ext cx="653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[2022-5-20 14:25:33] -ERROR- XXXX: </a:t>
              </a:r>
              <a:r>
                <a:rPr lang="en-US" altLang="zh-CN" sz="1000" b="1">
                  <a:sym typeface="+mn-ea"/>
                </a:rPr>
                <a:t>File .../test.py, Line at 45, in &lt;...&gt;</a:t>
              </a:r>
              <a:endParaRPr lang="en-US" altLang="zh-CN" sz="1000" b="1"/>
            </a:p>
            <a:p>
              <a:r>
                <a:rPr lang="en-US" altLang="zh-CN" sz="1000" b="1">
                  <a:sym typeface="+mn-ea"/>
                </a:rPr>
                <a:t>	func2...</a:t>
              </a:r>
              <a:endParaRPr lang="en-US" altLang="zh-CN" sz="10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172" y="822"/>
              <a:ext cx="642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ym typeface="+mn-ea"/>
                </a:rPr>
                <a:t>[2022-5-20 14:25:33] -ERROR- XXXX: </a:t>
              </a:r>
              <a:r>
                <a:rPr lang="en-US" altLang="zh-CN" sz="1000" b="1">
                  <a:sym typeface="+mn-ea"/>
                </a:rPr>
                <a:t>File .../module1.py, Line at 45, in &lt;...&gt;</a:t>
              </a:r>
              <a:endParaRPr lang="en-US" altLang="zh-CN" sz="1000" b="1"/>
            </a:p>
            <a:p>
              <a:r>
                <a:rPr lang="en-US" altLang="zh-CN" sz="1000" b="1">
                  <a:sym typeface="+mn-ea"/>
                </a:rPr>
                <a:t>	raise...</a:t>
              </a:r>
              <a:endParaRPr lang="en-US" altLang="zh-CN" sz="1000"/>
            </a:p>
          </p:txBody>
        </p:sp>
      </p:grpSp>
      <p:cxnSp>
        <p:nvCxnSpPr>
          <p:cNvPr id="86" name="直接箭头连接符 85"/>
          <p:cNvCxnSpPr>
            <a:stCxn id="65" idx="2"/>
          </p:cNvCxnSpPr>
          <p:nvPr/>
        </p:nvCxnSpPr>
        <p:spPr>
          <a:xfrm flipH="1">
            <a:off x="9239885" y="3220720"/>
            <a:ext cx="635" cy="11601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73" idx="2"/>
            <a:endCxn id="82" idx="2"/>
          </p:cNvCxnSpPr>
          <p:nvPr/>
        </p:nvCxnSpPr>
        <p:spPr>
          <a:xfrm rot="5400000">
            <a:off x="7697470" y="4316730"/>
            <a:ext cx="251460" cy="3090545"/>
          </a:xfrm>
          <a:prstGeom prst="bentConnector3">
            <a:avLst>
              <a:gd name="adj1" fmla="val 19457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4638040" y="1196340"/>
            <a:ext cx="2625725" cy="523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8890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638040" y="1196340"/>
            <a:ext cx="2625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依赖</a:t>
            </a:r>
            <a:r>
              <a:rPr lang="en-US" altLang="zh-CN" sz="2400" b="1"/>
              <a:t>: sys,traceback</a:t>
            </a:r>
            <a:endParaRPr lang="en-US" altLang="zh-CN" sz="2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1" grpId="0"/>
      <p:bldP spid="70" grpId="1"/>
      <p:bldP spid="72" grpId="1"/>
      <p:bldP spid="71" grpId="1"/>
      <p:bldP spid="73" grpId="0"/>
      <p:bldP spid="7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12" name="图片 11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7495" y="40068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教程更新</a:t>
            </a:r>
            <a:r>
              <a:rPr lang="zh-CN" altLang="en-US" sz="2800" b="1">
                <a:sym typeface="+mn-ea"/>
              </a:rPr>
              <a:t>说明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7495" y="3423285"/>
            <a:ext cx="5059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每周至少更新</a:t>
            </a:r>
            <a:r>
              <a:rPr lang="zh-CN" altLang="en-US" sz="3200" b="1">
                <a:solidFill>
                  <a:srgbClr val="FF0000"/>
                </a:solidFill>
              </a:rPr>
              <a:t>一节</a:t>
            </a:r>
            <a:r>
              <a:rPr lang="zh-CN" altLang="en-US" sz="3200" b="1">
                <a:solidFill>
                  <a:schemeClr val="tx1"/>
                </a:solidFill>
              </a:rPr>
              <a:t>视频</a:t>
            </a:r>
            <a:r>
              <a:rPr lang="zh-CN" altLang="en-US" sz="3200" b="1"/>
              <a:t>内容</a:t>
            </a:r>
            <a:endParaRPr lang="zh-CN" altLang="en-US" sz="3200" b="1"/>
          </a:p>
        </p:txBody>
      </p:sp>
      <p:grpSp>
        <p:nvGrpSpPr>
          <p:cNvPr id="11" name="组合 10"/>
          <p:cNvGrpSpPr/>
          <p:nvPr/>
        </p:nvGrpSpPr>
        <p:grpSpPr>
          <a:xfrm>
            <a:off x="7388860" y="2577465"/>
            <a:ext cx="2861945" cy="2275205"/>
            <a:chOff x="11304" y="4128"/>
            <a:chExt cx="4507" cy="3583"/>
          </a:xfrm>
        </p:grpSpPr>
        <p:sp>
          <p:nvSpPr>
            <p:cNvPr id="8" name="文本框 7"/>
            <p:cNvSpPr txBox="1"/>
            <p:nvPr/>
          </p:nvSpPr>
          <p:spPr>
            <a:xfrm>
              <a:off x="11304" y="4128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b="1"/>
                <a:t>免责声明</a:t>
              </a:r>
              <a:endParaRPr lang="zh-CN" altLang="en-US" sz="28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304" y="4950"/>
              <a:ext cx="4507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 altLang="en-US"/>
                <a:t>本教学实践内容</a:t>
              </a:r>
              <a:r>
                <a:rPr lang="zh-CN" altLang="en-US"/>
                <a:t>参考了</a:t>
              </a:r>
              <a:endParaRPr lang="zh-CN" altLang="en-US"/>
            </a:p>
            <a:p>
              <a:r>
                <a:rPr lang="en-US" altLang="zh-CN"/>
                <a:t>PaddleDetection</a:t>
              </a:r>
              <a:r>
                <a:rPr lang="zh-CN" altLang="en-US"/>
                <a:t>开源</a:t>
              </a:r>
              <a:r>
                <a:rPr lang="zh-CN" altLang="en-US"/>
                <a:t>目标检</a:t>
              </a:r>
              <a:endParaRPr lang="zh-CN" altLang="en-US"/>
            </a:p>
            <a:p>
              <a:r>
                <a:rPr lang="zh-CN" altLang="en-US"/>
                <a:t>测套件项目</a:t>
              </a:r>
              <a:endParaRPr lang="zh-CN" altLang="en-US"/>
            </a:p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 altLang="en-US"/>
                <a:t>本教学</a:t>
              </a:r>
              <a:r>
                <a:rPr lang="zh-CN" altLang="en-US"/>
                <a:t>仓库代码</a:t>
              </a:r>
              <a:r>
                <a:rPr lang="zh-CN" altLang="en-US"/>
                <a:t>适用于</a:t>
              </a:r>
              <a:endParaRPr lang="zh-CN" altLang="en-US"/>
            </a:p>
            <a:p>
              <a:pPr indent="0">
                <a:buFont typeface="Wingdings" panose="05000000000000000000" charset="0"/>
                <a:buNone/>
              </a:pPr>
              <a:r>
                <a:rPr lang="zh-CN" altLang="en-US"/>
                <a:t>案例教学与学术</a:t>
              </a:r>
              <a:r>
                <a:rPr lang="zh-CN" altLang="en-US"/>
                <a:t>研究，其</a:t>
              </a:r>
              <a:endParaRPr lang="zh-CN" altLang="en-US"/>
            </a:p>
            <a:p>
              <a:pPr indent="0">
                <a:buFont typeface="Wingdings" panose="05000000000000000000" charset="0"/>
                <a:buNone/>
              </a:pPr>
              <a:r>
                <a:rPr lang="zh-CN" altLang="en-US"/>
                <a:t>它用途</a:t>
              </a:r>
              <a:r>
                <a:rPr lang="zh-CN" altLang="en-US"/>
                <a:t>不提供任何</a:t>
              </a:r>
              <a:r>
                <a:rPr lang="zh-CN" altLang="en-US"/>
                <a:t>支持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833,&quot;width&quot;:2833}"/>
</p:tagLst>
</file>

<file path=ppt/tags/tag2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3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4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5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6.xml><?xml version="1.0" encoding="utf-8"?>
<p:tagLst xmlns:p="http://schemas.openxmlformats.org/presentationml/2006/main">
  <p:tag name="COMMONDATA" val="eyJoZGlkIjoiMjM3NjY2ZjQ2NjZjMjA0YTE2NTNiODBmZDUwNWRkOT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1432</Words>
  <Application>WPS 演示</Application>
  <PresentationFormat>宽屏</PresentationFormat>
  <Paragraphs>190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凡实</cp:lastModifiedBy>
  <cp:revision>50</cp:revision>
  <dcterms:created xsi:type="dcterms:W3CDTF">2022-05-20T15:45:00Z</dcterms:created>
  <dcterms:modified xsi:type="dcterms:W3CDTF">2022-05-21T08:59:01Z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EF9A04F6CC7842FBB78A6C275649F6CA</vt:lpwstr>
  </property>
  <property fmtid="{D5CDD505-2E9C-101B-9397-08002B2CF9AE}" pid="3" name="KSOProductBuildVer">
    <vt:lpwstr>2052-11.1.0.11744</vt:lpwstr>
  </property>
</Properties>
</file>