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sldIdLst>
    <p:sldId id="259" r:id="rId3"/>
    <p:sldId id="262" r:id="rId4"/>
    <p:sldId id="263" r:id="rId5"/>
    <p:sldId id="264" r:id="rId6"/>
    <p:sldId id="266" r:id="rId7"/>
    <p:sldId id="265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logo(已去底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42265" y="-334010"/>
            <a:ext cx="1798955" cy="1798955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4868545" y="5512435"/>
            <a:ext cx="2475230" cy="7245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01565" y="553148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内容为个人分享，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如有错误还请批评指正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10185" y="6390640"/>
            <a:ext cx="11658600" cy="952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049905" y="1365250"/>
            <a:ext cx="617220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6000" b="1"/>
              <a:t>手把手带你</a:t>
            </a:r>
            <a:r>
              <a:rPr lang="en-US" altLang="zh-CN" sz="6000" b="1">
                <a:solidFill>
                  <a:srgbClr val="FF0000"/>
                </a:solidFill>
              </a:rPr>
              <a:t>Coding</a:t>
            </a:r>
            <a:endParaRPr lang="en-US" altLang="zh-CN" sz="6000" b="1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01365" y="2488565"/>
            <a:ext cx="5669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3600" b="1"/>
              <a:t>从</a:t>
            </a:r>
            <a:r>
              <a:rPr lang="zh-CN" altLang="en-US" sz="3600" b="1">
                <a:solidFill>
                  <a:schemeClr val="accent1"/>
                </a:solidFill>
              </a:rPr>
              <a:t>零</a:t>
            </a:r>
            <a:r>
              <a:rPr lang="zh-CN" altLang="en-US" sz="3600" b="1"/>
              <a:t>实现一个目标检测平台</a:t>
            </a:r>
            <a:endParaRPr lang="zh-CN" altLang="en-US" sz="3600" b="1"/>
          </a:p>
        </p:txBody>
      </p:sp>
      <p:sp>
        <p:nvSpPr>
          <p:cNvPr id="13" name="文本框 12"/>
          <p:cNvSpPr txBox="1"/>
          <p:nvPr/>
        </p:nvSpPr>
        <p:spPr>
          <a:xfrm>
            <a:off x="5622925" y="3485515"/>
            <a:ext cx="10071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/>
              <a:t>(</a:t>
            </a:r>
            <a:r>
              <a:rPr lang="zh-CN" altLang="en-US" sz="4000" b="1"/>
              <a:t>一</a:t>
            </a:r>
            <a:r>
              <a:rPr lang="en-US" altLang="zh-CN" sz="4000" b="1"/>
              <a:t>)</a:t>
            </a:r>
            <a:endParaRPr lang="en-US" altLang="zh-CN" sz="4000" b="1"/>
          </a:p>
        </p:txBody>
      </p:sp>
      <p:sp>
        <p:nvSpPr>
          <p:cNvPr id="14" name="文本框 13"/>
          <p:cNvSpPr txBox="1"/>
          <p:nvPr/>
        </p:nvSpPr>
        <p:spPr>
          <a:xfrm>
            <a:off x="5143500" y="4496435"/>
            <a:ext cx="179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1.1</a:t>
            </a:r>
            <a:r>
              <a:rPr lang="zh-CN" altLang="en-US" sz="2400" b="1">
                <a:solidFill>
                  <a:srgbClr val="FF0000"/>
                </a:solidFill>
              </a:rPr>
              <a:t>教程导言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38200" y="4522470"/>
            <a:ext cx="1459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KFPDetection</a:t>
            </a:r>
            <a:endParaRPr lang="en-US" altLang="zh-CN" b="1">
              <a:solidFill>
                <a:srgbClr val="FF0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780905" y="4154805"/>
            <a:ext cx="1753870" cy="1104900"/>
            <a:chOff x="15681" y="578"/>
            <a:chExt cx="2762" cy="1740"/>
          </a:xfrm>
        </p:grpSpPr>
        <p:sp>
          <p:nvSpPr>
            <p:cNvPr id="17" name="文本框 16"/>
            <p:cNvSpPr txBox="1"/>
            <p:nvPr/>
          </p:nvSpPr>
          <p:spPr>
            <a:xfrm>
              <a:off x="16721" y="1085"/>
              <a:ext cx="62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chemeClr val="accent1"/>
                  </a:solidFill>
                </a:rPr>
                <a:t>&amp;</a:t>
              </a:r>
              <a:endParaRPr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681" y="1738"/>
              <a:ext cx="276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b="1">
                  <a:sym typeface="+mn-ea"/>
                </a:rPr>
                <a:t>PaddleDetection</a:t>
              </a:r>
              <a:endParaRPr lang="en-US" altLang="zh-CN" b="1"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873" y="578"/>
              <a:ext cx="232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altLang="zh-CN" b="1">
                  <a:sym typeface="+mn-ea"/>
                </a:rPr>
                <a:t>PaddlePaddle</a:t>
              </a:r>
              <a:endParaRPr lang="en-US" altLang="zh-CN" b="1">
                <a:sym typeface="+mn-ea"/>
              </a:endParaRPr>
            </a:p>
          </p:txBody>
        </p:sp>
      </p:grpSp>
      <p:cxnSp>
        <p:nvCxnSpPr>
          <p:cNvPr id="26" name="肘形连接符 25"/>
          <p:cNvCxnSpPr/>
          <p:nvPr/>
        </p:nvCxnSpPr>
        <p:spPr>
          <a:xfrm rot="10800000">
            <a:off x="4647565" y="4332605"/>
            <a:ext cx="5793740" cy="374015"/>
          </a:xfrm>
          <a:prstGeom prst="bentConnector3">
            <a:avLst>
              <a:gd name="adj1" fmla="val 4998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10800000" flipV="1">
            <a:off x="4656455" y="4706620"/>
            <a:ext cx="5784215" cy="445135"/>
          </a:xfrm>
          <a:prstGeom prst="bentConnector3">
            <a:avLst>
              <a:gd name="adj1" fmla="val 4999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6" idx="3"/>
          </p:cNvCxnSpPr>
          <p:nvPr/>
        </p:nvCxnSpPr>
        <p:spPr>
          <a:xfrm flipV="1">
            <a:off x="2298065" y="4333240"/>
            <a:ext cx="4559300" cy="373380"/>
          </a:xfrm>
          <a:prstGeom prst="bentConnector3">
            <a:avLst>
              <a:gd name="adj1" fmla="val 51796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6" idx="3"/>
          </p:cNvCxnSpPr>
          <p:nvPr/>
        </p:nvCxnSpPr>
        <p:spPr>
          <a:xfrm>
            <a:off x="2298065" y="4706620"/>
            <a:ext cx="4549775" cy="445770"/>
          </a:xfrm>
          <a:prstGeom prst="bentConnector3">
            <a:avLst>
              <a:gd name="adj1" fmla="val 51891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圆角矩形 13"/>
          <p:cNvSpPr/>
          <p:nvPr/>
        </p:nvSpPr>
        <p:spPr>
          <a:xfrm>
            <a:off x="801370" y="1128395"/>
            <a:ext cx="10476230" cy="5172710"/>
          </a:xfrm>
          <a:prstGeom prst="roundRect">
            <a:avLst>
              <a:gd name="adj" fmla="val 7586"/>
            </a:avLst>
          </a:prstGeom>
          <a:solidFill>
            <a:schemeClr val="bg2">
              <a:lumMod val="90000"/>
              <a:alpha val="25000"/>
            </a:schemeClr>
          </a:solidFill>
          <a:ln w="63500">
            <a:solidFill>
              <a:schemeClr val="bg2">
                <a:lumMod val="9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10185" y="6390640"/>
            <a:ext cx="11658600" cy="952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logo(已去底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42265" y="-334010"/>
            <a:ext cx="1798955" cy="1798955"/>
          </a:xfrm>
          <a:prstGeom prst="rect">
            <a:avLst/>
          </a:prstGeom>
        </p:spPr>
      </p:pic>
      <p:pic>
        <p:nvPicPr>
          <p:cNvPr id="3" name="图片 2" descr="标题背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250190"/>
            <a:ext cx="3215005" cy="8229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03095" y="400685"/>
            <a:ext cx="1605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 b="1">
                <a:sym typeface="+mn-ea"/>
              </a:rPr>
              <a:t>教学</a:t>
            </a:r>
            <a:r>
              <a:rPr lang="zh-CN" altLang="en-US" sz="2800" b="1">
                <a:sym typeface="+mn-ea"/>
              </a:rPr>
              <a:t>目标</a:t>
            </a:r>
            <a:endParaRPr lang="zh-CN" altLang="en-US" sz="2800" b="1"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569720" y="1965960"/>
            <a:ext cx="3825875" cy="3556635"/>
            <a:chOff x="331" y="2821"/>
            <a:chExt cx="4184" cy="4002"/>
          </a:xfrm>
        </p:grpSpPr>
        <p:pic>
          <p:nvPicPr>
            <p:cNvPr id="100" name="图片 9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31" y="2821"/>
              <a:ext cx="4185" cy="40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2" name="矩形 31"/>
            <p:cNvSpPr/>
            <p:nvPr/>
          </p:nvSpPr>
          <p:spPr>
            <a:xfrm>
              <a:off x="1088" y="4433"/>
              <a:ext cx="2531" cy="192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158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726" y="3104"/>
              <a:ext cx="2670" cy="211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58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2741295" y="1941830"/>
            <a:ext cx="1146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FF0000"/>
                </a:solidFill>
              </a:rPr>
              <a:t>cat_face</a:t>
            </a:r>
            <a:endParaRPr lang="en-US" altLang="zh-CN" sz="1400" b="1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147570" y="3117215"/>
            <a:ext cx="1146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FF0000"/>
                </a:solidFill>
              </a:rPr>
              <a:t>cat_face</a:t>
            </a:r>
            <a:endParaRPr lang="en-US" altLang="zh-CN" sz="1400" b="1">
              <a:solidFill>
                <a:srgbClr val="FF000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823710" y="1965960"/>
            <a:ext cx="3826510" cy="3556000"/>
            <a:chOff x="10746" y="2751"/>
            <a:chExt cx="6026" cy="5600"/>
          </a:xfrm>
        </p:grpSpPr>
        <p:sp>
          <p:nvSpPr>
            <p:cNvPr id="13" name="矩形 12"/>
            <p:cNvSpPr/>
            <p:nvPr/>
          </p:nvSpPr>
          <p:spPr>
            <a:xfrm>
              <a:off x="10746" y="2751"/>
              <a:ext cx="6026" cy="56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34925" cmpd="sng">
              <a:solidFill>
                <a:schemeClr val="accent1">
                  <a:shade val="50000"/>
                  <a:alpha val="2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782" y="2911"/>
              <a:ext cx="588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800" b="1"/>
                <a:t>掌握常见检测数据加载</a:t>
              </a:r>
              <a:endParaRPr lang="zh-CN" altLang="en-US" sz="2800" b="1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782" y="4412"/>
              <a:ext cx="5955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800" b="1"/>
                <a:t>熟悉</a:t>
              </a:r>
              <a:r>
                <a:rPr lang="en-US" altLang="zh-CN" sz="2800" b="1"/>
                <a:t>FCOS</a:t>
              </a:r>
              <a:r>
                <a:rPr lang="zh-CN" altLang="en-US" sz="2800" b="1"/>
                <a:t>目标检测</a:t>
              </a:r>
              <a:r>
                <a:rPr lang="zh-CN" altLang="en-US" sz="2800" b="1"/>
                <a:t>架构</a:t>
              </a:r>
              <a:endParaRPr lang="zh-CN" altLang="en-US" sz="2800" b="1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782" y="5913"/>
              <a:ext cx="53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800" b="1"/>
                <a:t>学会目标检测</a:t>
              </a:r>
              <a:r>
                <a:rPr lang="zh-CN" altLang="en-US" sz="2800" b="1"/>
                <a:t>可视化</a:t>
              </a:r>
              <a:endParaRPr lang="zh-CN" altLang="en-US" sz="2800" b="1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827" y="7414"/>
              <a:ext cx="364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800" b="1"/>
                <a:t>实现模型</a:t>
              </a:r>
              <a:r>
                <a:rPr lang="zh-CN" altLang="en-US" sz="2800" b="1"/>
                <a:t>导出</a:t>
              </a:r>
              <a:endParaRPr lang="zh-CN" altLang="en-US" sz="2800" b="1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10185" y="6390640"/>
            <a:ext cx="11658600" cy="952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logo(已去底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42265" y="-334010"/>
            <a:ext cx="1798955" cy="1798955"/>
          </a:xfrm>
          <a:prstGeom prst="rect">
            <a:avLst/>
          </a:prstGeom>
        </p:spPr>
      </p:pic>
      <p:pic>
        <p:nvPicPr>
          <p:cNvPr id="3" name="图片 2" descr="标题背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250190"/>
            <a:ext cx="3215005" cy="8229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03095" y="400685"/>
            <a:ext cx="1605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 b="1">
                <a:sym typeface="+mn-ea"/>
              </a:rPr>
              <a:t>教学</a:t>
            </a:r>
            <a:r>
              <a:rPr lang="zh-CN" altLang="en-US" sz="2800" b="1">
                <a:sym typeface="+mn-ea"/>
              </a:rPr>
              <a:t>内容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01370" y="1128395"/>
            <a:ext cx="10476230" cy="5172710"/>
          </a:xfrm>
          <a:prstGeom prst="roundRect">
            <a:avLst>
              <a:gd name="adj" fmla="val 7586"/>
            </a:avLst>
          </a:prstGeom>
          <a:solidFill>
            <a:schemeClr val="bg2">
              <a:lumMod val="90000"/>
              <a:alpha val="25000"/>
            </a:schemeClr>
          </a:solidFill>
          <a:ln w="63500">
            <a:solidFill>
              <a:schemeClr val="bg2">
                <a:lumMod val="9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710055" y="2749550"/>
            <a:ext cx="2452370" cy="1931035"/>
            <a:chOff x="2663" y="3880"/>
            <a:chExt cx="3862" cy="3041"/>
          </a:xfrm>
        </p:grpSpPr>
        <p:sp>
          <p:nvSpPr>
            <p:cNvPr id="16" name="文本框 15"/>
            <p:cNvSpPr txBox="1"/>
            <p:nvPr/>
          </p:nvSpPr>
          <p:spPr>
            <a:xfrm>
              <a:off x="2663" y="4941"/>
              <a:ext cx="3863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KFPDetection</a:t>
              </a:r>
              <a:endParaRPr lang="en-US" altLang="zh-CN" sz="3200" b="1">
                <a:solidFill>
                  <a:srgbClr val="FF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090" y="6341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/>
                <a:t>打造</a:t>
              </a:r>
              <a:endParaRPr lang="zh-CN" altLang="en-US" b="1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091" y="3880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chemeClr val="accent1"/>
                  </a:solidFill>
                </a:rPr>
                <a:t>从零</a:t>
              </a:r>
              <a:endParaRPr lang="zh-CN" altLang="en-US" b="1">
                <a:solidFill>
                  <a:schemeClr val="accent1"/>
                </a:solidFill>
              </a:endParaRPr>
            </a:p>
          </p:txBody>
        </p:sp>
        <p:cxnSp>
          <p:nvCxnSpPr>
            <p:cNvPr id="13" name="直接箭头连接符 12"/>
            <p:cNvCxnSpPr>
              <a:stCxn id="12" idx="2"/>
              <a:endCxn id="16" idx="0"/>
            </p:cNvCxnSpPr>
            <p:nvPr/>
          </p:nvCxnSpPr>
          <p:spPr>
            <a:xfrm>
              <a:off x="4595" y="4460"/>
              <a:ext cx="0" cy="48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0" idx="0"/>
              <a:endCxn id="16" idx="2"/>
            </p:cNvCxnSpPr>
            <p:nvPr/>
          </p:nvCxnSpPr>
          <p:spPr>
            <a:xfrm flipV="1">
              <a:off x="4594" y="5860"/>
              <a:ext cx="1" cy="4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左大括号 17"/>
          <p:cNvSpPr/>
          <p:nvPr/>
        </p:nvSpPr>
        <p:spPr>
          <a:xfrm>
            <a:off x="4313555" y="1999615"/>
            <a:ext cx="364490" cy="3430905"/>
          </a:xfrm>
          <a:prstGeom prst="leftBrace">
            <a:avLst>
              <a:gd name="adj1" fmla="val 9621"/>
              <a:gd name="adj2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208270" y="1724660"/>
            <a:ext cx="2621280" cy="3927475"/>
            <a:chOff x="8791" y="2716"/>
            <a:chExt cx="4128" cy="6185"/>
          </a:xfrm>
        </p:grpSpPr>
        <p:sp>
          <p:nvSpPr>
            <p:cNvPr id="19" name="文本框 18"/>
            <p:cNvSpPr txBox="1"/>
            <p:nvPr/>
          </p:nvSpPr>
          <p:spPr>
            <a:xfrm>
              <a:off x="9031" y="2716"/>
              <a:ext cx="36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 b="1"/>
                <a:t>检测结果可视化</a:t>
              </a:r>
              <a:endParaRPr lang="zh-CN" altLang="en-US" sz="2400" b="1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271" y="3808"/>
              <a:ext cx="316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 b="1"/>
                <a:t>日志记录</a:t>
              </a:r>
              <a:r>
                <a:rPr lang="zh-CN" altLang="en-US" sz="2400" b="1"/>
                <a:t>功能</a:t>
              </a:r>
              <a:endParaRPr lang="zh-CN" altLang="en-US" sz="2400" b="1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791" y="4900"/>
              <a:ext cx="412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 b="1"/>
                <a:t>数据加载</a:t>
              </a:r>
              <a:r>
                <a:rPr lang="zh-CN" altLang="en-US" sz="2400" b="1"/>
                <a:t>与预处理</a:t>
              </a:r>
              <a:endParaRPr lang="zh-CN" altLang="en-US" sz="2400" b="1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468" y="5992"/>
              <a:ext cx="274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/>
                <a:t>FCOS</a:t>
              </a:r>
              <a:r>
                <a:rPr lang="zh-CN" altLang="en-US" sz="2400" b="1"/>
                <a:t>前处理</a:t>
              </a:r>
              <a:endParaRPr lang="zh-CN" altLang="en-US" sz="2400" b="1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713" y="7084"/>
              <a:ext cx="226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/>
                <a:t>FCOS</a:t>
              </a:r>
              <a:r>
                <a:rPr lang="zh-CN" altLang="en-US" sz="2400" b="1"/>
                <a:t>架构</a:t>
              </a:r>
              <a:endParaRPr lang="zh-CN" altLang="en-US" sz="2400" b="1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473" y="8176"/>
              <a:ext cx="274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/>
                <a:t>FCOS</a:t>
              </a:r>
              <a:r>
                <a:rPr lang="zh-CN" altLang="en-US" sz="2400" b="1"/>
                <a:t>后处理</a:t>
              </a:r>
              <a:endParaRPr lang="zh-CN" altLang="en-US" sz="2400" b="1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8681720" y="3804920"/>
            <a:ext cx="17087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/>
              <a:t>NMS</a:t>
            </a:r>
            <a:r>
              <a:rPr lang="zh-CN" altLang="en-US" sz="2400" b="1"/>
              <a:t>后处理</a:t>
            </a:r>
            <a:endParaRPr lang="zh-CN" altLang="en-US" sz="2400" b="1"/>
          </a:p>
        </p:txBody>
      </p:sp>
      <p:sp>
        <p:nvSpPr>
          <p:cNvPr id="38" name="矩形 37"/>
          <p:cNvSpPr/>
          <p:nvPr/>
        </p:nvSpPr>
        <p:spPr>
          <a:xfrm>
            <a:off x="7160260" y="5720080"/>
            <a:ext cx="1648460" cy="5461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>
            <a:solidFill>
              <a:srgbClr val="FF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279640" y="577405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模型</a:t>
            </a:r>
            <a:r>
              <a:rPr lang="zh-CN" altLang="en-US" sz="2400" b="1"/>
              <a:t>导出</a:t>
            </a:r>
            <a:endParaRPr lang="zh-CN" altLang="en-US" sz="2400" b="1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976235" y="2223770"/>
            <a:ext cx="1905" cy="29832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511540" y="1724660"/>
            <a:ext cx="20485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FCOS</a:t>
            </a:r>
            <a:r>
              <a:rPr lang="zh-CN" altLang="en-US" sz="2400" b="1"/>
              <a:t>损失函数</a:t>
            </a:r>
            <a:endParaRPr lang="zh-CN" altLang="en-US" sz="2400" b="1"/>
          </a:p>
        </p:txBody>
      </p:sp>
      <p:sp>
        <p:nvSpPr>
          <p:cNvPr id="33" name="文本框 32"/>
          <p:cNvSpPr txBox="1"/>
          <p:nvPr/>
        </p:nvSpPr>
        <p:spPr>
          <a:xfrm>
            <a:off x="8225155" y="241808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自定义学习率</a:t>
            </a:r>
            <a:r>
              <a:rPr lang="zh-CN" altLang="en-US" sz="2400" b="1"/>
              <a:t>策略</a:t>
            </a:r>
            <a:endParaRPr lang="zh-CN" altLang="en-US" sz="2400" b="1"/>
          </a:p>
        </p:txBody>
      </p:sp>
      <p:sp>
        <p:nvSpPr>
          <p:cNvPr id="35" name="文本框 34"/>
          <p:cNvSpPr txBox="1"/>
          <p:nvPr/>
        </p:nvSpPr>
        <p:spPr>
          <a:xfrm>
            <a:off x="8124825" y="3111500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训练接口与预测</a:t>
            </a:r>
            <a:r>
              <a:rPr lang="zh-CN" altLang="en-US" sz="2400" b="1"/>
              <a:t>接口</a:t>
            </a:r>
            <a:endParaRPr lang="zh-CN" altLang="en-US" sz="2400" b="1"/>
          </a:p>
        </p:txBody>
      </p:sp>
      <p:sp>
        <p:nvSpPr>
          <p:cNvPr id="36" name="文本框 35"/>
          <p:cNvSpPr txBox="1"/>
          <p:nvPr/>
        </p:nvSpPr>
        <p:spPr>
          <a:xfrm>
            <a:off x="8835390" y="449834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检测</a:t>
            </a:r>
            <a:r>
              <a:rPr lang="zh-CN" altLang="en-US" sz="2400" b="1"/>
              <a:t>指标</a:t>
            </a:r>
            <a:endParaRPr lang="zh-CN" altLang="en-US" sz="2400" b="1"/>
          </a:p>
        </p:txBody>
      </p:sp>
      <p:sp>
        <p:nvSpPr>
          <p:cNvPr id="37" name="文本框 36"/>
          <p:cNvSpPr txBox="1"/>
          <p:nvPr/>
        </p:nvSpPr>
        <p:spPr>
          <a:xfrm>
            <a:off x="8834755" y="519176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评估</a:t>
            </a:r>
            <a:r>
              <a:rPr lang="zh-CN" altLang="en-US" sz="2400" b="1"/>
              <a:t>接口</a:t>
            </a:r>
            <a:endParaRPr lang="zh-CN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10185" y="6390640"/>
            <a:ext cx="11658600" cy="952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logo(已去底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42265" y="-334010"/>
            <a:ext cx="1798955" cy="1798955"/>
          </a:xfrm>
          <a:prstGeom prst="rect">
            <a:avLst/>
          </a:prstGeom>
        </p:spPr>
      </p:pic>
      <p:pic>
        <p:nvPicPr>
          <p:cNvPr id="12" name="图片 11" descr="标题背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250190"/>
            <a:ext cx="3215005" cy="82296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903095" y="400685"/>
            <a:ext cx="1605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 b="1">
                <a:sym typeface="+mn-ea"/>
              </a:rPr>
              <a:t>教学</a:t>
            </a:r>
            <a:r>
              <a:rPr lang="zh-CN" altLang="en-US" sz="2800" b="1">
                <a:sym typeface="+mn-ea"/>
              </a:rPr>
              <a:t>环境</a:t>
            </a:r>
            <a:endParaRPr lang="zh-CN" altLang="en-US" sz="2800" b="1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01370" y="1128395"/>
            <a:ext cx="10476230" cy="5172710"/>
          </a:xfrm>
          <a:prstGeom prst="roundRect">
            <a:avLst>
              <a:gd name="adj" fmla="val 7586"/>
            </a:avLst>
          </a:prstGeom>
          <a:solidFill>
            <a:schemeClr val="bg2">
              <a:lumMod val="90000"/>
              <a:alpha val="25000"/>
            </a:schemeClr>
          </a:solidFill>
          <a:ln w="63500">
            <a:solidFill>
              <a:schemeClr val="bg2">
                <a:lumMod val="9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2536825" y="2115820"/>
            <a:ext cx="7004685" cy="3198495"/>
            <a:chOff x="4123" y="3655"/>
            <a:chExt cx="11031" cy="5037"/>
          </a:xfrm>
        </p:grpSpPr>
        <p:sp>
          <p:nvSpPr>
            <p:cNvPr id="19" name="文本框 18"/>
            <p:cNvSpPr txBox="1"/>
            <p:nvPr/>
          </p:nvSpPr>
          <p:spPr>
            <a:xfrm>
              <a:off x="7396" y="5487"/>
              <a:ext cx="3867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/>
                <a:t>P</a:t>
              </a:r>
              <a:r>
                <a:rPr lang="en-US" altLang="zh-CN" sz="2400" b="1"/>
                <a:t>addlePaddle2.2+</a:t>
              </a:r>
              <a:endParaRPr lang="en-US" altLang="zh-CN" sz="2400" b="1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423" y="5515"/>
              <a:ext cx="1799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/>
                <a:t>O</a:t>
              </a:r>
              <a:r>
                <a:rPr lang="en-US" altLang="zh-CN" sz="2400" b="1"/>
                <a:t>pencv</a:t>
              </a:r>
              <a:endParaRPr lang="en-US" altLang="zh-CN" sz="2400" b="1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383" y="3655"/>
              <a:ext cx="1734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/>
                <a:t>N</a:t>
              </a:r>
              <a:r>
                <a:rPr lang="en-US" altLang="zh-CN" sz="2400" b="1"/>
                <a:t>umpy</a:t>
              </a:r>
              <a:endParaRPr lang="en-US" altLang="zh-CN" sz="2400" b="1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123" y="4232"/>
              <a:ext cx="2400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/>
                <a:t>M</a:t>
              </a:r>
              <a:r>
                <a:rPr lang="en-US" altLang="zh-CN" sz="2400" b="1"/>
                <a:t>atplotlib</a:t>
              </a:r>
              <a:endParaRPr lang="en-US" altLang="zh-CN" sz="2400" b="1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886" y="6798"/>
              <a:ext cx="874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/>
                <a:t>PIL</a:t>
              </a:r>
              <a:endParaRPr lang="en-US" altLang="zh-CN" sz="2400" b="1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616" y="5516"/>
              <a:ext cx="1154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/>
                <a:t>J</a:t>
              </a:r>
              <a:r>
                <a:rPr lang="en-US" altLang="zh-CN" sz="2400" b="1"/>
                <a:t>son</a:t>
              </a:r>
              <a:endParaRPr lang="en-US" altLang="zh-CN" sz="2400" b="1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138" y="6073"/>
              <a:ext cx="1017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/>
                <a:t>xml</a:t>
              </a:r>
              <a:endParaRPr lang="en-US" altLang="zh-CN" sz="2400" b="1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1879" y="4624"/>
              <a:ext cx="737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/>
                <a:t>os</a:t>
              </a:r>
              <a:endParaRPr lang="en-US" altLang="zh-CN" sz="2400" b="1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263" y="7968"/>
              <a:ext cx="1727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/>
                <a:t>logging</a:t>
              </a:r>
              <a:endParaRPr lang="en-US" altLang="zh-CN" sz="2400" b="1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396" y="7243"/>
              <a:ext cx="181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/>
                <a:t>visualdl</a:t>
              </a:r>
              <a:endParaRPr lang="en-US" altLang="zh-CN" sz="2400" b="1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500" y="3731"/>
              <a:ext cx="1334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/>
                <a:t>math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1263" y="6959"/>
              <a:ext cx="266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400" b="1"/>
                <a:t>pycocotools</a:t>
              </a:r>
              <a:endParaRPr lang="en-US" altLang="zh-CN" sz="2400" b="1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7473" y="5415"/>
              <a:ext cx="3699" cy="921"/>
            </a:xfrm>
            <a:prstGeom prst="roundRect">
              <a:avLst/>
            </a:prstGeom>
            <a:solidFill>
              <a:srgbClr val="FF0000">
                <a:alpha val="14000"/>
              </a:srgbClr>
            </a:solidFill>
            <a:ln w="317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204" y="4232"/>
              <a:ext cx="154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/>
                <a:t>typing</a:t>
              </a:r>
              <a:endParaRPr lang="en-US" altLang="zh-CN" sz="2400" b="1"/>
            </a:p>
          </p:txBody>
        </p:sp>
        <p:cxnSp>
          <p:nvCxnSpPr>
            <p:cNvPr id="31" name="直接连接符 30"/>
            <p:cNvCxnSpPr>
              <a:endCxn id="11" idx="3"/>
            </p:cNvCxnSpPr>
            <p:nvPr/>
          </p:nvCxnSpPr>
          <p:spPr>
            <a:xfrm flipH="1" flipV="1">
              <a:off x="6523" y="4595"/>
              <a:ext cx="1430" cy="805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7" idx="1"/>
            </p:cNvCxnSpPr>
            <p:nvPr/>
          </p:nvCxnSpPr>
          <p:spPr>
            <a:xfrm flipH="1">
              <a:off x="6187" y="5876"/>
              <a:ext cx="1286" cy="7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endCxn id="15" idx="3"/>
            </p:cNvCxnSpPr>
            <p:nvPr/>
          </p:nvCxnSpPr>
          <p:spPr>
            <a:xfrm flipH="1">
              <a:off x="5760" y="6321"/>
              <a:ext cx="1967" cy="840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4" idx="2"/>
            </p:cNvCxnSpPr>
            <p:nvPr/>
          </p:nvCxnSpPr>
          <p:spPr>
            <a:xfrm>
              <a:off x="8167" y="4456"/>
              <a:ext cx="525" cy="973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9" idx="2"/>
              <a:endCxn id="27" idx="0"/>
            </p:cNvCxnSpPr>
            <p:nvPr/>
          </p:nvCxnSpPr>
          <p:spPr>
            <a:xfrm flipH="1">
              <a:off x="9323" y="4380"/>
              <a:ext cx="1927" cy="1035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7" idx="3"/>
              <a:endCxn id="20" idx="2"/>
            </p:cNvCxnSpPr>
            <p:nvPr/>
          </p:nvCxnSpPr>
          <p:spPr>
            <a:xfrm flipV="1">
              <a:off x="11172" y="5349"/>
              <a:ext cx="1076" cy="527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7" idx="3"/>
              <a:endCxn id="30" idx="2"/>
            </p:cNvCxnSpPr>
            <p:nvPr/>
          </p:nvCxnSpPr>
          <p:spPr>
            <a:xfrm flipV="1">
              <a:off x="11172" y="4957"/>
              <a:ext cx="2804" cy="919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7" idx="3"/>
              <a:endCxn id="17" idx="1"/>
            </p:cNvCxnSpPr>
            <p:nvPr/>
          </p:nvCxnSpPr>
          <p:spPr>
            <a:xfrm>
              <a:off x="11172" y="5876"/>
              <a:ext cx="1444" cy="3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18" idx="1"/>
            </p:cNvCxnSpPr>
            <p:nvPr/>
          </p:nvCxnSpPr>
          <p:spPr>
            <a:xfrm>
              <a:off x="11183" y="6125"/>
              <a:ext cx="2955" cy="311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endCxn id="26" idx="0"/>
            </p:cNvCxnSpPr>
            <p:nvPr/>
          </p:nvCxnSpPr>
          <p:spPr>
            <a:xfrm>
              <a:off x="10610" y="6336"/>
              <a:ext cx="1984" cy="623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21" idx="0"/>
              <a:endCxn id="27" idx="2"/>
            </p:cNvCxnSpPr>
            <p:nvPr/>
          </p:nvCxnSpPr>
          <p:spPr>
            <a:xfrm flipH="1" flipV="1">
              <a:off x="9323" y="6336"/>
              <a:ext cx="804" cy="1632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3" idx="0"/>
            </p:cNvCxnSpPr>
            <p:nvPr/>
          </p:nvCxnSpPr>
          <p:spPr>
            <a:xfrm flipV="1">
              <a:off x="8303" y="6321"/>
              <a:ext cx="224" cy="922"/>
            </a:xfrm>
            <a:prstGeom prst="line">
              <a:avLst/>
            </a:prstGeom>
            <a:ln w="1905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10185" y="6390640"/>
            <a:ext cx="11658600" cy="952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logo(已去底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42265" y="-334010"/>
            <a:ext cx="1798955" cy="1798955"/>
          </a:xfrm>
          <a:prstGeom prst="rect">
            <a:avLst/>
          </a:prstGeom>
        </p:spPr>
      </p:pic>
      <p:pic>
        <p:nvPicPr>
          <p:cNvPr id="12" name="图片 11" descr="标题背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250190"/>
            <a:ext cx="3215005" cy="82296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47495" y="400685"/>
            <a:ext cx="23164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 b="1">
                <a:sym typeface="+mn-ea"/>
              </a:rPr>
              <a:t>教学参考</a:t>
            </a:r>
            <a:r>
              <a:rPr lang="zh-CN" altLang="en-US" sz="2800" b="1">
                <a:sym typeface="+mn-ea"/>
              </a:rPr>
              <a:t>资料</a:t>
            </a:r>
            <a:endParaRPr lang="zh-CN" altLang="en-US" sz="2800" b="1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01370" y="1128395"/>
            <a:ext cx="10476230" cy="5172710"/>
          </a:xfrm>
          <a:prstGeom prst="roundRect">
            <a:avLst>
              <a:gd name="adj" fmla="val 7586"/>
            </a:avLst>
          </a:prstGeom>
          <a:solidFill>
            <a:schemeClr val="bg2">
              <a:lumMod val="90000"/>
              <a:alpha val="25000"/>
            </a:schemeClr>
          </a:solidFill>
          <a:ln w="63500">
            <a:solidFill>
              <a:schemeClr val="bg2">
                <a:lumMod val="9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300605" y="2470785"/>
            <a:ext cx="2414905" cy="241490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358390" y="2618740"/>
            <a:ext cx="2279650" cy="2134870"/>
            <a:chOff x="3669" y="4169"/>
            <a:chExt cx="3590" cy="3362"/>
          </a:xfrm>
        </p:grpSpPr>
        <p:sp>
          <p:nvSpPr>
            <p:cNvPr id="3" name="文本框 2"/>
            <p:cNvSpPr txBox="1"/>
            <p:nvPr/>
          </p:nvSpPr>
          <p:spPr>
            <a:xfrm>
              <a:off x="3928" y="6807"/>
              <a:ext cx="3072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/>
                <a:t>MMDetection</a:t>
              </a:r>
              <a:endParaRPr lang="en-US" altLang="zh-CN" sz="2400" b="1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69" y="4169"/>
              <a:ext cx="3590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/>
                <a:t>PaddleDetection</a:t>
              </a:r>
              <a:endParaRPr lang="en-US" altLang="zh-CN" sz="2400" b="1"/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4889500" y="2470785"/>
            <a:ext cx="2414905" cy="2414905"/>
          </a:xfrm>
          <a:prstGeom prst="roundRect">
            <a:avLst/>
          </a:prstGeom>
          <a:solidFill>
            <a:srgbClr val="FF0000">
              <a:alpha val="20000"/>
            </a:srgbClr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89575" y="3373120"/>
            <a:ext cx="12128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PaddleX</a:t>
            </a:r>
            <a:endParaRPr lang="en-US" altLang="zh-CN" sz="2400" b="1"/>
          </a:p>
        </p:txBody>
      </p:sp>
      <p:sp>
        <p:nvSpPr>
          <p:cNvPr id="21" name="圆角矩形 20"/>
          <p:cNvSpPr/>
          <p:nvPr/>
        </p:nvSpPr>
        <p:spPr>
          <a:xfrm>
            <a:off x="7478395" y="2479040"/>
            <a:ext cx="2414905" cy="241490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38100"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7905750" y="2618740"/>
            <a:ext cx="1553210" cy="2134870"/>
            <a:chOff x="13490" y="3444"/>
            <a:chExt cx="2446" cy="3362"/>
          </a:xfrm>
        </p:grpSpPr>
        <p:sp>
          <p:nvSpPr>
            <p:cNvPr id="11" name="文本框 10"/>
            <p:cNvSpPr txBox="1"/>
            <p:nvPr/>
          </p:nvSpPr>
          <p:spPr>
            <a:xfrm>
              <a:off x="13560" y="3444"/>
              <a:ext cx="230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/>
                <a:t>P</a:t>
              </a:r>
              <a:r>
                <a:rPr lang="en-US" altLang="zh-CN" sz="2400" b="1"/>
                <a:t>addleVIT</a:t>
              </a:r>
              <a:endParaRPr lang="en-US" altLang="zh-CN" sz="2400" b="1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490" y="4763"/>
              <a:ext cx="244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/>
                <a:t>PaddleC</a:t>
              </a:r>
              <a:r>
                <a:rPr lang="en-US" altLang="zh-CN" sz="2400" b="1"/>
                <a:t>las</a:t>
              </a:r>
              <a:endParaRPr lang="en-US" altLang="zh-CN" sz="2400" b="1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542" y="6082"/>
              <a:ext cx="234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/>
                <a:t>PaddleS</a:t>
              </a:r>
              <a:r>
                <a:rPr lang="en-US" altLang="zh-CN" sz="2400" b="1"/>
                <a:t>eg</a:t>
              </a:r>
              <a:endParaRPr lang="en-US" altLang="zh-CN" sz="2400" b="1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629535" y="5050155"/>
            <a:ext cx="6685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dist"/>
            <a:r>
              <a:rPr lang="zh-CN" altLang="en-US" sz="2000" b="1">
                <a:solidFill>
                  <a:srgbClr val="FF0000"/>
                </a:solidFill>
              </a:rPr>
              <a:t>目标检测套件</a:t>
            </a:r>
            <a:r>
              <a:rPr lang="en-US" altLang="zh-CN" sz="2000" b="1">
                <a:solidFill>
                  <a:srgbClr val="FF0000"/>
                </a:solidFill>
              </a:rPr>
              <a:t>		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三合一套件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		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其它套件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https://github.com/cjh3020889729/KFPDetection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10185" y="6390640"/>
            <a:ext cx="11658600" cy="952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logo(已去底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42265" y="-334010"/>
            <a:ext cx="1798955" cy="1798955"/>
          </a:xfrm>
          <a:prstGeom prst="rect">
            <a:avLst/>
          </a:prstGeom>
        </p:spPr>
      </p:pic>
      <p:pic>
        <p:nvPicPr>
          <p:cNvPr id="12" name="图片 11" descr="标题背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250190"/>
            <a:ext cx="3215005" cy="82296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47495" y="400685"/>
            <a:ext cx="23164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 b="1">
                <a:sym typeface="+mn-ea"/>
              </a:rPr>
              <a:t>教程更新</a:t>
            </a:r>
            <a:r>
              <a:rPr lang="zh-CN" altLang="en-US" sz="2800" b="1">
                <a:sym typeface="+mn-ea"/>
              </a:rPr>
              <a:t>说明</a:t>
            </a:r>
            <a:endParaRPr lang="zh-CN" altLang="en-US" sz="2800" b="1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01370" y="1128395"/>
            <a:ext cx="10476230" cy="5172710"/>
          </a:xfrm>
          <a:prstGeom prst="roundRect">
            <a:avLst>
              <a:gd name="adj" fmla="val 7586"/>
            </a:avLst>
          </a:prstGeom>
          <a:solidFill>
            <a:schemeClr val="bg2">
              <a:lumMod val="90000"/>
              <a:alpha val="25000"/>
            </a:schemeClr>
          </a:solidFill>
          <a:ln w="63500">
            <a:solidFill>
              <a:schemeClr val="bg2">
                <a:lumMod val="9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47495" y="3423285"/>
            <a:ext cx="5059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每周至少更新</a:t>
            </a:r>
            <a:r>
              <a:rPr lang="zh-CN" altLang="en-US" sz="3200" b="1">
                <a:solidFill>
                  <a:srgbClr val="FF0000"/>
                </a:solidFill>
              </a:rPr>
              <a:t>一节</a:t>
            </a:r>
            <a:r>
              <a:rPr lang="zh-CN" altLang="en-US" sz="3200" b="1">
                <a:solidFill>
                  <a:schemeClr val="tx1"/>
                </a:solidFill>
              </a:rPr>
              <a:t>视频</a:t>
            </a:r>
            <a:r>
              <a:rPr lang="zh-CN" altLang="en-US" sz="3200" b="1"/>
              <a:t>内容</a:t>
            </a:r>
            <a:endParaRPr lang="zh-CN" altLang="en-US" sz="3200" b="1"/>
          </a:p>
        </p:txBody>
      </p:sp>
      <p:grpSp>
        <p:nvGrpSpPr>
          <p:cNvPr id="11" name="组合 10"/>
          <p:cNvGrpSpPr/>
          <p:nvPr/>
        </p:nvGrpSpPr>
        <p:grpSpPr>
          <a:xfrm>
            <a:off x="7388860" y="2577465"/>
            <a:ext cx="2861945" cy="2275205"/>
            <a:chOff x="11304" y="4128"/>
            <a:chExt cx="4507" cy="3583"/>
          </a:xfrm>
        </p:grpSpPr>
        <p:sp>
          <p:nvSpPr>
            <p:cNvPr id="8" name="文本框 7"/>
            <p:cNvSpPr txBox="1"/>
            <p:nvPr/>
          </p:nvSpPr>
          <p:spPr>
            <a:xfrm>
              <a:off x="11304" y="4128"/>
              <a:ext cx="2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800" b="1"/>
                <a:t>免责声明</a:t>
              </a:r>
              <a:endParaRPr lang="zh-CN" altLang="en-US" sz="2800" b="1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304" y="4950"/>
              <a:ext cx="4507" cy="2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285750" indent="-285750" algn="l">
                <a:buFont typeface="Wingdings" panose="05000000000000000000" charset="0"/>
                <a:buChar char="Ø"/>
              </a:pPr>
              <a:r>
                <a:rPr lang="zh-CN" altLang="en-US"/>
                <a:t>本教学实践内容</a:t>
              </a:r>
              <a:r>
                <a:rPr lang="zh-CN" altLang="en-US"/>
                <a:t>参考了</a:t>
              </a:r>
              <a:endParaRPr lang="zh-CN" altLang="en-US"/>
            </a:p>
            <a:p>
              <a:pPr algn="l"/>
              <a:r>
                <a:rPr lang="en-US" altLang="zh-CN"/>
                <a:t>PaddleDetection</a:t>
              </a:r>
              <a:r>
                <a:rPr lang="zh-CN" altLang="en-US"/>
                <a:t>开源</a:t>
              </a:r>
              <a:r>
                <a:rPr lang="zh-CN" altLang="en-US"/>
                <a:t>目标检</a:t>
              </a:r>
              <a:endParaRPr lang="zh-CN" altLang="en-US"/>
            </a:p>
            <a:p>
              <a:pPr algn="l"/>
              <a:r>
                <a:rPr lang="zh-CN" altLang="en-US"/>
                <a:t>测套件项目</a:t>
              </a:r>
              <a:endParaRPr lang="zh-CN" altLang="en-US"/>
            </a:p>
            <a:p>
              <a:pPr marL="285750" indent="-285750" algn="l">
                <a:buFont typeface="Wingdings" panose="05000000000000000000" charset="0"/>
                <a:buChar char="Ø"/>
              </a:pPr>
              <a:r>
                <a:rPr lang="zh-CN" altLang="en-US"/>
                <a:t>本教学</a:t>
              </a:r>
              <a:r>
                <a:rPr lang="zh-CN" altLang="en-US"/>
                <a:t>仓库代码</a:t>
              </a:r>
              <a:r>
                <a:rPr lang="zh-CN" altLang="en-US"/>
                <a:t>适用于</a:t>
              </a:r>
              <a:endParaRPr lang="zh-CN" altLang="en-US"/>
            </a:p>
            <a:p>
              <a:pPr indent="0" algn="l">
                <a:buFont typeface="Wingdings" panose="05000000000000000000" charset="0"/>
                <a:buNone/>
              </a:pPr>
              <a:r>
                <a:rPr lang="zh-CN" altLang="en-US">
                  <a:sym typeface="+mn-ea"/>
                </a:rPr>
                <a:t>案例教学与学术研究</a:t>
              </a:r>
              <a:r>
                <a:rPr lang="zh-CN" altLang="en-US"/>
                <a:t>，其</a:t>
              </a:r>
              <a:endParaRPr lang="zh-CN" altLang="en-US"/>
            </a:p>
            <a:p>
              <a:pPr indent="0" algn="l">
                <a:buFont typeface="Wingdings" panose="05000000000000000000" charset="0"/>
                <a:buNone/>
              </a:pPr>
              <a:r>
                <a:rPr lang="zh-CN" altLang="en-US"/>
                <a:t>它用途</a:t>
              </a:r>
              <a:r>
                <a:rPr lang="zh-CN" altLang="en-US"/>
                <a:t>不提供任何</a:t>
              </a:r>
              <a:r>
                <a:rPr lang="zh-CN" altLang="en-US"/>
                <a:t>支持</a:t>
              </a: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2833,&quot;width&quot;:2833}"/>
</p:tagLst>
</file>

<file path=ppt/tags/tag2.xml><?xml version="1.0" encoding="utf-8"?>
<p:tagLst xmlns:p="http://schemas.openxmlformats.org/presentationml/2006/main">
  <p:tag name="KSO_WM_UNIT_PLACING_PICTURE_USER_VIEWPORT" val="{&quot;height&quot;:9000,&quot;width&quot;:9000}"/>
</p:tagLst>
</file>

<file path=ppt/tags/tag3.xml><?xml version="1.0" encoding="utf-8"?>
<p:tagLst xmlns:p="http://schemas.openxmlformats.org/presentationml/2006/main">
  <p:tag name="KSO_WM_UNIT_PLACING_PICTURE_USER_VIEWPORT" val="{&quot;height&quot;:9000,&quot;width&quot;:9000}"/>
</p:tagLst>
</file>

<file path=ppt/tags/tag4.xml><?xml version="1.0" encoding="utf-8"?>
<p:tagLst xmlns:p="http://schemas.openxmlformats.org/presentationml/2006/main">
  <p:tag name="KSO_WM_UNIT_PLACING_PICTURE_USER_VIEWPORT" val="{&quot;height&quot;:9000,&quot;width&quot;:9000}"/>
</p:tagLst>
</file>

<file path=ppt/tags/tag5.xml><?xml version="1.0" encoding="utf-8"?>
<p:tagLst xmlns:p="http://schemas.openxmlformats.org/presentationml/2006/main">
  <p:tag name="KSO_WM_UNIT_PLACING_PICTURE_USER_VIEWPORT" val="{&quot;height&quot;:9000,&quot;width&quot;:9000}"/>
</p:tagLst>
</file>

<file path=ppt/tags/tag6.xml><?xml version="1.0" encoding="utf-8"?>
<p:tagLst xmlns:p="http://schemas.openxmlformats.org/presentationml/2006/main">
  <p:tag name="KSO_WM_UNIT_PLACING_PICTURE_USER_VIEWPORT" val="{&quot;height&quot;:9000,&quot;width&quot;:9000}"/>
</p:tagLst>
</file>

<file path=ppt/tags/tag7.xml><?xml version="1.0" encoding="utf-8"?>
<p:tagLst xmlns:p="http://schemas.openxmlformats.org/presentationml/2006/main">
  <p:tag name="COMMONDATA" val="eyJoZGlkIjoiMjM3NjY2ZjQ2NjZjMjA0YTE2NTNiODBmZDUwNWRkOTUifQ==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</Words>
  <Application>WPS 演示</Application>
  <PresentationFormat>宽屏</PresentationFormat>
  <Paragraphs>160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Calibri</vt:lpstr>
      <vt:lpstr>微软雅黑</vt:lpstr>
      <vt:lpstr>Arial Unicode MS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凡实</cp:lastModifiedBy>
  <cp:revision>95</cp:revision>
  <dcterms:created xsi:type="dcterms:W3CDTF">2022-05-19T15:43:00Z</dcterms:created>
  <dcterms:modified xsi:type="dcterms:W3CDTF">2022-05-20T05:08:52Z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03A7230F34974F3BBC155B4AA9339506</vt:lpwstr>
  </property>
  <property fmtid="{D5CDD505-2E9C-101B-9397-08002B2CF9AE}" pid="3" name="KSOProductBuildVer">
    <vt:lpwstr>2052-11.1.0.11744</vt:lpwstr>
  </property>
</Properties>
</file>