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0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train/loss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"实验1"</c:f>
              <c:strCache>
                <c:ptCount val="1"/>
                <c:pt idx="0">
                  <c:v>实验1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val>
            <c:numRef>
              <c:f>Sheet1!$A$2:$A$5</c:f>
              <c:numCache>
                <c:formatCode>General</c:formatCode>
                <c:ptCount val="4"/>
                <c:pt idx="0">
                  <c:v>16.3</c:v>
                </c:pt>
                <c:pt idx="1">
                  <c:v>12.5</c:v>
                </c:pt>
                <c:pt idx="2">
                  <c:v>3.2</c:v>
                </c:pt>
                <c:pt idx="3">
                  <c:v>1.5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"实验2"</c:f>
              <c:strCache>
                <c:ptCount val="1"/>
                <c:pt idx="0">
                  <c:v>实验2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val>
            <c:numRef>
              <c:f>Sheet1!$B$2:$B$5</c:f>
              <c:numCache>
                <c:formatCode>General</c:formatCode>
                <c:ptCount val="4"/>
                <c:pt idx="0">
                  <c:v>17.4</c:v>
                </c:pt>
                <c:pt idx="1">
                  <c:v>8.4</c:v>
                </c:pt>
                <c:pt idx="2">
                  <c:v>2.8</c:v>
                </c:pt>
                <c:pt idx="3">
                  <c:v>1.2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2904062"/>
        <c:axId val="94663467"/>
      </c:lineChart>
      <c:catAx>
        <c:axId val="83290406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4663467"/>
        <c:crosses val="autoZero"/>
        <c:auto val="1"/>
        <c:lblAlgn val="ctr"/>
        <c:lblOffset val="100"/>
        <c:noMultiLvlLbl val="0"/>
      </c:catAx>
      <c:valAx>
        <c:axId val="946634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3290406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6.xml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.sv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https://github.com/cjh3020889729/KFPDetection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logo(已去底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42265" y="-334010"/>
            <a:ext cx="1798955" cy="1798955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4868545" y="5512435"/>
            <a:ext cx="2475230" cy="72453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901565" y="5531485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内容为个人分享，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如有错误还请批评指正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10185" y="6390640"/>
            <a:ext cx="11658600" cy="952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049905" y="1365250"/>
            <a:ext cx="617220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6000" b="1"/>
              <a:t>手把手带你</a:t>
            </a:r>
            <a:r>
              <a:rPr lang="en-US" altLang="zh-CN" sz="6000" b="1">
                <a:solidFill>
                  <a:srgbClr val="FF0000"/>
                </a:solidFill>
              </a:rPr>
              <a:t>Coding</a:t>
            </a:r>
            <a:endParaRPr lang="en-US" altLang="zh-CN" sz="6000" b="1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01365" y="2488565"/>
            <a:ext cx="5669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3600" b="1"/>
              <a:t>从</a:t>
            </a:r>
            <a:r>
              <a:rPr lang="zh-CN" altLang="en-US" sz="3600" b="1">
                <a:solidFill>
                  <a:schemeClr val="accent1"/>
                </a:solidFill>
              </a:rPr>
              <a:t>零</a:t>
            </a:r>
            <a:r>
              <a:rPr lang="zh-CN" altLang="en-US" sz="3600" b="1"/>
              <a:t>实现一个目标检测平台</a:t>
            </a:r>
            <a:endParaRPr lang="zh-CN" altLang="en-US" sz="3600" b="1"/>
          </a:p>
        </p:txBody>
      </p:sp>
      <p:sp>
        <p:nvSpPr>
          <p:cNvPr id="13" name="文本框 12"/>
          <p:cNvSpPr txBox="1"/>
          <p:nvPr/>
        </p:nvSpPr>
        <p:spPr>
          <a:xfrm>
            <a:off x="5622925" y="3485515"/>
            <a:ext cx="10071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/>
              <a:t>(</a:t>
            </a:r>
            <a:r>
              <a:rPr lang="zh-CN" altLang="en-US" sz="4000" b="1"/>
              <a:t>一</a:t>
            </a:r>
            <a:r>
              <a:rPr lang="en-US" altLang="zh-CN" sz="4000" b="1"/>
              <a:t>)</a:t>
            </a:r>
            <a:endParaRPr lang="en-US" altLang="zh-CN" sz="4000" b="1"/>
          </a:p>
        </p:txBody>
      </p:sp>
      <p:sp>
        <p:nvSpPr>
          <p:cNvPr id="14" name="文本框 13"/>
          <p:cNvSpPr txBox="1"/>
          <p:nvPr/>
        </p:nvSpPr>
        <p:spPr>
          <a:xfrm>
            <a:off x="4660900" y="4521200"/>
            <a:ext cx="28854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1.2KFPDetection</a:t>
            </a:r>
            <a:r>
              <a:rPr lang="zh-CN" altLang="en-US" sz="2400" b="1">
                <a:solidFill>
                  <a:srgbClr val="FF0000"/>
                </a:solidFill>
              </a:rPr>
              <a:t>介绍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38200" y="4522470"/>
            <a:ext cx="1459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KFPDetection</a:t>
            </a:r>
            <a:endParaRPr lang="en-US" altLang="zh-CN" b="1">
              <a:solidFill>
                <a:srgbClr val="FF0000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780905" y="4154805"/>
            <a:ext cx="1753870" cy="1104900"/>
            <a:chOff x="15681" y="578"/>
            <a:chExt cx="2762" cy="1740"/>
          </a:xfrm>
        </p:grpSpPr>
        <p:sp>
          <p:nvSpPr>
            <p:cNvPr id="17" name="文本框 16"/>
            <p:cNvSpPr txBox="1"/>
            <p:nvPr/>
          </p:nvSpPr>
          <p:spPr>
            <a:xfrm>
              <a:off x="16721" y="1085"/>
              <a:ext cx="626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>
                  <a:solidFill>
                    <a:schemeClr val="accent1"/>
                  </a:solidFill>
                </a:rPr>
                <a:t>&amp;</a:t>
              </a:r>
              <a:endParaRPr lang="en-US" altLang="zh-CN" sz="2400" b="1">
                <a:solidFill>
                  <a:schemeClr val="accent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5681" y="1738"/>
              <a:ext cx="276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b="1">
                  <a:sym typeface="+mn-ea"/>
                </a:rPr>
                <a:t>PaddleDetection</a:t>
              </a:r>
              <a:endParaRPr lang="en-US" altLang="zh-CN" b="1"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5873" y="578"/>
              <a:ext cx="232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en-US" altLang="zh-CN" b="1">
                  <a:sym typeface="+mn-ea"/>
                </a:rPr>
                <a:t>PaddlePaddle</a:t>
              </a:r>
              <a:endParaRPr lang="en-US" altLang="zh-CN" b="1">
                <a:sym typeface="+mn-ea"/>
              </a:endParaRPr>
            </a:p>
          </p:txBody>
        </p:sp>
      </p:grpSp>
      <p:cxnSp>
        <p:nvCxnSpPr>
          <p:cNvPr id="26" name="肘形连接符 25"/>
          <p:cNvCxnSpPr/>
          <p:nvPr/>
        </p:nvCxnSpPr>
        <p:spPr>
          <a:xfrm rot="10800000">
            <a:off x="4647565" y="4332605"/>
            <a:ext cx="5793740" cy="374015"/>
          </a:xfrm>
          <a:prstGeom prst="bentConnector3">
            <a:avLst>
              <a:gd name="adj1" fmla="val 4998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10800000" flipV="1">
            <a:off x="4656455" y="4706620"/>
            <a:ext cx="5784215" cy="445135"/>
          </a:xfrm>
          <a:prstGeom prst="bentConnector3">
            <a:avLst>
              <a:gd name="adj1" fmla="val 4999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6" idx="3"/>
          </p:cNvCxnSpPr>
          <p:nvPr/>
        </p:nvCxnSpPr>
        <p:spPr>
          <a:xfrm flipV="1">
            <a:off x="2298065" y="4333240"/>
            <a:ext cx="4559300" cy="373380"/>
          </a:xfrm>
          <a:prstGeom prst="bentConnector3">
            <a:avLst>
              <a:gd name="adj1" fmla="val 5174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6" idx="3"/>
          </p:cNvCxnSpPr>
          <p:nvPr/>
        </p:nvCxnSpPr>
        <p:spPr>
          <a:xfrm>
            <a:off x="2298065" y="4706620"/>
            <a:ext cx="4549775" cy="445770"/>
          </a:xfrm>
          <a:prstGeom prst="bentConnector3">
            <a:avLst>
              <a:gd name="adj1" fmla="val 51891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圆角矩形 13"/>
          <p:cNvSpPr/>
          <p:nvPr/>
        </p:nvSpPr>
        <p:spPr>
          <a:xfrm>
            <a:off x="801370" y="1128395"/>
            <a:ext cx="10476230" cy="5172710"/>
          </a:xfrm>
          <a:prstGeom prst="roundRect">
            <a:avLst>
              <a:gd name="adj" fmla="val 7586"/>
            </a:avLst>
          </a:prstGeom>
          <a:solidFill>
            <a:schemeClr val="bg2">
              <a:lumMod val="90000"/>
              <a:alpha val="25000"/>
            </a:schemeClr>
          </a:solidFill>
          <a:ln w="63500">
            <a:solidFill>
              <a:schemeClr val="bg2">
                <a:lumMod val="9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https://github.com/cjh3020889729/KFPDetection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10185" y="6390640"/>
            <a:ext cx="11658600" cy="952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logo(已去底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42265" y="-334010"/>
            <a:ext cx="1798955" cy="1798955"/>
          </a:xfrm>
          <a:prstGeom prst="rect">
            <a:avLst/>
          </a:prstGeom>
        </p:spPr>
      </p:pic>
      <p:pic>
        <p:nvPicPr>
          <p:cNvPr id="3" name="图片 2" descr="标题背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50" y="250190"/>
            <a:ext cx="3215005" cy="8229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65555" y="400685"/>
            <a:ext cx="28809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sym typeface="+mn-ea"/>
              </a:rPr>
              <a:t>KFPDetection</a:t>
            </a:r>
            <a:r>
              <a:rPr lang="zh-CN" altLang="en-US" sz="2800" b="1">
                <a:sym typeface="+mn-ea"/>
              </a:rPr>
              <a:t>目录</a:t>
            </a:r>
            <a:endParaRPr lang="zh-CN" altLang="en-US" sz="2800" b="1"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710055" y="2749550"/>
            <a:ext cx="2452370" cy="1931035"/>
            <a:chOff x="2663" y="3880"/>
            <a:chExt cx="3862" cy="3041"/>
          </a:xfrm>
        </p:grpSpPr>
        <p:sp>
          <p:nvSpPr>
            <p:cNvPr id="16" name="文本框 15"/>
            <p:cNvSpPr txBox="1"/>
            <p:nvPr/>
          </p:nvSpPr>
          <p:spPr>
            <a:xfrm>
              <a:off x="2663" y="4941"/>
              <a:ext cx="3863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KFPDetection</a:t>
              </a:r>
              <a:endParaRPr lang="en-US" altLang="zh-CN" sz="3200" b="1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090" y="6341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/>
                <a:t>打造</a:t>
              </a:r>
              <a:endParaRPr lang="zh-CN" altLang="en-US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091" y="3880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chemeClr val="accent1"/>
                  </a:solidFill>
                </a:rPr>
                <a:t>从零</a:t>
              </a:r>
              <a:endParaRPr lang="zh-CN" altLang="en-US" b="1">
                <a:solidFill>
                  <a:schemeClr val="accent1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16" idx="0"/>
            </p:cNvCxnSpPr>
            <p:nvPr/>
          </p:nvCxnSpPr>
          <p:spPr>
            <a:xfrm>
              <a:off x="4595" y="4460"/>
              <a:ext cx="0" cy="48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8" idx="0"/>
              <a:endCxn id="16" idx="2"/>
            </p:cNvCxnSpPr>
            <p:nvPr/>
          </p:nvCxnSpPr>
          <p:spPr>
            <a:xfrm flipV="1">
              <a:off x="4594" y="5860"/>
              <a:ext cx="1" cy="4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左大括号 21"/>
          <p:cNvSpPr/>
          <p:nvPr/>
        </p:nvSpPr>
        <p:spPr>
          <a:xfrm>
            <a:off x="4313555" y="1999615"/>
            <a:ext cx="364490" cy="3430905"/>
          </a:xfrm>
          <a:prstGeom prst="leftBrace">
            <a:avLst>
              <a:gd name="adj1" fmla="val 9621"/>
              <a:gd name="adj2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648960" y="2422525"/>
            <a:ext cx="1684655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architectures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backbones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datasets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deploy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heads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initializers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loggers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losses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metrics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8464550" y="2422525"/>
            <a:ext cx="254000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necks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nmses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opts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postprocesses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tests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tools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transforms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vdlrecords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visualizes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圆角矩形 13"/>
          <p:cNvSpPr/>
          <p:nvPr/>
        </p:nvSpPr>
        <p:spPr>
          <a:xfrm>
            <a:off x="801370" y="1128395"/>
            <a:ext cx="10476230" cy="5172710"/>
          </a:xfrm>
          <a:prstGeom prst="roundRect">
            <a:avLst>
              <a:gd name="adj" fmla="val 7586"/>
            </a:avLst>
          </a:prstGeom>
          <a:solidFill>
            <a:schemeClr val="bg2">
              <a:lumMod val="90000"/>
              <a:alpha val="25000"/>
            </a:schemeClr>
          </a:solidFill>
          <a:ln w="63500">
            <a:solidFill>
              <a:schemeClr val="bg2">
                <a:lumMod val="9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8460105" y="2523490"/>
            <a:ext cx="1252220" cy="2593340"/>
            <a:chOff x="12985" y="3952"/>
            <a:chExt cx="1972" cy="4084"/>
          </a:xfrm>
        </p:grpSpPr>
        <p:sp>
          <p:nvSpPr>
            <p:cNvPr id="42" name="圆角矩形 41"/>
            <p:cNvSpPr/>
            <p:nvPr/>
          </p:nvSpPr>
          <p:spPr>
            <a:xfrm>
              <a:off x="12985" y="3952"/>
              <a:ext cx="1973" cy="4084"/>
            </a:xfrm>
            <a:prstGeom prst="roundRect">
              <a:avLst/>
            </a:prstGeom>
            <a:solidFill>
              <a:srgbClr val="FF0000">
                <a:alpha val="20000"/>
              </a:srgbClr>
            </a:solidFill>
            <a:ln w="38100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350" y="4243"/>
              <a:ext cx="124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/>
                <a:t>nmses</a:t>
              </a:r>
              <a:endParaRPr lang="en-US" altLang="zh-CN" b="1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3274" y="5004"/>
              <a:ext cx="139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/>
                <a:t>metrics</a:t>
              </a:r>
              <a:endParaRPr lang="en-US" altLang="zh-CN" b="1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457" y="5765"/>
              <a:ext cx="102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/>
                <a:t>tools</a:t>
              </a:r>
              <a:endParaRPr lang="en-US" altLang="zh-CN" b="1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3067" y="6526"/>
              <a:ext cx="18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/>
                <a:t>initializers</a:t>
              </a:r>
              <a:endParaRPr lang="en-US" altLang="zh-CN" b="1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374900" y="2510155"/>
            <a:ext cx="1252855" cy="2593340"/>
            <a:chOff x="4115" y="3953"/>
            <a:chExt cx="1973" cy="4084"/>
          </a:xfrm>
        </p:grpSpPr>
        <p:sp>
          <p:nvSpPr>
            <p:cNvPr id="38" name="圆角矩形 37"/>
            <p:cNvSpPr/>
            <p:nvPr/>
          </p:nvSpPr>
          <p:spPr>
            <a:xfrm>
              <a:off x="4115" y="3953"/>
              <a:ext cx="1973" cy="4084"/>
            </a:xfrm>
            <a:prstGeom prst="roundRect">
              <a:avLst/>
            </a:prstGeom>
            <a:solidFill>
              <a:srgbClr val="FF0000">
                <a:alpha val="20000"/>
              </a:srgbClr>
            </a:solidFill>
            <a:ln w="38100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246" y="4544"/>
              <a:ext cx="16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/>
                <a:t>visualizes</a:t>
              </a:r>
              <a:endParaRPr lang="en-US" altLang="zh-CN" b="1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246" y="5245"/>
              <a:ext cx="135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/>
                <a:t>loggers</a:t>
              </a:r>
              <a:endParaRPr lang="en-US" altLang="zh-CN" b="1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246" y="5946"/>
              <a:ext cx="18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/>
                <a:t>vdlrecords</a:t>
              </a:r>
              <a:endParaRPr lang="en-US" altLang="zh-CN" b="1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378325" y="2509520"/>
            <a:ext cx="1252220" cy="2593340"/>
            <a:chOff x="6918" y="3952"/>
            <a:chExt cx="1972" cy="4084"/>
          </a:xfrm>
        </p:grpSpPr>
        <p:sp>
          <p:nvSpPr>
            <p:cNvPr id="39" name="圆角矩形 38"/>
            <p:cNvSpPr/>
            <p:nvPr/>
          </p:nvSpPr>
          <p:spPr>
            <a:xfrm>
              <a:off x="6918" y="3952"/>
              <a:ext cx="1973" cy="4084"/>
            </a:xfrm>
            <a:prstGeom prst="roundRect">
              <a:avLst/>
            </a:prstGeom>
            <a:solidFill>
              <a:srgbClr val="FF0000">
                <a:alpha val="20000"/>
              </a:srgbClr>
            </a:solidFill>
            <a:ln w="38100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141" y="4904"/>
              <a:ext cx="154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/>
                <a:t>datasets</a:t>
              </a:r>
              <a:endParaRPr lang="en-US" altLang="zh-CN" b="1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961" y="5726"/>
              <a:ext cx="191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/>
                <a:t>transforms</a:t>
              </a:r>
              <a:endParaRPr lang="en-US" altLang="zh-CN" b="1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315710" y="2517140"/>
            <a:ext cx="1520190" cy="2593975"/>
            <a:chOff x="9546" y="3952"/>
            <a:chExt cx="2394" cy="4085"/>
          </a:xfrm>
        </p:grpSpPr>
        <p:sp>
          <p:nvSpPr>
            <p:cNvPr id="40" name="圆角矩形 39"/>
            <p:cNvSpPr/>
            <p:nvPr/>
          </p:nvSpPr>
          <p:spPr>
            <a:xfrm>
              <a:off x="9547" y="3953"/>
              <a:ext cx="2297" cy="4084"/>
            </a:xfrm>
            <a:prstGeom prst="roundRect">
              <a:avLst/>
            </a:prstGeom>
            <a:solidFill>
              <a:srgbClr val="FF0000">
                <a:alpha val="20000"/>
              </a:srgbClr>
            </a:solidFill>
            <a:ln w="38100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824" y="3952"/>
              <a:ext cx="18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/>
                <a:t>backbones</a:t>
              </a:r>
              <a:endParaRPr lang="en-US" altLang="zh-CN" b="1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205" y="4653"/>
              <a:ext cx="112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/>
                <a:t>necks</a:t>
              </a:r>
              <a:endParaRPr lang="en-US" altLang="zh-CN" b="1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0155" y="5354"/>
              <a:ext cx="117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/>
                <a:t>heads</a:t>
              </a:r>
              <a:endParaRPr lang="en-US" altLang="zh-CN" b="1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546" y="6055"/>
              <a:ext cx="239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/>
                <a:t>postprocesses</a:t>
              </a:r>
              <a:endParaRPr lang="en-US" altLang="zh-CN" b="1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269" y="7457"/>
              <a:ext cx="9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/>
                <a:t>opts</a:t>
              </a:r>
              <a:endParaRPr lang="en-US" altLang="zh-CN" b="1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149" y="6756"/>
              <a:ext cx="118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/>
                <a:t>losses</a:t>
              </a:r>
              <a:endParaRPr lang="en-US" altLang="zh-CN" b="1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https://github.com/cjh3020889729/KFPDetection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10185" y="6390640"/>
            <a:ext cx="11658600" cy="952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logo(已去底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42265" y="-334010"/>
            <a:ext cx="1798955" cy="1798955"/>
          </a:xfrm>
          <a:prstGeom prst="rect">
            <a:avLst/>
          </a:prstGeom>
        </p:spPr>
      </p:pic>
      <p:pic>
        <p:nvPicPr>
          <p:cNvPr id="3" name="图片 2" descr="标题背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50" y="250190"/>
            <a:ext cx="3215005" cy="8229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903095" y="400685"/>
            <a:ext cx="16052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800" b="1">
                <a:sym typeface="+mn-ea"/>
              </a:rPr>
              <a:t>实现</a:t>
            </a:r>
            <a:r>
              <a:rPr lang="zh-CN" altLang="en-US" sz="2800" b="1">
                <a:sym typeface="+mn-ea"/>
              </a:rPr>
              <a:t>路线</a:t>
            </a:r>
            <a:endParaRPr lang="zh-CN" altLang="en-US" sz="2800" b="1">
              <a:sym typeface="+mn-ea"/>
            </a:endParaRPr>
          </a:p>
        </p:txBody>
      </p:sp>
      <p:sp>
        <p:nvSpPr>
          <p:cNvPr id="47" name="右箭头 46"/>
          <p:cNvSpPr/>
          <p:nvPr/>
        </p:nvSpPr>
        <p:spPr>
          <a:xfrm>
            <a:off x="3859530" y="3585845"/>
            <a:ext cx="314325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>
            <a:off x="5816600" y="3585845"/>
            <a:ext cx="314325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>
            <a:off x="7960360" y="3586480"/>
            <a:ext cx="314325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2448560" y="52857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基础</a:t>
            </a:r>
            <a:r>
              <a:rPr lang="zh-CN" altLang="en-US" b="1"/>
              <a:t>建设</a:t>
            </a:r>
            <a:endParaRPr lang="zh-CN" altLang="en-US" b="1"/>
          </a:p>
        </p:txBody>
      </p:sp>
      <p:sp>
        <p:nvSpPr>
          <p:cNvPr id="51" name="文本框 50"/>
          <p:cNvSpPr txBox="1"/>
          <p:nvPr/>
        </p:nvSpPr>
        <p:spPr>
          <a:xfrm>
            <a:off x="4464050" y="52857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前期建设</a:t>
            </a:r>
            <a:endParaRPr lang="zh-CN" altLang="en-US" b="1"/>
          </a:p>
        </p:txBody>
      </p:sp>
      <p:sp>
        <p:nvSpPr>
          <p:cNvPr id="52" name="文本框 51"/>
          <p:cNvSpPr txBox="1"/>
          <p:nvPr/>
        </p:nvSpPr>
        <p:spPr>
          <a:xfrm>
            <a:off x="6479540" y="52698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中期建设</a:t>
            </a:r>
            <a:endParaRPr lang="zh-CN" altLang="en-US" b="1"/>
          </a:p>
        </p:txBody>
      </p:sp>
      <p:sp>
        <p:nvSpPr>
          <p:cNvPr id="53" name="文本框 52"/>
          <p:cNvSpPr txBox="1"/>
          <p:nvPr/>
        </p:nvSpPr>
        <p:spPr>
          <a:xfrm>
            <a:off x="8530590" y="52571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后期建设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圆角矩形 13"/>
          <p:cNvSpPr/>
          <p:nvPr/>
        </p:nvSpPr>
        <p:spPr>
          <a:xfrm>
            <a:off x="801370" y="1128395"/>
            <a:ext cx="10476230" cy="5172710"/>
          </a:xfrm>
          <a:prstGeom prst="roundRect">
            <a:avLst>
              <a:gd name="adj" fmla="val 7586"/>
            </a:avLst>
          </a:prstGeom>
          <a:solidFill>
            <a:schemeClr val="bg2">
              <a:lumMod val="90000"/>
              <a:alpha val="25000"/>
            </a:schemeClr>
          </a:solidFill>
          <a:ln w="63500">
            <a:solidFill>
              <a:schemeClr val="bg2">
                <a:lumMod val="9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https://github.com/cjh3020889729/KFPDetection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10185" y="6390640"/>
            <a:ext cx="11658600" cy="952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logo(已去底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42265" y="-334010"/>
            <a:ext cx="1798955" cy="1798955"/>
          </a:xfrm>
          <a:prstGeom prst="rect">
            <a:avLst/>
          </a:prstGeom>
        </p:spPr>
      </p:pic>
      <p:pic>
        <p:nvPicPr>
          <p:cNvPr id="3" name="图片 2" descr="标题背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50" y="250190"/>
            <a:ext cx="3215005" cy="8229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48130" y="400685"/>
            <a:ext cx="23164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800" b="1">
                <a:sym typeface="+mn-ea"/>
              </a:rPr>
              <a:t>回顾</a:t>
            </a:r>
            <a:r>
              <a:rPr lang="zh-CN" altLang="en-US" sz="2800" b="1">
                <a:sym typeface="+mn-ea"/>
              </a:rPr>
              <a:t>目标检测</a:t>
            </a:r>
            <a:endParaRPr lang="zh-CN" altLang="en-US" sz="2800" b="1"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4"/>
          <a:stretch>
            <a:fillRect/>
          </a:stretch>
        </p:blipFill>
        <p:spPr>
          <a:xfrm>
            <a:off x="1684020" y="1965960"/>
            <a:ext cx="3826510" cy="355663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7" name="组合 66"/>
          <p:cNvGrpSpPr/>
          <p:nvPr/>
        </p:nvGrpSpPr>
        <p:grpSpPr>
          <a:xfrm>
            <a:off x="2261870" y="1941830"/>
            <a:ext cx="3138805" cy="3161665"/>
            <a:chOff x="3382" y="3058"/>
            <a:chExt cx="4943" cy="4979"/>
          </a:xfrm>
        </p:grpSpPr>
        <p:grpSp>
          <p:nvGrpSpPr>
            <p:cNvPr id="8" name="组合 7"/>
            <p:cNvGrpSpPr/>
            <p:nvPr/>
          </p:nvGrpSpPr>
          <p:grpSpPr>
            <a:xfrm>
              <a:off x="4317" y="3058"/>
              <a:ext cx="4008" cy="3392"/>
              <a:chOff x="4317" y="3058"/>
              <a:chExt cx="4008" cy="3392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4481" y="3492"/>
                <a:ext cx="3845" cy="2959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158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4317" y="3058"/>
                <a:ext cx="1805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 b="1">
                    <a:solidFill>
                      <a:srgbClr val="FF0000"/>
                    </a:solidFill>
                  </a:rPr>
                  <a:t>cat_face</a:t>
                </a:r>
                <a:endParaRPr lang="en-US" altLang="zh-CN" sz="1400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382" y="4909"/>
              <a:ext cx="3824" cy="3129"/>
              <a:chOff x="3382" y="4909"/>
              <a:chExt cx="3824" cy="3129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3562" y="5352"/>
                <a:ext cx="3645" cy="2687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158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3382" y="4909"/>
                <a:ext cx="1805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 b="1">
                    <a:solidFill>
                      <a:srgbClr val="FF0000"/>
                    </a:solidFill>
                  </a:rPr>
                  <a:t>cat_face</a:t>
                </a:r>
                <a:endParaRPr lang="en-US" altLang="zh-CN" sz="1400" b="1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3429635" y="1294765"/>
            <a:ext cx="5564505" cy="1936750"/>
            <a:chOff x="5221" y="2039"/>
            <a:chExt cx="8763" cy="3050"/>
          </a:xfrm>
        </p:grpSpPr>
        <p:cxnSp>
          <p:nvCxnSpPr>
            <p:cNvPr id="54" name="肘形连接符 53"/>
            <p:cNvCxnSpPr>
              <a:stCxn id="10" idx="0"/>
              <a:endCxn id="34" idx="0"/>
            </p:cNvCxnSpPr>
            <p:nvPr/>
          </p:nvCxnSpPr>
          <p:spPr>
            <a:xfrm rot="16200000" flipV="1">
              <a:off x="8587" y="-308"/>
              <a:ext cx="2030" cy="8763"/>
            </a:xfrm>
            <a:prstGeom prst="bentConnector3">
              <a:avLst>
                <a:gd name="adj1" fmla="val 118498"/>
              </a:avLst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8727" y="2039"/>
              <a:ext cx="155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/>
                <a:t>visualize</a:t>
              </a:r>
              <a:endParaRPr lang="en-US" altLang="zh-CN" b="1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6449695" y="4959985"/>
            <a:ext cx="2543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model+</a:t>
            </a:r>
            <a:r>
              <a:rPr lang="en-US" altLang="zh-CN" b="1"/>
              <a:t>postprocess+nms</a:t>
            </a:r>
            <a:endParaRPr lang="en-US" altLang="zh-CN" b="1"/>
          </a:p>
        </p:txBody>
      </p:sp>
      <p:grpSp>
        <p:nvGrpSpPr>
          <p:cNvPr id="62" name="组合 61"/>
          <p:cNvGrpSpPr/>
          <p:nvPr/>
        </p:nvGrpSpPr>
        <p:grpSpPr>
          <a:xfrm>
            <a:off x="7261860" y="3205480"/>
            <a:ext cx="3148965" cy="1261110"/>
            <a:chOff x="11256" y="5048"/>
            <a:chExt cx="4959" cy="1986"/>
          </a:xfrm>
        </p:grpSpPr>
        <p:grpSp>
          <p:nvGrpSpPr>
            <p:cNvPr id="61" name="组合 60"/>
            <p:cNvGrpSpPr/>
            <p:nvPr/>
          </p:nvGrpSpPr>
          <p:grpSpPr>
            <a:xfrm>
              <a:off x="11815" y="5048"/>
              <a:ext cx="4400" cy="1986"/>
              <a:chOff x="11815" y="5048"/>
              <a:chExt cx="4400" cy="1986"/>
            </a:xfrm>
          </p:grpSpPr>
          <p:sp>
            <p:nvSpPr>
              <p:cNvPr id="59" name="圆角矩形 58"/>
              <p:cNvSpPr/>
              <p:nvPr/>
            </p:nvSpPr>
            <p:spPr>
              <a:xfrm>
                <a:off x="11815" y="5048"/>
                <a:ext cx="4400" cy="1987"/>
              </a:xfrm>
              <a:prstGeom prst="roundRect">
                <a:avLst/>
              </a:prstGeom>
              <a:solidFill>
                <a:srgbClr val="FF0000">
                  <a:alpha val="11000"/>
                </a:srgbClr>
              </a:solidFill>
              <a:ln w="50800">
                <a:solidFill>
                  <a:schemeClr val="tx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1816" y="5088"/>
                <a:ext cx="4334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(cls_id, score, x1, y1, x2, y2)</a:t>
                </a:r>
                <a:endParaRPr lang="en-US" altLang="zh-CN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1816" y="6334"/>
                <a:ext cx="4334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(cls_id, score, x1, y1, x2, y2)</a:t>
                </a:r>
                <a:endParaRPr lang="en-US" altLang="zh-CN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 rot="5400000">
                <a:off x="13609" y="5763"/>
                <a:ext cx="576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b="1"/>
                  <a:t>...</a:t>
                </a:r>
                <a:endParaRPr lang="en-US" altLang="zh-CN" b="1"/>
              </a:p>
            </p:txBody>
          </p:sp>
        </p:grpSp>
        <p:sp>
          <p:nvSpPr>
            <p:cNvPr id="57" name="右箭头 56"/>
            <p:cNvSpPr/>
            <p:nvPr/>
          </p:nvSpPr>
          <p:spPr>
            <a:xfrm>
              <a:off x="11256" y="5870"/>
              <a:ext cx="435" cy="45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2689225" y="5810885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模型推理流程</a:t>
            </a:r>
            <a:endParaRPr lang="zh-CN" altLang="en-US" sz="2000" b="1"/>
          </a:p>
        </p:txBody>
      </p:sp>
      <p:grpSp>
        <p:nvGrpSpPr>
          <p:cNvPr id="66" name="组合 65"/>
          <p:cNvGrpSpPr/>
          <p:nvPr/>
        </p:nvGrpSpPr>
        <p:grpSpPr>
          <a:xfrm>
            <a:off x="5615305" y="2988945"/>
            <a:ext cx="1463675" cy="1762760"/>
            <a:chOff x="8758" y="4738"/>
            <a:chExt cx="2305" cy="2776"/>
          </a:xfrm>
        </p:grpSpPr>
        <p:sp>
          <p:nvSpPr>
            <p:cNvPr id="15" name="矩形 14"/>
            <p:cNvSpPr/>
            <p:nvPr/>
          </p:nvSpPr>
          <p:spPr>
            <a:xfrm>
              <a:off x="10839" y="5337"/>
              <a:ext cx="225" cy="1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9406" y="4738"/>
              <a:ext cx="578" cy="2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10197" y="5088"/>
              <a:ext cx="420" cy="20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右箭头 64"/>
            <p:cNvSpPr/>
            <p:nvPr/>
          </p:nvSpPr>
          <p:spPr>
            <a:xfrm>
              <a:off x="8758" y="5870"/>
              <a:ext cx="435" cy="45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7921625" y="477520"/>
            <a:ext cx="3249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可视化推理效果依赖</a:t>
            </a:r>
            <a:r>
              <a:rPr lang="en-US" altLang="zh-CN" b="1"/>
              <a:t>: visualizes</a:t>
            </a:r>
            <a:endParaRPr lang="en-US" altLang="zh-CN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圆角矩形 13"/>
          <p:cNvSpPr/>
          <p:nvPr/>
        </p:nvSpPr>
        <p:spPr>
          <a:xfrm>
            <a:off x="801370" y="1128395"/>
            <a:ext cx="10476230" cy="5172710"/>
          </a:xfrm>
          <a:prstGeom prst="roundRect">
            <a:avLst>
              <a:gd name="adj" fmla="val 7586"/>
            </a:avLst>
          </a:prstGeom>
          <a:solidFill>
            <a:schemeClr val="bg2">
              <a:lumMod val="90000"/>
              <a:alpha val="25000"/>
            </a:schemeClr>
          </a:solidFill>
          <a:ln w="63500">
            <a:solidFill>
              <a:schemeClr val="bg2">
                <a:lumMod val="9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https://github.com/cjh3020889729/KFPDetection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10185" y="6390640"/>
            <a:ext cx="11658600" cy="952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logo(已去底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42265" y="-334010"/>
            <a:ext cx="1798955" cy="1798955"/>
          </a:xfrm>
          <a:prstGeom prst="rect">
            <a:avLst/>
          </a:prstGeom>
        </p:spPr>
      </p:pic>
      <p:pic>
        <p:nvPicPr>
          <p:cNvPr id="3" name="图片 2" descr="标题背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50" y="250190"/>
            <a:ext cx="3215005" cy="8229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48130" y="400685"/>
            <a:ext cx="23164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800" b="1">
                <a:sym typeface="+mn-ea"/>
              </a:rPr>
              <a:t>回顾</a:t>
            </a:r>
            <a:r>
              <a:rPr lang="zh-CN" altLang="en-US" sz="2800" b="1">
                <a:sym typeface="+mn-ea"/>
              </a:rPr>
              <a:t>目标检测</a:t>
            </a:r>
            <a:endParaRPr lang="zh-CN" altLang="en-US" sz="2800" b="1"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4"/>
          <a:stretch>
            <a:fillRect/>
          </a:stretch>
        </p:blipFill>
        <p:spPr>
          <a:xfrm>
            <a:off x="1165860" y="1539875"/>
            <a:ext cx="2377440" cy="215328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2" name="组合 61"/>
          <p:cNvGrpSpPr/>
          <p:nvPr/>
        </p:nvGrpSpPr>
        <p:grpSpPr>
          <a:xfrm>
            <a:off x="8408670" y="1957070"/>
            <a:ext cx="2564130" cy="1261745"/>
            <a:chOff x="11256" y="5048"/>
            <a:chExt cx="4959" cy="1987"/>
          </a:xfrm>
        </p:grpSpPr>
        <p:sp>
          <p:nvSpPr>
            <p:cNvPr id="59" name="圆角矩形 58"/>
            <p:cNvSpPr/>
            <p:nvPr/>
          </p:nvSpPr>
          <p:spPr>
            <a:xfrm>
              <a:off x="11815" y="5048"/>
              <a:ext cx="4400" cy="1987"/>
            </a:xfrm>
            <a:prstGeom prst="roundRect">
              <a:avLst/>
            </a:prstGeom>
            <a:solidFill>
              <a:srgbClr val="FF0000">
                <a:alpha val="11000"/>
              </a:srgbClr>
            </a:solidFill>
            <a:ln w="50800">
              <a:solidFill>
                <a:schemeClr val="tx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右箭头 56"/>
            <p:cNvSpPr/>
            <p:nvPr/>
          </p:nvSpPr>
          <p:spPr>
            <a:xfrm>
              <a:off x="11256" y="5870"/>
              <a:ext cx="435" cy="45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1313815" y="5810885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模型</a:t>
            </a:r>
            <a:r>
              <a:rPr lang="zh-CN" altLang="en-US" sz="2000" b="1"/>
              <a:t>训练流程</a:t>
            </a:r>
            <a:endParaRPr lang="zh-CN" altLang="en-US" sz="2000" b="1"/>
          </a:p>
        </p:txBody>
      </p:sp>
      <p:grpSp>
        <p:nvGrpSpPr>
          <p:cNvPr id="75" name="组合 74"/>
          <p:cNvGrpSpPr/>
          <p:nvPr/>
        </p:nvGrpSpPr>
        <p:grpSpPr>
          <a:xfrm>
            <a:off x="4738370" y="1957070"/>
            <a:ext cx="1334135" cy="936625"/>
            <a:chOff x="7462" y="2827"/>
            <a:chExt cx="2101" cy="1475"/>
          </a:xfrm>
        </p:grpSpPr>
        <p:cxnSp>
          <p:nvCxnSpPr>
            <p:cNvPr id="18" name="肘形连接符 17"/>
            <p:cNvCxnSpPr>
              <a:stCxn id="17" idx="0"/>
              <a:endCxn id="12" idx="1"/>
            </p:cNvCxnSpPr>
            <p:nvPr/>
          </p:nvCxnSpPr>
          <p:spPr>
            <a:xfrm rot="16200000" flipH="1">
              <a:off x="8464" y="2331"/>
              <a:ext cx="97" cy="2101"/>
            </a:xfrm>
            <a:prstGeom prst="bentConnector4">
              <a:avLst>
                <a:gd name="adj1" fmla="val -1283505"/>
                <a:gd name="adj2" fmla="val 9014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64" idx="0"/>
            </p:cNvCxnSpPr>
            <p:nvPr/>
          </p:nvCxnSpPr>
          <p:spPr>
            <a:xfrm rot="16200000" flipH="1">
              <a:off x="8331" y="2497"/>
              <a:ext cx="901" cy="1561"/>
            </a:xfrm>
            <a:prstGeom prst="bentConnector4">
              <a:avLst>
                <a:gd name="adj1" fmla="val -46725"/>
                <a:gd name="adj2" fmla="val 725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>
              <a:stCxn id="15" idx="0"/>
              <a:endCxn id="16" idx="1"/>
            </p:cNvCxnSpPr>
            <p:nvPr/>
          </p:nvCxnSpPr>
          <p:spPr>
            <a:xfrm rot="16200000" flipH="1">
              <a:off x="8403" y="3142"/>
              <a:ext cx="1226" cy="1094"/>
            </a:xfrm>
            <a:prstGeom prst="bentConnector4">
              <a:avLst>
                <a:gd name="adj1" fmla="val -26835"/>
                <a:gd name="adj2" fmla="val 3976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3736975" y="1734820"/>
            <a:ext cx="1711325" cy="2440305"/>
            <a:chOff x="5885" y="2477"/>
            <a:chExt cx="2695" cy="3843"/>
          </a:xfrm>
        </p:grpSpPr>
        <p:sp>
          <p:nvSpPr>
            <p:cNvPr id="15" name="矩形 14"/>
            <p:cNvSpPr/>
            <p:nvPr/>
          </p:nvSpPr>
          <p:spPr>
            <a:xfrm>
              <a:off x="8356" y="3076"/>
              <a:ext cx="225" cy="1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6533" y="2477"/>
              <a:ext cx="578" cy="2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7792" y="2827"/>
              <a:ext cx="420" cy="20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右箭头 64"/>
            <p:cNvSpPr/>
            <p:nvPr/>
          </p:nvSpPr>
          <p:spPr>
            <a:xfrm>
              <a:off x="5885" y="3609"/>
              <a:ext cx="435" cy="45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126" y="3333"/>
              <a:ext cx="672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/>
                <a:t>...</a:t>
              </a:r>
              <a:endParaRPr lang="en-US" altLang="zh-CN" sz="2400" b="1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725" y="5740"/>
              <a:ext cx="174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/>
                <a:t>backbone</a:t>
              </a:r>
              <a:endParaRPr lang="en-US" altLang="zh-CN" b="1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2011680" y="3806825"/>
            <a:ext cx="685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input</a:t>
            </a:r>
            <a:endParaRPr lang="en-US" altLang="zh-CN" b="1"/>
          </a:p>
        </p:txBody>
      </p:sp>
      <p:sp>
        <p:nvSpPr>
          <p:cNvPr id="45" name="圆角矩形 44"/>
          <p:cNvSpPr/>
          <p:nvPr/>
        </p:nvSpPr>
        <p:spPr>
          <a:xfrm>
            <a:off x="4803140" y="4484370"/>
            <a:ext cx="2275205" cy="1261745"/>
          </a:xfrm>
          <a:prstGeom prst="roundRect">
            <a:avLst/>
          </a:prstGeom>
          <a:solidFill>
            <a:schemeClr val="accent1">
              <a:alpha val="11000"/>
            </a:schemeClr>
          </a:solidFill>
          <a:ln w="50800">
            <a:solidFill>
              <a:schemeClr val="tx1">
                <a:alpha val="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6026150" y="2252345"/>
            <a:ext cx="626110" cy="1922780"/>
            <a:chOff x="9490" y="3292"/>
            <a:chExt cx="986" cy="3028"/>
          </a:xfrm>
        </p:grpSpPr>
        <p:sp>
          <p:nvSpPr>
            <p:cNvPr id="12" name="矩形 11"/>
            <p:cNvSpPr/>
            <p:nvPr/>
          </p:nvSpPr>
          <p:spPr>
            <a:xfrm>
              <a:off x="9563" y="3292"/>
              <a:ext cx="840" cy="27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563" y="3728"/>
              <a:ext cx="840" cy="27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563" y="4164"/>
              <a:ext cx="840" cy="27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490" y="5740"/>
              <a:ext cx="98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/>
                <a:t>neck</a:t>
              </a:r>
              <a:endParaRPr lang="en-US" altLang="zh-CN" b="1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120255" y="2093595"/>
            <a:ext cx="657860" cy="2081530"/>
            <a:chOff x="11213" y="3042"/>
            <a:chExt cx="1036" cy="3278"/>
          </a:xfrm>
        </p:grpSpPr>
        <p:sp>
          <p:nvSpPr>
            <p:cNvPr id="24" name="矩形 23"/>
            <p:cNvSpPr/>
            <p:nvPr/>
          </p:nvSpPr>
          <p:spPr>
            <a:xfrm>
              <a:off x="11213" y="3042"/>
              <a:ext cx="1036" cy="16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1216" y="5740"/>
              <a:ext cx="103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/>
                <a:t>head</a:t>
              </a:r>
              <a:endParaRPr lang="en-US" altLang="zh-CN" b="1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605905" y="2345055"/>
            <a:ext cx="512445" cy="558165"/>
            <a:chOff x="10403" y="3438"/>
            <a:chExt cx="807" cy="879"/>
          </a:xfrm>
        </p:grpSpPr>
        <p:cxnSp>
          <p:nvCxnSpPr>
            <p:cNvPr id="27" name="直接箭头连接符 26"/>
            <p:cNvCxnSpPr>
              <a:stCxn id="12" idx="3"/>
            </p:cNvCxnSpPr>
            <p:nvPr/>
          </p:nvCxnSpPr>
          <p:spPr>
            <a:xfrm flipV="1">
              <a:off x="10403" y="3438"/>
              <a:ext cx="793" cy="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3" idx="3"/>
            </p:cNvCxnSpPr>
            <p:nvPr/>
          </p:nvCxnSpPr>
          <p:spPr>
            <a:xfrm flipV="1">
              <a:off x="10403" y="3871"/>
              <a:ext cx="807" cy="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6" idx="3"/>
            </p:cNvCxnSpPr>
            <p:nvPr/>
          </p:nvCxnSpPr>
          <p:spPr>
            <a:xfrm flipV="1">
              <a:off x="10403" y="4304"/>
              <a:ext cx="807" cy="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7778115" y="2331085"/>
            <a:ext cx="504825" cy="561340"/>
            <a:chOff x="12249" y="3671"/>
            <a:chExt cx="795" cy="884"/>
          </a:xfrm>
        </p:grpSpPr>
        <p:cxnSp>
          <p:nvCxnSpPr>
            <p:cNvPr id="30" name="直接箭头连接符 29"/>
            <p:cNvCxnSpPr/>
            <p:nvPr/>
          </p:nvCxnSpPr>
          <p:spPr>
            <a:xfrm flipV="1">
              <a:off x="12252" y="3671"/>
              <a:ext cx="793" cy="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flipV="1">
              <a:off x="12252" y="4086"/>
              <a:ext cx="793" cy="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V="1">
              <a:off x="12249" y="4549"/>
              <a:ext cx="793" cy="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框 36"/>
          <p:cNvSpPr txBox="1"/>
          <p:nvPr/>
        </p:nvSpPr>
        <p:spPr>
          <a:xfrm>
            <a:off x="9384030" y="2135505"/>
            <a:ext cx="9480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output1</a:t>
            </a:r>
            <a:endParaRPr lang="en-US" altLang="zh-CN" b="1"/>
          </a:p>
          <a:p>
            <a:r>
              <a:rPr lang="en-US" altLang="zh-CN" b="1"/>
              <a:t>output2</a:t>
            </a:r>
            <a:endParaRPr lang="en-US" altLang="zh-CN" b="1"/>
          </a:p>
          <a:p>
            <a:r>
              <a:rPr lang="en-US" altLang="zh-CN" b="1"/>
              <a:t>output3</a:t>
            </a:r>
            <a:endParaRPr lang="en-US" altLang="zh-CN" b="1"/>
          </a:p>
        </p:txBody>
      </p:sp>
      <p:sp>
        <p:nvSpPr>
          <p:cNvPr id="38" name="文本框 37"/>
          <p:cNvSpPr txBox="1"/>
          <p:nvPr/>
        </p:nvSpPr>
        <p:spPr>
          <a:xfrm>
            <a:off x="9178290" y="3806825"/>
            <a:ext cx="1313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postprocess</a:t>
            </a:r>
            <a:endParaRPr lang="en-US" altLang="zh-CN" b="1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2354580" y="3693160"/>
            <a:ext cx="0" cy="113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951730" y="4662170"/>
            <a:ext cx="199707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/>
              <a:t>F(output1, label1)+</a:t>
            </a:r>
            <a:endParaRPr lang="en-US" altLang="zh-CN" b="1"/>
          </a:p>
          <a:p>
            <a:pPr algn="l"/>
            <a:r>
              <a:rPr lang="en-US" altLang="zh-CN" b="1">
                <a:sym typeface="+mn-ea"/>
              </a:rPr>
              <a:t>F(output2, label2)+</a:t>
            </a:r>
            <a:endParaRPr lang="en-US" altLang="zh-CN" b="1"/>
          </a:p>
          <a:p>
            <a:pPr algn="l"/>
            <a:r>
              <a:rPr lang="en-US" altLang="zh-CN" b="1">
                <a:sym typeface="+mn-ea"/>
              </a:rPr>
              <a:t>F(output3, label3)</a:t>
            </a:r>
            <a:endParaRPr lang="en-US" altLang="zh-CN" b="1"/>
          </a:p>
        </p:txBody>
      </p:sp>
      <p:grpSp>
        <p:nvGrpSpPr>
          <p:cNvPr id="78" name="组合 77"/>
          <p:cNvGrpSpPr/>
          <p:nvPr/>
        </p:nvGrpSpPr>
        <p:grpSpPr>
          <a:xfrm>
            <a:off x="1610995" y="4184650"/>
            <a:ext cx="1487170" cy="1399540"/>
            <a:chOff x="2537" y="6335"/>
            <a:chExt cx="2342" cy="2204"/>
          </a:xfrm>
        </p:grpSpPr>
        <p:sp>
          <p:nvSpPr>
            <p:cNvPr id="39" name="文本框 38"/>
            <p:cNvSpPr txBox="1"/>
            <p:nvPr/>
          </p:nvSpPr>
          <p:spPr>
            <a:xfrm>
              <a:off x="3109" y="7087"/>
              <a:ext cx="1198" cy="1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/>
                <a:t>label1</a:t>
              </a:r>
              <a:endParaRPr lang="en-US" altLang="zh-CN" b="1"/>
            </a:p>
            <a:p>
              <a:r>
                <a:rPr lang="en-US" altLang="zh-CN" b="1"/>
                <a:t>label2</a:t>
              </a:r>
              <a:endParaRPr lang="en-US" altLang="zh-CN" b="1"/>
            </a:p>
            <a:p>
              <a:r>
                <a:rPr lang="en-US" altLang="zh-CN" b="1"/>
                <a:t>label3</a:t>
              </a:r>
              <a:endParaRPr lang="en-US" altLang="zh-CN" b="1"/>
            </a:p>
          </p:txBody>
        </p:sp>
        <p:cxnSp>
          <p:nvCxnSpPr>
            <p:cNvPr id="40" name="直接箭头连接符 39"/>
            <p:cNvCxnSpPr>
              <a:stCxn id="22" idx="2"/>
              <a:endCxn id="39" idx="0"/>
            </p:cNvCxnSpPr>
            <p:nvPr/>
          </p:nvCxnSpPr>
          <p:spPr>
            <a:xfrm>
              <a:off x="3708" y="6335"/>
              <a:ext cx="0" cy="7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圆角矩形 49"/>
            <p:cNvSpPr/>
            <p:nvPr/>
          </p:nvSpPr>
          <p:spPr>
            <a:xfrm>
              <a:off x="2537" y="7087"/>
              <a:ext cx="2342" cy="1452"/>
            </a:xfrm>
            <a:prstGeom prst="roundRect">
              <a:avLst/>
            </a:prstGeom>
            <a:solidFill>
              <a:srgbClr val="FF0000">
                <a:alpha val="11000"/>
              </a:srgbClr>
            </a:solidFill>
            <a:ln w="50800">
              <a:solidFill>
                <a:schemeClr val="tx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3098165" y="2597785"/>
            <a:ext cx="7874635" cy="2534920"/>
            <a:chOff x="4879" y="3836"/>
            <a:chExt cx="12401" cy="3992"/>
          </a:xfrm>
        </p:grpSpPr>
        <p:cxnSp>
          <p:nvCxnSpPr>
            <p:cNvPr id="47" name="肘形连接符 46"/>
            <p:cNvCxnSpPr>
              <a:stCxn id="59" idx="3"/>
              <a:endCxn id="45" idx="0"/>
            </p:cNvCxnSpPr>
            <p:nvPr/>
          </p:nvCxnSpPr>
          <p:spPr>
            <a:xfrm flipH="1">
              <a:off x="9356" y="3836"/>
              <a:ext cx="7924" cy="2986"/>
            </a:xfrm>
            <a:prstGeom prst="bentConnector4">
              <a:avLst>
                <a:gd name="adj1" fmla="val -4732"/>
                <a:gd name="adj2" fmla="val 66644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50" idx="3"/>
              <a:endCxn id="45" idx="1"/>
            </p:cNvCxnSpPr>
            <p:nvPr/>
          </p:nvCxnSpPr>
          <p:spPr>
            <a:xfrm flipV="1">
              <a:off x="4879" y="7816"/>
              <a:ext cx="2685" cy="1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/>
          <p:cNvGrpSpPr/>
          <p:nvPr/>
        </p:nvGrpSpPr>
        <p:grpSpPr>
          <a:xfrm>
            <a:off x="7197725" y="4939030"/>
            <a:ext cx="908050" cy="368300"/>
            <a:chOff x="11335" y="7523"/>
            <a:chExt cx="1430" cy="580"/>
          </a:xfrm>
        </p:grpSpPr>
        <p:sp>
          <p:nvSpPr>
            <p:cNvPr id="53" name="右箭头 52"/>
            <p:cNvSpPr/>
            <p:nvPr/>
          </p:nvSpPr>
          <p:spPr>
            <a:xfrm>
              <a:off x="11335" y="7588"/>
              <a:ext cx="435" cy="45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1907" y="7523"/>
              <a:ext cx="85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/>
                <a:t>loss</a:t>
              </a:r>
              <a:endParaRPr lang="en-US" altLang="zh-CN" b="1"/>
            </a:p>
          </p:txBody>
        </p:sp>
      </p:grpSp>
      <p:sp>
        <p:nvSpPr>
          <p:cNvPr id="69" name="右箭头 68"/>
          <p:cNvSpPr/>
          <p:nvPr/>
        </p:nvSpPr>
        <p:spPr>
          <a:xfrm>
            <a:off x="8192770" y="4980305"/>
            <a:ext cx="276225" cy="28575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8566150" y="4939030"/>
            <a:ext cx="1105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backward</a:t>
            </a:r>
            <a:endParaRPr lang="en-US" altLang="zh-CN" b="1"/>
          </a:p>
        </p:txBody>
      </p:sp>
      <p:sp>
        <p:nvSpPr>
          <p:cNvPr id="71" name="右箭头 70"/>
          <p:cNvSpPr/>
          <p:nvPr/>
        </p:nvSpPr>
        <p:spPr>
          <a:xfrm>
            <a:off x="9784080" y="4980305"/>
            <a:ext cx="276225" cy="28575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0117455" y="4939030"/>
            <a:ext cx="1087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optimizer</a:t>
            </a:r>
            <a:endParaRPr lang="en-US" altLang="zh-CN" b="1"/>
          </a:p>
        </p:txBody>
      </p:sp>
      <p:sp>
        <p:nvSpPr>
          <p:cNvPr id="82" name="文本框 81"/>
          <p:cNvSpPr txBox="1"/>
          <p:nvPr/>
        </p:nvSpPr>
        <p:spPr>
          <a:xfrm>
            <a:off x="7915275" y="339090"/>
            <a:ext cx="34385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模型训练依赖</a:t>
            </a:r>
            <a:r>
              <a:rPr lang="en-US" altLang="zh-CN" b="1"/>
              <a:t>: backbones, necks, </a:t>
            </a:r>
            <a:endParaRPr lang="en-US" altLang="zh-CN" b="1"/>
          </a:p>
          <a:p>
            <a:r>
              <a:rPr lang="en-US" altLang="zh-CN" b="1"/>
              <a:t>heads,postprocess, losses, opts</a:t>
            </a:r>
            <a:endParaRPr lang="en-US" altLang="zh-CN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7" grpId="1"/>
      <p:bldP spid="38" grpId="1"/>
      <p:bldP spid="45" grpId="0" bldLvl="0" animBg="1"/>
      <p:bldP spid="43" grpId="0"/>
      <p:bldP spid="45" grpId="1" animBg="1"/>
      <p:bldP spid="43" grpId="1"/>
      <p:bldP spid="70" grpId="0"/>
      <p:bldP spid="69" grpId="0" bldLvl="0" animBg="1"/>
      <p:bldP spid="70" grpId="1"/>
      <p:bldP spid="69" grpId="1" animBg="1"/>
      <p:bldP spid="72" grpId="0"/>
      <p:bldP spid="71" grpId="0" bldLvl="0" animBg="1"/>
      <p:bldP spid="72" grpId="1"/>
      <p:bldP spid="7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圆角矩形 13"/>
          <p:cNvSpPr/>
          <p:nvPr/>
        </p:nvSpPr>
        <p:spPr>
          <a:xfrm>
            <a:off x="801370" y="1128395"/>
            <a:ext cx="10476230" cy="5172710"/>
          </a:xfrm>
          <a:prstGeom prst="roundRect">
            <a:avLst>
              <a:gd name="adj" fmla="val 7586"/>
            </a:avLst>
          </a:prstGeom>
          <a:solidFill>
            <a:schemeClr val="bg2">
              <a:lumMod val="90000"/>
              <a:alpha val="25000"/>
            </a:schemeClr>
          </a:solidFill>
          <a:ln w="63500">
            <a:solidFill>
              <a:schemeClr val="bg2">
                <a:lumMod val="9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https://github.com/cjh3020889729/KFPDetection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10185" y="6390640"/>
            <a:ext cx="11658600" cy="952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logo(已去底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42265" y="-334010"/>
            <a:ext cx="1798955" cy="1798955"/>
          </a:xfrm>
          <a:prstGeom prst="rect">
            <a:avLst/>
          </a:prstGeom>
        </p:spPr>
      </p:pic>
      <p:pic>
        <p:nvPicPr>
          <p:cNvPr id="3" name="图片 2" descr="标题背景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50" y="250190"/>
            <a:ext cx="3215005" cy="8229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48130" y="400685"/>
            <a:ext cx="23164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800" b="1">
                <a:sym typeface="+mn-ea"/>
              </a:rPr>
              <a:t>回顾</a:t>
            </a:r>
            <a:r>
              <a:rPr lang="zh-CN" altLang="en-US" sz="2800" b="1">
                <a:sym typeface="+mn-ea"/>
              </a:rPr>
              <a:t>目标检测</a:t>
            </a:r>
            <a:endParaRPr lang="zh-CN" altLang="en-US" sz="2800" b="1"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313815" y="5810885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训练日志</a:t>
            </a:r>
            <a:r>
              <a:rPr lang="zh-CN" altLang="en-US" sz="2000" b="1"/>
              <a:t>记录</a:t>
            </a:r>
            <a:endParaRPr lang="zh-CN" altLang="en-US" sz="2000" b="1"/>
          </a:p>
        </p:txBody>
      </p:sp>
      <p:cxnSp>
        <p:nvCxnSpPr>
          <p:cNvPr id="18" name="肘形连接符 17"/>
          <p:cNvCxnSpPr>
            <a:stCxn id="17" idx="0"/>
            <a:endCxn id="12" idx="1"/>
          </p:cNvCxnSpPr>
          <p:nvPr/>
        </p:nvCxnSpPr>
        <p:spPr>
          <a:xfrm rot="16200000" flipH="1">
            <a:off x="3803015" y="1575435"/>
            <a:ext cx="61595" cy="1334135"/>
          </a:xfrm>
          <a:prstGeom prst="bentConnector4">
            <a:avLst>
              <a:gd name="adj1" fmla="val -1318556"/>
              <a:gd name="adj2" fmla="val 879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4" idx="0"/>
            <a:endCxn id="13" idx="1"/>
          </p:cNvCxnSpPr>
          <p:nvPr/>
        </p:nvCxnSpPr>
        <p:spPr>
          <a:xfrm rot="16200000" flipH="1">
            <a:off x="3675380" y="1724660"/>
            <a:ext cx="659765" cy="991235"/>
          </a:xfrm>
          <a:prstGeom prst="bentConnector4">
            <a:avLst>
              <a:gd name="adj1" fmla="val -43599"/>
              <a:gd name="adj2" fmla="val 718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5" idx="0"/>
            <a:endCxn id="16" idx="1"/>
          </p:cNvCxnSpPr>
          <p:nvPr/>
        </p:nvCxnSpPr>
        <p:spPr>
          <a:xfrm rot="16200000" flipH="1">
            <a:off x="3764280" y="2090420"/>
            <a:ext cx="778510" cy="694690"/>
          </a:xfrm>
          <a:prstGeom prst="bentConnector4">
            <a:avLst>
              <a:gd name="adj1" fmla="val -30587"/>
              <a:gd name="adj2" fmla="val 363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734435" y="2048510"/>
            <a:ext cx="142875" cy="100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2576830" y="1668145"/>
            <a:ext cx="367030" cy="1762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3376295" y="1890395"/>
            <a:ext cx="266700" cy="1318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右箭头 64"/>
          <p:cNvSpPr/>
          <p:nvPr/>
        </p:nvSpPr>
        <p:spPr>
          <a:xfrm>
            <a:off x="2165350" y="2386965"/>
            <a:ext cx="276225" cy="28575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953385" y="2211705"/>
            <a:ext cx="426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sp>
        <p:nvSpPr>
          <p:cNvPr id="22" name="文本框 21"/>
          <p:cNvSpPr txBox="1"/>
          <p:nvPr/>
        </p:nvSpPr>
        <p:spPr>
          <a:xfrm>
            <a:off x="1299210" y="2345690"/>
            <a:ext cx="685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input</a:t>
            </a:r>
            <a:endParaRPr lang="en-US" altLang="zh-CN" b="1"/>
          </a:p>
        </p:txBody>
      </p:sp>
      <p:sp>
        <p:nvSpPr>
          <p:cNvPr id="12" name="矩形 11"/>
          <p:cNvSpPr/>
          <p:nvPr/>
        </p:nvSpPr>
        <p:spPr>
          <a:xfrm>
            <a:off x="4500880" y="2185670"/>
            <a:ext cx="533400" cy="174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00880" y="2462530"/>
            <a:ext cx="533400" cy="174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500880" y="2739390"/>
            <a:ext cx="533400" cy="174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548630" y="2026920"/>
            <a:ext cx="657860" cy="1044575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stCxn id="12" idx="3"/>
          </p:cNvCxnSpPr>
          <p:nvPr/>
        </p:nvCxnSpPr>
        <p:spPr>
          <a:xfrm flipV="1">
            <a:off x="5034280" y="2278380"/>
            <a:ext cx="503555" cy="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3" idx="3"/>
          </p:cNvCxnSpPr>
          <p:nvPr/>
        </p:nvCxnSpPr>
        <p:spPr>
          <a:xfrm flipV="1">
            <a:off x="5034280" y="2553335"/>
            <a:ext cx="512445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6" idx="3"/>
          </p:cNvCxnSpPr>
          <p:nvPr/>
        </p:nvCxnSpPr>
        <p:spPr>
          <a:xfrm flipV="1">
            <a:off x="5034280" y="2828290"/>
            <a:ext cx="512445" cy="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6208395" y="2264410"/>
            <a:ext cx="503555" cy="44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6208395" y="2527935"/>
            <a:ext cx="503555" cy="44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6206490" y="2821940"/>
            <a:ext cx="503555" cy="44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>
            <a:off x="6902450" y="2346325"/>
            <a:ext cx="908050" cy="368300"/>
            <a:chOff x="11335" y="7523"/>
            <a:chExt cx="1430" cy="580"/>
          </a:xfrm>
        </p:grpSpPr>
        <p:sp>
          <p:nvSpPr>
            <p:cNvPr id="53" name="右箭头 52"/>
            <p:cNvSpPr/>
            <p:nvPr/>
          </p:nvSpPr>
          <p:spPr>
            <a:xfrm>
              <a:off x="11335" y="7588"/>
              <a:ext cx="435" cy="45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1907" y="7523"/>
              <a:ext cx="85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/>
                <a:t>loss</a:t>
              </a:r>
              <a:endParaRPr lang="en-US" altLang="zh-CN" b="1"/>
            </a:p>
          </p:txBody>
        </p:sp>
      </p:grpSp>
      <p:sp>
        <p:nvSpPr>
          <p:cNvPr id="69" name="右箭头 68"/>
          <p:cNvSpPr/>
          <p:nvPr/>
        </p:nvSpPr>
        <p:spPr>
          <a:xfrm>
            <a:off x="7896860" y="2387600"/>
            <a:ext cx="276225" cy="28575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8270240" y="2346325"/>
            <a:ext cx="1105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backward</a:t>
            </a:r>
            <a:endParaRPr lang="en-US" altLang="zh-CN" b="1"/>
          </a:p>
        </p:txBody>
      </p:sp>
      <p:sp>
        <p:nvSpPr>
          <p:cNvPr id="71" name="右箭头 70"/>
          <p:cNvSpPr/>
          <p:nvPr/>
        </p:nvSpPr>
        <p:spPr>
          <a:xfrm>
            <a:off x="9488170" y="2387600"/>
            <a:ext cx="276225" cy="28575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9821545" y="2346325"/>
            <a:ext cx="1087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optimizer</a:t>
            </a:r>
            <a:endParaRPr lang="en-US" altLang="zh-CN" b="1"/>
          </a:p>
        </p:txBody>
      </p:sp>
      <p:graphicFrame>
        <p:nvGraphicFramePr>
          <p:cNvPr id="8" name="图表 7"/>
          <p:cNvGraphicFramePr/>
          <p:nvPr/>
        </p:nvGraphicFramePr>
        <p:xfrm>
          <a:off x="6902450" y="3820795"/>
          <a:ext cx="3052445" cy="2120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cxnSp>
        <p:nvCxnSpPr>
          <p:cNvPr id="9" name="肘形连接符 8"/>
          <p:cNvCxnSpPr>
            <a:stCxn id="68" idx="2"/>
            <a:endCxn id="8" idx="0"/>
          </p:cNvCxnSpPr>
          <p:nvPr/>
        </p:nvCxnSpPr>
        <p:spPr>
          <a:xfrm rot="5400000" flipV="1">
            <a:off x="7430135" y="2821940"/>
            <a:ext cx="1106170" cy="890905"/>
          </a:xfrm>
          <a:prstGeom prst="bentConnector3">
            <a:avLst>
              <a:gd name="adj1" fmla="val 49971"/>
            </a:avLst>
          </a:prstGeom>
          <a:ln w="1905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521065" y="3358515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/>
              <a:t>训练损失可视化记录</a:t>
            </a:r>
            <a:endParaRPr lang="zh-CN" altLang="en-US" sz="1600" b="1"/>
          </a:p>
        </p:txBody>
      </p:sp>
      <p:grpSp>
        <p:nvGrpSpPr>
          <p:cNvPr id="44" name="组合 43"/>
          <p:cNvGrpSpPr/>
          <p:nvPr/>
        </p:nvGrpSpPr>
        <p:grpSpPr>
          <a:xfrm>
            <a:off x="1556385" y="4463415"/>
            <a:ext cx="4674870" cy="1043940"/>
            <a:chOff x="2451" y="6819"/>
            <a:chExt cx="7362" cy="1644"/>
          </a:xfrm>
        </p:grpSpPr>
        <p:sp>
          <p:nvSpPr>
            <p:cNvPr id="34" name="矩形 33"/>
            <p:cNvSpPr/>
            <p:nvPr/>
          </p:nvSpPr>
          <p:spPr>
            <a:xfrm>
              <a:off x="2451" y="6819"/>
              <a:ext cx="7363" cy="1645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63500">
              <a:solidFill>
                <a:schemeClr val="accent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451" y="6819"/>
              <a:ext cx="714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[2022-5-20 14:25:33] -INFO- train: loss: 12.1, ...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451" y="7875"/>
              <a:ext cx="696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[2022-5-20 15:25:33] -INFO- train: loss: 5.1, ...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 rot="5400000">
              <a:off x="5657" y="7351"/>
              <a:ext cx="609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 b="1"/>
                <a:t>...</a:t>
              </a:r>
              <a:endParaRPr lang="en-US" altLang="zh-CN" sz="2000" b="1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487170" y="4043045"/>
            <a:ext cx="20993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/>
              <a:t>控制台</a:t>
            </a:r>
            <a:r>
              <a:rPr lang="en-US" altLang="zh-CN" sz="1600" b="1"/>
              <a:t>/</a:t>
            </a:r>
            <a:r>
              <a:rPr lang="zh-CN" altLang="en-US" sz="1600" b="1"/>
              <a:t>文件</a:t>
            </a:r>
            <a:r>
              <a:rPr lang="zh-CN" altLang="en-US" sz="1600" b="1"/>
              <a:t>日志输出</a:t>
            </a:r>
            <a:endParaRPr lang="zh-CN" altLang="en-US" sz="1600" b="1"/>
          </a:p>
        </p:txBody>
      </p:sp>
      <p:cxnSp>
        <p:nvCxnSpPr>
          <p:cNvPr id="41" name="肘形连接符 40"/>
          <p:cNvCxnSpPr>
            <a:stCxn id="68" idx="2"/>
            <a:endCxn id="34" idx="0"/>
          </p:cNvCxnSpPr>
          <p:nvPr/>
        </p:nvCxnSpPr>
        <p:spPr>
          <a:xfrm rot="5400000">
            <a:off x="4841875" y="1767205"/>
            <a:ext cx="1748790" cy="3643630"/>
          </a:xfrm>
          <a:prstGeom prst="bent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7374890" y="477520"/>
            <a:ext cx="3902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日志信息记录依赖</a:t>
            </a:r>
            <a:r>
              <a:rPr lang="en-US" altLang="zh-CN" b="1"/>
              <a:t>: loggers, </a:t>
            </a:r>
            <a:r>
              <a:rPr lang="en-US" altLang="zh-CN" b="1"/>
              <a:t>vdlrecords</a:t>
            </a:r>
            <a:endParaRPr lang="en-US" altLang="zh-CN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3" grpId="0" animBg="1"/>
      <p:bldP spid="64" grpId="0" animBg="1"/>
      <p:bldP spid="65" grpId="0" animBg="1"/>
      <p:bldP spid="17" grpId="0"/>
      <p:bldP spid="12" grpId="0" animBg="1"/>
      <p:bldP spid="13" grpId="0" animBg="1"/>
      <p:bldP spid="16" grpId="0" animBg="1"/>
      <p:bldP spid="24" grpId="0" animBg="1"/>
      <p:bldP spid="15" grpId="1" animBg="1"/>
      <p:bldP spid="63" grpId="1" animBg="1"/>
      <p:bldP spid="64" grpId="1" animBg="1"/>
      <p:bldP spid="65" grpId="1" animBg="1"/>
      <p:bldP spid="17" grpId="1"/>
      <p:bldP spid="12" grpId="1" animBg="1"/>
      <p:bldP spid="13" grpId="1" animBg="1"/>
      <p:bldP spid="16" grpId="1" animBg="1"/>
      <p:bldP spid="24" grpId="1" animBg="1"/>
      <p:bldP spid="69" grpId="0" animBg="1"/>
      <p:bldP spid="70" grpId="0"/>
      <p:bldP spid="71" grpId="0" animBg="1"/>
      <p:bldP spid="72" grpId="0"/>
      <p:bldP spid="69" grpId="1" animBg="1"/>
      <p:bldP spid="70" grpId="1"/>
      <p:bldP spid="71" grpId="1" animBg="1"/>
      <p:bldP spid="72" grpId="1"/>
      <p:bldP spid="10" grpId="0"/>
      <p:bldP spid="10" grpId="1"/>
      <p:bldP spid="35" grpId="0"/>
      <p:bldP spid="3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圆角矩形 13"/>
          <p:cNvSpPr/>
          <p:nvPr/>
        </p:nvSpPr>
        <p:spPr>
          <a:xfrm>
            <a:off x="801370" y="1128395"/>
            <a:ext cx="10476230" cy="5172710"/>
          </a:xfrm>
          <a:prstGeom prst="roundRect">
            <a:avLst>
              <a:gd name="adj" fmla="val 7586"/>
            </a:avLst>
          </a:prstGeom>
          <a:solidFill>
            <a:schemeClr val="bg2">
              <a:lumMod val="90000"/>
              <a:alpha val="25000"/>
            </a:schemeClr>
          </a:solidFill>
          <a:ln w="63500">
            <a:solidFill>
              <a:schemeClr val="bg2">
                <a:lumMod val="9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https://github.com/cjh3020889729/KFPDetection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10185" y="6390640"/>
            <a:ext cx="11658600" cy="952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logo(已去底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42265" y="-334010"/>
            <a:ext cx="1798955" cy="1798955"/>
          </a:xfrm>
          <a:prstGeom prst="rect">
            <a:avLst/>
          </a:prstGeom>
        </p:spPr>
      </p:pic>
      <p:pic>
        <p:nvPicPr>
          <p:cNvPr id="3" name="图片 2" descr="标题背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50" y="250190"/>
            <a:ext cx="3215005" cy="8229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48130" y="400685"/>
            <a:ext cx="23164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800" b="1">
                <a:sym typeface="+mn-ea"/>
              </a:rPr>
              <a:t>回顾</a:t>
            </a:r>
            <a:r>
              <a:rPr lang="zh-CN" altLang="en-US" sz="2800" b="1">
                <a:sym typeface="+mn-ea"/>
              </a:rPr>
              <a:t>目标检测</a:t>
            </a:r>
            <a:endParaRPr lang="zh-CN" altLang="en-US" sz="2800" b="1"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313815" y="5810885"/>
            <a:ext cx="20701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数据预处理</a:t>
            </a:r>
            <a:r>
              <a:rPr lang="en-US" altLang="zh-CN" sz="2000" b="1"/>
              <a:t>/</a:t>
            </a:r>
            <a:r>
              <a:rPr lang="zh-CN" altLang="en-US" sz="2000" b="1"/>
              <a:t>增强</a:t>
            </a:r>
            <a:endParaRPr lang="zh-CN" altLang="en-US" sz="2000" b="1"/>
          </a:p>
        </p:txBody>
      </p:sp>
      <p:grpSp>
        <p:nvGrpSpPr>
          <p:cNvPr id="57" name="组合 56"/>
          <p:cNvGrpSpPr/>
          <p:nvPr/>
        </p:nvGrpSpPr>
        <p:grpSpPr>
          <a:xfrm>
            <a:off x="7940675" y="3657600"/>
            <a:ext cx="3335020" cy="2152650"/>
            <a:chOff x="12505" y="5760"/>
            <a:chExt cx="5252" cy="3390"/>
          </a:xfrm>
        </p:grpSpPr>
        <p:sp>
          <p:nvSpPr>
            <p:cNvPr id="45" name="矩形 44"/>
            <p:cNvSpPr/>
            <p:nvPr/>
          </p:nvSpPr>
          <p:spPr>
            <a:xfrm>
              <a:off x="12505" y="5760"/>
              <a:ext cx="3745" cy="33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6261" y="7155"/>
              <a:ext cx="149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/>
                <a:t>padding</a:t>
              </a:r>
              <a:endParaRPr lang="en-US" altLang="zh-CN" b="1"/>
            </a:p>
          </p:txBody>
        </p:sp>
      </p:grpSp>
      <p:pic>
        <p:nvPicPr>
          <p:cNvPr id="100" name="图片 99"/>
          <p:cNvPicPr/>
          <p:nvPr/>
        </p:nvPicPr>
        <p:blipFill>
          <a:blip r:embed="rId4"/>
          <a:stretch>
            <a:fillRect/>
          </a:stretch>
        </p:blipFill>
        <p:spPr>
          <a:xfrm>
            <a:off x="1689735" y="1311275"/>
            <a:ext cx="2377440" cy="21532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图片 25"/>
          <p:cNvPicPr/>
          <p:nvPr/>
        </p:nvPicPr>
        <p:blipFill>
          <a:blip r:embed="rId4"/>
          <a:stretch>
            <a:fillRect/>
          </a:stretch>
        </p:blipFill>
        <p:spPr>
          <a:xfrm>
            <a:off x="1661160" y="3651250"/>
            <a:ext cx="2377440" cy="21532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" name="图片 43"/>
          <p:cNvPicPr/>
          <p:nvPr/>
        </p:nvPicPr>
        <p:blipFill>
          <a:blip r:embed="rId4"/>
          <a:stretch>
            <a:fillRect/>
          </a:stretch>
        </p:blipFill>
        <p:spPr>
          <a:xfrm>
            <a:off x="7940675" y="3988435"/>
            <a:ext cx="2038350" cy="1822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" name="文本框 45"/>
          <p:cNvSpPr txBox="1"/>
          <p:nvPr/>
        </p:nvSpPr>
        <p:spPr>
          <a:xfrm>
            <a:off x="959485" y="2204085"/>
            <a:ext cx="7302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origin</a:t>
            </a:r>
            <a:endParaRPr lang="en-US" altLang="zh-CN" b="1"/>
          </a:p>
        </p:txBody>
      </p:sp>
      <p:grpSp>
        <p:nvGrpSpPr>
          <p:cNvPr id="55" name="组合 54"/>
          <p:cNvGrpSpPr/>
          <p:nvPr/>
        </p:nvGrpSpPr>
        <p:grpSpPr>
          <a:xfrm>
            <a:off x="930910" y="4220845"/>
            <a:ext cx="2338070" cy="1294765"/>
            <a:chOff x="1466" y="6647"/>
            <a:chExt cx="3682" cy="2039"/>
          </a:xfrm>
        </p:grpSpPr>
        <p:sp>
          <p:nvSpPr>
            <p:cNvPr id="37" name="矩形 36"/>
            <p:cNvSpPr/>
            <p:nvPr/>
          </p:nvSpPr>
          <p:spPr>
            <a:xfrm>
              <a:off x="3930" y="7640"/>
              <a:ext cx="440" cy="4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268" y="6741"/>
              <a:ext cx="440" cy="4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4708" y="8260"/>
              <a:ext cx="440" cy="4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125" y="6647"/>
              <a:ext cx="440" cy="4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2995" y="8262"/>
              <a:ext cx="440" cy="4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466" y="7166"/>
              <a:ext cx="109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/>
                <a:t>erase</a:t>
              </a:r>
              <a:endParaRPr lang="en-US" altLang="zh-CN" b="1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273040" y="1311275"/>
            <a:ext cx="1602740" cy="2019300"/>
            <a:chOff x="8304" y="2065"/>
            <a:chExt cx="2524" cy="3180"/>
          </a:xfrm>
        </p:grpSpPr>
        <p:pic>
          <p:nvPicPr>
            <p:cNvPr id="21" name="图片 20"/>
            <p:cNvPicPr/>
            <p:nvPr/>
          </p:nvPicPr>
          <p:blipFill>
            <a:blip r:embed="rId4"/>
            <a:srcRect l="32585" b="31407"/>
            <a:stretch>
              <a:fillRect/>
            </a:stretch>
          </p:blipFill>
          <p:spPr>
            <a:xfrm>
              <a:off x="8304" y="2065"/>
              <a:ext cx="2524" cy="23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8" name="文本框 47"/>
            <p:cNvSpPr txBox="1"/>
            <p:nvPr/>
          </p:nvSpPr>
          <p:spPr>
            <a:xfrm>
              <a:off x="9020" y="4665"/>
              <a:ext cx="94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/>
                <a:t>crop</a:t>
              </a:r>
              <a:endParaRPr lang="en-US" altLang="zh-CN" b="1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940040" y="1311275"/>
            <a:ext cx="3109595" cy="2153920"/>
            <a:chOff x="12504" y="2065"/>
            <a:chExt cx="4897" cy="3392"/>
          </a:xfrm>
        </p:grpSpPr>
        <p:pic>
          <p:nvPicPr>
            <p:cNvPr id="23" name="图片 22"/>
            <p:cNvPicPr/>
            <p:nvPr/>
          </p:nvPicPr>
          <p:blipFill>
            <a:blip r:embed="rId4"/>
            <a:srcRect l="32585" b="31407"/>
            <a:stretch>
              <a:fillRect/>
            </a:stretch>
          </p:blipFill>
          <p:spPr>
            <a:xfrm>
              <a:off x="12504" y="2065"/>
              <a:ext cx="3745" cy="339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9" name="文本框 48"/>
            <p:cNvSpPr txBox="1"/>
            <p:nvPr/>
          </p:nvSpPr>
          <p:spPr>
            <a:xfrm>
              <a:off x="16261" y="3470"/>
              <a:ext cx="114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/>
                <a:t>resize</a:t>
              </a:r>
              <a:endParaRPr lang="en-US" altLang="zh-CN" b="1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907280" y="3651250"/>
            <a:ext cx="2377440" cy="2613025"/>
            <a:chOff x="7728" y="5750"/>
            <a:chExt cx="3744" cy="4115"/>
          </a:xfrm>
        </p:grpSpPr>
        <p:pic>
          <p:nvPicPr>
            <p:cNvPr id="43" name="图片 42"/>
            <p:cNvPicPr/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7728" y="5750"/>
              <a:ext cx="3744" cy="339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1" name="文本框 50"/>
            <p:cNvSpPr txBox="1"/>
            <p:nvPr/>
          </p:nvSpPr>
          <p:spPr>
            <a:xfrm>
              <a:off x="7859" y="9285"/>
              <a:ext cx="330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b="1"/>
                <a:t>brightness+</a:t>
              </a:r>
              <a:r>
                <a:rPr lang="en-US" altLang="zh-CN" b="1"/>
                <a:t>gaussian</a:t>
              </a:r>
              <a:endParaRPr lang="en-US" altLang="zh-CN" b="1"/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8261350" y="477520"/>
            <a:ext cx="2928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数据预处理依赖</a:t>
            </a:r>
            <a:r>
              <a:rPr lang="en-US" altLang="zh-CN" b="1"/>
              <a:t>: </a:t>
            </a:r>
            <a:r>
              <a:rPr lang="en-US" altLang="zh-CN" b="1"/>
              <a:t>transforms</a:t>
            </a:r>
            <a:endParaRPr lang="en-US" altLang="zh-CN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圆角矩形 13"/>
          <p:cNvSpPr/>
          <p:nvPr/>
        </p:nvSpPr>
        <p:spPr>
          <a:xfrm>
            <a:off x="801370" y="1128395"/>
            <a:ext cx="10476230" cy="5172710"/>
          </a:xfrm>
          <a:prstGeom prst="roundRect">
            <a:avLst>
              <a:gd name="adj" fmla="val 7586"/>
            </a:avLst>
          </a:prstGeom>
          <a:solidFill>
            <a:schemeClr val="bg2">
              <a:lumMod val="90000"/>
              <a:alpha val="25000"/>
            </a:schemeClr>
          </a:solidFill>
          <a:ln w="63500">
            <a:solidFill>
              <a:schemeClr val="bg2">
                <a:lumMod val="9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https://github.com/cjh3020889729/KFPDetection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10185" y="6390640"/>
            <a:ext cx="11658600" cy="952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logo(已去底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42265" y="-334010"/>
            <a:ext cx="1798955" cy="1798955"/>
          </a:xfrm>
          <a:prstGeom prst="rect">
            <a:avLst/>
          </a:prstGeom>
        </p:spPr>
      </p:pic>
      <p:pic>
        <p:nvPicPr>
          <p:cNvPr id="3" name="图片 2" descr="标题背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50" y="250190"/>
            <a:ext cx="3215005" cy="8229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48130" y="400685"/>
            <a:ext cx="23164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800" b="1">
                <a:sym typeface="+mn-ea"/>
              </a:rPr>
              <a:t>回顾</a:t>
            </a:r>
            <a:r>
              <a:rPr lang="zh-CN" altLang="en-US" sz="2800" b="1">
                <a:sym typeface="+mn-ea"/>
              </a:rPr>
              <a:t>目标检测</a:t>
            </a:r>
            <a:endParaRPr lang="zh-CN" altLang="en-US" sz="2800" b="1"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456690" y="579056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数据集</a:t>
            </a:r>
            <a:r>
              <a:rPr lang="zh-CN" altLang="en-US" sz="2000" b="1"/>
              <a:t>读取</a:t>
            </a:r>
            <a:endParaRPr lang="zh-CN" altLang="en-US" sz="2000" b="1"/>
          </a:p>
        </p:txBody>
      </p:sp>
      <p:pic>
        <p:nvPicPr>
          <p:cNvPr id="100" name="图片 99"/>
          <p:cNvPicPr/>
          <p:nvPr/>
        </p:nvPicPr>
        <p:blipFill>
          <a:blip r:embed="rId4"/>
          <a:stretch>
            <a:fillRect/>
          </a:stretch>
        </p:blipFill>
        <p:spPr>
          <a:xfrm>
            <a:off x="2127885" y="1397000"/>
            <a:ext cx="2377440" cy="21532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" name="文本框 45"/>
          <p:cNvSpPr txBox="1"/>
          <p:nvPr/>
        </p:nvSpPr>
        <p:spPr>
          <a:xfrm>
            <a:off x="1397635" y="2289810"/>
            <a:ext cx="763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I</a:t>
            </a:r>
            <a:r>
              <a:rPr lang="en-US" altLang="zh-CN" b="1"/>
              <a:t>mage</a:t>
            </a:r>
            <a:endParaRPr lang="en-US" altLang="zh-CN" b="1"/>
          </a:p>
        </p:txBody>
      </p:sp>
      <p:sp>
        <p:nvSpPr>
          <p:cNvPr id="59" name="文本框 58"/>
          <p:cNvSpPr txBox="1"/>
          <p:nvPr/>
        </p:nvSpPr>
        <p:spPr>
          <a:xfrm>
            <a:off x="8410575" y="337820"/>
            <a:ext cx="25317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数据集读取与</a:t>
            </a:r>
            <a:r>
              <a:rPr lang="zh-CN" altLang="en-US" b="1"/>
              <a:t>加载依赖</a:t>
            </a:r>
            <a:r>
              <a:rPr lang="en-US" altLang="zh-CN" b="1"/>
              <a:t>:</a:t>
            </a:r>
            <a:endParaRPr lang="en-US" altLang="zh-CN" b="1"/>
          </a:p>
          <a:p>
            <a:r>
              <a:rPr lang="en-US" altLang="zh-CN" b="1"/>
              <a:t>datasets, </a:t>
            </a:r>
            <a:r>
              <a:rPr lang="en-US" altLang="zh-CN" b="1"/>
              <a:t>transforms</a:t>
            </a:r>
            <a:endParaRPr lang="en-US" altLang="zh-CN" b="1"/>
          </a:p>
        </p:txBody>
      </p:sp>
      <p:pic>
        <p:nvPicPr>
          <p:cNvPr id="8" name="图片 7" descr="343435383135323b333634393638373bcec4b5b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16860" y="4213225"/>
            <a:ext cx="655955" cy="6559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27935" y="5188585"/>
            <a:ext cx="1232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xml or json</a:t>
            </a:r>
            <a:endParaRPr lang="en-US" altLang="zh-CN" b="1"/>
          </a:p>
        </p:txBody>
      </p:sp>
      <p:sp>
        <p:nvSpPr>
          <p:cNvPr id="10" name="文本框 9"/>
          <p:cNvSpPr txBox="1"/>
          <p:nvPr/>
        </p:nvSpPr>
        <p:spPr>
          <a:xfrm>
            <a:off x="1315085" y="4224020"/>
            <a:ext cx="12128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1"/>
              <a:t>COCO-Json</a:t>
            </a:r>
            <a:endParaRPr lang="zh-CN" altLang="en-US" b="1"/>
          </a:p>
          <a:p>
            <a:pPr algn="ctr"/>
            <a:r>
              <a:rPr lang="en-US" altLang="zh-CN" b="1"/>
              <a:t>VOC-xml</a:t>
            </a:r>
            <a:endParaRPr lang="en-US" altLang="zh-CN" b="1"/>
          </a:p>
        </p:txBody>
      </p:sp>
      <p:sp>
        <p:nvSpPr>
          <p:cNvPr id="22" name="左大括号 21"/>
          <p:cNvSpPr/>
          <p:nvPr/>
        </p:nvSpPr>
        <p:spPr>
          <a:xfrm rot="10800000">
            <a:off x="4751705" y="1757680"/>
            <a:ext cx="364490" cy="3430905"/>
          </a:xfrm>
          <a:prstGeom prst="leftBrace">
            <a:avLst>
              <a:gd name="adj1" fmla="val 9621"/>
              <a:gd name="adj2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362575" y="3805555"/>
            <a:ext cx="178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解析</a:t>
            </a:r>
            <a:r>
              <a:rPr lang="en-US" altLang="zh-CN" b="1"/>
              <a:t>xml/json</a:t>
            </a:r>
            <a:endParaRPr lang="en-US" altLang="zh-CN" b="1"/>
          </a:p>
          <a:p>
            <a:r>
              <a:rPr lang="zh-CN" altLang="en-US"/>
              <a:t>并编码图像数据</a:t>
            </a: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5935345" y="3253105"/>
            <a:ext cx="638175" cy="428625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tx1">
                <a:lumMod val="75000"/>
                <a:lumOff val="2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7706360" y="1757680"/>
            <a:ext cx="2917190" cy="3731260"/>
            <a:chOff x="11619" y="2759"/>
            <a:chExt cx="4594" cy="5876"/>
          </a:xfrm>
        </p:grpSpPr>
        <p:sp>
          <p:nvSpPr>
            <p:cNvPr id="16" name="圆角矩形 15"/>
            <p:cNvSpPr/>
            <p:nvPr/>
          </p:nvSpPr>
          <p:spPr>
            <a:xfrm>
              <a:off x="11619" y="2759"/>
              <a:ext cx="4594" cy="5877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 w="38100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2097" y="3009"/>
              <a:ext cx="3845" cy="5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/>
                <a:t>image_id</a:t>
              </a:r>
              <a:r>
                <a:rPr lang="en-US" altLang="zh-CN"/>
                <a:t>: x</a:t>
              </a:r>
              <a:endParaRPr lang="en-US" altLang="zh-CN"/>
            </a:p>
            <a:p>
              <a:r>
                <a:rPr lang="en-US" altLang="zh-CN" b="1"/>
                <a:t>image</a:t>
              </a:r>
              <a:r>
                <a:rPr lang="en-US" altLang="zh-CN"/>
                <a:t>: dtype-tensor</a:t>
              </a:r>
              <a:endParaRPr lang="en-US" altLang="zh-CN"/>
            </a:p>
            <a:p>
              <a:r>
                <a:rPr lang="en-US" altLang="zh-CN"/>
                <a:t>             shape: (C, H, W)</a:t>
              </a:r>
              <a:endParaRPr lang="en-US" altLang="zh-CN"/>
            </a:p>
            <a:p>
              <a:r>
                <a:rPr lang="en-US" altLang="zh-CN" b="1"/>
                <a:t>shape</a:t>
              </a:r>
              <a:r>
                <a:rPr lang="en-US" altLang="zh-CN"/>
                <a:t>: sequence</a:t>
              </a:r>
              <a:endParaRPr lang="en-US" altLang="zh-CN"/>
            </a:p>
            <a:p>
              <a:r>
                <a:rPr lang="en-US" altLang="zh-CN" b="1"/>
                <a:t>scale</a:t>
              </a:r>
              <a:r>
                <a:rPr lang="en-US" altLang="zh-CN"/>
                <a:t>: (w_scale, h_scale)</a:t>
              </a:r>
              <a:endParaRPr lang="en-US" altLang="zh-CN"/>
            </a:p>
            <a:p>
              <a:r>
                <a:rPr lang="en-US" altLang="zh-CN" b="1"/>
                <a:t>bboxs</a:t>
              </a:r>
              <a:r>
                <a:rPr lang="en-US" altLang="zh-CN"/>
                <a:t>: dtype-tensor</a:t>
              </a:r>
              <a:endParaRPr lang="en-US" altLang="zh-CN"/>
            </a:p>
            <a:p>
              <a:r>
                <a:rPr lang="en-US" altLang="zh-CN"/>
                <a:t>             shape: (N, 4)</a:t>
              </a:r>
              <a:endParaRPr lang="en-US" altLang="zh-CN"/>
            </a:p>
            <a:p>
              <a:r>
                <a:rPr lang="en-US" altLang="zh-CN" b="1"/>
                <a:t>clases</a:t>
              </a:r>
              <a:r>
                <a:rPr lang="en-US" altLang="zh-CN"/>
                <a:t>: dtype-tensor</a:t>
              </a:r>
              <a:endParaRPr lang="en-US" altLang="zh-CN"/>
            </a:p>
            <a:p>
              <a:r>
                <a:rPr lang="en-US" altLang="zh-CN"/>
                <a:t>             shape: (N,)</a:t>
              </a:r>
              <a:endParaRPr lang="en-US" altLang="zh-CN"/>
            </a:p>
            <a:p>
              <a:r>
                <a:rPr lang="en-US" altLang="zh-CN" b="1"/>
                <a:t>scores</a:t>
              </a:r>
              <a:r>
                <a:rPr lang="en-US" altLang="zh-CN"/>
                <a:t>: dtype-tensor</a:t>
              </a:r>
              <a:endParaRPr lang="en-US" altLang="zh-CN"/>
            </a:p>
            <a:p>
              <a:r>
                <a:rPr lang="en-US" altLang="zh-CN"/>
                <a:t>             shape: (N,)</a:t>
              </a:r>
              <a:endParaRPr lang="en-US" altLang="zh-CN"/>
            </a:p>
            <a:p>
              <a:r>
                <a:rPr lang="en-US" altLang="zh-CN" b="1"/>
                <a:t>...</a:t>
              </a:r>
              <a:endParaRPr lang="en-US" altLang="zh-CN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https://github.com/cjh3020889729/KFPDetection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10185" y="6390640"/>
            <a:ext cx="11658600" cy="952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logo(已去底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42265" y="-334010"/>
            <a:ext cx="1798955" cy="1798955"/>
          </a:xfrm>
          <a:prstGeom prst="rect">
            <a:avLst/>
          </a:prstGeom>
        </p:spPr>
      </p:pic>
      <p:pic>
        <p:nvPicPr>
          <p:cNvPr id="12" name="图片 11" descr="标题背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50" y="250190"/>
            <a:ext cx="3215005" cy="82296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47495" y="400685"/>
            <a:ext cx="23164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800" b="1">
                <a:sym typeface="+mn-ea"/>
              </a:rPr>
              <a:t>教程更新</a:t>
            </a:r>
            <a:r>
              <a:rPr lang="zh-CN" altLang="en-US" sz="2800" b="1">
                <a:sym typeface="+mn-ea"/>
              </a:rPr>
              <a:t>说明</a:t>
            </a:r>
            <a:endParaRPr lang="zh-CN" altLang="en-US" sz="2800" b="1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01370" y="1128395"/>
            <a:ext cx="10476230" cy="5172710"/>
          </a:xfrm>
          <a:prstGeom prst="roundRect">
            <a:avLst>
              <a:gd name="adj" fmla="val 7586"/>
            </a:avLst>
          </a:prstGeom>
          <a:solidFill>
            <a:schemeClr val="bg2">
              <a:lumMod val="90000"/>
              <a:alpha val="25000"/>
            </a:schemeClr>
          </a:solidFill>
          <a:ln w="63500">
            <a:solidFill>
              <a:schemeClr val="bg2">
                <a:lumMod val="9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47495" y="3423285"/>
            <a:ext cx="5059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每周至少更新</a:t>
            </a:r>
            <a:r>
              <a:rPr lang="zh-CN" altLang="en-US" sz="3200" b="1">
                <a:solidFill>
                  <a:srgbClr val="FF0000"/>
                </a:solidFill>
              </a:rPr>
              <a:t>一节</a:t>
            </a:r>
            <a:r>
              <a:rPr lang="zh-CN" altLang="en-US" sz="3200" b="1">
                <a:solidFill>
                  <a:schemeClr val="tx1"/>
                </a:solidFill>
              </a:rPr>
              <a:t>视频</a:t>
            </a:r>
            <a:r>
              <a:rPr lang="zh-CN" altLang="en-US" sz="3200" b="1"/>
              <a:t>内容</a:t>
            </a:r>
            <a:endParaRPr lang="zh-CN" altLang="en-US" sz="3200" b="1"/>
          </a:p>
        </p:txBody>
      </p:sp>
      <p:grpSp>
        <p:nvGrpSpPr>
          <p:cNvPr id="11" name="组合 10"/>
          <p:cNvGrpSpPr/>
          <p:nvPr/>
        </p:nvGrpSpPr>
        <p:grpSpPr>
          <a:xfrm>
            <a:off x="7388860" y="2577465"/>
            <a:ext cx="2861945" cy="2275205"/>
            <a:chOff x="11304" y="4128"/>
            <a:chExt cx="4507" cy="3583"/>
          </a:xfrm>
        </p:grpSpPr>
        <p:sp>
          <p:nvSpPr>
            <p:cNvPr id="8" name="文本框 7"/>
            <p:cNvSpPr txBox="1"/>
            <p:nvPr/>
          </p:nvSpPr>
          <p:spPr>
            <a:xfrm>
              <a:off x="11304" y="4128"/>
              <a:ext cx="252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 b="1"/>
                <a:t>免责声明</a:t>
              </a:r>
              <a:endParaRPr lang="zh-CN" altLang="en-US" sz="2800" b="1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304" y="4950"/>
              <a:ext cx="4507" cy="2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285750" indent="-285750">
                <a:buFont typeface="Wingdings" panose="05000000000000000000" charset="0"/>
                <a:buChar char="Ø"/>
              </a:pPr>
              <a:r>
                <a:rPr lang="zh-CN" altLang="en-US"/>
                <a:t>本教学实践内容</a:t>
              </a:r>
              <a:r>
                <a:rPr lang="zh-CN" altLang="en-US"/>
                <a:t>参考了</a:t>
              </a:r>
              <a:endParaRPr lang="zh-CN" altLang="en-US"/>
            </a:p>
            <a:p>
              <a:r>
                <a:rPr lang="en-US" altLang="zh-CN"/>
                <a:t>PaddleDetection</a:t>
              </a:r>
              <a:r>
                <a:rPr lang="zh-CN" altLang="en-US"/>
                <a:t>开源</a:t>
              </a:r>
              <a:r>
                <a:rPr lang="zh-CN" altLang="en-US"/>
                <a:t>目标检</a:t>
              </a:r>
              <a:endParaRPr lang="zh-CN" altLang="en-US"/>
            </a:p>
            <a:p>
              <a:r>
                <a:rPr lang="zh-CN" altLang="en-US"/>
                <a:t>测套件项目</a:t>
              </a:r>
              <a:endParaRPr lang="zh-CN" altLang="en-US"/>
            </a:p>
            <a:p>
              <a:pPr marL="285750" indent="-285750">
                <a:buFont typeface="Wingdings" panose="05000000000000000000" charset="0"/>
                <a:buChar char="Ø"/>
              </a:pPr>
              <a:r>
                <a:rPr lang="zh-CN" altLang="en-US"/>
                <a:t>本教学</a:t>
              </a:r>
              <a:r>
                <a:rPr lang="zh-CN" altLang="en-US"/>
                <a:t>仓库代码</a:t>
              </a:r>
              <a:r>
                <a:rPr lang="zh-CN" altLang="en-US"/>
                <a:t>适用于</a:t>
              </a:r>
              <a:endParaRPr lang="zh-CN" altLang="en-US"/>
            </a:p>
            <a:p>
              <a:pPr indent="0">
                <a:buFont typeface="Wingdings" panose="05000000000000000000" charset="0"/>
                <a:buNone/>
              </a:pPr>
              <a:r>
                <a:rPr lang="zh-CN" altLang="en-US"/>
                <a:t>案例教学与学术</a:t>
              </a:r>
              <a:r>
                <a:rPr lang="zh-CN" altLang="en-US"/>
                <a:t>研究，其</a:t>
              </a:r>
              <a:endParaRPr lang="zh-CN" altLang="en-US"/>
            </a:p>
            <a:p>
              <a:pPr indent="0">
                <a:buFont typeface="Wingdings" panose="05000000000000000000" charset="0"/>
                <a:buNone/>
              </a:pPr>
              <a:r>
                <a:rPr lang="zh-CN" altLang="en-US"/>
                <a:t>它用途</a:t>
              </a:r>
              <a:r>
                <a:rPr lang="zh-CN" altLang="en-US"/>
                <a:t>不提供任何</a:t>
              </a:r>
              <a:r>
                <a:rPr lang="zh-CN" altLang="en-US"/>
                <a:t>支持</a:t>
              </a:r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2833,&quot;width&quot;:2833}"/>
</p:tagLst>
</file>

<file path=ppt/tags/tag10.xml><?xml version="1.0" encoding="utf-8"?>
<p:tagLst xmlns:p="http://schemas.openxmlformats.org/presentationml/2006/main">
  <p:tag name="COMMONDATA" val="eyJoZGlkIjoiMjM3NjY2ZjQ2NjZjMjA0YTE2NTNiODBmZDUwNWRkOTUifQ=="/>
</p:tagLst>
</file>

<file path=ppt/tags/tag2.xml><?xml version="1.0" encoding="utf-8"?>
<p:tagLst xmlns:p="http://schemas.openxmlformats.org/presentationml/2006/main">
  <p:tag name="KSO_WM_UNIT_PLACING_PICTURE_USER_VIEWPORT" val="{&quot;height&quot;:9000,&quot;width&quot;:9000}"/>
</p:tagLst>
</file>

<file path=ppt/tags/tag3.xml><?xml version="1.0" encoding="utf-8"?>
<p:tagLst xmlns:p="http://schemas.openxmlformats.org/presentationml/2006/main">
  <p:tag name="KSO_WM_UNIT_PLACING_PICTURE_USER_VIEWPORT" val="{&quot;height&quot;:9000,&quot;width&quot;:9000}"/>
</p:tagLst>
</file>

<file path=ppt/tags/tag4.xml><?xml version="1.0" encoding="utf-8"?>
<p:tagLst xmlns:p="http://schemas.openxmlformats.org/presentationml/2006/main">
  <p:tag name="KSO_WM_UNIT_PLACING_PICTURE_USER_VIEWPORT" val="{&quot;height&quot;:9000,&quot;width&quot;:9000}"/>
</p:tagLst>
</file>

<file path=ppt/tags/tag5.xml><?xml version="1.0" encoding="utf-8"?>
<p:tagLst xmlns:p="http://schemas.openxmlformats.org/presentationml/2006/main">
  <p:tag name="KSO_WM_UNIT_PLACING_PICTURE_USER_VIEWPORT" val="{&quot;height&quot;:9000,&quot;width&quot;:9000}"/>
</p:tagLst>
</file>

<file path=ppt/tags/tag6.xml><?xml version="1.0" encoding="utf-8"?>
<p:tagLst xmlns:p="http://schemas.openxmlformats.org/presentationml/2006/main">
  <p:tag name="KSO_WM_UNIT_PLACING_PICTURE_USER_VIEWPORT" val="{&quot;height&quot;:9000,&quot;width&quot;:9000}"/>
</p:tagLst>
</file>

<file path=ppt/tags/tag7.xml><?xml version="1.0" encoding="utf-8"?>
<p:tagLst xmlns:p="http://schemas.openxmlformats.org/presentationml/2006/main">
  <p:tag name="KSO_WM_UNIT_PLACING_PICTURE_USER_VIEWPORT" val="{&quot;height&quot;:9000,&quot;width&quot;:9000}"/>
</p:tagLst>
</file>

<file path=ppt/tags/tag8.xml><?xml version="1.0" encoding="utf-8"?>
<p:tagLst xmlns:p="http://schemas.openxmlformats.org/presentationml/2006/main">
  <p:tag name="KSO_WM_UNIT_PLACING_PICTURE_USER_VIEWPORT" val="{&quot;height&quot;:9000,&quot;width&quot;:9000}"/>
</p:tagLst>
</file>

<file path=ppt/tags/tag9.xml><?xml version="1.0" encoding="utf-8"?>
<p:tagLst xmlns:p="http://schemas.openxmlformats.org/presentationml/2006/main">
  <p:tag name="KSO_WM_UNIT_PLACING_PICTURE_USER_VIEWPORT" val="{&quot;height&quot;:9000,&quot;width&quot;:90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1879</Words>
  <Application>WPS 演示</Application>
  <PresentationFormat>宽屏</PresentationFormat>
  <Paragraphs>285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凡实</cp:lastModifiedBy>
  <cp:revision>99</cp:revision>
  <dcterms:created xsi:type="dcterms:W3CDTF">2022-05-20T03:12:00Z</dcterms:created>
  <dcterms:modified xsi:type="dcterms:W3CDTF">2022-05-20T05:08:21Z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2CB698CA41584DADAD5A3F3F8D367659</vt:lpwstr>
  </property>
  <property fmtid="{D5CDD505-2E9C-101B-9397-08002B2CF9AE}" pid="3" name="KSOProductBuildVer">
    <vt:lpwstr>2052-11.1.0.11744</vt:lpwstr>
  </property>
</Properties>
</file>