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63" r:id="rId6"/>
    <p:sldId id="264" r:id="rId7"/>
    <p:sldId id="265" r:id="rId8"/>
    <p:sldId id="259" r:id="rId9"/>
    <p:sldId id="266" r:id="rId10"/>
    <p:sldId id="267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868545" y="5512435"/>
            <a:ext cx="2475230" cy="7245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01565" y="553148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内容为个人分享，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如有错误还请批评指正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9905" y="1365250"/>
            <a:ext cx="61722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6000" b="1"/>
              <a:t>手把手带你</a:t>
            </a:r>
            <a:r>
              <a:rPr lang="en-US" altLang="zh-CN" sz="6000" b="1">
                <a:solidFill>
                  <a:srgbClr val="FF0000"/>
                </a:solidFill>
              </a:rPr>
              <a:t>Coding</a:t>
            </a:r>
            <a:endParaRPr lang="en-US" altLang="zh-CN" sz="6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365" y="2488565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 b="1"/>
              <a:t>从</a:t>
            </a:r>
            <a:r>
              <a:rPr lang="zh-CN" altLang="en-US" sz="3600" b="1">
                <a:solidFill>
                  <a:schemeClr val="accent1"/>
                </a:solidFill>
              </a:rPr>
              <a:t>零</a:t>
            </a:r>
            <a:r>
              <a:rPr lang="zh-CN" altLang="en-US" sz="3600" b="1"/>
              <a:t>实现一个目标检测平台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5622925" y="3485515"/>
            <a:ext cx="1007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(</a:t>
            </a:r>
            <a:r>
              <a:rPr lang="zh-CN" altLang="en-US" sz="4000" b="1"/>
              <a:t>二</a:t>
            </a:r>
            <a:r>
              <a:rPr lang="en-US" altLang="zh-CN" sz="4000" b="1"/>
              <a:t>)</a:t>
            </a:r>
            <a:endParaRPr lang="en-US" altLang="zh-CN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5140960" y="4517390"/>
            <a:ext cx="1971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2.1logger</a:t>
            </a:r>
            <a:r>
              <a:rPr lang="zh-CN" altLang="en-US" sz="2400" b="1">
                <a:solidFill>
                  <a:srgbClr val="FF0000"/>
                </a:solidFill>
              </a:rPr>
              <a:t>创建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200" y="4522470"/>
            <a:ext cx="1459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KFPDetection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780905" y="4154805"/>
            <a:ext cx="1753870" cy="1104900"/>
            <a:chOff x="15681" y="578"/>
            <a:chExt cx="2762" cy="1740"/>
          </a:xfrm>
        </p:grpSpPr>
        <p:sp>
          <p:nvSpPr>
            <p:cNvPr id="17" name="文本框 16"/>
            <p:cNvSpPr txBox="1"/>
            <p:nvPr/>
          </p:nvSpPr>
          <p:spPr>
            <a:xfrm>
              <a:off x="16721" y="1085"/>
              <a:ext cx="62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&amp;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681" y="1738"/>
              <a:ext cx="276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>
                  <a:sym typeface="+mn-ea"/>
                </a:rPr>
                <a:t>PaddleDetection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873" y="578"/>
              <a:ext cx="232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PaddlePaddle</a:t>
              </a:r>
              <a:endParaRPr lang="en-US" altLang="zh-CN" b="1">
                <a:sym typeface="+mn-ea"/>
              </a:endParaRPr>
            </a:p>
          </p:txBody>
        </p:sp>
      </p:grpSp>
      <p:cxnSp>
        <p:nvCxnSpPr>
          <p:cNvPr id="26" name="肘形连接符 25"/>
          <p:cNvCxnSpPr/>
          <p:nvPr/>
        </p:nvCxnSpPr>
        <p:spPr>
          <a:xfrm rot="10800000">
            <a:off x="4647565" y="4332605"/>
            <a:ext cx="5793740" cy="374015"/>
          </a:xfrm>
          <a:prstGeom prst="bentConnector3">
            <a:avLst>
              <a:gd name="adj1" fmla="val 4998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4656455" y="4706620"/>
            <a:ext cx="5784215" cy="445135"/>
          </a:xfrm>
          <a:prstGeom prst="bentConnector3">
            <a:avLst>
              <a:gd name="adj1" fmla="val 499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</p:cNvCxnSpPr>
          <p:nvPr/>
        </p:nvCxnSpPr>
        <p:spPr>
          <a:xfrm flipV="1">
            <a:off x="2298065" y="4333240"/>
            <a:ext cx="4559300" cy="373380"/>
          </a:xfrm>
          <a:prstGeom prst="bentConnector3">
            <a:avLst>
              <a:gd name="adj1" fmla="val 517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3"/>
          </p:cNvCxnSpPr>
          <p:nvPr/>
        </p:nvCxnSpPr>
        <p:spPr>
          <a:xfrm>
            <a:off x="2298065" y="4706620"/>
            <a:ext cx="4549775" cy="445770"/>
          </a:xfrm>
          <a:prstGeom prst="bentConnector3">
            <a:avLst>
              <a:gd name="adj1" fmla="val 5189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43660" y="400685"/>
            <a:ext cx="2725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Loggers</a:t>
            </a:r>
            <a:r>
              <a:rPr lang="zh-CN" altLang="en-US" sz="2800" b="1">
                <a:sym typeface="+mn-ea"/>
              </a:rPr>
              <a:t>实现</a:t>
            </a:r>
            <a:r>
              <a:rPr lang="zh-CN" altLang="en-US" sz="2800" b="1">
                <a:sym typeface="+mn-ea"/>
              </a:rPr>
              <a:t>目录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0255" y="2185670"/>
            <a:ext cx="19983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 </a:t>
            </a:r>
            <a:r>
              <a:rPr lang="en-US" altLang="zh-CN" b="1"/>
              <a:t>   </a:t>
            </a:r>
            <a:r>
              <a:rPr lang="zh-CN" altLang="en-US" b="1"/>
              <a:t>|- __init__.py</a:t>
            </a:r>
            <a:endParaRPr lang="zh-CN" altLang="en-US" b="1"/>
          </a:p>
          <a:p>
            <a:r>
              <a:rPr lang="zh-CN" altLang="en-US" b="1"/>
              <a:t>    |- logger.py</a:t>
            </a:r>
            <a:endParaRPr lang="zh-CN" altLang="en-US" b="1"/>
          </a:p>
          <a:p>
            <a:r>
              <a:rPr lang="zh-CN" altLang="en-US" b="1"/>
              <a:t>    |- README.md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2244725" y="3696335"/>
            <a:ext cx="34823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|- logger.py</a:t>
            </a:r>
            <a:endParaRPr lang="zh-CN" altLang="en-US" b="1"/>
          </a:p>
          <a:p>
            <a:r>
              <a:rPr lang="zh-CN" altLang="en-US" b="1"/>
              <a:t>        functions:</a:t>
            </a:r>
            <a:endParaRPr lang="zh-CN" altLang="en-US" b="1"/>
          </a:p>
          <a:p>
            <a:r>
              <a:rPr lang="zh-CN" altLang="en-US" b="1"/>
              <a:t>        |- create_logger</a:t>
            </a:r>
            <a:endParaRPr lang="zh-CN" altLang="en-US" b="1"/>
          </a:p>
          <a:p>
            <a:r>
              <a:rPr lang="zh-CN" altLang="en-US" b="1"/>
              <a:t>        |- get_created_logger_names</a:t>
            </a:r>
            <a:endParaRPr lang="zh-CN" altLang="en-US" b="1"/>
          </a:p>
          <a:p>
            <a:r>
              <a:rPr lang="zh-CN" altLang="en-US" b="1"/>
              <a:t>        |- _read_file_line</a:t>
            </a:r>
            <a:endParaRPr lang="zh-CN" altLang="en-US" b="1"/>
          </a:p>
          <a:p>
            <a:r>
              <a:rPr lang="zh-CN" altLang="en-US" b="1"/>
              <a:t>        |- error_traceback</a:t>
            </a:r>
            <a:endParaRPr lang="zh-CN" altLang="en-US" b="1"/>
          </a:p>
        </p:txBody>
      </p:sp>
      <p:sp>
        <p:nvSpPr>
          <p:cNvPr id="16" name="圆角矩形 15"/>
          <p:cNvSpPr/>
          <p:nvPr/>
        </p:nvSpPr>
        <p:spPr>
          <a:xfrm>
            <a:off x="7126605" y="1812925"/>
            <a:ext cx="3002280" cy="373189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11695" y="2261235"/>
            <a:ext cx="2807970" cy="575310"/>
          </a:xfrm>
          <a:prstGeom prst="roundRect">
            <a:avLst/>
          </a:prstGeom>
          <a:solidFill>
            <a:schemeClr val="bg2">
              <a:alpha val="18000"/>
            </a:scheme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60970" y="231902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创建日志器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10425" y="3105785"/>
            <a:ext cx="2808605" cy="575310"/>
          </a:xfrm>
          <a:prstGeom prst="roundRect">
            <a:avLst/>
          </a:prstGeom>
          <a:solidFill>
            <a:schemeClr val="bg2">
              <a:alpha val="18000"/>
            </a:scheme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69505" y="316547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获取日志器名称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211695" y="3896360"/>
            <a:ext cx="2807335" cy="575310"/>
          </a:xfrm>
          <a:prstGeom prst="roundRect">
            <a:avLst/>
          </a:prstGeom>
          <a:solidFill>
            <a:schemeClr val="bg2">
              <a:alpha val="18000"/>
            </a:scheme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56170" y="395478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获取文件行</a:t>
            </a:r>
            <a:r>
              <a:rPr lang="zh-CN" altLang="en-US" sz="2400" b="1">
                <a:solidFill>
                  <a:srgbClr val="FF0000"/>
                </a:solidFill>
              </a:rPr>
              <a:t>内容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211060" y="4626610"/>
            <a:ext cx="2807970" cy="575310"/>
          </a:xfrm>
          <a:prstGeom prst="roundRect">
            <a:avLst/>
          </a:prstGeom>
          <a:solidFill>
            <a:schemeClr val="bg2">
              <a:alpha val="18000"/>
            </a:scheme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26605" y="468693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日志器输出异常</a:t>
            </a:r>
            <a:r>
              <a:rPr lang="zh-CN" altLang="en-US" sz="2400" b="1">
                <a:solidFill>
                  <a:srgbClr val="FF0000"/>
                </a:solidFill>
              </a:rPr>
              <a:t>回溯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4279265" y="2548890"/>
            <a:ext cx="2932430" cy="1922780"/>
          </a:xfrm>
          <a:prstGeom prst="bentConnector3">
            <a:avLst>
              <a:gd name="adj1" fmla="val 577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5534660" y="3395345"/>
            <a:ext cx="1675765" cy="1352550"/>
          </a:xfrm>
          <a:prstGeom prst="bentConnector3">
            <a:avLst>
              <a:gd name="adj1" fmla="val 483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V="1">
            <a:off x="4383405" y="4184015"/>
            <a:ext cx="2828290" cy="829945"/>
          </a:xfrm>
          <a:prstGeom prst="bentConnector3">
            <a:avLst>
              <a:gd name="adj1" fmla="val 806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4507230" y="4917440"/>
            <a:ext cx="2619375" cy="353060"/>
          </a:xfrm>
          <a:prstGeom prst="bentConnector3">
            <a:avLst>
              <a:gd name="adj1" fmla="val 888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1"/>
            <a:endCxn id="9" idx="1"/>
          </p:cNvCxnSpPr>
          <p:nvPr/>
        </p:nvCxnSpPr>
        <p:spPr>
          <a:xfrm rot="10800000" flipH="1" flipV="1">
            <a:off x="2040255" y="2646680"/>
            <a:ext cx="204470" cy="1926590"/>
          </a:xfrm>
          <a:prstGeom prst="bentConnector3">
            <a:avLst>
              <a:gd name="adj1" fmla="val -1164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 animBg="1"/>
      <p:bldP spid="12" grpId="0" bldLvl="0" animBg="1"/>
      <p:bldP spid="13" grpId="0"/>
      <p:bldP spid="15" grpId="0" bldLvl="0" animBg="1"/>
      <p:bldP spid="17" grpId="0"/>
      <p:bldP spid="18" grpId="0" bldLvl="0" animBg="1"/>
      <p:bldP spid="19" grpId="0"/>
      <p:bldP spid="21" grpId="0" bldLvl="0" animBg="1"/>
      <p:bldP spid="22" grpId="0"/>
      <p:bldP spid="16" grpId="1" animBg="1"/>
      <p:bldP spid="12" grpId="1" animBg="1"/>
      <p:bldP spid="13" grpId="1"/>
      <p:bldP spid="15" grpId="1" animBg="1"/>
      <p:bldP spid="17" grpId="1"/>
      <p:bldP spid="18" grpId="1" animBg="1"/>
      <p:bldP spid="19" grpId="1"/>
      <p:bldP spid="21" grpId="1" animBg="1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5295" y="40068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创建日志器</a:t>
            </a:r>
            <a:endParaRPr lang="zh-CN" altLang="en-US" sz="2800" b="1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168400" y="2867660"/>
            <a:ext cx="3395345" cy="2529840"/>
          </a:xfrm>
          <a:prstGeom prst="roundRect">
            <a:avLst/>
          </a:prstGeom>
          <a:solidFill>
            <a:srgbClr val="00B0F0">
              <a:alpha val="10000"/>
            </a:srgb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239635" y="2466340"/>
            <a:ext cx="3642995" cy="2586990"/>
          </a:xfrm>
          <a:prstGeom prst="roundRect">
            <a:avLst/>
          </a:prstGeom>
          <a:solidFill>
            <a:srgbClr val="00B0F0">
              <a:alpha val="10000"/>
            </a:srgb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1915" y="1998980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依赖</a:t>
            </a:r>
            <a:r>
              <a:rPr lang="en-US" altLang="zh-CN" sz="2400" b="1"/>
              <a:t>: </a:t>
            </a:r>
            <a:r>
              <a:rPr lang="en-US" altLang="zh-CN" sz="2400" b="1"/>
              <a:t>logging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348740" y="2867660"/>
            <a:ext cx="3002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API: logging.getLogger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1351915" y="4780280"/>
            <a:ext cx="302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API: logging.Formatter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273925" y="3904615"/>
            <a:ext cx="3672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API: logging.StreamHandler</a:t>
            </a:r>
            <a:endParaRPr lang="en-US" altLang="zh-CN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7273925" y="2867660"/>
            <a:ext cx="3209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API: logging.FileHandler</a:t>
            </a:r>
            <a:endParaRPr lang="en-US" altLang="zh-CN" sz="2400" b="1"/>
          </a:p>
        </p:txBody>
      </p:sp>
      <p:sp>
        <p:nvSpPr>
          <p:cNvPr id="25" name="椭圆 24"/>
          <p:cNvSpPr/>
          <p:nvPr/>
        </p:nvSpPr>
        <p:spPr>
          <a:xfrm>
            <a:off x="5089525" y="3178175"/>
            <a:ext cx="1465580" cy="144589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7620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89525" y="3717290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create_logger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33105" y="25603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文件</a:t>
            </a:r>
            <a:r>
              <a:rPr lang="zh-CN" altLang="en-US" b="1">
                <a:solidFill>
                  <a:srgbClr val="FF0000"/>
                </a:solidFill>
              </a:rPr>
              <a:t>流处理器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6280" y="43649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字节流处理器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9445" y="3435985"/>
            <a:ext cx="1881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获取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创建日志器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58340" y="43745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日志信息</a:t>
            </a:r>
            <a:r>
              <a:rPr lang="zh-CN" altLang="en-US" b="1">
                <a:solidFill>
                  <a:srgbClr val="FF0000"/>
                </a:solidFill>
              </a:rPr>
              <a:t>格式化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351915" y="1998980"/>
            <a:ext cx="1873250" cy="523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8890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2288540" y="4132580"/>
            <a:ext cx="1122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500110" y="3646805"/>
            <a:ext cx="1122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5" idx="0"/>
          </p:cNvCxnSpPr>
          <p:nvPr/>
        </p:nvCxnSpPr>
        <p:spPr>
          <a:xfrm rot="16200000" flipV="1">
            <a:off x="4909185" y="2265045"/>
            <a:ext cx="302260" cy="1524000"/>
          </a:xfrm>
          <a:prstGeom prst="curvedConnector2">
            <a:avLst/>
          </a:prstGeom>
          <a:ln w="28575" cmpd="sng">
            <a:solidFill>
              <a:srgbClr val="FF0000">
                <a:alpha val="40000"/>
              </a:srgb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5" idx="4"/>
          </p:cNvCxnSpPr>
          <p:nvPr/>
        </p:nvCxnSpPr>
        <p:spPr>
          <a:xfrm rot="5400000" flipV="1">
            <a:off x="6495415" y="3950970"/>
            <a:ext cx="429895" cy="1775460"/>
          </a:xfrm>
          <a:prstGeom prst="curvedConnector2">
            <a:avLst/>
          </a:prstGeom>
          <a:ln w="28575" cmpd="sng">
            <a:solidFill>
              <a:srgbClr val="FF0000">
                <a:alpha val="40000"/>
              </a:srgb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730" y="442595"/>
            <a:ext cx="1830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依赖</a:t>
            </a:r>
            <a:r>
              <a:rPr lang="en-US" altLang="zh-CN" sz="2400" b="1"/>
              <a:t>API</a:t>
            </a:r>
            <a:r>
              <a:rPr lang="zh-CN" altLang="en-US" sz="2400" b="1"/>
              <a:t>介绍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5295" y="40068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创建日志器</a:t>
            </a:r>
            <a:endParaRPr lang="zh-CN" altLang="en-US" sz="2800" b="1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22820" y="431165"/>
            <a:ext cx="4030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关联</a:t>
            </a:r>
            <a:r>
              <a:rPr lang="en-US" altLang="zh-CN" sz="2400" b="1"/>
              <a:t>(</a:t>
            </a:r>
            <a:r>
              <a:rPr lang="zh-CN" altLang="en-US" sz="2400" b="1"/>
              <a:t>父子</a:t>
            </a:r>
            <a:r>
              <a:rPr lang="en-US" altLang="zh-CN" sz="2400" b="1"/>
              <a:t>)</a:t>
            </a:r>
            <a:r>
              <a:rPr lang="zh-CN" altLang="en-US" sz="2400" b="1"/>
              <a:t>日志器的消息传递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150620" y="2944495"/>
            <a:ext cx="211899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r>
              <a:rPr lang="en-US" altLang="zh-CN"/>
              <a:t>ogger(Sam)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</a:t>
            </a:r>
            <a:r>
              <a:rPr lang="en-US" altLang="zh-CN"/>
              <a:t>ogger(Tom)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Logger(Sam.son)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Logger(Sam.son.son)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98550" y="1464945"/>
            <a:ext cx="49917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logging.getLogger(name): </a:t>
            </a:r>
            <a:endParaRPr lang="en-US" altLang="zh-CN" sz="2400" b="1"/>
          </a:p>
          <a:p>
            <a:pPr algn="l"/>
            <a:r>
              <a:rPr lang="zh-CN" altLang="en-US" sz="2400" b="1"/>
              <a:t>创建</a:t>
            </a:r>
            <a:r>
              <a:rPr lang="en-US" altLang="zh-CN" sz="2400" b="1"/>
              <a:t>/</a:t>
            </a:r>
            <a:r>
              <a:rPr lang="zh-CN" altLang="en-US" sz="2400" b="1"/>
              <a:t>获取以</a:t>
            </a:r>
            <a:r>
              <a:rPr lang="en-US" altLang="zh-CN" sz="2400" b="1"/>
              <a:t>name</a:t>
            </a:r>
            <a:r>
              <a:rPr lang="zh-CN" altLang="en-US" sz="2400" b="1"/>
              <a:t>为日志名的</a:t>
            </a:r>
            <a:r>
              <a:rPr lang="zh-CN" altLang="en-US" sz="2400" b="1"/>
              <a:t>日志器</a:t>
            </a:r>
            <a:endParaRPr lang="zh-CN" altLang="en-US" sz="2400" b="1"/>
          </a:p>
        </p:txBody>
      </p:sp>
      <p:grpSp>
        <p:nvGrpSpPr>
          <p:cNvPr id="47" name="组合 46"/>
          <p:cNvGrpSpPr/>
          <p:nvPr/>
        </p:nvGrpSpPr>
        <p:grpSpPr>
          <a:xfrm>
            <a:off x="4495800" y="3027680"/>
            <a:ext cx="3145790" cy="1869440"/>
            <a:chOff x="7080" y="4768"/>
            <a:chExt cx="4954" cy="2944"/>
          </a:xfrm>
        </p:grpSpPr>
        <p:sp>
          <p:nvSpPr>
            <p:cNvPr id="37" name="圆角矩形 36"/>
            <p:cNvSpPr/>
            <p:nvPr/>
          </p:nvSpPr>
          <p:spPr>
            <a:xfrm>
              <a:off x="7080" y="4768"/>
              <a:ext cx="4955" cy="2945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6" y="5110"/>
              <a:ext cx="316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Sam </a:t>
              </a:r>
              <a:r>
                <a:rPr lang="zh-CN" altLang="en-US" b="1"/>
                <a:t>与</a:t>
              </a:r>
              <a:r>
                <a:rPr lang="en-US" altLang="zh-CN" b="1"/>
                <a:t> Tom</a:t>
              </a:r>
              <a:r>
                <a:rPr lang="zh-CN" altLang="en-US" b="1"/>
                <a:t>不关联</a:t>
              </a:r>
              <a:endParaRPr lang="zh-CN" altLang="en-US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75" y="6534"/>
              <a:ext cx="445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Sam </a:t>
              </a:r>
              <a:r>
                <a:rPr lang="zh-CN" altLang="en-US"/>
                <a:t>与</a:t>
              </a:r>
              <a:r>
                <a:rPr lang="en-US" altLang="zh-CN"/>
                <a:t> Sam.son</a:t>
              </a:r>
              <a:r>
                <a:rPr lang="zh-CN" altLang="en-US"/>
                <a:t>关联</a:t>
              </a:r>
              <a:endParaRPr lang="zh-CN" altLang="en-US"/>
            </a:p>
            <a:p>
              <a:r>
                <a:rPr lang="en-US" altLang="zh-CN"/>
                <a:t>Sam.son</a:t>
              </a:r>
              <a:r>
                <a:rPr lang="zh-CN" altLang="en-US"/>
                <a:t>与</a:t>
              </a:r>
              <a:r>
                <a:rPr lang="en-US" altLang="zh-CN"/>
                <a:t>Sam.son.son</a:t>
              </a:r>
              <a:r>
                <a:rPr lang="zh-CN" altLang="en-US"/>
                <a:t>关联</a:t>
              </a:r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119745" y="4233545"/>
            <a:ext cx="2620010" cy="579120"/>
            <a:chOff x="12787" y="6667"/>
            <a:chExt cx="4126" cy="912"/>
          </a:xfrm>
        </p:grpSpPr>
        <p:sp>
          <p:nvSpPr>
            <p:cNvPr id="38" name="圆角矩形 37"/>
            <p:cNvSpPr/>
            <p:nvPr/>
          </p:nvSpPr>
          <p:spPr>
            <a:xfrm>
              <a:off x="12787" y="6667"/>
              <a:ext cx="4127" cy="912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844" y="6780"/>
              <a:ext cx="39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b="1">
                  <a:sym typeface="+mn-ea"/>
                </a:rPr>
                <a:t>Sam </a:t>
              </a:r>
              <a:r>
                <a:rPr lang="zh-CN" altLang="en-US" b="1"/>
                <a:t>与</a:t>
              </a:r>
              <a:r>
                <a:rPr lang="en-US" altLang="zh-CN" b="1"/>
                <a:t>Sam.son.son</a:t>
              </a:r>
              <a:r>
                <a:rPr lang="zh-CN" altLang="en-US" b="1"/>
                <a:t>关联</a:t>
              </a:r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44575" y="5327015"/>
            <a:ext cx="3204210" cy="617220"/>
            <a:chOff x="1645" y="8389"/>
            <a:chExt cx="5046" cy="972"/>
          </a:xfrm>
        </p:grpSpPr>
        <p:sp>
          <p:nvSpPr>
            <p:cNvPr id="21" name="圆角矩形 20"/>
            <p:cNvSpPr/>
            <p:nvPr/>
          </p:nvSpPr>
          <p:spPr>
            <a:xfrm>
              <a:off x="1645" y="8389"/>
              <a:ext cx="5047" cy="973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76200">
              <a:solidFill>
                <a:schemeClr val="bg2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12" y="8584"/>
              <a:ext cx="47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Sam</a:t>
              </a:r>
              <a:r>
                <a:rPr lang="zh-CN" altLang="en-US" b="1"/>
                <a:t>为</a:t>
              </a:r>
              <a:r>
                <a:rPr lang="en-US" altLang="zh-CN" b="1"/>
                <a:t>Sam.son</a:t>
              </a:r>
              <a:r>
                <a:rPr lang="zh-CN" altLang="en-US" b="1"/>
                <a:t>的父级日志器</a:t>
              </a:r>
              <a:endParaRPr lang="zh-CN" altLang="en-US" b="1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044575" y="2728595"/>
            <a:ext cx="3205480" cy="2364740"/>
          </a:xfrm>
          <a:prstGeom prst="roundRect">
            <a:avLst/>
          </a:prstGeom>
          <a:solidFill>
            <a:srgbClr val="00B0F0">
              <a:alpha val="10000"/>
            </a:srgb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7715250" y="2232660"/>
            <a:ext cx="3429000" cy="1748790"/>
            <a:chOff x="12150" y="3516"/>
            <a:chExt cx="5400" cy="2754"/>
          </a:xfrm>
        </p:grpSpPr>
        <p:sp>
          <p:nvSpPr>
            <p:cNvPr id="22" name="文本框 21"/>
            <p:cNvSpPr txBox="1"/>
            <p:nvPr/>
          </p:nvSpPr>
          <p:spPr>
            <a:xfrm>
              <a:off x="12531" y="4539"/>
              <a:ext cx="4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Logger(</a:t>
              </a:r>
              <a:r>
                <a:rPr lang="en-US" altLang="zh-CN">
                  <a:sym typeface="+mn-ea"/>
                </a:rPr>
                <a:t>Sam.son).</a:t>
              </a:r>
              <a:r>
                <a:rPr lang="en-US" altLang="zh-CN"/>
                <a:t>debug(msg)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828" y="3690"/>
              <a:ext cx="39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Logger(</a:t>
              </a:r>
              <a:r>
                <a:rPr lang="en-US" altLang="zh-CN"/>
                <a:t>S</a:t>
              </a:r>
              <a:r>
                <a:rPr lang="en-US" altLang="zh-CN"/>
                <a:t>am).debug(msg)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226" y="5388"/>
              <a:ext cx="51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Logger(</a:t>
              </a:r>
              <a:r>
                <a:rPr lang="en-US" altLang="zh-CN">
                  <a:sym typeface="+mn-ea"/>
                </a:rPr>
                <a:t>Sam.son.son).</a:t>
              </a:r>
              <a:r>
                <a:rPr lang="en-US" altLang="zh-CN"/>
                <a:t>debug(msg)</a:t>
              </a:r>
              <a:endParaRPr lang="en-US" altLang="zh-CN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2150" y="3516"/>
              <a:ext cx="5401" cy="2755"/>
            </a:xfrm>
            <a:prstGeom prst="roundRect">
              <a:avLst/>
            </a:prstGeom>
            <a:solidFill>
              <a:srgbClr val="00B0F0">
                <a:alpha val="10000"/>
              </a:srgb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上箭头 42"/>
            <p:cNvSpPr/>
            <p:nvPr/>
          </p:nvSpPr>
          <p:spPr>
            <a:xfrm>
              <a:off x="14723" y="5149"/>
              <a:ext cx="255" cy="239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上箭头 43"/>
            <p:cNvSpPr/>
            <p:nvPr/>
          </p:nvSpPr>
          <p:spPr>
            <a:xfrm>
              <a:off x="14723" y="4337"/>
              <a:ext cx="255" cy="239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715250" y="5405755"/>
            <a:ext cx="3458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(‘.’: </a:t>
            </a:r>
            <a:r>
              <a:rPr lang="zh-CN" altLang="en-US" sz="2400" b="1"/>
              <a:t>为日志器标准分级符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44575" y="5327015"/>
            <a:ext cx="3204845" cy="617855"/>
          </a:xfrm>
          <a:prstGeom prst="roundRect">
            <a:avLst/>
          </a:prstGeom>
          <a:solidFill>
            <a:srgbClr val="FF0000">
              <a:alpha val="25000"/>
            </a:srgbClr>
          </a:solidFill>
          <a:ln w="762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5295" y="40068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创建日志器</a:t>
            </a:r>
            <a:endParaRPr lang="zh-CN" altLang="en-US" sz="2800" b="1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56320" y="4406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日志器的记录</a:t>
            </a:r>
            <a:r>
              <a:rPr lang="zh-CN" altLang="en-US" sz="2400" b="1"/>
              <a:t>级别</a:t>
            </a:r>
            <a:endParaRPr lang="zh-CN" altLang="en-US" sz="2400" b="1"/>
          </a:p>
        </p:txBody>
      </p:sp>
      <p:grpSp>
        <p:nvGrpSpPr>
          <p:cNvPr id="33" name="组合 32"/>
          <p:cNvGrpSpPr/>
          <p:nvPr/>
        </p:nvGrpSpPr>
        <p:grpSpPr>
          <a:xfrm>
            <a:off x="1044575" y="2728595"/>
            <a:ext cx="3205480" cy="2364740"/>
            <a:chOff x="1645" y="4297"/>
            <a:chExt cx="5048" cy="3724"/>
          </a:xfrm>
        </p:grpSpPr>
        <p:sp>
          <p:nvSpPr>
            <p:cNvPr id="36" name="圆角矩形 35"/>
            <p:cNvSpPr/>
            <p:nvPr/>
          </p:nvSpPr>
          <p:spPr>
            <a:xfrm>
              <a:off x="1645" y="4297"/>
              <a:ext cx="5048" cy="3724"/>
            </a:xfrm>
            <a:prstGeom prst="roundRect">
              <a:avLst/>
            </a:prstGeom>
            <a:solidFill>
              <a:srgbClr val="00B0F0">
                <a:alpha val="10000"/>
              </a:srgb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03" y="4892"/>
              <a:ext cx="423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Logger(Sam).setLevel(</a:t>
              </a:r>
              <a:endParaRPr lang="en-US" altLang="zh-CN" b="1"/>
            </a:p>
            <a:p>
              <a:r>
                <a:rPr lang="en-US" altLang="zh-CN" b="1"/>
                <a:t>	      logging.INFO)</a:t>
              </a:r>
              <a:endParaRPr lang="zh-CN" altLang="en-US" b="1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8550" y="1464945"/>
            <a:ext cx="49917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logging.getLogger(name): </a:t>
            </a:r>
            <a:endParaRPr lang="en-US" altLang="zh-CN" sz="2400" b="1"/>
          </a:p>
          <a:p>
            <a:pPr algn="l"/>
            <a:r>
              <a:rPr lang="zh-CN" altLang="en-US" sz="2400" b="1"/>
              <a:t>创建</a:t>
            </a:r>
            <a:r>
              <a:rPr lang="en-US" altLang="zh-CN" sz="2400" b="1"/>
              <a:t>/</a:t>
            </a:r>
            <a:r>
              <a:rPr lang="zh-CN" altLang="en-US" sz="2400" b="1"/>
              <a:t>获取以</a:t>
            </a:r>
            <a:r>
              <a:rPr lang="en-US" altLang="zh-CN" sz="2400" b="1"/>
              <a:t>name</a:t>
            </a:r>
            <a:r>
              <a:rPr lang="zh-CN" altLang="en-US" sz="2400" b="1"/>
              <a:t>为日志名的</a:t>
            </a:r>
            <a:r>
              <a:rPr lang="zh-CN" altLang="en-US" sz="2400" b="1"/>
              <a:t>日志器</a:t>
            </a:r>
            <a:endParaRPr lang="zh-CN" altLang="en-US" sz="2400" b="1"/>
          </a:p>
        </p:txBody>
      </p:sp>
      <p:sp>
        <p:nvSpPr>
          <p:cNvPr id="20" name="文本框 19"/>
          <p:cNvSpPr txBox="1"/>
          <p:nvPr/>
        </p:nvSpPr>
        <p:spPr>
          <a:xfrm>
            <a:off x="1268730" y="5450840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默认记录器级别为</a:t>
            </a:r>
            <a:r>
              <a:rPr lang="en-US" altLang="zh-CN" b="1"/>
              <a:t>NOTSET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1208405" y="3957320"/>
            <a:ext cx="2590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CRITICAL(50), ERROR(40),</a:t>
            </a:r>
            <a:endParaRPr lang="en-US" altLang="zh-CN" b="1"/>
          </a:p>
          <a:p>
            <a:pPr algn="l"/>
            <a:r>
              <a:rPr lang="en-US" altLang="zh-CN" b="1"/>
              <a:t>WARNING(30),INFO(20),</a:t>
            </a:r>
            <a:endParaRPr lang="en-US" altLang="zh-CN" b="1"/>
          </a:p>
          <a:p>
            <a:pPr algn="l"/>
            <a:r>
              <a:rPr lang="en-US" altLang="zh-CN" b="1"/>
              <a:t>DEBUG(10), NOTSET(0)</a:t>
            </a:r>
            <a:endParaRPr lang="en-US" altLang="zh-CN" b="1"/>
          </a:p>
        </p:txBody>
      </p:sp>
      <p:cxnSp>
        <p:nvCxnSpPr>
          <p:cNvPr id="9" name="直接连接符 8"/>
          <p:cNvCxnSpPr/>
          <p:nvPr/>
        </p:nvCxnSpPr>
        <p:spPr>
          <a:xfrm>
            <a:off x="1993265" y="3854450"/>
            <a:ext cx="11220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95800" y="3008630"/>
            <a:ext cx="3145790" cy="1869440"/>
            <a:chOff x="7080" y="4738"/>
            <a:chExt cx="4954" cy="2944"/>
          </a:xfrm>
        </p:grpSpPr>
        <p:sp>
          <p:nvSpPr>
            <p:cNvPr id="37" name="圆角矩形 36"/>
            <p:cNvSpPr/>
            <p:nvPr/>
          </p:nvSpPr>
          <p:spPr>
            <a:xfrm>
              <a:off x="7080" y="4738"/>
              <a:ext cx="4955" cy="2945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92" y="5186"/>
              <a:ext cx="36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Logger(Sam).info(</a:t>
              </a:r>
              <a:r>
                <a:rPr lang="en-US" altLang="zh-CN" b="1"/>
                <a:t>msg)</a:t>
              </a:r>
              <a:endParaRPr lang="zh-CN" altLang="en-US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92" y="5924"/>
              <a:ext cx="42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Logger(Sam).warning(</a:t>
              </a:r>
              <a:r>
                <a:rPr lang="en-US" altLang="zh-CN" b="1"/>
                <a:t>msg)</a:t>
              </a:r>
              <a:endParaRPr lang="zh-CN" altLang="en-US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92" y="6662"/>
              <a:ext cx="383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Logger(Sam).error(</a:t>
              </a:r>
              <a:r>
                <a:rPr lang="en-US" altLang="zh-CN" b="1"/>
                <a:t>msg)</a:t>
              </a:r>
              <a:endParaRPr lang="zh-CN" altLang="en-US" b="1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119745" y="3110230"/>
            <a:ext cx="2621915" cy="1654175"/>
            <a:chOff x="12787" y="4898"/>
            <a:chExt cx="4129" cy="2605"/>
          </a:xfrm>
        </p:grpSpPr>
        <p:sp>
          <p:nvSpPr>
            <p:cNvPr id="38" name="圆角矩形 37"/>
            <p:cNvSpPr/>
            <p:nvPr/>
          </p:nvSpPr>
          <p:spPr>
            <a:xfrm>
              <a:off x="12787" y="6617"/>
              <a:ext cx="4127" cy="887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2788" y="4898"/>
              <a:ext cx="4129" cy="1037"/>
            </a:xfrm>
            <a:prstGeom prst="roundRect">
              <a:avLst/>
            </a:prstGeom>
            <a:solidFill>
              <a:srgbClr val="00B0F0">
                <a:alpha val="10000"/>
              </a:srgbClr>
            </a:solidFill>
            <a:ln w="63500">
              <a:solidFill>
                <a:schemeClr val="bg2">
                  <a:lumMod val="9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876" y="6771"/>
              <a:ext cx="40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Logger(Sam).debug(</a:t>
              </a:r>
              <a:r>
                <a:rPr lang="en-US" altLang="zh-CN" b="1"/>
                <a:t>msg)</a:t>
              </a:r>
              <a:endParaRPr lang="zh-CN" altLang="en-US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818" y="5127"/>
              <a:ext cx="40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b="1"/>
                <a:t>Logger(Sam).critical(</a:t>
              </a:r>
              <a:r>
                <a:rPr lang="en-US" altLang="zh-CN" b="1"/>
                <a:t>msg)</a:t>
              </a:r>
              <a:endParaRPr lang="zh-CN" altLang="en-US" b="1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995410" y="26403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必执行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7315" y="48634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不执行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1" grpId="0"/>
      <p:bldP spid="31" grpId="1"/>
      <p:bldP spid="32" grpId="0"/>
      <p:bldP spid="32" grpId="1"/>
      <p:bldP spid="21" grpId="0" animBg="1"/>
      <p:bldP spid="20" grpId="0"/>
      <p:bldP spid="21" grpId="1" animBg="1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5295" y="40068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创建日志器</a:t>
            </a:r>
            <a:endParaRPr lang="zh-CN" altLang="en-US" sz="2800" b="1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32520" y="43116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日志器的日志格式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1098550" y="1464945"/>
            <a:ext cx="6734810" cy="2614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logging.</a:t>
            </a:r>
            <a:r>
              <a:rPr lang="en-US" altLang="zh-CN" sz="2400" b="1">
                <a:sym typeface="+mn-ea"/>
              </a:rPr>
              <a:t>Formatter</a:t>
            </a:r>
            <a:r>
              <a:rPr lang="en-US" altLang="zh-CN" sz="2400" b="1"/>
              <a:t>(name): </a:t>
            </a:r>
            <a:endParaRPr lang="en-US" altLang="zh-CN" sz="2400" b="1"/>
          </a:p>
          <a:p>
            <a:pPr algn="l"/>
            <a:endParaRPr lang="en-US" altLang="zh-CN" sz="2400" b="1"/>
          </a:p>
          <a:p>
            <a:pPr algn="l"/>
            <a:endParaRPr lang="en-US" altLang="zh-CN" sz="2400" b="1"/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example:</a:t>
            </a:r>
            <a:endParaRPr lang="en-US" altLang="zh-CN" sz="2400" b="1"/>
          </a:p>
          <a:p>
            <a:pPr algn="l"/>
            <a:r>
              <a:rPr b="1"/>
              <a:t>logging.Formatter(</a:t>
            </a:r>
            <a:endParaRPr b="1"/>
          </a:p>
          <a:p>
            <a:pPr algn="l"/>
            <a:r>
              <a:rPr b="1"/>
              <a:t>        fmt="[%(asctime)s]\t-%(levelname)s-\t%(name)s: %(message)s",</a:t>
            </a:r>
            <a:endParaRPr b="1"/>
          </a:p>
          <a:p>
            <a:pPr algn="l"/>
            <a:r>
              <a:rPr b="1"/>
              <a:t>        datefmt="%Y-%m-%d %H:%M:%S"</a:t>
            </a:r>
            <a:endParaRPr b="1"/>
          </a:p>
          <a:p>
            <a:pPr algn="l"/>
            <a:r>
              <a:rPr b="1"/>
              <a:t>)</a:t>
            </a:r>
            <a:endParaRPr b="1"/>
          </a:p>
        </p:txBody>
      </p:sp>
      <p:sp>
        <p:nvSpPr>
          <p:cNvPr id="17" name="文本框 16"/>
          <p:cNvSpPr txBox="1"/>
          <p:nvPr/>
        </p:nvSpPr>
        <p:spPr>
          <a:xfrm>
            <a:off x="5835015" y="1900555"/>
            <a:ext cx="2322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Logger(Sam).info(</a:t>
            </a:r>
            <a:r>
              <a:rPr lang="en-US" altLang="zh-CN" b="1"/>
              <a:t>msg)</a:t>
            </a:r>
            <a:endParaRPr lang="zh-CN" altLang="en-US" b="1"/>
          </a:p>
        </p:txBody>
      </p:sp>
      <p:sp>
        <p:nvSpPr>
          <p:cNvPr id="18" name="圆角矩形 17"/>
          <p:cNvSpPr/>
          <p:nvPr/>
        </p:nvSpPr>
        <p:spPr>
          <a:xfrm>
            <a:off x="5685790" y="1802765"/>
            <a:ext cx="2620645" cy="56324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6902450" y="2721610"/>
            <a:ext cx="225425" cy="284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3000" y="4738370"/>
            <a:ext cx="23037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sym typeface="+mn-ea"/>
              </a:rPr>
              <a:t>2022</a:t>
            </a:r>
            <a:r>
              <a:rPr sz="2400" b="1">
                <a:solidFill>
                  <a:srgbClr val="FF0000"/>
                </a:solidFill>
                <a:sym typeface="+mn-ea"/>
              </a:rPr>
              <a:t>-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5</a:t>
            </a:r>
            <a:r>
              <a:rPr sz="2400" b="1">
                <a:solidFill>
                  <a:srgbClr val="FF0000"/>
                </a:solidFill>
                <a:sym typeface="+mn-ea"/>
              </a:rPr>
              <a:t>-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21</a:t>
            </a:r>
            <a:r>
              <a:rPr sz="24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8</a:t>
            </a:r>
            <a:r>
              <a:rPr sz="2400" b="1">
                <a:solidFill>
                  <a:srgbClr val="FF0000"/>
                </a:solidFill>
                <a:sym typeface="+mn-ea"/>
              </a:rPr>
              <a:t>: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52</a:t>
            </a:r>
            <a:r>
              <a:rPr sz="2400" b="1">
                <a:solidFill>
                  <a:srgbClr val="FF0000"/>
                </a:solidFill>
                <a:sym typeface="+mn-ea"/>
              </a:rPr>
              <a:t>: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6</a:t>
            </a:r>
            <a:endParaRPr 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19550" y="4713605"/>
            <a:ext cx="756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1"/>
                </a:solidFill>
              </a:rPr>
              <a:t>info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87340" y="4709160"/>
            <a:ext cx="815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1"/>
                </a:solidFill>
              </a:rPr>
              <a:t>Sam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910195" y="3449320"/>
            <a:ext cx="2911475" cy="2546985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836660" y="3711575"/>
            <a:ext cx="1080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info(msg)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8131810" y="447103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format_preprocess(msg)</a:t>
            </a:r>
            <a:endParaRPr lang="zh-CN" altLang="en-US" b="1"/>
          </a:p>
        </p:txBody>
      </p:sp>
      <p:sp>
        <p:nvSpPr>
          <p:cNvPr id="44" name="文本框 43"/>
          <p:cNvSpPr txBox="1"/>
          <p:nvPr/>
        </p:nvSpPr>
        <p:spPr>
          <a:xfrm>
            <a:off x="8045450" y="5231130"/>
            <a:ext cx="268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handler_postprocess(msg)</a:t>
            </a:r>
            <a:endParaRPr lang="en-US" altLang="zh-CN" b="1"/>
          </a:p>
        </p:txBody>
      </p:sp>
      <p:sp>
        <p:nvSpPr>
          <p:cNvPr id="45" name="下箭头 44"/>
          <p:cNvSpPr/>
          <p:nvPr/>
        </p:nvSpPr>
        <p:spPr>
          <a:xfrm>
            <a:off x="9253220" y="4155440"/>
            <a:ext cx="225425" cy="28448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9253220" y="4919980"/>
            <a:ext cx="225425" cy="28448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009255" y="4479925"/>
            <a:ext cx="2715895" cy="120078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22" idx="0"/>
          </p:cNvCxnSpPr>
          <p:nvPr/>
        </p:nvCxnSpPr>
        <p:spPr>
          <a:xfrm flipV="1">
            <a:off x="2294890" y="3393440"/>
            <a:ext cx="403225" cy="13449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3" idx="0"/>
          </p:cNvCxnSpPr>
          <p:nvPr/>
        </p:nvCxnSpPr>
        <p:spPr>
          <a:xfrm flipV="1">
            <a:off x="4398010" y="3373755"/>
            <a:ext cx="26035" cy="1339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0"/>
          </p:cNvCxnSpPr>
          <p:nvPr/>
        </p:nvCxnSpPr>
        <p:spPr>
          <a:xfrm flipV="1">
            <a:off x="5795645" y="3403600"/>
            <a:ext cx="11430" cy="13055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17" grpId="1"/>
      <p:bldP spid="18" grpId="1" animBg="1"/>
      <p:bldP spid="19" grpId="1" animBg="1"/>
      <p:bldP spid="22" grpId="0"/>
      <p:bldP spid="23" grpId="0"/>
      <p:bldP spid="24" grpId="0"/>
      <p:bldP spid="22" grpId="1"/>
      <p:bldP spid="23" grpId="1"/>
      <p:bldP spid="24" grpId="1"/>
      <p:bldP spid="34" grpId="0" animBg="1"/>
      <p:bldP spid="41" grpId="0"/>
      <p:bldP spid="43" grpId="0"/>
      <p:bldP spid="44" grpId="0"/>
      <p:bldP spid="45" grpId="0" animBg="1"/>
      <p:bldP spid="46" grpId="0" animBg="1"/>
      <p:bldP spid="34" grpId="1" animBg="1"/>
      <p:bldP spid="41" grpId="1"/>
      <p:bldP spid="43" grpId="1"/>
      <p:bldP spid="44" grpId="1"/>
      <p:bldP spid="45" grpId="1" animBg="1"/>
      <p:bldP spid="46" grpId="1" animBg="1"/>
      <p:bldP spid="47" grpId="0" bldLvl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5295" y="40068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创建日志器</a:t>
            </a:r>
            <a:endParaRPr lang="zh-CN" altLang="en-US" sz="2800" b="1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61120" y="4311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日志器的</a:t>
            </a:r>
            <a:r>
              <a:rPr lang="zh-CN" altLang="en-US" sz="2400" b="1"/>
              <a:t>处理器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1098550" y="1464945"/>
            <a:ext cx="57429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ym typeface="+mn-ea"/>
              </a:rPr>
              <a:t>logging.StreamHandler(stream=sys.stdout)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algn="l"/>
            <a:r>
              <a:rPr lang="zh-CN" altLang="en-US" sz="2400" b="1"/>
              <a:t>在标准输出文件中输出字节流日志</a:t>
            </a:r>
            <a:r>
              <a:rPr lang="zh-CN" altLang="en-US" sz="2400" b="1"/>
              <a:t>信息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1098550" y="5157470"/>
            <a:ext cx="72085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ym typeface="+mn-ea"/>
              </a:rPr>
              <a:t>logging.</a:t>
            </a:r>
            <a:r>
              <a:rPr lang="en-US" altLang="zh-CN" sz="2400" b="1">
                <a:sym typeface="+mn-ea"/>
              </a:rPr>
              <a:t>FileHandler</a:t>
            </a:r>
            <a:r>
              <a:rPr lang="en-US" altLang="zh-CN" sz="2400" b="1">
                <a:sym typeface="+mn-ea"/>
              </a:rPr>
              <a:t>(</a:t>
            </a:r>
            <a:r>
              <a:rPr lang="en-US" altLang="zh-CN" sz="2400" b="1">
                <a:sym typeface="+mn-ea"/>
              </a:rPr>
              <a:t>filename=log_filename, mode=’a’)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algn="l"/>
            <a:r>
              <a:rPr lang="zh-CN" altLang="en-US" sz="2400" b="1"/>
              <a:t>将日志输出以追加模式</a:t>
            </a:r>
            <a:r>
              <a:rPr lang="zh-CN" altLang="en-US" sz="2400" b="1"/>
              <a:t>输出到指定</a:t>
            </a:r>
            <a:r>
              <a:rPr lang="zh-CN" altLang="en-US" sz="2400" b="1"/>
              <a:t>文件中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727200" y="2522855"/>
            <a:ext cx="3994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StreamHandler.setLevel(logging.DEBUG)</a:t>
            </a:r>
            <a:endParaRPr lang="zh-CN" altLang="en-US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27200" y="4427220"/>
            <a:ext cx="3646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FileHandler.setLevel(logging.DEBUG)</a:t>
            </a:r>
            <a:endParaRPr lang="zh-CN" altLang="en-US" b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7200" y="2894965"/>
            <a:ext cx="3952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StreamHandler.setFormatter(formatter)</a:t>
            </a:r>
            <a:endParaRPr lang="zh-CN" altLang="en-US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27200" y="4074160"/>
            <a:ext cx="3625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ym typeface="+mn-ea"/>
              </a:rPr>
              <a:t>FileHandler</a:t>
            </a:r>
            <a:r>
              <a:rPr lang="en-US" altLang="zh-CN" b="1">
                <a:sym typeface="+mn-ea"/>
              </a:rPr>
              <a:t>.</a:t>
            </a:r>
            <a:r>
              <a:rPr lang="en-US" altLang="zh-CN" b="1">
                <a:sym typeface="+mn-ea"/>
              </a:rPr>
              <a:t>setFormatter</a:t>
            </a:r>
            <a:r>
              <a:rPr lang="en-US" altLang="zh-CN" b="1">
                <a:sym typeface="+mn-ea"/>
              </a:rPr>
              <a:t>(formatter)</a:t>
            </a:r>
            <a:endParaRPr lang="zh-CN" altLang="en-US" b="1">
              <a:sym typeface="+mn-ea"/>
            </a:endParaRPr>
          </a:p>
        </p:txBody>
      </p:sp>
      <p:cxnSp>
        <p:nvCxnSpPr>
          <p:cNvPr id="18" name="曲线连接符 17"/>
          <p:cNvCxnSpPr>
            <a:stCxn id="9" idx="1"/>
            <a:endCxn id="13" idx="1"/>
          </p:cNvCxnSpPr>
          <p:nvPr/>
        </p:nvCxnSpPr>
        <p:spPr>
          <a:xfrm rot="10800000" flipV="1">
            <a:off x="1727200" y="2707005"/>
            <a:ext cx="3175" cy="372110"/>
          </a:xfrm>
          <a:prstGeom prst="curvedConnector3">
            <a:avLst>
              <a:gd name="adj1" fmla="val 76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7" idx="1"/>
            <a:endCxn id="10" idx="1"/>
          </p:cNvCxnSpPr>
          <p:nvPr/>
        </p:nvCxnSpPr>
        <p:spPr>
          <a:xfrm rot="10800000" flipV="1">
            <a:off x="1727200" y="4258310"/>
            <a:ext cx="3175" cy="353060"/>
          </a:xfrm>
          <a:prstGeom prst="curvedConnector3">
            <a:avLst>
              <a:gd name="adj1" fmla="val 760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flipH="1">
            <a:off x="3963035" y="2294890"/>
            <a:ext cx="6985" cy="3238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0"/>
          </p:cNvCxnSpPr>
          <p:nvPr/>
        </p:nvCxnSpPr>
        <p:spPr>
          <a:xfrm flipV="1">
            <a:off x="4702810" y="4839335"/>
            <a:ext cx="5715" cy="3181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38375" y="3475355"/>
            <a:ext cx="337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logger(Sam).addHandler(handler)</a:t>
            </a:r>
            <a:endParaRPr lang="en-US" altLang="zh-CN" b="1">
              <a:solidFill>
                <a:schemeClr val="accent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4031615" y="3199130"/>
            <a:ext cx="6985" cy="3238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035425" y="3784600"/>
            <a:ext cx="5715" cy="3181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5918835" y="2338705"/>
            <a:ext cx="354330" cy="2763520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09385" y="2336800"/>
            <a:ext cx="2281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logger(Sam).info(msg)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35440" y="2348230"/>
            <a:ext cx="161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info_level_msg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50960" y="4798695"/>
            <a:ext cx="2180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handler_level: debug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32570" y="3600450"/>
            <a:ext cx="181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logger_level: info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1" name="流程图: 决策 30"/>
          <p:cNvSpPr/>
          <p:nvPr/>
        </p:nvSpPr>
        <p:spPr>
          <a:xfrm>
            <a:off x="9457055" y="2904490"/>
            <a:ext cx="1167130" cy="695960"/>
          </a:xfrm>
          <a:prstGeom prst="flowChartDecision">
            <a:avLst/>
          </a:prstGeom>
          <a:solidFill>
            <a:schemeClr val="tx1">
              <a:alpha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决策 31"/>
          <p:cNvSpPr/>
          <p:nvPr/>
        </p:nvSpPr>
        <p:spPr>
          <a:xfrm>
            <a:off x="9488170" y="4015105"/>
            <a:ext cx="1167130" cy="695960"/>
          </a:xfrm>
          <a:prstGeom prst="flowChartDecision">
            <a:avLst/>
          </a:prstGeom>
          <a:solidFill>
            <a:schemeClr val="tx1">
              <a:alpha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31" idx="3"/>
            <a:endCxn id="32" idx="3"/>
          </p:cNvCxnSpPr>
          <p:nvPr/>
        </p:nvCxnSpPr>
        <p:spPr>
          <a:xfrm>
            <a:off x="10624185" y="3252470"/>
            <a:ext cx="31115" cy="1110615"/>
          </a:xfrm>
          <a:prstGeom prst="bentConnector3">
            <a:avLst>
              <a:gd name="adj1" fmla="val 86530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0040620" y="2707005"/>
            <a:ext cx="635" cy="1879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8883015" y="2441575"/>
            <a:ext cx="166370" cy="1866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569450" y="3068320"/>
            <a:ext cx="943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≥logger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604500" y="2911475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yes</a:t>
            </a:r>
            <a:endParaRPr lang="en-US" altLang="zh-CN" b="1"/>
          </a:p>
        </p:txBody>
      </p:sp>
      <p:sp>
        <p:nvSpPr>
          <p:cNvPr id="38" name="文本框 37"/>
          <p:cNvSpPr txBox="1"/>
          <p:nvPr/>
        </p:nvSpPr>
        <p:spPr>
          <a:xfrm>
            <a:off x="9546590" y="4173220"/>
            <a:ext cx="1070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≥handler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59220" y="4180205"/>
            <a:ext cx="2776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formatter_preprocess(msg)</a:t>
            </a:r>
            <a:endParaRPr lang="en-US" altLang="zh-CN" b="1"/>
          </a:p>
        </p:txBody>
      </p:sp>
      <p:sp>
        <p:nvSpPr>
          <p:cNvPr id="40" name="文本框 39"/>
          <p:cNvSpPr txBox="1"/>
          <p:nvPr/>
        </p:nvSpPr>
        <p:spPr>
          <a:xfrm>
            <a:off x="6509385" y="3674110"/>
            <a:ext cx="268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handler_postprocess(msg)</a:t>
            </a:r>
            <a:endParaRPr lang="en-US" altLang="zh-CN" b="1"/>
          </a:p>
        </p:txBody>
      </p:sp>
      <p:sp>
        <p:nvSpPr>
          <p:cNvPr id="41" name="右箭头 40"/>
          <p:cNvSpPr/>
          <p:nvPr/>
        </p:nvSpPr>
        <p:spPr>
          <a:xfrm rot="16200000">
            <a:off x="7764145" y="4057650"/>
            <a:ext cx="166370" cy="1866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38" idx="1"/>
            <a:endCxn id="39" idx="3"/>
          </p:cNvCxnSpPr>
          <p:nvPr/>
        </p:nvCxnSpPr>
        <p:spPr>
          <a:xfrm flipH="1">
            <a:off x="9235440" y="4357370"/>
            <a:ext cx="311150" cy="69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144000" y="4436745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yes</a:t>
            </a:r>
            <a:endParaRPr lang="en-US" altLang="zh-CN" b="1"/>
          </a:p>
        </p:txBody>
      </p:sp>
      <p:grpSp>
        <p:nvGrpSpPr>
          <p:cNvPr id="46" name="组合 45"/>
          <p:cNvGrpSpPr/>
          <p:nvPr/>
        </p:nvGrpSpPr>
        <p:grpSpPr>
          <a:xfrm>
            <a:off x="6456680" y="2730500"/>
            <a:ext cx="2800350" cy="766445"/>
            <a:chOff x="2451" y="6819"/>
            <a:chExt cx="7363" cy="1645"/>
          </a:xfrm>
        </p:grpSpPr>
        <p:sp>
          <p:nvSpPr>
            <p:cNvPr id="47" name="矩形 46"/>
            <p:cNvSpPr/>
            <p:nvPr/>
          </p:nvSpPr>
          <p:spPr>
            <a:xfrm>
              <a:off x="2451" y="6819"/>
              <a:ext cx="7363" cy="1645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63500"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451" y="6819"/>
              <a:ext cx="7144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[2022-5-20 14:25:33] -INFO- train: loss: 12.1, ...</a:t>
              </a:r>
              <a:endParaRPr lang="en-US" altLang="zh-CN" sz="10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451" y="7875"/>
              <a:ext cx="6962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[2022-5-20 15:25:33] -INFO- train: loss: 5.1, ...</a:t>
              </a:r>
              <a:endParaRPr lang="en-US" altLang="zh-CN" sz="1000"/>
            </a:p>
          </p:txBody>
        </p:sp>
        <p:sp>
          <p:nvSpPr>
            <p:cNvPr id="50" name="文本框 49"/>
            <p:cNvSpPr txBox="1"/>
            <p:nvPr/>
          </p:nvSpPr>
          <p:spPr>
            <a:xfrm rot="5400000">
              <a:off x="5657" y="7341"/>
              <a:ext cx="6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...</a:t>
              </a:r>
              <a:endParaRPr lang="en-US" altLang="zh-CN" sz="1200" b="1"/>
            </a:p>
          </p:txBody>
        </p:sp>
      </p:grpSp>
      <p:sp>
        <p:nvSpPr>
          <p:cNvPr id="51" name="右箭头 50"/>
          <p:cNvSpPr/>
          <p:nvPr/>
        </p:nvSpPr>
        <p:spPr>
          <a:xfrm rot="16200000">
            <a:off x="7764145" y="3543935"/>
            <a:ext cx="166370" cy="1866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0" grpId="1"/>
      <p:bldP spid="9" grpId="1"/>
      <p:bldP spid="13" grpId="0"/>
      <p:bldP spid="17" grpId="0"/>
      <p:bldP spid="13" grpId="1"/>
      <p:bldP spid="17" grpId="1"/>
      <p:bldP spid="22" grpId="0"/>
      <p:bldP spid="22" grpId="1"/>
      <p:bldP spid="25" grpId="0" animBg="1"/>
      <p:bldP spid="25" grpId="1" animBg="1"/>
      <p:bldP spid="26" grpId="0"/>
      <p:bldP spid="26" grpId="1"/>
      <p:bldP spid="27" grpId="0"/>
      <p:bldP spid="35" grpId="0" animBg="1"/>
      <p:bldP spid="27" grpId="1"/>
      <p:bldP spid="35" grpId="1" animBg="1"/>
      <p:bldP spid="31" grpId="0" animBg="1"/>
      <p:bldP spid="36" grpId="0"/>
      <p:bldP spid="31" grpId="1" animBg="1"/>
      <p:bldP spid="36" grpId="1"/>
      <p:bldP spid="29" grpId="0"/>
      <p:bldP spid="29" grpId="1"/>
      <p:bldP spid="37" grpId="0"/>
      <p:bldP spid="38" grpId="0"/>
      <p:bldP spid="32" grpId="0" animBg="1"/>
      <p:bldP spid="37" grpId="1"/>
      <p:bldP spid="38" grpId="1"/>
      <p:bldP spid="32" grpId="1" animBg="1"/>
      <p:bldP spid="45" grpId="0"/>
      <p:bldP spid="39" grpId="0"/>
      <p:bldP spid="45" grpId="1"/>
      <p:bldP spid="39" grpId="1"/>
      <p:bldP spid="28" grpId="0"/>
      <p:bldP spid="28" grpId="1"/>
      <p:bldP spid="41" grpId="0" animBg="1"/>
      <p:bldP spid="40" grpId="0"/>
      <p:bldP spid="41" grpId="1" animBg="1"/>
      <p:bldP spid="40" grpId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22195" y="2390775"/>
            <a:ext cx="1753870" cy="584835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70330" y="400685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获取日志器</a:t>
            </a:r>
            <a:r>
              <a:rPr lang="zh-CN" altLang="en-US" sz="2800" b="1">
                <a:sym typeface="+mn-ea"/>
              </a:rPr>
              <a:t>名称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9980" y="2492375"/>
            <a:ext cx="161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Ceate  </a:t>
            </a:r>
            <a:r>
              <a:rPr lang="en-US" altLang="zh-CN" b="1"/>
              <a:t>a Logger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4995545" y="2492375"/>
            <a:ext cx="2064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Add a Logger_name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7995285" y="2492375"/>
            <a:ext cx="1858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Logger_name_list</a:t>
            </a:r>
            <a:endParaRPr lang="en-US" altLang="zh-CN" b="1"/>
          </a:p>
        </p:txBody>
      </p:sp>
      <p:sp>
        <p:nvSpPr>
          <p:cNvPr id="13" name="圆角矩形 12"/>
          <p:cNvSpPr/>
          <p:nvPr/>
        </p:nvSpPr>
        <p:spPr>
          <a:xfrm>
            <a:off x="4995545" y="2383790"/>
            <a:ext cx="2079625" cy="584835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884795" y="2383790"/>
            <a:ext cx="2079625" cy="58483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12" idx="2"/>
            <a:endCxn id="13" idx="0"/>
          </p:cNvCxnSpPr>
          <p:nvPr/>
        </p:nvCxnSpPr>
        <p:spPr>
          <a:xfrm rot="5400000" flipH="1" flipV="1">
            <a:off x="4321175" y="1261110"/>
            <a:ext cx="591820" cy="2836545"/>
          </a:xfrm>
          <a:prstGeom prst="curvedConnector5">
            <a:avLst>
              <a:gd name="adj1" fmla="val -40182"/>
              <a:gd name="adj2" fmla="val 47112"/>
              <a:gd name="adj3" fmla="val 1402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3" idx="2"/>
            <a:endCxn id="15" idx="1"/>
          </p:cNvCxnSpPr>
          <p:nvPr/>
        </p:nvCxnSpPr>
        <p:spPr>
          <a:xfrm rot="5400000" flipH="1" flipV="1">
            <a:off x="6814185" y="1898015"/>
            <a:ext cx="292100" cy="1849120"/>
          </a:xfrm>
          <a:prstGeom prst="curvedConnector4">
            <a:avLst>
              <a:gd name="adj1" fmla="val -81522"/>
              <a:gd name="adj2" fmla="val 78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81045" y="3904615"/>
            <a:ext cx="275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get_created_logger_names</a:t>
            </a:r>
            <a:endParaRPr lang="en-US" altLang="zh-CN" b="1"/>
          </a:p>
        </p:txBody>
      </p:sp>
      <p:sp>
        <p:nvSpPr>
          <p:cNvPr id="19" name="圆角矩形 18"/>
          <p:cNvSpPr/>
          <p:nvPr/>
        </p:nvSpPr>
        <p:spPr>
          <a:xfrm>
            <a:off x="3281045" y="3796665"/>
            <a:ext cx="2755265" cy="584835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15" idx="2"/>
            <a:endCxn id="19" idx="3"/>
          </p:cNvCxnSpPr>
          <p:nvPr/>
        </p:nvCxnSpPr>
        <p:spPr>
          <a:xfrm rot="5400000">
            <a:off x="6920230" y="2084705"/>
            <a:ext cx="1120775" cy="2888615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750" y="5201920"/>
            <a:ext cx="2649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[‘Tom’, ‘Sam’, ‘Tom.son’...]</a:t>
            </a:r>
            <a:endParaRPr lang="en-US" altLang="zh-CN" b="1"/>
          </a:p>
        </p:txBody>
      </p:sp>
      <p:sp>
        <p:nvSpPr>
          <p:cNvPr id="22" name="下箭头 21"/>
          <p:cNvSpPr/>
          <p:nvPr/>
        </p:nvSpPr>
        <p:spPr>
          <a:xfrm>
            <a:off x="4497705" y="4681220"/>
            <a:ext cx="239395" cy="22098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6132195" y="4840605"/>
            <a:ext cx="220980" cy="1091565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64630" y="4607560"/>
            <a:ext cx="3121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查看已有日志器数量</a:t>
            </a:r>
            <a:r>
              <a:rPr lang="en-US" altLang="zh-CN" b="1"/>
              <a:t>: len([...])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564630" y="572198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查看已有日志器</a:t>
            </a:r>
            <a:r>
              <a:rPr lang="zh-CN" altLang="en-US" b="1"/>
              <a:t>名称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12" name="图片 11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7495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教程更新</a:t>
            </a:r>
            <a:r>
              <a:rPr lang="zh-CN" altLang="en-US" sz="2800" b="1">
                <a:sym typeface="+mn-ea"/>
              </a:rPr>
              <a:t>说明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3423285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每周至少更新</a:t>
            </a:r>
            <a:r>
              <a:rPr lang="zh-CN" altLang="en-US" sz="3200" b="1">
                <a:solidFill>
                  <a:srgbClr val="FF0000"/>
                </a:solidFill>
              </a:rPr>
              <a:t>一节</a:t>
            </a:r>
            <a:r>
              <a:rPr lang="zh-CN" altLang="en-US" sz="3200" b="1">
                <a:solidFill>
                  <a:schemeClr val="tx1"/>
                </a:solidFill>
              </a:rPr>
              <a:t>视频</a:t>
            </a:r>
            <a:r>
              <a:rPr lang="zh-CN" altLang="en-US" sz="3200" b="1"/>
              <a:t>内容</a:t>
            </a:r>
            <a:endParaRPr lang="zh-CN" altLang="en-US" sz="3200" b="1"/>
          </a:p>
        </p:txBody>
      </p:sp>
      <p:grpSp>
        <p:nvGrpSpPr>
          <p:cNvPr id="11" name="组合 10"/>
          <p:cNvGrpSpPr/>
          <p:nvPr/>
        </p:nvGrpSpPr>
        <p:grpSpPr>
          <a:xfrm>
            <a:off x="7388860" y="2577465"/>
            <a:ext cx="2861945" cy="2275205"/>
            <a:chOff x="11304" y="4128"/>
            <a:chExt cx="4507" cy="3583"/>
          </a:xfrm>
        </p:grpSpPr>
        <p:sp>
          <p:nvSpPr>
            <p:cNvPr id="8" name="文本框 7"/>
            <p:cNvSpPr txBox="1"/>
            <p:nvPr/>
          </p:nvSpPr>
          <p:spPr>
            <a:xfrm>
              <a:off x="11304" y="4128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/>
                <a:t>免责声明</a:t>
              </a:r>
              <a:endParaRPr lang="zh-CN" altLang="en-US" sz="28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304" y="4950"/>
              <a:ext cx="4507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/>
                <a:t>本教学实践内容</a:t>
              </a:r>
              <a:r>
                <a:rPr lang="zh-CN" altLang="en-US"/>
                <a:t>参考了</a:t>
              </a:r>
              <a:endParaRPr lang="zh-CN" altLang="en-US"/>
            </a:p>
            <a:p>
              <a:r>
                <a:rPr lang="en-US" altLang="zh-CN"/>
                <a:t>PaddleDetection</a:t>
              </a:r>
              <a:r>
                <a:rPr lang="zh-CN" altLang="en-US"/>
                <a:t>开源</a:t>
              </a:r>
              <a:r>
                <a:rPr lang="zh-CN" altLang="en-US"/>
                <a:t>目标检</a:t>
              </a:r>
              <a:endParaRPr lang="zh-CN" altLang="en-US"/>
            </a:p>
            <a:p>
              <a:r>
                <a:rPr lang="zh-CN" altLang="en-US"/>
                <a:t>测套件项目</a:t>
              </a:r>
              <a:endParaRPr lang="zh-CN" altLang="en-US"/>
            </a:p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/>
                <a:t>本教学</a:t>
              </a:r>
              <a:r>
                <a:rPr lang="zh-CN" altLang="en-US"/>
                <a:t>仓库代码</a:t>
              </a:r>
              <a:r>
                <a:rPr lang="zh-CN" altLang="en-US"/>
                <a:t>适用于</a:t>
              </a:r>
              <a:endParaRPr lang="zh-CN" altLang="en-US"/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/>
                <a:t>案例教学与学术</a:t>
              </a:r>
              <a:r>
                <a:rPr lang="zh-CN" altLang="en-US"/>
                <a:t>研究，其</a:t>
              </a:r>
              <a:endParaRPr lang="zh-CN" altLang="en-US"/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/>
                <a:t>它用途</a:t>
              </a:r>
              <a:r>
                <a:rPr lang="zh-CN" altLang="en-US"/>
                <a:t>不提供任何</a:t>
              </a:r>
              <a:r>
                <a:rPr lang="zh-CN" altLang="en-US"/>
                <a:t>支持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833,&quot;width&quot;:2833}"/>
</p:tagLst>
</file>

<file path=ppt/tags/tag10.xml><?xml version="1.0" encoding="utf-8"?>
<p:tagLst xmlns:p="http://schemas.openxmlformats.org/presentationml/2006/main">
  <p:tag name="COMMONDATA" val="eyJoZGlkIjoiMjM3NjY2ZjQ2NjZjMjA0YTE2NTNiODBmZDUwNWRkOTUifQ=="/>
</p:tagLst>
</file>

<file path=ppt/tags/tag2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4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6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7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8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9.xml><?xml version="1.0" encoding="utf-8"?>
<p:tagLst xmlns:p="http://schemas.openxmlformats.org/presentationml/2006/main">
  <p:tag name="KSO_WM_UNIT_PLACING_PICTURE_USER_VIEWPORT" val="{&quot;height&quot;:9000,&quot;width&quot;:9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演示</Application>
  <PresentationFormat>宽屏</PresentationFormat>
  <Paragraphs>282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凡实</cp:lastModifiedBy>
  <cp:revision>121</cp:revision>
  <dcterms:created xsi:type="dcterms:W3CDTF">2022-05-20T15:43:00Z</dcterms:created>
  <dcterms:modified xsi:type="dcterms:W3CDTF">2022-05-21T07:46:45Z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9A207CF1DC534344A31BD4B6ADE25BB3</vt:lpwstr>
  </property>
  <property fmtid="{D5CDD505-2E9C-101B-9397-08002B2CF9AE}" pid="3" name="KSOProductBuildVer">
    <vt:lpwstr>2052-11.1.0.11744</vt:lpwstr>
  </property>
</Properties>
</file>