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2"/>
  </p:notesMasterIdLst>
  <p:handoutMasterIdLst>
    <p:handoutMasterId r:id="rId53"/>
  </p:handoutMasterIdLst>
  <p:sldIdLst>
    <p:sldId id="275" r:id="rId2"/>
    <p:sldId id="300" r:id="rId3"/>
    <p:sldId id="257" r:id="rId4"/>
    <p:sldId id="258" r:id="rId5"/>
    <p:sldId id="276" r:id="rId6"/>
    <p:sldId id="277" r:id="rId7"/>
    <p:sldId id="278" r:id="rId8"/>
    <p:sldId id="299" r:id="rId9"/>
    <p:sldId id="316" r:id="rId10"/>
    <p:sldId id="280" r:id="rId11"/>
    <p:sldId id="317" r:id="rId12"/>
    <p:sldId id="282" r:id="rId13"/>
    <p:sldId id="318" r:id="rId14"/>
    <p:sldId id="273" r:id="rId15"/>
    <p:sldId id="285" r:id="rId16"/>
    <p:sldId id="284" r:id="rId17"/>
    <p:sldId id="283" r:id="rId18"/>
    <p:sldId id="286" r:id="rId19"/>
    <p:sldId id="287" r:id="rId20"/>
    <p:sldId id="291" r:id="rId21"/>
    <p:sldId id="292" r:id="rId22"/>
    <p:sldId id="314" r:id="rId23"/>
    <p:sldId id="293" r:id="rId24"/>
    <p:sldId id="319" r:id="rId25"/>
    <p:sldId id="320" r:id="rId26"/>
    <p:sldId id="321" r:id="rId27"/>
    <p:sldId id="322" r:id="rId28"/>
    <p:sldId id="323" r:id="rId29"/>
    <p:sldId id="331" r:id="rId30"/>
    <p:sldId id="332" r:id="rId31"/>
    <p:sldId id="324" r:id="rId32"/>
    <p:sldId id="325" r:id="rId33"/>
    <p:sldId id="326" r:id="rId34"/>
    <p:sldId id="327" r:id="rId35"/>
    <p:sldId id="315" r:id="rId36"/>
    <p:sldId id="302" r:id="rId37"/>
    <p:sldId id="328" r:id="rId38"/>
    <p:sldId id="329" r:id="rId39"/>
    <p:sldId id="304" r:id="rId40"/>
    <p:sldId id="333" r:id="rId41"/>
    <p:sldId id="305" r:id="rId42"/>
    <p:sldId id="306" r:id="rId43"/>
    <p:sldId id="308" r:id="rId44"/>
    <p:sldId id="309" r:id="rId45"/>
    <p:sldId id="310" r:id="rId46"/>
    <p:sldId id="330" r:id="rId47"/>
    <p:sldId id="334" r:id="rId48"/>
    <p:sldId id="312" r:id="rId49"/>
    <p:sldId id="313" r:id="rId50"/>
    <p:sldId id="335" r:id="rId51"/>
  </p:sldIdLst>
  <p:sldSz cx="9144000" cy="6858000" type="screen4x3"/>
  <p:notesSz cx="6797675" cy="9928225"/>
  <p:defaultTextStyle>
    <a:defPPr>
      <a:defRPr lang="zh-TW"/>
    </a:defPPr>
    <a:lvl1pPr algn="ctr" rtl="0" fontAlgn="base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b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b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b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b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41" userDrawn="1">
          <p15:clr>
            <a:srgbClr val="A4A3A4"/>
          </p15:clr>
        </p15:guide>
        <p15:guide id="2" pos="3127" userDrawn="1">
          <p15:clr>
            <a:srgbClr val="A4A3A4"/>
          </p15:clr>
        </p15:guide>
        <p15:guide id="3" orient="horz" pos="3127">
          <p15:clr>
            <a:srgbClr val="A4A3A4"/>
          </p15:clr>
        </p15:guide>
        <p15:guide id="4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0099"/>
    <a:srgbClr val="6666FF"/>
    <a:srgbClr val="006600"/>
    <a:srgbClr val="6600FF"/>
    <a:srgbClr val="4D4D4D"/>
    <a:srgbClr val="5F5F5F"/>
    <a:srgbClr val="7777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90" autoAdjust="0"/>
    <p:restoredTop sz="99898" autoAdjust="0"/>
  </p:normalViewPr>
  <p:slideViewPr>
    <p:cSldViewPr>
      <p:cViewPr varScale="1">
        <p:scale>
          <a:sx n="58" d="100"/>
          <a:sy n="58" d="100"/>
        </p:scale>
        <p:origin x="53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-3221" y="-77"/>
      </p:cViewPr>
      <p:guideLst>
        <p:guide orient="horz" pos="2141"/>
        <p:guide pos="3127"/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2"/>
            <a:ext cx="2945862" cy="495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71" tIns="47786" rIns="95571" bIns="47786" numCol="1" anchor="t" anchorCtr="0" compatLnSpc="1">
            <a:prstTxWarp prst="textNoShape">
              <a:avLst/>
            </a:prstTxWarp>
          </a:bodyPr>
          <a:lstStyle>
            <a:lvl1pPr algn="l" defTabSz="955830">
              <a:defRPr sz="1300" b="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088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0295" y="2"/>
            <a:ext cx="2945862" cy="495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71" tIns="47786" rIns="95571" bIns="47786" numCol="1" anchor="t" anchorCtr="0" compatLnSpc="1">
            <a:prstTxWarp prst="textNoShape">
              <a:avLst/>
            </a:prstTxWarp>
          </a:bodyPr>
          <a:lstStyle>
            <a:lvl1pPr algn="r" defTabSz="955830">
              <a:defRPr sz="1300" b="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089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30814"/>
            <a:ext cx="2945862" cy="495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71" tIns="47786" rIns="95571" bIns="47786" numCol="1" anchor="b" anchorCtr="0" compatLnSpc="1">
            <a:prstTxWarp prst="textNoShape">
              <a:avLst/>
            </a:prstTxWarp>
          </a:bodyPr>
          <a:lstStyle>
            <a:lvl1pPr algn="l" defTabSz="955830">
              <a:defRPr sz="1300" b="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089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0295" y="9430814"/>
            <a:ext cx="2945862" cy="495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71" tIns="47786" rIns="95571" bIns="47786" numCol="1" anchor="b" anchorCtr="0" compatLnSpc="1">
            <a:prstTxWarp prst="textNoShape">
              <a:avLst/>
            </a:prstTxWarp>
          </a:bodyPr>
          <a:lstStyle>
            <a:lvl1pPr algn="r" defTabSz="955830">
              <a:defRPr sz="1300" b="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fld id="{E16AF182-793A-43C9-94FD-2AB635AB331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907767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2"/>
            <a:ext cx="2945862" cy="495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71" tIns="47786" rIns="95571" bIns="47786" numCol="1" anchor="t" anchorCtr="0" compatLnSpc="1">
            <a:prstTxWarp prst="textNoShape">
              <a:avLst/>
            </a:prstTxWarp>
          </a:bodyPr>
          <a:lstStyle>
            <a:lvl1pPr algn="l" defTabSz="955830">
              <a:defRPr sz="1300" b="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295" y="2"/>
            <a:ext cx="2945862" cy="495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71" tIns="47786" rIns="95571" bIns="47786" numCol="1" anchor="t" anchorCtr="0" compatLnSpc="1">
            <a:prstTxWarp prst="textNoShape">
              <a:avLst/>
            </a:prstTxWarp>
          </a:bodyPr>
          <a:lstStyle>
            <a:lvl1pPr algn="r" defTabSz="955830">
              <a:defRPr sz="1300" b="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32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9163" y="746125"/>
            <a:ext cx="4959350" cy="3721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65" y="4715406"/>
            <a:ext cx="5438748" cy="44674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71" tIns="47786" rIns="95571" bIns="4778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 smtClean="0"/>
              <a:t>按一下以編輯母片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30814"/>
            <a:ext cx="2945862" cy="495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71" tIns="47786" rIns="95571" bIns="47786" numCol="1" anchor="b" anchorCtr="0" compatLnSpc="1">
            <a:prstTxWarp prst="textNoShape">
              <a:avLst/>
            </a:prstTxWarp>
          </a:bodyPr>
          <a:lstStyle>
            <a:lvl1pPr algn="l" defTabSz="955830">
              <a:defRPr sz="1300" b="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295" y="9430814"/>
            <a:ext cx="2945862" cy="495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71" tIns="47786" rIns="95571" bIns="47786" numCol="1" anchor="b" anchorCtr="0" compatLnSpc="1">
            <a:prstTxWarp prst="textNoShape">
              <a:avLst/>
            </a:prstTxWarp>
          </a:bodyPr>
          <a:lstStyle>
            <a:lvl1pPr algn="r" defTabSz="955830">
              <a:defRPr sz="1300" b="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fld id="{45C82AF5-06FB-4110-8862-78204770AB6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5298482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919163" y="746125"/>
            <a:ext cx="4959350" cy="3721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5C82AF5-06FB-4110-8862-78204770AB63}" type="slidenum">
              <a:rPr lang="en-US" altLang="zh-TW" smtClean="0"/>
              <a:pPr>
                <a:defRPr/>
              </a:pPr>
              <a:t>19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393847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9" descr="MMS PTT-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4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9" name="Rectangle 7"/>
          <p:cNvSpPr>
            <a:spLocks noGrp="1" noChangeArrowheads="1"/>
          </p:cNvSpPr>
          <p:nvPr>
            <p:ph type="ctrTitle"/>
          </p:nvPr>
        </p:nvSpPr>
        <p:spPr>
          <a:xfrm>
            <a:off x="611188" y="1916113"/>
            <a:ext cx="7958137" cy="1223962"/>
          </a:xfrm>
        </p:spPr>
        <p:txBody>
          <a:bodyPr/>
          <a:lstStyle>
            <a:lvl1pPr algn="r">
              <a:defRPr sz="44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8200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2555875" y="3644900"/>
            <a:ext cx="6048375" cy="1296988"/>
          </a:xfrm>
        </p:spPr>
        <p:txBody>
          <a:bodyPr/>
          <a:lstStyle>
            <a:lvl1pPr marL="0" indent="0" algn="r">
              <a:buFontTx/>
              <a:buNone/>
              <a:defRPr sz="3200"/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6" name="Rectangle 59"/>
          <p:cNvSpPr>
            <a:spLocks noGrp="1" noChangeArrowheads="1"/>
          </p:cNvSpPr>
          <p:nvPr>
            <p:ph type="dt" sz="half" idx="10"/>
          </p:nvPr>
        </p:nvSpPr>
        <p:spPr>
          <a:xfrm>
            <a:off x="900113" y="5949950"/>
            <a:ext cx="2565400" cy="33178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 dirty="0"/>
          </a:p>
        </p:txBody>
      </p:sp>
      <p:sp>
        <p:nvSpPr>
          <p:cNvPr id="7" name="Rectangle 6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DE94B6-B23B-4A8F-B3E5-D9CC5E1671F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8" name="Rectangle 71"/>
          <p:cNvSpPr>
            <a:spLocks noGrp="1" noChangeArrowheads="1"/>
          </p:cNvSpPr>
          <p:nvPr>
            <p:ph type="ftr" sz="quarter" idx="12"/>
          </p:nvPr>
        </p:nvSpPr>
        <p:spPr>
          <a:xfrm>
            <a:off x="3549650" y="6453188"/>
            <a:ext cx="2967038" cy="2889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NTUT MMS LAB</a:t>
            </a:r>
          </a:p>
        </p:txBody>
      </p:sp>
      <p:pic>
        <p:nvPicPr>
          <p:cNvPr id="38913" name="Picture 1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340298" y="3624160"/>
            <a:ext cx="2160000" cy="13764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552293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7CAEC6-1C85-43F2-B528-84AE50B48746}" type="datetime1">
              <a:rPr lang="en-US"/>
              <a:pPr>
                <a:defRPr/>
              </a:pPr>
              <a:t>10/2/2019</a:t>
            </a:fld>
            <a:endParaRPr lang="en-US" altLang="zh-TW"/>
          </a:p>
        </p:txBody>
      </p:sp>
      <p:sp>
        <p:nvSpPr>
          <p:cNvPr id="5" name="Rectangle 5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NTUT MMS LAB</a:t>
            </a:r>
          </a:p>
        </p:txBody>
      </p:sp>
      <p:sp>
        <p:nvSpPr>
          <p:cNvPr id="6" name="Rectangle 5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3495EE-6C77-4ADC-A8C0-7AB86812162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29624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904038" y="0"/>
            <a:ext cx="2239962" cy="622617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79388" y="0"/>
            <a:ext cx="6572250" cy="622617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3C18D2-52D5-4221-AAB4-A4D9657322E1}" type="datetime1">
              <a:rPr lang="en-US"/>
              <a:pPr>
                <a:defRPr/>
              </a:pPr>
              <a:t>10/2/2019</a:t>
            </a:fld>
            <a:endParaRPr lang="en-US" altLang="zh-TW"/>
          </a:p>
        </p:txBody>
      </p:sp>
      <p:sp>
        <p:nvSpPr>
          <p:cNvPr id="5" name="Rectangle 5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NTUT MMS LAB</a:t>
            </a:r>
          </a:p>
        </p:txBody>
      </p:sp>
      <p:sp>
        <p:nvSpPr>
          <p:cNvPr id="6" name="Rectangle 5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0B3309-3409-4286-AFBD-F9516731A0F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656753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標題，物件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232025" y="0"/>
            <a:ext cx="6911975" cy="7207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79388" y="908050"/>
            <a:ext cx="4351337" cy="531812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683125" y="908050"/>
            <a:ext cx="4352925" cy="531812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20764A-00C8-45F3-A79D-0E89094D04DD}" type="datetime1">
              <a:rPr lang="en-US"/>
              <a:pPr>
                <a:defRPr/>
              </a:pPr>
              <a:t>10/2/2019</a:t>
            </a:fld>
            <a:endParaRPr lang="en-US" altLang="zh-TW"/>
          </a:p>
        </p:txBody>
      </p:sp>
      <p:sp>
        <p:nvSpPr>
          <p:cNvPr id="6" name="Rectangle 5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NTUT MMS LAB</a:t>
            </a:r>
          </a:p>
        </p:txBody>
      </p:sp>
      <p:sp>
        <p:nvSpPr>
          <p:cNvPr id="7" name="Rectangle 5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15AF03-6B51-4DD4-9001-83C9FBEAF80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461228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232025" y="0"/>
            <a:ext cx="6911975" cy="7207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179388" y="908050"/>
            <a:ext cx="4351337" cy="531812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83125" y="908050"/>
            <a:ext cx="4352925" cy="531812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877758-6381-4385-9067-22C399DBEB2D}" type="datetime1">
              <a:rPr lang="en-US"/>
              <a:pPr>
                <a:defRPr/>
              </a:pPr>
              <a:t>10/2/2019</a:t>
            </a:fld>
            <a:endParaRPr lang="en-US" altLang="zh-TW"/>
          </a:p>
        </p:txBody>
      </p:sp>
      <p:sp>
        <p:nvSpPr>
          <p:cNvPr id="6" name="Rectangle 5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NTUT MMS LAB</a:t>
            </a:r>
          </a:p>
        </p:txBody>
      </p:sp>
      <p:sp>
        <p:nvSpPr>
          <p:cNvPr id="7" name="Rectangle 5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36EDEF-D0F2-4241-BF1E-2794D969C2D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26466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標題及文字在物件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232025" y="0"/>
            <a:ext cx="6911975" cy="7207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179388" y="908050"/>
            <a:ext cx="8856662" cy="25828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179388" y="3643313"/>
            <a:ext cx="8856662" cy="258286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0EE56C-A072-429A-AA44-DDA2DB5CC30F}" type="datetime1">
              <a:rPr lang="en-US"/>
              <a:pPr>
                <a:defRPr/>
              </a:pPr>
              <a:t>10/2/2019</a:t>
            </a:fld>
            <a:endParaRPr lang="en-US" altLang="zh-TW"/>
          </a:p>
        </p:txBody>
      </p:sp>
      <p:sp>
        <p:nvSpPr>
          <p:cNvPr id="6" name="Rectangle 5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NTUT MMS LAB</a:t>
            </a:r>
          </a:p>
        </p:txBody>
      </p:sp>
      <p:sp>
        <p:nvSpPr>
          <p:cNvPr id="7" name="Rectangle 5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BE247E-DFAF-4E93-B964-AB9365192EA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71361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D857A6-4C41-4D89-B7EE-9EFB299E91DC}" type="datetime1">
              <a:rPr lang="en-US"/>
              <a:pPr>
                <a:defRPr/>
              </a:pPr>
              <a:t>10/2/2019</a:t>
            </a:fld>
            <a:endParaRPr lang="en-US" altLang="zh-TW"/>
          </a:p>
        </p:txBody>
      </p:sp>
      <p:sp>
        <p:nvSpPr>
          <p:cNvPr id="5" name="Rectangle 5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NTUT MMS LAB</a:t>
            </a:r>
          </a:p>
        </p:txBody>
      </p:sp>
      <p:sp>
        <p:nvSpPr>
          <p:cNvPr id="6" name="Rectangle 5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871BDD-994F-466C-8153-A686AD97389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44214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2ED41D-9C5B-4BE1-A081-85A082DDF573}" type="datetime1">
              <a:rPr lang="en-US"/>
              <a:pPr>
                <a:defRPr/>
              </a:pPr>
              <a:t>10/2/2019</a:t>
            </a:fld>
            <a:endParaRPr lang="en-US" altLang="zh-TW"/>
          </a:p>
        </p:txBody>
      </p:sp>
      <p:sp>
        <p:nvSpPr>
          <p:cNvPr id="5" name="Rectangle 5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NTUT MMS LAB</a:t>
            </a:r>
          </a:p>
        </p:txBody>
      </p:sp>
      <p:sp>
        <p:nvSpPr>
          <p:cNvPr id="6" name="Rectangle 5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283207-3BD9-4467-9A84-F6884BCFAB0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54956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79388" y="908050"/>
            <a:ext cx="4351337" cy="5318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83125" y="908050"/>
            <a:ext cx="4352925" cy="5318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E4EF19-3184-4C3D-824A-C60824423530}" type="datetime1">
              <a:rPr lang="en-US"/>
              <a:pPr>
                <a:defRPr/>
              </a:pPr>
              <a:t>10/2/2019</a:t>
            </a:fld>
            <a:endParaRPr lang="en-US" altLang="zh-TW"/>
          </a:p>
        </p:txBody>
      </p:sp>
      <p:sp>
        <p:nvSpPr>
          <p:cNvPr id="6" name="Rectangle 5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NTUT MMS LAB</a:t>
            </a:r>
          </a:p>
        </p:txBody>
      </p:sp>
      <p:sp>
        <p:nvSpPr>
          <p:cNvPr id="7" name="Rectangle 5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F5F61B-135A-4985-A312-E88B92EDF35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47572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FB5F9B-F877-4AAB-968A-8FC572699F65}" type="datetime1">
              <a:rPr lang="en-US"/>
              <a:pPr>
                <a:defRPr/>
              </a:pPr>
              <a:t>10/2/2019</a:t>
            </a:fld>
            <a:endParaRPr lang="en-US" altLang="zh-TW"/>
          </a:p>
        </p:txBody>
      </p:sp>
      <p:sp>
        <p:nvSpPr>
          <p:cNvPr id="8" name="Rectangle 5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NTUT MMS LAB</a:t>
            </a:r>
          </a:p>
        </p:txBody>
      </p:sp>
      <p:sp>
        <p:nvSpPr>
          <p:cNvPr id="9" name="Rectangle 5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F454DB-C29D-4B05-A176-6D36C46945C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75619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68E173-D705-4B89-9BDB-ABD93373A86A}" type="datetime1">
              <a:rPr lang="en-US"/>
              <a:pPr>
                <a:defRPr/>
              </a:pPr>
              <a:t>10/2/2019</a:t>
            </a:fld>
            <a:endParaRPr lang="en-US" altLang="zh-TW"/>
          </a:p>
        </p:txBody>
      </p:sp>
      <p:sp>
        <p:nvSpPr>
          <p:cNvPr id="4" name="Rectangle 5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NTUT MMS LAB</a:t>
            </a:r>
          </a:p>
        </p:txBody>
      </p:sp>
      <p:sp>
        <p:nvSpPr>
          <p:cNvPr id="5" name="Rectangle 5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3A3B31-77F5-4061-925B-0834F13263F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11172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CB221D-2E65-48A2-94F8-CE3ED0309C1E}" type="datetime1">
              <a:rPr lang="en-US"/>
              <a:pPr>
                <a:defRPr/>
              </a:pPr>
              <a:t>10/2/2019</a:t>
            </a:fld>
            <a:endParaRPr lang="en-US" altLang="zh-TW"/>
          </a:p>
        </p:txBody>
      </p:sp>
      <p:sp>
        <p:nvSpPr>
          <p:cNvPr id="3" name="Rectangle 5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NTUT MMS LAB</a:t>
            </a:r>
          </a:p>
        </p:txBody>
      </p:sp>
      <p:sp>
        <p:nvSpPr>
          <p:cNvPr id="4" name="Rectangle 5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525231-C395-4ADA-8917-F9DA8C17704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63258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D7015B-CD89-4786-95FC-D1A102094A64}" type="datetime1">
              <a:rPr lang="en-US"/>
              <a:pPr>
                <a:defRPr/>
              </a:pPr>
              <a:t>10/2/2019</a:t>
            </a:fld>
            <a:endParaRPr lang="en-US" altLang="zh-TW"/>
          </a:p>
        </p:txBody>
      </p:sp>
      <p:sp>
        <p:nvSpPr>
          <p:cNvPr id="6" name="Rectangle 5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NTUT MMS LAB</a:t>
            </a:r>
          </a:p>
        </p:txBody>
      </p:sp>
      <p:sp>
        <p:nvSpPr>
          <p:cNvPr id="7" name="Rectangle 5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F70F42-4A16-44DB-B226-F2D4F12754C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86085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71C997-2AD9-446E-9D34-14AAD854FE67}" type="datetime1">
              <a:rPr lang="en-US"/>
              <a:pPr>
                <a:defRPr/>
              </a:pPr>
              <a:t>10/2/2019</a:t>
            </a:fld>
            <a:endParaRPr lang="en-US" altLang="zh-TW"/>
          </a:p>
        </p:txBody>
      </p:sp>
      <p:sp>
        <p:nvSpPr>
          <p:cNvPr id="6" name="Rectangle 5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NTUT MMS LAB</a:t>
            </a:r>
          </a:p>
        </p:txBody>
      </p:sp>
      <p:sp>
        <p:nvSpPr>
          <p:cNvPr id="7" name="Rectangle 5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2587A3-34FC-4996-A7CD-ECA2F65D868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02155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6" Type="http://schemas.openxmlformats.org/officeDocument/2006/relationships/vmlDrawing" Target="../drawings/vmlDrawing1.v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Object 62"/>
          <p:cNvGraphicFramePr>
            <a:graphicFrameLocks noChangeAspect="1"/>
          </p:cNvGraphicFramePr>
          <p:nvPr userDrawn="1"/>
        </p:nvGraphicFramePr>
        <p:xfrm>
          <a:off x="0" y="-26988"/>
          <a:ext cx="9144000" cy="670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4" name="PhotoImpact" r:id="rId17" imgW="12673016" imgH="9295238" progId="">
                  <p:embed/>
                </p:oleObj>
              </mc:Choice>
              <mc:Fallback>
                <p:oleObj name="PhotoImpact" r:id="rId17" imgW="12673016" imgH="9295238" progId="">
                  <p:embed/>
                  <p:pic>
                    <p:nvPicPr>
                      <p:cNvPr id="0" name="Picture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-26988"/>
                        <a:ext cx="9144000" cy="6707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BBE0E3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32025" y="0"/>
            <a:ext cx="6911975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908050"/>
            <a:ext cx="8856662" cy="531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68313" y="6381750"/>
            <a:ext cx="2133600" cy="331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600">
                <a:latin typeface="Courier New" pitchFamily="49" charset="0"/>
                <a:ea typeface="新細明體" pitchFamily="18" charset="-120"/>
              </a:defRPr>
            </a:lvl1pPr>
          </a:lstStyle>
          <a:p>
            <a:pPr>
              <a:defRPr/>
            </a:pPr>
            <a:fld id="{CB32A91F-CA1C-4E33-B66A-4F00135122C8}" type="datetime1">
              <a:rPr lang="en-US"/>
              <a:pPr>
                <a:defRPr/>
              </a:pPr>
              <a:t>10/2/2019</a:t>
            </a:fld>
            <a:endParaRPr lang="en-US" altLang="zh-TW"/>
          </a:p>
        </p:txBody>
      </p:sp>
      <p:sp>
        <p:nvSpPr>
          <p:cNvPr id="1078" name="Rectangle 5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03575" y="6453188"/>
            <a:ext cx="2967038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600">
                <a:latin typeface="Courier New" pitchFamily="49" charset="0"/>
                <a:ea typeface="新細明體" pitchFamily="18" charset="-120"/>
              </a:defRPr>
            </a:lvl1pPr>
          </a:lstStyle>
          <a:p>
            <a:pPr>
              <a:defRPr/>
            </a:pPr>
            <a:r>
              <a:rPr lang="en-US" altLang="zh-TW"/>
              <a:t>NTUT MMS LAB</a:t>
            </a:r>
          </a:p>
        </p:txBody>
      </p:sp>
      <p:sp>
        <p:nvSpPr>
          <p:cNvPr id="1079" name="Rectangle 5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48488" y="633730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2000">
                <a:latin typeface="Courier New" pitchFamily="49" charset="0"/>
                <a:ea typeface="新細明體" pitchFamily="18" charset="-120"/>
              </a:defRPr>
            </a:lvl1pPr>
          </a:lstStyle>
          <a:p>
            <a:pPr>
              <a:defRPr/>
            </a:pPr>
            <a:fld id="{372F4214-8AEC-4339-ACA7-B01400A2448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26" r:id="rId1"/>
    <p:sldLayoutId id="2147484313" r:id="rId2"/>
    <p:sldLayoutId id="2147484314" r:id="rId3"/>
    <p:sldLayoutId id="2147484315" r:id="rId4"/>
    <p:sldLayoutId id="2147484316" r:id="rId5"/>
    <p:sldLayoutId id="2147484317" r:id="rId6"/>
    <p:sldLayoutId id="2147484318" r:id="rId7"/>
    <p:sldLayoutId id="2147484319" r:id="rId8"/>
    <p:sldLayoutId id="2147484320" r:id="rId9"/>
    <p:sldLayoutId id="2147484321" r:id="rId10"/>
    <p:sldLayoutId id="2147484322" r:id="rId11"/>
    <p:sldLayoutId id="2147484323" r:id="rId12"/>
    <p:sldLayoutId id="2147484324" r:id="rId13"/>
    <p:sldLayoutId id="2147484325" r:id="rId14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4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400" b="1">
          <a:solidFill>
            <a:schemeClr val="tx1"/>
          </a:solidFill>
          <a:latin typeface="Comic Sans MS" pitchFamily="66" charset="0"/>
          <a:ea typeface="新細明體" pitchFamily="18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400" b="1">
          <a:solidFill>
            <a:schemeClr val="tx1"/>
          </a:solidFill>
          <a:latin typeface="Comic Sans MS" pitchFamily="66" charset="0"/>
          <a:ea typeface="新細明體" pitchFamily="18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400" b="1">
          <a:solidFill>
            <a:schemeClr val="tx1"/>
          </a:solidFill>
          <a:latin typeface="Comic Sans MS" pitchFamily="66" charset="0"/>
          <a:ea typeface="新細明體" pitchFamily="18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400" b="1">
          <a:solidFill>
            <a:schemeClr val="tx1"/>
          </a:solidFill>
          <a:latin typeface="Comic Sans MS" pitchFamily="66" charset="0"/>
          <a:ea typeface="新細明體" pitchFamily="18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400" b="1">
          <a:solidFill>
            <a:schemeClr val="tx1"/>
          </a:solidFill>
          <a:latin typeface="Comic Sans MS" pitchFamily="66" charset="0"/>
          <a:ea typeface="新細明體" pitchFamily="18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400" b="1">
          <a:solidFill>
            <a:schemeClr val="tx1"/>
          </a:solidFill>
          <a:latin typeface="Comic Sans MS" pitchFamily="66" charset="0"/>
          <a:ea typeface="新細明體" pitchFamily="18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400" b="1">
          <a:solidFill>
            <a:schemeClr val="tx1"/>
          </a:solidFill>
          <a:latin typeface="Comic Sans MS" pitchFamily="66" charset="0"/>
          <a:ea typeface="新細明體" pitchFamily="18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400" b="1">
          <a:solidFill>
            <a:schemeClr val="tx1"/>
          </a:solidFill>
          <a:latin typeface="Comic Sans MS" pitchFamily="66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image" Target="../media/image57.png"/><Relationship Id="rId7" Type="http://schemas.openxmlformats.org/officeDocument/2006/relationships/image" Target="../media/image6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11" Type="http://schemas.openxmlformats.org/officeDocument/2006/relationships/image" Target="../media/image65.png"/><Relationship Id="rId5" Type="http://schemas.openxmlformats.org/officeDocument/2006/relationships/image" Target="../media/image59.png"/><Relationship Id="rId10" Type="http://schemas.openxmlformats.org/officeDocument/2006/relationships/image" Target="../media/image64.png"/><Relationship Id="rId4" Type="http://schemas.openxmlformats.org/officeDocument/2006/relationships/image" Target="../media/image58.png"/><Relationship Id="rId9" Type="http://schemas.openxmlformats.org/officeDocument/2006/relationships/image" Target="../media/image6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7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2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5.png"/><Relationship Id="rId4" Type="http://schemas.openxmlformats.org/officeDocument/2006/relationships/image" Target="../media/image74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w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8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0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1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64"/>
          <p:cNvSpPr>
            <a:spLocks noGrp="1" noChangeArrowheads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C2B309F5-9DF0-489D-9C48-235981EC41AD}" type="slidenum">
              <a:rPr lang="en-US" altLang="zh-TW" smtClean="0"/>
              <a:pPr/>
              <a:t>1</a:t>
            </a:fld>
            <a:endParaRPr lang="en-US" altLang="zh-TW" dirty="0" smtClean="0"/>
          </a:p>
        </p:txBody>
      </p:sp>
      <p:sp>
        <p:nvSpPr>
          <p:cNvPr id="3075" name="Rectangle 71"/>
          <p:cNvSpPr>
            <a:spLocks noGrp="1" noChangeArrowheads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r>
              <a:rPr lang="en-US" altLang="zh-TW" dirty="0" smtClean="0"/>
              <a:t>NTUT MMS LAB</a:t>
            </a:r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CHAPTER 2</a:t>
            </a:r>
          </a:p>
        </p:txBody>
      </p:sp>
      <p:sp>
        <p:nvSpPr>
          <p:cNvPr id="307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35758" y="2879178"/>
            <a:ext cx="6048375" cy="1859509"/>
          </a:xfrm>
        </p:spPr>
        <p:txBody>
          <a:bodyPr/>
          <a:lstStyle/>
          <a:p>
            <a:pPr eaLnBrk="1" hangingPunct="1"/>
            <a:r>
              <a:rPr lang="zh-TW" altLang="en-US" sz="2400" dirty="0" smtClean="0">
                <a:latin typeface="標楷體" pitchFamily="65" charset="-120"/>
                <a:ea typeface="標楷體" pitchFamily="65" charset="-120"/>
              </a:rPr>
              <a:t>條件處理</a:t>
            </a:r>
            <a:r>
              <a:rPr lang="en-US" altLang="zh-TW" sz="2400" dirty="0" smtClean="0">
                <a:latin typeface="標楷體" pitchFamily="65" charset="-120"/>
                <a:ea typeface="標楷體" pitchFamily="65" charset="-120"/>
              </a:rPr>
              <a:t>(ch5) </a:t>
            </a:r>
            <a:endParaRPr lang="en-US" altLang="zh-TW" sz="2400" dirty="0" smtClean="0"/>
          </a:p>
          <a:p>
            <a:pPr eaLnBrk="1" hangingPunct="1"/>
            <a:r>
              <a:rPr lang="zh-TW" altLang="en-US" sz="2400" dirty="0" smtClean="0">
                <a:latin typeface="標楷體" pitchFamily="65" charset="-120"/>
                <a:ea typeface="標楷體" pitchFamily="65" charset="-120"/>
              </a:rPr>
              <a:t>迴圈敘述</a:t>
            </a:r>
            <a:r>
              <a:rPr lang="en-US" altLang="zh-TW" sz="2400" dirty="0" smtClean="0">
                <a:latin typeface="標楷體" pitchFamily="65" charset="-120"/>
                <a:ea typeface="標楷體" pitchFamily="65" charset="-120"/>
              </a:rPr>
              <a:t>(ch6)</a:t>
            </a:r>
          </a:p>
          <a:p>
            <a:pPr eaLnBrk="1" hangingPunct="1"/>
            <a:r>
              <a:rPr lang="zh-TW" altLang="en-US" sz="2400" dirty="0" smtClean="0">
                <a:latin typeface="標楷體" pitchFamily="65" charset="-120"/>
                <a:ea typeface="標楷體" pitchFamily="65" charset="-120"/>
              </a:rPr>
              <a:t>陣列</a:t>
            </a:r>
            <a:r>
              <a:rPr lang="en-US" altLang="zh-TW" sz="2400" dirty="0" smtClean="0">
                <a:latin typeface="標楷體" pitchFamily="65" charset="-120"/>
                <a:ea typeface="標楷體" pitchFamily="65" charset="-120"/>
              </a:rPr>
              <a:t>(ch7)</a:t>
            </a:r>
            <a:endParaRPr lang="en-US" altLang="zh-TW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Blip>
                <a:blip r:embed="rId2"/>
              </a:buBlip>
            </a:pPr>
            <a:r>
              <a:rPr lang="en-US" altLang="zh-TW" b="1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if ~ else</a:t>
            </a:r>
            <a:r>
              <a:rPr lang="zh-TW" altLang="en-US" b="1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敘述</a:t>
            </a:r>
            <a:r>
              <a:rPr lang="en-US" altLang="zh-TW" b="1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(2/2</a:t>
            </a:r>
            <a:r>
              <a:rPr lang="en-US" altLang="zh-TW" b="1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)</a:t>
            </a:r>
            <a:endParaRPr lang="en-US" altLang="zh-TW" b="1" dirty="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endParaRPr lang="zh-TW" altLang="en-US" b="1" dirty="0">
              <a:solidFill>
                <a:srgbClr val="002060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2.1 </a:t>
            </a:r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條件處理</a:t>
            </a:r>
            <a:r>
              <a:rPr lang="en-US" altLang="zh-TW" dirty="0">
                <a:latin typeface="標楷體" pitchFamily="65" charset="-120"/>
                <a:ea typeface="標楷體" pitchFamily="65" charset="-120"/>
              </a:rPr>
              <a:t> 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>
          <a:xfrm>
            <a:off x="6948488" y="6409134"/>
            <a:ext cx="2133600" cy="476250"/>
          </a:xfrm>
        </p:spPr>
        <p:txBody>
          <a:bodyPr/>
          <a:lstStyle/>
          <a:p>
            <a:pPr>
              <a:defRPr/>
            </a:pPr>
            <a:fld id="{66871BDD-994F-466C-8153-A686AD97389A}" type="slidenum">
              <a:rPr lang="en-US" altLang="zh-TW" smtClean="0"/>
              <a:pPr>
                <a:defRPr/>
              </a:pPr>
              <a:t>10</a:t>
            </a:fld>
            <a:endParaRPr lang="en-US" altLang="zh-TW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307" y="1735393"/>
            <a:ext cx="4343400" cy="4019550"/>
          </a:xfrm>
          <a:prstGeom prst="rect">
            <a:avLst/>
          </a:prstGeom>
          <a:ln>
            <a:solidFill>
              <a:srgbClr val="000099"/>
            </a:solidFill>
          </a:ln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0063" y="1741827"/>
            <a:ext cx="1999122" cy="1825285"/>
          </a:xfrm>
          <a:prstGeom prst="rect">
            <a:avLst/>
          </a:prstGeom>
          <a:ln>
            <a:solidFill>
              <a:srgbClr val="000099"/>
            </a:solidFill>
          </a:ln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98722" y="4143202"/>
            <a:ext cx="2014751" cy="1854155"/>
          </a:xfrm>
          <a:prstGeom prst="rect">
            <a:avLst/>
          </a:prstGeom>
          <a:ln>
            <a:solidFill>
              <a:srgbClr val="000099"/>
            </a:solidFill>
          </a:ln>
        </p:spPr>
      </p:pic>
      <p:sp>
        <p:nvSpPr>
          <p:cNvPr id="34" name="直線圖說文字 1 33"/>
          <p:cNvSpPr/>
          <p:nvPr/>
        </p:nvSpPr>
        <p:spPr bwMode="auto">
          <a:xfrm>
            <a:off x="3628085" y="4321547"/>
            <a:ext cx="2059927" cy="670858"/>
          </a:xfrm>
          <a:prstGeom prst="borderCallout1">
            <a:avLst>
              <a:gd name="adj1" fmla="val 46563"/>
              <a:gd name="adj2" fmla="val -540"/>
              <a:gd name="adj3" fmla="val 31635"/>
              <a:gd name="adj4" fmla="val -19135"/>
            </a:avLst>
          </a:prstGeom>
          <a:solidFill>
            <a:srgbClr val="FFFFFF"/>
          </a:solidFill>
          <a:ln w="31750" cap="sq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3598372" y="4350859"/>
            <a:ext cx="2119352" cy="584775"/>
          </a:xfrm>
          <a:prstGeom prst="rect">
            <a:avLst/>
          </a:prstGeom>
          <a:noFill/>
          <a:ln w="28575"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zh-TW" altLang="en-US" sz="1600" b="0" dirty="0">
                <a:latin typeface="標楷體" panose="03000509000000000000" pitchFamily="65" charset="-120"/>
                <a:ea typeface="標楷體" panose="03000509000000000000" pitchFamily="65" charset="-120"/>
              </a:rPr>
              <a:t>當使用者輸入值為</a:t>
            </a:r>
            <a:r>
              <a:rPr lang="en-US" altLang="zh-TW" sz="1600" b="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</a:p>
          <a:p>
            <a:pPr>
              <a:defRPr/>
            </a:pPr>
            <a:r>
              <a:rPr lang="zh-TW" altLang="en-US" sz="1600" b="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時，會</a:t>
            </a:r>
            <a:r>
              <a:rPr lang="zh-TW" altLang="en-US" sz="1600" b="0" dirty="0">
                <a:latin typeface="標楷體" panose="03000509000000000000" pitchFamily="65" charset="-120"/>
                <a:ea typeface="標楷體" panose="03000509000000000000" pitchFamily="65" charset="-120"/>
              </a:rPr>
              <a:t>執行</a:t>
            </a:r>
            <a:r>
              <a:rPr lang="zh-TW" altLang="en-US" sz="1600" b="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此區塊</a:t>
            </a:r>
            <a:endParaRPr lang="zh-TW" altLang="en-US" sz="1600" b="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7" name="直線圖說文字 1 36"/>
          <p:cNvSpPr/>
          <p:nvPr/>
        </p:nvSpPr>
        <p:spPr bwMode="auto">
          <a:xfrm>
            <a:off x="3444928" y="5372555"/>
            <a:ext cx="2347959" cy="670858"/>
          </a:xfrm>
          <a:prstGeom prst="borderCallout1">
            <a:avLst>
              <a:gd name="adj1" fmla="val 50350"/>
              <a:gd name="adj2" fmla="val -540"/>
              <a:gd name="adj3" fmla="val -10014"/>
              <a:gd name="adj4" fmla="val -16745"/>
            </a:avLst>
          </a:prstGeom>
          <a:solidFill>
            <a:srgbClr val="FFFFFF"/>
          </a:solidFill>
          <a:ln w="31750" cap="sq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3417444" y="5424538"/>
            <a:ext cx="2407384" cy="584775"/>
          </a:xfrm>
          <a:prstGeom prst="rect">
            <a:avLst/>
          </a:prstGeom>
          <a:noFill/>
          <a:ln w="28575"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zh-TW" altLang="en-US" sz="1600" b="0" dirty="0">
                <a:latin typeface="標楷體" panose="03000509000000000000" pitchFamily="65" charset="-120"/>
                <a:ea typeface="標楷體" panose="03000509000000000000" pitchFamily="65" charset="-120"/>
              </a:rPr>
              <a:t>當使用者輸入</a:t>
            </a:r>
            <a:r>
              <a:rPr lang="zh-TW" altLang="en-US" sz="1600" b="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值</a:t>
            </a:r>
            <a:r>
              <a:rPr lang="en-US" altLang="zh-TW" sz="1600" b="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zh-TW" altLang="en-US" sz="1600" b="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以外的數字時，會</a:t>
            </a:r>
            <a:r>
              <a:rPr lang="zh-TW" altLang="en-US" sz="1600" b="0" dirty="0">
                <a:latin typeface="標楷體" panose="03000509000000000000" pitchFamily="65" charset="-120"/>
                <a:ea typeface="標楷體" panose="03000509000000000000" pitchFamily="65" charset="-120"/>
              </a:rPr>
              <a:t>執行</a:t>
            </a:r>
            <a:r>
              <a:rPr lang="zh-TW" altLang="en-US" sz="1600" b="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此區塊</a:t>
            </a:r>
            <a:endParaRPr lang="zh-TW" altLang="en-US" sz="1600" b="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9" name="直線圖說文字 1 38"/>
          <p:cNvSpPr/>
          <p:nvPr/>
        </p:nvSpPr>
        <p:spPr bwMode="auto">
          <a:xfrm>
            <a:off x="7521066" y="3051437"/>
            <a:ext cx="1094357" cy="347496"/>
          </a:xfrm>
          <a:prstGeom prst="borderCallout1">
            <a:avLst>
              <a:gd name="adj1" fmla="val 50350"/>
              <a:gd name="adj2" fmla="val -540"/>
              <a:gd name="adj3" fmla="val -8121"/>
              <a:gd name="adj4" fmla="val -17286"/>
            </a:avLst>
          </a:prstGeom>
          <a:solidFill>
            <a:srgbClr val="FFFFFF"/>
          </a:solidFill>
          <a:ln w="31750" cap="sq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40" name="文字方塊 39"/>
          <p:cNvSpPr txBox="1"/>
          <p:nvPr/>
        </p:nvSpPr>
        <p:spPr>
          <a:xfrm>
            <a:off x="7461641" y="3060379"/>
            <a:ext cx="1214815" cy="338554"/>
          </a:xfrm>
          <a:prstGeom prst="rect">
            <a:avLst/>
          </a:prstGeom>
          <a:noFill/>
          <a:ln w="28575"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zh-TW" altLang="en-US" sz="1600" b="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輸出</a:t>
            </a:r>
            <a:r>
              <a:rPr lang="zh-TW" altLang="en-US" sz="1600" b="0" dirty="0">
                <a:latin typeface="標楷體" panose="03000509000000000000" pitchFamily="65" charset="-120"/>
                <a:ea typeface="標楷體" panose="03000509000000000000" pitchFamily="65" charset="-120"/>
              </a:rPr>
              <a:t>結果</a:t>
            </a:r>
          </a:p>
        </p:txBody>
      </p:sp>
      <p:sp>
        <p:nvSpPr>
          <p:cNvPr id="41" name="直線圖說文字 1 40"/>
          <p:cNvSpPr/>
          <p:nvPr/>
        </p:nvSpPr>
        <p:spPr bwMode="auto">
          <a:xfrm>
            <a:off x="7476036" y="5517608"/>
            <a:ext cx="1094357" cy="347496"/>
          </a:xfrm>
          <a:prstGeom prst="borderCallout1">
            <a:avLst>
              <a:gd name="adj1" fmla="val 50350"/>
              <a:gd name="adj2" fmla="val -540"/>
              <a:gd name="adj3" fmla="val -8121"/>
              <a:gd name="adj4" fmla="val -17286"/>
            </a:avLst>
          </a:prstGeom>
          <a:solidFill>
            <a:srgbClr val="FFFFFF"/>
          </a:solidFill>
          <a:ln w="31750" cap="sq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42" name="文字方塊 41"/>
          <p:cNvSpPr txBox="1"/>
          <p:nvPr/>
        </p:nvSpPr>
        <p:spPr>
          <a:xfrm>
            <a:off x="7416611" y="5526550"/>
            <a:ext cx="1214815" cy="338554"/>
          </a:xfrm>
          <a:prstGeom prst="rect">
            <a:avLst/>
          </a:prstGeom>
          <a:noFill/>
          <a:ln w="28575"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zh-TW" altLang="en-US" sz="1600" b="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輸出</a:t>
            </a:r>
            <a:r>
              <a:rPr lang="zh-TW" altLang="en-US" sz="1600" b="0" dirty="0">
                <a:latin typeface="標楷體" panose="03000509000000000000" pitchFamily="65" charset="-120"/>
                <a:ea typeface="標楷體" panose="03000509000000000000" pitchFamily="65" charset="-120"/>
              </a:rPr>
              <a:t>結果</a:t>
            </a:r>
          </a:p>
        </p:txBody>
      </p:sp>
      <p:sp>
        <p:nvSpPr>
          <p:cNvPr id="43" name="向右箭號 42"/>
          <p:cNvSpPr/>
          <p:nvPr/>
        </p:nvSpPr>
        <p:spPr bwMode="auto">
          <a:xfrm>
            <a:off x="5324690" y="3598847"/>
            <a:ext cx="432048" cy="379579"/>
          </a:xfrm>
          <a:prstGeom prst="rightArrow">
            <a:avLst/>
          </a:prstGeom>
          <a:solidFill>
            <a:srgbClr val="FF0000"/>
          </a:solidFill>
          <a:ln w="31750" cap="sq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44" name="文字方塊 43"/>
          <p:cNvSpPr txBox="1"/>
          <p:nvPr/>
        </p:nvSpPr>
        <p:spPr>
          <a:xfrm>
            <a:off x="6100747" y="1296815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條件成立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5" name="文字方塊 44"/>
          <p:cNvSpPr txBox="1"/>
          <p:nvPr/>
        </p:nvSpPr>
        <p:spPr>
          <a:xfrm>
            <a:off x="5982124" y="3730116"/>
            <a:ext cx="17719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條件不成立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9" name="頁尾版面配置區 3"/>
          <p:cNvSpPr>
            <a:spLocks noGrp="1"/>
          </p:cNvSpPr>
          <p:nvPr>
            <p:ph type="ftr" sz="quarter" idx="11"/>
          </p:nvPr>
        </p:nvSpPr>
        <p:spPr>
          <a:xfrm>
            <a:off x="3203575" y="6453188"/>
            <a:ext cx="2967038" cy="288925"/>
          </a:xfrm>
        </p:spPr>
        <p:txBody>
          <a:bodyPr/>
          <a:lstStyle/>
          <a:p>
            <a:pPr>
              <a:defRPr/>
            </a:pPr>
            <a:r>
              <a:rPr lang="en-US" altLang="zh-TW" smtClean="0"/>
              <a:t>NTUT MMS LAB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32473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33"/>
          <p:cNvGrpSpPr>
            <a:grpSpLocks/>
          </p:cNvGrpSpPr>
          <p:nvPr/>
        </p:nvGrpSpPr>
        <p:grpSpPr bwMode="auto">
          <a:xfrm>
            <a:off x="5503537" y="2840881"/>
            <a:ext cx="461962" cy="344487"/>
            <a:chOff x="6444208" y="2492896"/>
            <a:chExt cx="461975" cy="344545"/>
          </a:xfrm>
        </p:grpSpPr>
        <p:cxnSp>
          <p:nvCxnSpPr>
            <p:cNvPr id="7259" name="直線單箭頭接點 34"/>
            <p:cNvCxnSpPr>
              <a:cxnSpLocks noChangeShapeType="1"/>
            </p:cNvCxnSpPr>
            <p:nvPr/>
          </p:nvCxnSpPr>
          <p:spPr bwMode="auto">
            <a:xfrm flipV="1">
              <a:off x="6486289" y="2837440"/>
              <a:ext cx="419894" cy="1"/>
            </a:xfrm>
            <a:prstGeom prst="straightConnector1">
              <a:avLst/>
            </a:prstGeom>
            <a:noFill/>
            <a:ln w="31750" cap="sq" algn="ctr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7260" name="文字方塊 42"/>
            <p:cNvSpPr txBox="1">
              <a:spLocks noChangeArrowheads="1"/>
            </p:cNvSpPr>
            <p:nvPr/>
          </p:nvSpPr>
          <p:spPr bwMode="auto">
            <a:xfrm>
              <a:off x="6444208" y="2492896"/>
              <a:ext cx="36004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TW" altLang="en-US" sz="1400"/>
                <a:t>真</a:t>
              </a:r>
            </a:p>
          </p:txBody>
        </p:sp>
      </p:grpSp>
      <p:sp>
        <p:nvSpPr>
          <p:cNvPr id="7171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2.1 </a:t>
            </a:r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條件處理</a:t>
            </a:r>
            <a:r>
              <a:rPr lang="en-US" altLang="zh-TW" dirty="0">
                <a:latin typeface="標楷體" pitchFamily="65" charset="-120"/>
                <a:ea typeface="標楷體" pitchFamily="65" charset="-120"/>
              </a:rPr>
              <a:t> </a:t>
            </a:r>
            <a:endParaRPr lang="zh-TW" altLang="en-US" dirty="0" smtClean="0"/>
          </a:p>
        </p:txBody>
      </p:sp>
      <p:sp>
        <p:nvSpPr>
          <p:cNvPr id="7172" name="內容版面配置區 2"/>
          <p:cNvSpPr>
            <a:spLocks noGrp="1"/>
          </p:cNvSpPr>
          <p:nvPr>
            <p:ph idx="1"/>
          </p:nvPr>
        </p:nvSpPr>
        <p:spPr>
          <a:xfrm>
            <a:off x="179512" y="792155"/>
            <a:ext cx="8281044" cy="5318125"/>
          </a:xfrm>
        </p:spPr>
        <p:txBody>
          <a:bodyPr/>
          <a:lstStyle/>
          <a:p>
            <a:pPr>
              <a:lnSpc>
                <a:spcPts val="3360"/>
              </a:lnSpc>
              <a:buBlip>
                <a:blip r:embed="rId2"/>
              </a:buBlip>
            </a:pPr>
            <a:r>
              <a:rPr lang="en-US" altLang="zh-TW" b="1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if ~ else if ~ else</a:t>
            </a:r>
            <a:r>
              <a:rPr lang="zh-TW" altLang="en-US" b="1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敘述</a:t>
            </a:r>
            <a:r>
              <a:rPr lang="en-US" altLang="zh-TW" b="1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(1/2)</a:t>
            </a:r>
            <a:endParaRPr lang="en-US" altLang="zh-TW" b="1" dirty="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0" indent="0">
              <a:lnSpc>
                <a:spcPts val="3360"/>
              </a:lnSpc>
              <a:buNone/>
            </a:pPr>
            <a:r>
              <a:rPr lang="zh-TW" altLang="en-US" sz="20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        之前介紹的</a:t>
            </a:r>
            <a:r>
              <a:rPr lang="en-US" altLang="zh-TW" sz="20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if</a:t>
            </a:r>
            <a:r>
              <a:rPr lang="zh-TW" altLang="en-US" sz="20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敘述都只有一個條件式，如果要用到多個條件是就約透過</a:t>
            </a:r>
            <a:r>
              <a:rPr lang="en-US" altLang="zh-TW" sz="20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if</a:t>
            </a:r>
            <a:r>
              <a:rPr lang="zh-TW" altLang="en-US" sz="20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</a:t>
            </a:r>
            <a:r>
              <a:rPr lang="en-US" altLang="zh-TW" sz="20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~</a:t>
            </a:r>
            <a:r>
              <a:rPr lang="zh-TW" altLang="en-US" sz="20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</a:t>
            </a:r>
            <a:r>
              <a:rPr lang="en-US" altLang="zh-TW" sz="20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else</a:t>
            </a:r>
            <a:r>
              <a:rPr lang="zh-TW" altLang="en-US" sz="20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</a:t>
            </a:r>
            <a:r>
              <a:rPr lang="en-US" altLang="zh-TW" sz="20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if</a:t>
            </a:r>
            <a:r>
              <a:rPr lang="zh-TW" altLang="en-US" sz="20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</a:t>
            </a:r>
            <a:r>
              <a:rPr lang="en-US" altLang="zh-TW" sz="20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~</a:t>
            </a:r>
            <a:r>
              <a:rPr lang="zh-TW" altLang="en-US" sz="20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</a:t>
            </a:r>
            <a:r>
              <a:rPr lang="en-US" altLang="zh-TW" sz="20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else</a:t>
            </a:r>
            <a:r>
              <a:rPr lang="zh-TW" altLang="en-US" sz="20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敘述達成。</a:t>
            </a:r>
            <a:endParaRPr lang="en-US" altLang="zh-TW" sz="2000" dirty="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TW" b="1" dirty="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16" name="頁尾版面配置區 3"/>
          <p:cNvSpPr>
            <a:spLocks noGrp="1"/>
          </p:cNvSpPr>
          <p:nvPr>
            <p:ph type="ftr" sz="quarter" idx="11"/>
          </p:nvPr>
        </p:nvSpPr>
        <p:spPr>
          <a:xfrm>
            <a:off x="3203575" y="6453188"/>
            <a:ext cx="2967038" cy="288925"/>
          </a:xfrm>
        </p:spPr>
        <p:txBody>
          <a:bodyPr/>
          <a:lstStyle/>
          <a:p>
            <a:pPr>
              <a:defRPr/>
            </a:pPr>
            <a:r>
              <a:rPr lang="en-US" altLang="zh-TW" dirty="0" smtClean="0"/>
              <a:t>NTUT MMS LAB</a:t>
            </a:r>
            <a:endParaRPr lang="en-US" altLang="zh-TW" dirty="0"/>
          </a:p>
        </p:txBody>
      </p:sp>
      <p:sp>
        <p:nvSpPr>
          <p:cNvPr id="7174" name="投影片編號版面配置區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A8D3E9C-CCC1-4BB3-A906-4E5F757C2A44}" type="slidenum">
              <a:rPr lang="en-US" altLang="zh-TW" smtClean="0"/>
              <a:pPr/>
              <a:t>11</a:t>
            </a:fld>
            <a:endParaRPr lang="en-US" altLang="zh-TW" dirty="0" smtClean="0"/>
          </a:p>
        </p:txBody>
      </p:sp>
      <p:sp>
        <p:nvSpPr>
          <p:cNvPr id="7189" name="矩形 44"/>
          <p:cNvSpPr>
            <a:spLocks noChangeArrowheads="1"/>
          </p:cNvSpPr>
          <p:nvPr/>
        </p:nvSpPr>
        <p:spPr bwMode="auto">
          <a:xfrm>
            <a:off x="5460674" y="2896443"/>
            <a:ext cx="534988" cy="576263"/>
          </a:xfrm>
          <a:prstGeom prst="rect">
            <a:avLst/>
          </a:prstGeom>
          <a:solidFill>
            <a:schemeClr val="bg1"/>
          </a:solidFill>
          <a:ln w="31750" cap="sq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" name="矩形 3"/>
          <p:cNvSpPr/>
          <p:nvPr/>
        </p:nvSpPr>
        <p:spPr bwMode="auto">
          <a:xfrm>
            <a:off x="766195" y="2539435"/>
            <a:ext cx="3157733" cy="3481853"/>
          </a:xfrm>
          <a:prstGeom prst="rect">
            <a:avLst/>
          </a:prstGeom>
          <a:solidFill>
            <a:schemeClr val="bg1">
              <a:lumMod val="85000"/>
            </a:schemeClr>
          </a:solidFill>
          <a:ln w="31750" cap="sq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l" eaLnBrk="1" fontAlgn="ctr" hangingPunct="1">
              <a:lnSpc>
                <a:spcPts val="2160"/>
              </a:lnSpc>
              <a:spcBef>
                <a:spcPct val="50000"/>
              </a:spcBef>
            </a:pP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l" eaLnBrk="1" fontAlgn="ctr" hangingPunct="1">
              <a:spcBef>
                <a:spcPct val="50000"/>
              </a:spcBef>
            </a:pPr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if (</a:t>
            </a: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條件式</a:t>
            </a:r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1) {</a:t>
            </a:r>
          </a:p>
          <a:p>
            <a:pPr algn="l" eaLnBrk="1" fontAlgn="ctr" hangingPunct="1">
              <a:spcBef>
                <a:spcPct val="50000"/>
              </a:spcBef>
            </a:pPr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  </a:t>
            </a: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程式敘述</a:t>
            </a:r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1 </a:t>
            </a:r>
            <a:r>
              <a:rPr lang="en-US" altLang="zh-TW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;  </a:t>
            </a:r>
            <a:endParaRPr lang="en-US" altLang="zh-TW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l" eaLnBrk="1" fontAlgn="ctr" hangingPunct="1">
              <a:spcBef>
                <a:spcPct val="50000"/>
              </a:spcBef>
            </a:pPr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  …</a:t>
            </a:r>
          </a:p>
          <a:p>
            <a:pPr algn="l" eaLnBrk="1" fontAlgn="ctr" hangingPunct="1">
              <a:spcBef>
                <a:spcPct val="50000"/>
              </a:spcBef>
            </a:pPr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}</a:t>
            </a:r>
          </a:p>
          <a:p>
            <a:pPr algn="l" eaLnBrk="1" fontAlgn="ctr" hangingPunct="1">
              <a:spcBef>
                <a:spcPct val="50000"/>
              </a:spcBef>
            </a:pPr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else if (</a:t>
            </a: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條件式</a:t>
            </a:r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2) {</a:t>
            </a:r>
          </a:p>
          <a:p>
            <a:pPr algn="l" eaLnBrk="1" fontAlgn="ctr" hangingPunct="1">
              <a:spcBef>
                <a:spcPct val="50000"/>
              </a:spcBef>
            </a:pPr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  </a:t>
            </a: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程式</a:t>
            </a:r>
            <a:r>
              <a:rPr lang="zh-TW" altLang="en-US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敘述</a:t>
            </a:r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2</a:t>
            </a:r>
            <a:r>
              <a:rPr lang="en-US" altLang="zh-TW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;</a:t>
            </a:r>
          </a:p>
          <a:p>
            <a:pPr algn="l" eaLnBrk="1" fontAlgn="ctr" hangingPunct="1">
              <a:spcBef>
                <a:spcPct val="50000"/>
              </a:spcBef>
            </a:pP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…        </a:t>
            </a:r>
            <a:endParaRPr lang="en-US" altLang="zh-TW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l" eaLnBrk="1" fontAlgn="ctr" hangingPunct="1">
              <a:spcBef>
                <a:spcPct val="50000"/>
              </a:spcBef>
            </a:pPr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}</a:t>
            </a:r>
          </a:p>
          <a:p>
            <a:pPr algn="l" eaLnBrk="1" fontAlgn="ctr" hangingPunct="1">
              <a:spcBef>
                <a:spcPct val="50000"/>
              </a:spcBef>
            </a:pPr>
            <a:r>
              <a:rPr lang="en-US" altLang="zh-TW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else {</a:t>
            </a:r>
          </a:p>
          <a:p>
            <a:pPr algn="l" eaLnBrk="1" fontAlgn="ctr" hangingPunct="1">
              <a:spcBef>
                <a:spcPct val="50000"/>
              </a:spcBef>
            </a:pPr>
            <a:r>
              <a:rPr lang="zh-TW" altLang="en-US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 程式敘述</a:t>
            </a:r>
            <a:r>
              <a:rPr lang="en-US" altLang="zh-TW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3</a:t>
            </a:r>
            <a:r>
              <a:rPr lang="zh-TW" altLang="en-US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;</a:t>
            </a:r>
            <a:endParaRPr lang="en-US" altLang="zh-TW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l" eaLnBrk="1" fontAlgn="ctr" hangingPunct="1">
              <a:spcBef>
                <a:spcPct val="50000"/>
              </a:spcBef>
            </a:pPr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   </a:t>
            </a:r>
            <a:r>
              <a:rPr lang="en-US" altLang="zh-TW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…</a:t>
            </a:r>
            <a:endParaRPr lang="en-US" altLang="zh-TW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l" eaLnBrk="1" fontAlgn="ctr" hangingPunct="1">
              <a:spcBef>
                <a:spcPct val="50000"/>
              </a:spcBef>
            </a:pPr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}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677788" y="2322833"/>
            <a:ext cx="88407" cy="3698455"/>
          </a:xfrm>
          <a:prstGeom prst="rect">
            <a:avLst/>
          </a:prstGeom>
          <a:solidFill>
            <a:srgbClr val="000099"/>
          </a:solidFill>
          <a:ln w="31750" cap="sq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8" name="流程圖: 結束點 7"/>
          <p:cNvSpPr/>
          <p:nvPr/>
        </p:nvSpPr>
        <p:spPr bwMode="auto">
          <a:xfrm>
            <a:off x="388708" y="2327714"/>
            <a:ext cx="720080" cy="291906"/>
          </a:xfrm>
          <a:prstGeom prst="flowChartTerminator">
            <a:avLst/>
          </a:prstGeom>
          <a:solidFill>
            <a:schemeClr val="bg1"/>
          </a:solidFill>
          <a:ln w="19050" cap="sq" cmpd="sng" algn="ctr">
            <a:solidFill>
              <a:srgbClr val="0000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451230" y="229835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語</a:t>
            </a:r>
            <a:r>
              <a:rPr lang="zh-TW" altLang="en-US" sz="1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法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7094" y="2265823"/>
            <a:ext cx="3733800" cy="412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939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2.1 </a:t>
            </a:r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條件處理</a:t>
            </a:r>
            <a:r>
              <a:rPr lang="en-US" altLang="zh-TW" dirty="0">
                <a:latin typeface="標楷體" pitchFamily="65" charset="-120"/>
                <a:ea typeface="標楷體" pitchFamily="65" charset="-120"/>
              </a:rPr>
              <a:t>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Blip>
                <a:blip r:embed="rId2"/>
              </a:buBlip>
            </a:pPr>
            <a:r>
              <a:rPr lang="en-US" altLang="zh-TW" b="1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if</a:t>
            </a:r>
            <a:r>
              <a:rPr lang="zh-TW" altLang="en-US" b="1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～</a:t>
            </a:r>
            <a:r>
              <a:rPr lang="en-US" altLang="zh-TW" b="1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else if</a:t>
            </a:r>
            <a:r>
              <a:rPr lang="zh-TW" altLang="en-US" b="1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～</a:t>
            </a:r>
            <a:r>
              <a:rPr lang="en-US" altLang="zh-TW" b="1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else</a:t>
            </a:r>
            <a:r>
              <a:rPr lang="zh-TW" altLang="en-US" b="1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敘述</a:t>
            </a:r>
            <a:r>
              <a:rPr lang="en-US" altLang="zh-TW" b="1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(2/2</a:t>
            </a:r>
            <a:r>
              <a:rPr lang="en-US" altLang="zh-TW" b="1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)</a:t>
            </a:r>
            <a:endParaRPr lang="en-US" altLang="zh-TW" b="1" dirty="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871BDD-994F-466C-8153-A686AD97389A}" type="slidenum">
              <a:rPr lang="en-US" altLang="zh-TW" smtClean="0"/>
              <a:pPr>
                <a:defRPr/>
              </a:pPr>
              <a:t>12</a:t>
            </a:fld>
            <a:endParaRPr lang="en-US" altLang="zh-TW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525" y="1679575"/>
            <a:ext cx="4352925" cy="46577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6869" y="1246102"/>
            <a:ext cx="1586807" cy="161489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36870" y="3068960"/>
            <a:ext cx="1586806" cy="155795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36869" y="4810083"/>
            <a:ext cx="1586807" cy="162931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2" name="直線圖說文字 1 41"/>
          <p:cNvSpPr/>
          <p:nvPr/>
        </p:nvSpPr>
        <p:spPr bwMode="auto">
          <a:xfrm>
            <a:off x="3457256" y="4708624"/>
            <a:ext cx="1760551" cy="599817"/>
          </a:xfrm>
          <a:prstGeom prst="borderCallout1">
            <a:avLst>
              <a:gd name="adj1" fmla="val 50350"/>
              <a:gd name="adj2" fmla="val -540"/>
              <a:gd name="adj3" fmla="val 68102"/>
              <a:gd name="adj4" fmla="val -17890"/>
            </a:avLst>
          </a:prstGeom>
          <a:solidFill>
            <a:srgbClr val="FFFFFF"/>
          </a:solidFill>
          <a:ln w="31750" cap="sq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44" name="文字方塊 43"/>
          <p:cNvSpPr txBox="1"/>
          <p:nvPr/>
        </p:nvSpPr>
        <p:spPr>
          <a:xfrm>
            <a:off x="3573399" y="4711828"/>
            <a:ext cx="1644408" cy="584775"/>
          </a:xfrm>
          <a:prstGeom prst="rect">
            <a:avLst/>
          </a:prstGeom>
          <a:noFill/>
          <a:ln w="28575"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zh-TW" altLang="en-US" sz="1600" b="0" dirty="0">
                <a:latin typeface="標楷體" panose="03000509000000000000" pitchFamily="65" charset="-120"/>
                <a:ea typeface="標楷體" panose="03000509000000000000" pitchFamily="65" charset="-120"/>
              </a:rPr>
              <a:t>使用者</a:t>
            </a:r>
            <a:r>
              <a:rPr lang="zh-TW" altLang="en-US" sz="1600" b="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輸入</a:t>
            </a:r>
            <a:r>
              <a:rPr lang="en-US" altLang="zh-TW" sz="1600" b="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2</a:t>
            </a:r>
            <a:r>
              <a:rPr lang="zh-TW" altLang="en-US" sz="1600" b="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時</a:t>
            </a:r>
            <a:r>
              <a:rPr lang="zh-TW" altLang="en-US" sz="1600" b="0" dirty="0">
                <a:latin typeface="標楷體" panose="03000509000000000000" pitchFamily="65" charset="-120"/>
                <a:ea typeface="標楷體" panose="03000509000000000000" pitchFamily="65" charset="-120"/>
              </a:rPr>
              <a:t>，</a:t>
            </a:r>
          </a:p>
          <a:p>
            <a:pPr>
              <a:defRPr/>
            </a:pPr>
            <a:r>
              <a:rPr lang="zh-TW" altLang="en-US" sz="1600" b="0" dirty="0">
                <a:latin typeface="標楷體" panose="03000509000000000000" pitchFamily="65" charset="-120"/>
                <a:ea typeface="標楷體" panose="03000509000000000000" pitchFamily="65" charset="-120"/>
              </a:rPr>
              <a:t>會執行</a:t>
            </a:r>
            <a:r>
              <a:rPr lang="zh-TW" altLang="en-US" sz="1600" b="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此區塊</a:t>
            </a:r>
            <a:endParaRPr lang="zh-TW" altLang="en-US" sz="1600" b="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2" name="直線圖說文字 1 51"/>
          <p:cNvSpPr/>
          <p:nvPr/>
        </p:nvSpPr>
        <p:spPr bwMode="auto">
          <a:xfrm>
            <a:off x="3457256" y="3952130"/>
            <a:ext cx="1760551" cy="599817"/>
          </a:xfrm>
          <a:prstGeom prst="borderCallout1">
            <a:avLst>
              <a:gd name="adj1" fmla="val 50350"/>
              <a:gd name="adj2" fmla="val -540"/>
              <a:gd name="adj3" fmla="val 82283"/>
              <a:gd name="adj4" fmla="val -18494"/>
            </a:avLst>
          </a:prstGeom>
          <a:solidFill>
            <a:srgbClr val="FFFFFF"/>
          </a:solidFill>
          <a:ln w="31750" cap="sq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53" name="文字方塊 52"/>
          <p:cNvSpPr txBox="1"/>
          <p:nvPr/>
        </p:nvSpPr>
        <p:spPr>
          <a:xfrm>
            <a:off x="3573399" y="3955334"/>
            <a:ext cx="1644408" cy="584775"/>
          </a:xfrm>
          <a:prstGeom prst="rect">
            <a:avLst/>
          </a:prstGeom>
          <a:noFill/>
          <a:ln w="28575"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zh-TW" altLang="en-US" sz="1600" b="0" dirty="0">
                <a:latin typeface="標楷體" panose="03000509000000000000" pitchFamily="65" charset="-120"/>
                <a:ea typeface="標楷體" panose="03000509000000000000" pitchFamily="65" charset="-120"/>
              </a:rPr>
              <a:t>使用者輸入</a:t>
            </a:r>
            <a:r>
              <a:rPr lang="en-US" altLang="zh-TW" sz="1600" b="0" dirty="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zh-TW" altLang="en-US" sz="1600" b="0" dirty="0">
                <a:latin typeface="標楷體" panose="03000509000000000000" pitchFamily="65" charset="-120"/>
                <a:ea typeface="標楷體" panose="03000509000000000000" pitchFamily="65" charset="-120"/>
              </a:rPr>
              <a:t>時，</a:t>
            </a:r>
          </a:p>
          <a:p>
            <a:pPr>
              <a:defRPr/>
            </a:pPr>
            <a:r>
              <a:rPr lang="zh-TW" altLang="en-US" sz="1600" b="0" dirty="0">
                <a:latin typeface="標楷體" panose="03000509000000000000" pitchFamily="65" charset="-120"/>
                <a:ea typeface="標楷體" panose="03000509000000000000" pitchFamily="65" charset="-120"/>
              </a:rPr>
              <a:t>會執行</a:t>
            </a:r>
            <a:r>
              <a:rPr lang="zh-TW" altLang="en-US" sz="1600" b="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此區塊</a:t>
            </a:r>
            <a:endParaRPr lang="zh-TW" altLang="en-US" sz="1600" b="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4" name="直線圖說文字 1 53"/>
          <p:cNvSpPr/>
          <p:nvPr/>
        </p:nvSpPr>
        <p:spPr bwMode="auto">
          <a:xfrm>
            <a:off x="3328346" y="5544890"/>
            <a:ext cx="2356156" cy="599817"/>
          </a:xfrm>
          <a:prstGeom prst="borderCallout1">
            <a:avLst>
              <a:gd name="adj1" fmla="val 50350"/>
              <a:gd name="adj2" fmla="val -540"/>
              <a:gd name="adj3" fmla="val 37968"/>
              <a:gd name="adj4" fmla="val -6004"/>
            </a:avLst>
          </a:prstGeom>
          <a:solidFill>
            <a:srgbClr val="FFFFFF"/>
          </a:solidFill>
          <a:ln w="31750" cap="sq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55" name="文字方塊 54"/>
          <p:cNvSpPr txBox="1"/>
          <p:nvPr/>
        </p:nvSpPr>
        <p:spPr>
          <a:xfrm>
            <a:off x="3338761" y="5544890"/>
            <a:ext cx="2293099" cy="584775"/>
          </a:xfrm>
          <a:prstGeom prst="rect">
            <a:avLst/>
          </a:prstGeom>
          <a:noFill/>
          <a:ln w="28575"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zh-TW" altLang="en-US" sz="1600" b="0" dirty="0">
                <a:latin typeface="標楷體" panose="03000509000000000000" pitchFamily="65" charset="-120"/>
                <a:ea typeface="標楷體" panose="03000509000000000000" pitchFamily="65" charset="-120"/>
              </a:rPr>
              <a:t>使用者</a:t>
            </a:r>
            <a:r>
              <a:rPr lang="zh-TW" altLang="en-US" sz="1600" b="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輸入</a:t>
            </a:r>
            <a:r>
              <a:rPr lang="en-US" altLang="zh-TW" sz="1600" b="0" dirty="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zh-TW" altLang="en-US" sz="1600" b="0" dirty="0">
                <a:latin typeface="標楷體" panose="03000509000000000000" pitchFamily="65" charset="-120"/>
                <a:ea typeface="標楷體" panose="03000509000000000000" pitchFamily="65" charset="-120"/>
              </a:rPr>
              <a:t>或</a:t>
            </a:r>
            <a:r>
              <a:rPr lang="en-US" altLang="zh-TW" sz="1600" b="0" dirty="0">
                <a:latin typeface="標楷體" panose="03000509000000000000" pitchFamily="65" charset="-120"/>
                <a:ea typeface="標楷體" panose="03000509000000000000" pitchFamily="65" charset="-120"/>
              </a:rPr>
              <a:t>2</a:t>
            </a:r>
            <a:r>
              <a:rPr lang="zh-TW" altLang="en-US" sz="1600" b="0" dirty="0">
                <a:latin typeface="標楷體" panose="03000509000000000000" pitchFamily="65" charset="-120"/>
                <a:ea typeface="標楷體" panose="03000509000000000000" pitchFamily="65" charset="-120"/>
              </a:rPr>
              <a:t>以外的數字時</a:t>
            </a:r>
            <a:r>
              <a:rPr lang="zh-TW" altLang="en-US" sz="1600" b="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，會</a:t>
            </a:r>
            <a:r>
              <a:rPr lang="zh-TW" altLang="en-US" sz="1600" b="0" dirty="0">
                <a:latin typeface="標楷體" panose="03000509000000000000" pitchFamily="65" charset="-120"/>
                <a:ea typeface="標楷體" panose="03000509000000000000" pitchFamily="65" charset="-120"/>
              </a:rPr>
              <a:t>執行</a:t>
            </a:r>
            <a:r>
              <a:rPr lang="zh-TW" altLang="en-US" sz="1600" b="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此區塊</a:t>
            </a:r>
            <a:endParaRPr lang="zh-TW" altLang="en-US" sz="1600" b="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6" name="向右箭號 55"/>
          <p:cNvSpPr/>
          <p:nvPr/>
        </p:nvSpPr>
        <p:spPr bwMode="auto">
          <a:xfrm>
            <a:off x="5415836" y="3567112"/>
            <a:ext cx="432048" cy="379579"/>
          </a:xfrm>
          <a:prstGeom prst="rightArrow">
            <a:avLst/>
          </a:prstGeom>
          <a:solidFill>
            <a:srgbClr val="FF0000"/>
          </a:solidFill>
          <a:ln w="31750" cap="sq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57" name="直線圖說文字 1 56"/>
          <p:cNvSpPr/>
          <p:nvPr/>
        </p:nvSpPr>
        <p:spPr bwMode="auto">
          <a:xfrm>
            <a:off x="7575446" y="2395313"/>
            <a:ext cx="1094357" cy="347496"/>
          </a:xfrm>
          <a:prstGeom prst="borderCallout1">
            <a:avLst>
              <a:gd name="adj1" fmla="val 50350"/>
              <a:gd name="adj2" fmla="val -540"/>
              <a:gd name="adj3" fmla="val -8121"/>
              <a:gd name="adj4" fmla="val -17286"/>
            </a:avLst>
          </a:prstGeom>
          <a:solidFill>
            <a:srgbClr val="FFFFFF"/>
          </a:solidFill>
          <a:ln w="31750" cap="sq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58" name="文字方塊 57"/>
          <p:cNvSpPr txBox="1"/>
          <p:nvPr/>
        </p:nvSpPr>
        <p:spPr>
          <a:xfrm>
            <a:off x="7516021" y="2404255"/>
            <a:ext cx="1214815" cy="338554"/>
          </a:xfrm>
          <a:prstGeom prst="rect">
            <a:avLst/>
          </a:prstGeom>
          <a:noFill/>
          <a:ln w="28575"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zh-TW" altLang="en-US" sz="1600" b="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輸出</a:t>
            </a:r>
            <a:r>
              <a:rPr lang="zh-TW" altLang="en-US" sz="1600" b="0" dirty="0">
                <a:latin typeface="標楷體" panose="03000509000000000000" pitchFamily="65" charset="-120"/>
                <a:ea typeface="標楷體" panose="03000509000000000000" pitchFamily="65" charset="-120"/>
              </a:rPr>
              <a:t>結果</a:t>
            </a:r>
          </a:p>
        </p:txBody>
      </p:sp>
      <p:sp>
        <p:nvSpPr>
          <p:cNvPr id="59" name="直線圖說文字 1 58"/>
          <p:cNvSpPr/>
          <p:nvPr/>
        </p:nvSpPr>
        <p:spPr bwMode="auto">
          <a:xfrm>
            <a:off x="7575446" y="4173728"/>
            <a:ext cx="1094357" cy="347496"/>
          </a:xfrm>
          <a:prstGeom prst="borderCallout1">
            <a:avLst>
              <a:gd name="adj1" fmla="val 50350"/>
              <a:gd name="adj2" fmla="val -540"/>
              <a:gd name="adj3" fmla="val 7178"/>
              <a:gd name="adj4" fmla="val -18258"/>
            </a:avLst>
          </a:prstGeom>
          <a:solidFill>
            <a:srgbClr val="FFFFFF"/>
          </a:solidFill>
          <a:ln w="31750" cap="sq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60" name="文字方塊 59"/>
          <p:cNvSpPr txBox="1"/>
          <p:nvPr/>
        </p:nvSpPr>
        <p:spPr>
          <a:xfrm>
            <a:off x="7516021" y="4182670"/>
            <a:ext cx="1214815" cy="338554"/>
          </a:xfrm>
          <a:prstGeom prst="rect">
            <a:avLst/>
          </a:prstGeom>
          <a:noFill/>
          <a:ln w="28575"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zh-TW" altLang="en-US" sz="1600" b="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輸出</a:t>
            </a:r>
            <a:r>
              <a:rPr lang="zh-TW" altLang="en-US" sz="1600" b="0" dirty="0">
                <a:latin typeface="標楷體" panose="03000509000000000000" pitchFamily="65" charset="-120"/>
                <a:ea typeface="標楷體" panose="03000509000000000000" pitchFamily="65" charset="-120"/>
              </a:rPr>
              <a:t>結果</a:t>
            </a:r>
          </a:p>
        </p:txBody>
      </p:sp>
      <p:sp>
        <p:nvSpPr>
          <p:cNvPr id="61" name="直線圖說文字 1 60"/>
          <p:cNvSpPr/>
          <p:nvPr/>
        </p:nvSpPr>
        <p:spPr bwMode="auto">
          <a:xfrm>
            <a:off x="7565877" y="6016012"/>
            <a:ext cx="1094357" cy="347496"/>
          </a:xfrm>
          <a:prstGeom prst="borderCallout1">
            <a:avLst>
              <a:gd name="adj1" fmla="val 50350"/>
              <a:gd name="adj2" fmla="val -540"/>
              <a:gd name="adj3" fmla="val 4118"/>
              <a:gd name="adj4" fmla="val -17286"/>
            </a:avLst>
          </a:prstGeom>
          <a:solidFill>
            <a:srgbClr val="FFFFFF"/>
          </a:solidFill>
          <a:ln w="31750" cap="sq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62" name="文字方塊 61"/>
          <p:cNvSpPr txBox="1"/>
          <p:nvPr/>
        </p:nvSpPr>
        <p:spPr>
          <a:xfrm>
            <a:off x="7506452" y="6024954"/>
            <a:ext cx="1214815" cy="338554"/>
          </a:xfrm>
          <a:prstGeom prst="rect">
            <a:avLst/>
          </a:prstGeom>
          <a:noFill/>
          <a:ln w="28575"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zh-TW" altLang="en-US" sz="1600" b="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輸出</a:t>
            </a:r>
            <a:r>
              <a:rPr lang="zh-TW" altLang="en-US" sz="1600" b="0" dirty="0">
                <a:latin typeface="標楷體" panose="03000509000000000000" pitchFamily="65" charset="-120"/>
                <a:ea typeface="標楷體" panose="03000509000000000000" pitchFamily="65" charset="-120"/>
              </a:rPr>
              <a:t>結果</a:t>
            </a:r>
          </a:p>
        </p:txBody>
      </p:sp>
      <p:sp>
        <p:nvSpPr>
          <p:cNvPr id="63" name="頁尾版面配置區 3"/>
          <p:cNvSpPr>
            <a:spLocks noGrp="1"/>
          </p:cNvSpPr>
          <p:nvPr>
            <p:ph type="ftr" sz="quarter" idx="11"/>
          </p:nvPr>
        </p:nvSpPr>
        <p:spPr>
          <a:xfrm>
            <a:off x="3203575" y="6453188"/>
            <a:ext cx="2967038" cy="288925"/>
          </a:xfrm>
        </p:spPr>
        <p:txBody>
          <a:bodyPr/>
          <a:lstStyle/>
          <a:p>
            <a:pPr>
              <a:defRPr/>
            </a:pPr>
            <a:r>
              <a:rPr lang="en-US" altLang="zh-TW" smtClean="0"/>
              <a:t>NTUT MMS LAB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15697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33"/>
          <p:cNvGrpSpPr>
            <a:grpSpLocks/>
          </p:cNvGrpSpPr>
          <p:nvPr/>
        </p:nvGrpSpPr>
        <p:grpSpPr bwMode="auto">
          <a:xfrm>
            <a:off x="5503537" y="2748340"/>
            <a:ext cx="461962" cy="344487"/>
            <a:chOff x="6444208" y="2492896"/>
            <a:chExt cx="461975" cy="344545"/>
          </a:xfrm>
        </p:grpSpPr>
        <p:cxnSp>
          <p:nvCxnSpPr>
            <p:cNvPr id="7259" name="直線單箭頭接點 34"/>
            <p:cNvCxnSpPr>
              <a:cxnSpLocks noChangeShapeType="1"/>
            </p:cNvCxnSpPr>
            <p:nvPr/>
          </p:nvCxnSpPr>
          <p:spPr bwMode="auto">
            <a:xfrm flipV="1">
              <a:off x="6486289" y="2837440"/>
              <a:ext cx="419894" cy="1"/>
            </a:xfrm>
            <a:prstGeom prst="straightConnector1">
              <a:avLst/>
            </a:prstGeom>
            <a:noFill/>
            <a:ln w="31750" cap="sq" algn="ctr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7260" name="文字方塊 42"/>
            <p:cNvSpPr txBox="1">
              <a:spLocks noChangeArrowheads="1"/>
            </p:cNvSpPr>
            <p:nvPr/>
          </p:nvSpPr>
          <p:spPr bwMode="auto">
            <a:xfrm>
              <a:off x="6444208" y="2492896"/>
              <a:ext cx="36004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TW" altLang="en-US" sz="1400"/>
                <a:t>真</a:t>
              </a:r>
            </a:p>
          </p:txBody>
        </p:sp>
      </p:grpSp>
      <p:sp>
        <p:nvSpPr>
          <p:cNvPr id="7171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2.1 </a:t>
            </a:r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條件處理</a:t>
            </a:r>
            <a:r>
              <a:rPr lang="en-US" altLang="zh-TW" dirty="0">
                <a:latin typeface="標楷體" pitchFamily="65" charset="-120"/>
                <a:ea typeface="標楷體" pitchFamily="65" charset="-120"/>
              </a:rPr>
              <a:t> </a:t>
            </a:r>
            <a:endParaRPr lang="zh-TW" altLang="en-US" dirty="0" smtClean="0"/>
          </a:p>
        </p:txBody>
      </p:sp>
      <p:sp>
        <p:nvSpPr>
          <p:cNvPr id="7172" name="內容版面配置區 2"/>
          <p:cNvSpPr>
            <a:spLocks noGrp="1"/>
          </p:cNvSpPr>
          <p:nvPr>
            <p:ph idx="1"/>
          </p:nvPr>
        </p:nvSpPr>
        <p:spPr>
          <a:xfrm>
            <a:off x="179512" y="847179"/>
            <a:ext cx="8281044" cy="5318125"/>
          </a:xfrm>
        </p:spPr>
        <p:txBody>
          <a:bodyPr/>
          <a:lstStyle/>
          <a:p>
            <a:pPr>
              <a:lnSpc>
                <a:spcPts val="3360"/>
              </a:lnSpc>
              <a:buBlip>
                <a:blip r:embed="rId2"/>
              </a:buBlip>
            </a:pPr>
            <a:r>
              <a:rPr lang="en-US" altLang="zh-TW" b="1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switch</a:t>
            </a:r>
            <a:r>
              <a:rPr lang="zh-TW" altLang="en-US" b="1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敘述</a:t>
            </a:r>
            <a:r>
              <a:rPr lang="en-US" altLang="zh-TW" b="1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(1/2)</a:t>
            </a:r>
            <a:endParaRPr lang="en-US" altLang="zh-TW" b="1" dirty="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0" indent="0">
              <a:lnSpc>
                <a:spcPts val="2500"/>
              </a:lnSpc>
              <a:buNone/>
            </a:pPr>
            <a:r>
              <a:rPr lang="zh-TW" altLang="en-US" sz="20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        要使用多重條件的敘述時，我們也能使用</a:t>
            </a:r>
            <a:r>
              <a:rPr lang="en-US" altLang="zh-TW" sz="20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switch</a:t>
            </a:r>
            <a:r>
              <a:rPr lang="zh-TW" altLang="en-US" sz="20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敘述</a:t>
            </a:r>
            <a:r>
              <a:rPr lang="zh-TW" altLang="en-US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。</a:t>
            </a:r>
            <a:endParaRPr lang="en-US" altLang="zh-TW" sz="2000" dirty="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TW" b="1" dirty="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7174" name="投影片編號版面配置區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A8D3E9C-CCC1-4BB3-A906-4E5F757C2A44}" type="slidenum">
              <a:rPr lang="en-US" altLang="zh-TW" smtClean="0"/>
              <a:pPr/>
              <a:t>13</a:t>
            </a:fld>
            <a:endParaRPr lang="en-US" altLang="zh-TW" dirty="0" smtClean="0"/>
          </a:p>
        </p:txBody>
      </p:sp>
      <p:sp>
        <p:nvSpPr>
          <p:cNvPr id="7189" name="矩形 44"/>
          <p:cNvSpPr>
            <a:spLocks noChangeArrowheads="1"/>
          </p:cNvSpPr>
          <p:nvPr/>
        </p:nvSpPr>
        <p:spPr bwMode="auto">
          <a:xfrm>
            <a:off x="5460674" y="2803902"/>
            <a:ext cx="534988" cy="576263"/>
          </a:xfrm>
          <a:prstGeom prst="rect">
            <a:avLst/>
          </a:prstGeom>
          <a:solidFill>
            <a:schemeClr val="bg1"/>
          </a:solidFill>
          <a:ln w="31750" cap="sq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" name="矩形 3"/>
          <p:cNvSpPr/>
          <p:nvPr/>
        </p:nvSpPr>
        <p:spPr bwMode="auto">
          <a:xfrm>
            <a:off x="653158" y="2158862"/>
            <a:ext cx="3157733" cy="4129925"/>
          </a:xfrm>
          <a:prstGeom prst="rect">
            <a:avLst/>
          </a:prstGeom>
          <a:solidFill>
            <a:schemeClr val="bg1">
              <a:lumMod val="85000"/>
            </a:schemeClr>
          </a:solidFill>
          <a:ln w="31750" cap="sq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l" eaLnBrk="1" fontAlgn="ctr" hangingPunct="1">
              <a:spcBef>
                <a:spcPct val="50000"/>
              </a:spcBef>
            </a:pPr>
            <a:endParaRPr lang="en-US" altLang="zh-TW" sz="1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l" eaLnBrk="1" fontAlgn="ctr" hangingPunct="1">
              <a:spcBef>
                <a:spcPct val="50000"/>
              </a:spcBef>
            </a:pPr>
            <a:r>
              <a:rPr lang="en-US" altLang="zh-TW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switch </a:t>
            </a:r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運算式</a:t>
            </a:r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) {</a:t>
            </a:r>
          </a:p>
          <a:p>
            <a:pPr algn="l" eaLnBrk="1" fontAlgn="ctr" hangingPunct="1">
              <a:spcBef>
                <a:spcPct val="50000"/>
              </a:spcBef>
            </a:pPr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  case </a:t>
            </a: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值</a:t>
            </a:r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1:</a:t>
            </a:r>
          </a:p>
          <a:p>
            <a:pPr algn="l" eaLnBrk="1" fontAlgn="ctr" hangingPunct="1">
              <a:spcBef>
                <a:spcPct val="50000"/>
              </a:spcBef>
            </a:pPr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    </a:t>
            </a: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程式敘述</a:t>
            </a:r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1 ;</a:t>
            </a:r>
          </a:p>
          <a:p>
            <a:pPr algn="l" eaLnBrk="1" fontAlgn="ctr" hangingPunct="1">
              <a:spcBef>
                <a:spcPct val="50000"/>
              </a:spcBef>
            </a:pPr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    …</a:t>
            </a:r>
          </a:p>
          <a:p>
            <a:pPr algn="l" eaLnBrk="1" fontAlgn="ctr" hangingPunct="1">
              <a:spcBef>
                <a:spcPct val="50000"/>
              </a:spcBef>
            </a:pPr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    break ;</a:t>
            </a:r>
          </a:p>
          <a:p>
            <a:pPr algn="l" eaLnBrk="1" fontAlgn="ctr" hangingPunct="1">
              <a:spcBef>
                <a:spcPct val="50000"/>
              </a:spcBef>
            </a:pPr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  case </a:t>
            </a: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值</a:t>
            </a:r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2:</a:t>
            </a:r>
          </a:p>
          <a:p>
            <a:pPr algn="l" eaLnBrk="1" fontAlgn="ctr" hangingPunct="1">
              <a:spcBef>
                <a:spcPct val="50000"/>
              </a:spcBef>
            </a:pPr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    </a:t>
            </a: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程式敘述</a:t>
            </a:r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2 ;</a:t>
            </a:r>
          </a:p>
          <a:p>
            <a:pPr algn="l" eaLnBrk="1" fontAlgn="ctr" hangingPunct="1">
              <a:spcBef>
                <a:spcPct val="50000"/>
              </a:spcBef>
            </a:pPr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    …</a:t>
            </a:r>
          </a:p>
          <a:p>
            <a:pPr algn="l" eaLnBrk="1" fontAlgn="ctr" hangingPunct="1">
              <a:spcBef>
                <a:spcPct val="50000"/>
              </a:spcBef>
            </a:pPr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    break ;</a:t>
            </a:r>
          </a:p>
          <a:p>
            <a:pPr algn="l" eaLnBrk="1" fontAlgn="ctr" hangingPunct="1">
              <a:spcBef>
                <a:spcPct val="50000"/>
              </a:spcBef>
            </a:pPr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    …</a:t>
            </a:r>
          </a:p>
          <a:p>
            <a:pPr algn="l" eaLnBrk="1" fontAlgn="ctr" hangingPunct="1">
              <a:spcBef>
                <a:spcPct val="50000"/>
              </a:spcBef>
            </a:pPr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  default :</a:t>
            </a:r>
          </a:p>
          <a:p>
            <a:pPr algn="l" eaLnBrk="1" fontAlgn="ctr" hangingPunct="1">
              <a:spcBef>
                <a:spcPct val="50000"/>
              </a:spcBef>
            </a:pPr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    </a:t>
            </a: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程式敘述</a:t>
            </a:r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d ;</a:t>
            </a:r>
          </a:p>
          <a:p>
            <a:pPr algn="l" eaLnBrk="1" fontAlgn="ctr" hangingPunct="1">
              <a:spcBef>
                <a:spcPct val="50000"/>
              </a:spcBef>
            </a:pPr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    …</a:t>
            </a:r>
          </a:p>
          <a:p>
            <a:pPr algn="l" eaLnBrk="1" fontAlgn="ctr" hangingPunct="1">
              <a:spcBef>
                <a:spcPct val="50000"/>
              </a:spcBef>
            </a:pPr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    break ;</a:t>
            </a:r>
          </a:p>
          <a:p>
            <a:pPr algn="l" eaLnBrk="1" fontAlgn="ctr" hangingPunct="1">
              <a:spcBef>
                <a:spcPct val="50000"/>
              </a:spcBef>
            </a:pPr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}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595161" y="1942260"/>
            <a:ext cx="88407" cy="4346527"/>
          </a:xfrm>
          <a:prstGeom prst="rect">
            <a:avLst/>
          </a:prstGeom>
          <a:solidFill>
            <a:srgbClr val="000099"/>
          </a:solidFill>
          <a:ln w="31750" cap="sq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8" name="流程圖: 結束點 7"/>
          <p:cNvSpPr/>
          <p:nvPr/>
        </p:nvSpPr>
        <p:spPr bwMode="auto">
          <a:xfrm>
            <a:off x="271439" y="1870830"/>
            <a:ext cx="720080" cy="291906"/>
          </a:xfrm>
          <a:prstGeom prst="flowChartTerminator">
            <a:avLst/>
          </a:prstGeom>
          <a:solidFill>
            <a:schemeClr val="bg1"/>
          </a:solidFill>
          <a:ln w="19050" cap="sq" cmpd="sng" algn="ctr">
            <a:solidFill>
              <a:srgbClr val="0000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333961" y="1844824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語</a:t>
            </a:r>
            <a:r>
              <a:rPr lang="zh-TW" altLang="en-US" sz="1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法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14" name="Picture 7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3381" y="2063236"/>
            <a:ext cx="4067175" cy="432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頁尾版面配置區 3"/>
          <p:cNvSpPr>
            <a:spLocks noGrp="1"/>
          </p:cNvSpPr>
          <p:nvPr>
            <p:ph type="ftr" sz="quarter" idx="11"/>
          </p:nvPr>
        </p:nvSpPr>
        <p:spPr>
          <a:xfrm>
            <a:off x="3203575" y="6453188"/>
            <a:ext cx="2967038" cy="288925"/>
          </a:xfrm>
        </p:spPr>
        <p:txBody>
          <a:bodyPr/>
          <a:lstStyle/>
          <a:p>
            <a:pPr>
              <a:defRPr/>
            </a:pPr>
            <a:r>
              <a:rPr lang="en-US" altLang="zh-TW" smtClean="0"/>
              <a:t>NTUT MMS LAB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20009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2.1 </a:t>
            </a:r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條件處理</a:t>
            </a:r>
            <a:r>
              <a:rPr lang="en-US" altLang="zh-TW" dirty="0">
                <a:latin typeface="標楷體" pitchFamily="65" charset="-120"/>
                <a:ea typeface="標楷體" pitchFamily="65" charset="-120"/>
              </a:rPr>
              <a:t> </a:t>
            </a:r>
            <a:endParaRPr lang="zh-TW" altLang="en-US" dirty="0"/>
          </a:p>
        </p:txBody>
      </p:sp>
      <p:sp>
        <p:nvSpPr>
          <p:cNvPr id="68" name="頁尾版面配置區 3"/>
          <p:cNvSpPr>
            <a:spLocks noGrp="1"/>
          </p:cNvSpPr>
          <p:nvPr>
            <p:ph type="ftr" sz="quarter" idx="11"/>
          </p:nvPr>
        </p:nvSpPr>
        <p:spPr>
          <a:xfrm>
            <a:off x="3203575" y="6453188"/>
            <a:ext cx="2967038" cy="288925"/>
          </a:xfrm>
        </p:spPr>
        <p:txBody>
          <a:bodyPr/>
          <a:lstStyle/>
          <a:p>
            <a:pPr>
              <a:defRPr/>
            </a:pPr>
            <a:r>
              <a:rPr lang="en-US" altLang="zh-TW" dirty="0" smtClean="0"/>
              <a:t>NTUT MMS LAB</a:t>
            </a:r>
            <a:endParaRPr lang="en-US" alt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Blip>
                <a:blip r:embed="rId2"/>
              </a:buBlip>
            </a:pPr>
            <a:r>
              <a:rPr lang="en-US" altLang="zh-TW" b="1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switch</a:t>
            </a:r>
            <a:r>
              <a:rPr lang="zh-TW" altLang="en-US" b="1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敘述</a:t>
            </a:r>
            <a:r>
              <a:rPr lang="en-US" altLang="zh-TW" b="1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(2/2</a:t>
            </a:r>
            <a:r>
              <a:rPr lang="en-US" altLang="zh-TW" b="1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)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871BDD-994F-466C-8153-A686AD97389A}" type="slidenum">
              <a:rPr lang="en-US" altLang="zh-TW" smtClean="0"/>
              <a:pPr>
                <a:defRPr/>
              </a:pPr>
              <a:t>14</a:t>
            </a:fld>
            <a:endParaRPr lang="en-US" altLang="zh-TW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507" y="1484784"/>
            <a:ext cx="4031338" cy="516432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4" name="直線圖說文字 1 43"/>
          <p:cNvSpPr/>
          <p:nvPr/>
        </p:nvSpPr>
        <p:spPr bwMode="auto">
          <a:xfrm>
            <a:off x="3430474" y="3800576"/>
            <a:ext cx="1760551" cy="599817"/>
          </a:xfrm>
          <a:prstGeom prst="borderCallout1">
            <a:avLst>
              <a:gd name="adj1" fmla="val 50350"/>
              <a:gd name="adj2" fmla="val -540"/>
              <a:gd name="adj3" fmla="val 82283"/>
              <a:gd name="adj4" fmla="val -18494"/>
            </a:avLst>
          </a:prstGeom>
          <a:solidFill>
            <a:srgbClr val="FFFFFF"/>
          </a:solidFill>
          <a:ln w="31750" cap="sq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50" name="文字方塊 49"/>
          <p:cNvSpPr txBox="1"/>
          <p:nvPr/>
        </p:nvSpPr>
        <p:spPr>
          <a:xfrm>
            <a:off x="3546617" y="3803780"/>
            <a:ext cx="1644408" cy="584775"/>
          </a:xfrm>
          <a:prstGeom prst="rect">
            <a:avLst/>
          </a:prstGeom>
          <a:noFill/>
          <a:ln w="28575"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zh-TW" altLang="en-US" sz="1600" b="0" dirty="0">
                <a:latin typeface="標楷體" panose="03000509000000000000" pitchFamily="65" charset="-120"/>
                <a:ea typeface="標楷體" panose="03000509000000000000" pitchFamily="65" charset="-120"/>
              </a:rPr>
              <a:t>使用者輸入</a:t>
            </a:r>
            <a:r>
              <a:rPr lang="en-US" altLang="zh-TW" sz="1600" b="0" dirty="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zh-TW" altLang="en-US" sz="1600" b="0" dirty="0">
                <a:latin typeface="標楷體" panose="03000509000000000000" pitchFamily="65" charset="-120"/>
                <a:ea typeface="標楷體" panose="03000509000000000000" pitchFamily="65" charset="-120"/>
              </a:rPr>
              <a:t>時，</a:t>
            </a:r>
          </a:p>
          <a:p>
            <a:pPr>
              <a:defRPr/>
            </a:pPr>
            <a:r>
              <a:rPr lang="zh-TW" altLang="en-US" sz="1600" b="0" dirty="0">
                <a:latin typeface="標楷體" panose="03000509000000000000" pitchFamily="65" charset="-120"/>
                <a:ea typeface="標楷體" panose="03000509000000000000" pitchFamily="65" charset="-120"/>
              </a:rPr>
              <a:t>會執行</a:t>
            </a:r>
            <a:r>
              <a:rPr lang="zh-TW" altLang="en-US" sz="1600" b="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此區塊</a:t>
            </a:r>
            <a:endParaRPr lang="zh-TW" altLang="en-US" sz="1600" b="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4" name="直線圖說文字 1 53"/>
          <p:cNvSpPr/>
          <p:nvPr/>
        </p:nvSpPr>
        <p:spPr bwMode="auto">
          <a:xfrm>
            <a:off x="3430474" y="4732125"/>
            <a:ext cx="1760551" cy="599817"/>
          </a:xfrm>
          <a:prstGeom prst="borderCallout1">
            <a:avLst>
              <a:gd name="adj1" fmla="val 50350"/>
              <a:gd name="adj2" fmla="val -540"/>
              <a:gd name="adj3" fmla="val 61172"/>
              <a:gd name="adj4" fmla="val -17890"/>
            </a:avLst>
          </a:prstGeom>
          <a:solidFill>
            <a:srgbClr val="FFFFFF"/>
          </a:solidFill>
          <a:ln w="31750" cap="sq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55" name="文字方塊 54"/>
          <p:cNvSpPr txBox="1"/>
          <p:nvPr/>
        </p:nvSpPr>
        <p:spPr>
          <a:xfrm>
            <a:off x="3546617" y="4735329"/>
            <a:ext cx="1644408" cy="584775"/>
          </a:xfrm>
          <a:prstGeom prst="rect">
            <a:avLst/>
          </a:prstGeom>
          <a:noFill/>
          <a:ln w="28575"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zh-TW" altLang="en-US" sz="1600" b="0" dirty="0">
                <a:latin typeface="標楷體" panose="03000509000000000000" pitchFamily="65" charset="-120"/>
                <a:ea typeface="標楷體" panose="03000509000000000000" pitchFamily="65" charset="-120"/>
              </a:rPr>
              <a:t>使用者</a:t>
            </a:r>
            <a:r>
              <a:rPr lang="zh-TW" altLang="en-US" sz="1600" b="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輸入</a:t>
            </a:r>
            <a:r>
              <a:rPr lang="en-US" altLang="zh-TW" sz="1600" b="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2</a:t>
            </a:r>
            <a:r>
              <a:rPr lang="zh-TW" altLang="en-US" sz="1600" b="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時</a:t>
            </a:r>
            <a:r>
              <a:rPr lang="zh-TW" altLang="en-US" sz="1600" b="0" dirty="0">
                <a:latin typeface="標楷體" panose="03000509000000000000" pitchFamily="65" charset="-120"/>
                <a:ea typeface="標楷體" panose="03000509000000000000" pitchFamily="65" charset="-120"/>
              </a:rPr>
              <a:t>，</a:t>
            </a:r>
          </a:p>
          <a:p>
            <a:pPr>
              <a:defRPr/>
            </a:pPr>
            <a:r>
              <a:rPr lang="zh-TW" altLang="en-US" sz="1600" b="0" dirty="0">
                <a:latin typeface="標楷體" panose="03000509000000000000" pitchFamily="65" charset="-120"/>
                <a:ea typeface="標楷體" panose="03000509000000000000" pitchFamily="65" charset="-120"/>
              </a:rPr>
              <a:t>會執行</a:t>
            </a:r>
            <a:r>
              <a:rPr lang="zh-TW" altLang="en-US" sz="1600" b="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此區塊</a:t>
            </a:r>
            <a:endParaRPr lang="zh-TW" altLang="en-US" sz="1600" b="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6" name="直線圖說文字 1 55"/>
          <p:cNvSpPr/>
          <p:nvPr/>
        </p:nvSpPr>
        <p:spPr bwMode="auto">
          <a:xfrm>
            <a:off x="3366767" y="5681920"/>
            <a:ext cx="2356156" cy="599817"/>
          </a:xfrm>
          <a:prstGeom prst="borderCallout1">
            <a:avLst>
              <a:gd name="adj1" fmla="val 50350"/>
              <a:gd name="adj2" fmla="val -540"/>
              <a:gd name="adj3" fmla="val 34503"/>
              <a:gd name="adj4" fmla="val -8209"/>
            </a:avLst>
          </a:prstGeom>
          <a:solidFill>
            <a:srgbClr val="FFFFFF"/>
          </a:solidFill>
          <a:ln w="31750" cap="sq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57" name="文字方塊 56"/>
          <p:cNvSpPr txBox="1"/>
          <p:nvPr/>
        </p:nvSpPr>
        <p:spPr>
          <a:xfrm>
            <a:off x="3377182" y="5681920"/>
            <a:ext cx="2293099" cy="584775"/>
          </a:xfrm>
          <a:prstGeom prst="rect">
            <a:avLst/>
          </a:prstGeom>
          <a:noFill/>
          <a:ln w="28575"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zh-TW" altLang="en-US" sz="1600" b="0" dirty="0">
                <a:latin typeface="標楷體" panose="03000509000000000000" pitchFamily="65" charset="-120"/>
                <a:ea typeface="標楷體" panose="03000509000000000000" pitchFamily="65" charset="-120"/>
              </a:rPr>
              <a:t>使用者</a:t>
            </a:r>
            <a:r>
              <a:rPr lang="zh-TW" altLang="en-US" sz="1600" b="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輸入</a:t>
            </a:r>
            <a:r>
              <a:rPr lang="en-US" altLang="zh-TW" sz="1600" b="0" dirty="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zh-TW" altLang="en-US" sz="1600" b="0" dirty="0">
                <a:latin typeface="標楷體" panose="03000509000000000000" pitchFamily="65" charset="-120"/>
                <a:ea typeface="標楷體" panose="03000509000000000000" pitchFamily="65" charset="-120"/>
              </a:rPr>
              <a:t>或</a:t>
            </a:r>
            <a:r>
              <a:rPr lang="en-US" altLang="zh-TW" sz="1600" b="0" dirty="0">
                <a:latin typeface="標楷體" panose="03000509000000000000" pitchFamily="65" charset="-120"/>
                <a:ea typeface="標楷體" panose="03000509000000000000" pitchFamily="65" charset="-120"/>
              </a:rPr>
              <a:t>2</a:t>
            </a:r>
            <a:r>
              <a:rPr lang="zh-TW" altLang="en-US" sz="1600" b="0" dirty="0">
                <a:latin typeface="標楷體" panose="03000509000000000000" pitchFamily="65" charset="-120"/>
                <a:ea typeface="標楷體" panose="03000509000000000000" pitchFamily="65" charset="-120"/>
              </a:rPr>
              <a:t>以外的數字時</a:t>
            </a:r>
            <a:r>
              <a:rPr lang="zh-TW" altLang="en-US" sz="1600" b="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，會</a:t>
            </a:r>
            <a:r>
              <a:rPr lang="zh-TW" altLang="en-US" sz="1600" b="0" dirty="0">
                <a:latin typeface="標楷體" panose="03000509000000000000" pitchFamily="65" charset="-120"/>
                <a:ea typeface="標楷體" panose="03000509000000000000" pitchFamily="65" charset="-120"/>
              </a:rPr>
              <a:t>執行</a:t>
            </a:r>
            <a:r>
              <a:rPr lang="zh-TW" altLang="en-US" sz="1600" b="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此區塊</a:t>
            </a:r>
            <a:endParaRPr lang="zh-TW" altLang="en-US" sz="1600" b="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58" name="圖片 5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6869" y="1246102"/>
            <a:ext cx="1586807" cy="161489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9" name="圖片 5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36870" y="3068960"/>
            <a:ext cx="1586806" cy="155795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0" name="圖片 5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36869" y="4810083"/>
            <a:ext cx="1586807" cy="162931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1" name="向右箭號 60"/>
          <p:cNvSpPr/>
          <p:nvPr/>
        </p:nvSpPr>
        <p:spPr bwMode="auto">
          <a:xfrm>
            <a:off x="5415836" y="3567112"/>
            <a:ext cx="432048" cy="379579"/>
          </a:xfrm>
          <a:prstGeom prst="rightArrow">
            <a:avLst/>
          </a:prstGeom>
          <a:solidFill>
            <a:srgbClr val="FF0000"/>
          </a:solidFill>
          <a:ln w="31750" cap="sq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62" name="直線圖說文字 1 61"/>
          <p:cNvSpPr/>
          <p:nvPr/>
        </p:nvSpPr>
        <p:spPr bwMode="auto">
          <a:xfrm>
            <a:off x="7575446" y="2395313"/>
            <a:ext cx="1094357" cy="347496"/>
          </a:xfrm>
          <a:prstGeom prst="borderCallout1">
            <a:avLst>
              <a:gd name="adj1" fmla="val 50350"/>
              <a:gd name="adj2" fmla="val -540"/>
              <a:gd name="adj3" fmla="val -8121"/>
              <a:gd name="adj4" fmla="val -17286"/>
            </a:avLst>
          </a:prstGeom>
          <a:solidFill>
            <a:srgbClr val="FFFFFF"/>
          </a:solidFill>
          <a:ln w="31750" cap="sq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63" name="文字方塊 62"/>
          <p:cNvSpPr txBox="1"/>
          <p:nvPr/>
        </p:nvSpPr>
        <p:spPr>
          <a:xfrm>
            <a:off x="7516021" y="2404255"/>
            <a:ext cx="1214815" cy="338554"/>
          </a:xfrm>
          <a:prstGeom prst="rect">
            <a:avLst/>
          </a:prstGeom>
          <a:noFill/>
          <a:ln w="28575"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zh-TW" altLang="en-US" sz="1600" b="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輸出</a:t>
            </a:r>
            <a:r>
              <a:rPr lang="zh-TW" altLang="en-US" sz="1600" b="0" dirty="0">
                <a:latin typeface="標楷體" panose="03000509000000000000" pitchFamily="65" charset="-120"/>
                <a:ea typeface="標楷體" panose="03000509000000000000" pitchFamily="65" charset="-120"/>
              </a:rPr>
              <a:t>結果</a:t>
            </a:r>
          </a:p>
        </p:txBody>
      </p:sp>
      <p:sp>
        <p:nvSpPr>
          <p:cNvPr id="64" name="直線圖說文字 1 63"/>
          <p:cNvSpPr/>
          <p:nvPr/>
        </p:nvSpPr>
        <p:spPr bwMode="auto">
          <a:xfrm>
            <a:off x="7575446" y="4173728"/>
            <a:ext cx="1094357" cy="347496"/>
          </a:xfrm>
          <a:prstGeom prst="borderCallout1">
            <a:avLst>
              <a:gd name="adj1" fmla="val 50350"/>
              <a:gd name="adj2" fmla="val -540"/>
              <a:gd name="adj3" fmla="val 7178"/>
              <a:gd name="adj4" fmla="val -18258"/>
            </a:avLst>
          </a:prstGeom>
          <a:solidFill>
            <a:srgbClr val="FFFFFF"/>
          </a:solidFill>
          <a:ln w="31750" cap="sq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65" name="文字方塊 64"/>
          <p:cNvSpPr txBox="1"/>
          <p:nvPr/>
        </p:nvSpPr>
        <p:spPr>
          <a:xfrm>
            <a:off x="7516021" y="4182670"/>
            <a:ext cx="1214815" cy="338554"/>
          </a:xfrm>
          <a:prstGeom prst="rect">
            <a:avLst/>
          </a:prstGeom>
          <a:noFill/>
          <a:ln w="28575"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zh-TW" altLang="en-US" sz="1600" b="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輸出</a:t>
            </a:r>
            <a:r>
              <a:rPr lang="zh-TW" altLang="en-US" sz="1600" b="0" dirty="0">
                <a:latin typeface="標楷體" panose="03000509000000000000" pitchFamily="65" charset="-120"/>
                <a:ea typeface="標楷體" panose="03000509000000000000" pitchFamily="65" charset="-120"/>
              </a:rPr>
              <a:t>結果</a:t>
            </a:r>
          </a:p>
        </p:txBody>
      </p:sp>
      <p:sp>
        <p:nvSpPr>
          <p:cNvPr id="66" name="直線圖說文字 1 65"/>
          <p:cNvSpPr/>
          <p:nvPr/>
        </p:nvSpPr>
        <p:spPr bwMode="auto">
          <a:xfrm>
            <a:off x="7565877" y="6016012"/>
            <a:ext cx="1094357" cy="347496"/>
          </a:xfrm>
          <a:prstGeom prst="borderCallout1">
            <a:avLst>
              <a:gd name="adj1" fmla="val 50350"/>
              <a:gd name="adj2" fmla="val -540"/>
              <a:gd name="adj3" fmla="val 4118"/>
              <a:gd name="adj4" fmla="val -17286"/>
            </a:avLst>
          </a:prstGeom>
          <a:solidFill>
            <a:srgbClr val="FFFFFF"/>
          </a:solidFill>
          <a:ln w="31750" cap="sq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67" name="文字方塊 66"/>
          <p:cNvSpPr txBox="1"/>
          <p:nvPr/>
        </p:nvSpPr>
        <p:spPr>
          <a:xfrm>
            <a:off x="7506452" y="6024954"/>
            <a:ext cx="1214815" cy="338554"/>
          </a:xfrm>
          <a:prstGeom prst="rect">
            <a:avLst/>
          </a:prstGeom>
          <a:noFill/>
          <a:ln w="28575"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zh-TW" altLang="en-US" sz="1600" b="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輸出</a:t>
            </a:r>
            <a:r>
              <a:rPr lang="zh-TW" altLang="en-US" sz="1600" b="0" dirty="0">
                <a:latin typeface="標楷體" panose="03000509000000000000" pitchFamily="65" charset="-120"/>
                <a:ea typeface="標楷體" panose="03000509000000000000" pitchFamily="65" charset="-120"/>
              </a:rPr>
              <a:t>結果</a:t>
            </a:r>
          </a:p>
        </p:txBody>
      </p:sp>
    </p:spTree>
    <p:extLst>
      <p:ext uri="{BB962C8B-B14F-4D97-AF65-F5344CB8AC3E}">
        <p14:creationId xmlns:p14="http://schemas.microsoft.com/office/powerpoint/2010/main" val="2119431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2.1 </a:t>
            </a:r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條件處理</a:t>
            </a:r>
            <a:r>
              <a:rPr lang="en-US" altLang="zh-TW" dirty="0">
                <a:latin typeface="標楷體" pitchFamily="65" charset="-120"/>
                <a:ea typeface="標楷體" pitchFamily="65" charset="-120"/>
              </a:rPr>
              <a:t>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79388" y="908050"/>
            <a:ext cx="8856662" cy="5949950"/>
          </a:xfrm>
        </p:spPr>
        <p:txBody>
          <a:bodyPr/>
          <a:lstStyle/>
          <a:p>
            <a:pPr algn="just">
              <a:buBlip>
                <a:blip r:embed="rId2"/>
              </a:buBlip>
            </a:pPr>
            <a:r>
              <a:rPr lang="zh-TW" altLang="en-US" b="1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常見的</a:t>
            </a:r>
            <a:r>
              <a:rPr lang="en-US" altLang="zh-TW" b="1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switch</a:t>
            </a:r>
            <a:r>
              <a:rPr lang="zh-TW" altLang="en-US" b="1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錯誤</a:t>
            </a:r>
            <a:endParaRPr lang="en-US" altLang="zh-TW" b="1" dirty="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algn="just">
              <a:buNone/>
            </a:pPr>
            <a:r>
              <a:rPr lang="zh-TW" altLang="en-US" sz="20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使用</a:t>
            </a:r>
            <a:r>
              <a:rPr lang="en-US" altLang="zh-TW" sz="20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switch </a:t>
            </a:r>
            <a:r>
              <a:rPr lang="zh-TW" altLang="en-US" sz="20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敘述時，</a:t>
            </a:r>
            <a:r>
              <a:rPr lang="zh-TW" altLang="en-US" sz="2000" b="1" dirty="0" smtClean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忘記加入</a:t>
            </a:r>
            <a:r>
              <a:rPr lang="en-US" altLang="zh-TW" sz="2000" b="1" dirty="0" smtClean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break</a:t>
            </a:r>
            <a:r>
              <a:rPr lang="zh-TW" altLang="en-US" sz="20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會發生</a:t>
            </a:r>
            <a:r>
              <a:rPr lang="en-US" altLang="zh-TW" sz="20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:</a:t>
            </a:r>
            <a:endParaRPr lang="zh-TW" altLang="en-US" sz="2400" b="1" dirty="0">
              <a:solidFill>
                <a:srgbClr val="002060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0" indent="0" algn="just">
              <a:buNone/>
            </a:pPr>
            <a:endParaRPr lang="en-US" altLang="zh-TW" sz="2400" b="1" dirty="0">
              <a:solidFill>
                <a:srgbClr val="002060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algn="just"/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NTUT MMS LAB</a:t>
            </a: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871BDD-994F-466C-8153-A686AD97389A}" type="slidenum">
              <a:rPr lang="en-US" altLang="zh-TW" smtClean="0"/>
              <a:pPr>
                <a:defRPr/>
              </a:pPr>
              <a:t>15</a:t>
            </a:fld>
            <a:endParaRPr lang="en-US" altLang="zh-TW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492" y="1873664"/>
            <a:ext cx="3960440" cy="457952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9281" y="2646043"/>
            <a:ext cx="2164288" cy="220006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9" name="向右箭號 18"/>
          <p:cNvSpPr/>
          <p:nvPr/>
        </p:nvSpPr>
        <p:spPr bwMode="auto">
          <a:xfrm>
            <a:off x="5170776" y="3746073"/>
            <a:ext cx="432048" cy="379579"/>
          </a:xfrm>
          <a:prstGeom prst="rightArrow">
            <a:avLst/>
          </a:prstGeom>
          <a:solidFill>
            <a:srgbClr val="FF0000"/>
          </a:solidFill>
          <a:ln w="31750" cap="sq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20" name="直線圖說文字 1 19"/>
          <p:cNvSpPr/>
          <p:nvPr/>
        </p:nvSpPr>
        <p:spPr bwMode="auto">
          <a:xfrm>
            <a:off x="7768606" y="4630340"/>
            <a:ext cx="1094357" cy="347496"/>
          </a:xfrm>
          <a:prstGeom prst="borderCallout1">
            <a:avLst>
              <a:gd name="adj1" fmla="val 50350"/>
              <a:gd name="adj2" fmla="val -540"/>
              <a:gd name="adj3" fmla="val -8121"/>
              <a:gd name="adj4" fmla="val -17286"/>
            </a:avLst>
          </a:prstGeom>
          <a:solidFill>
            <a:srgbClr val="FFFFFF"/>
          </a:solidFill>
          <a:ln w="31750" cap="sq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7709181" y="4639282"/>
            <a:ext cx="1214815" cy="338554"/>
          </a:xfrm>
          <a:prstGeom prst="rect">
            <a:avLst/>
          </a:prstGeom>
          <a:noFill/>
          <a:ln w="28575"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zh-TW" altLang="en-US" sz="1600" b="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輸出</a:t>
            </a:r>
            <a:r>
              <a:rPr lang="zh-TW" altLang="en-US" sz="1600" b="0" dirty="0">
                <a:latin typeface="標楷體" panose="03000509000000000000" pitchFamily="65" charset="-120"/>
                <a:ea typeface="標楷體" panose="03000509000000000000" pitchFamily="65" charset="-120"/>
              </a:rPr>
              <a:t>結果</a:t>
            </a:r>
          </a:p>
        </p:txBody>
      </p:sp>
      <p:sp>
        <p:nvSpPr>
          <p:cNvPr id="22" name="直線圖說文字 1 21"/>
          <p:cNvSpPr/>
          <p:nvPr/>
        </p:nvSpPr>
        <p:spPr bwMode="auto">
          <a:xfrm>
            <a:off x="3632581" y="5113061"/>
            <a:ext cx="2235563" cy="1152802"/>
          </a:xfrm>
          <a:prstGeom prst="borderCallout1">
            <a:avLst>
              <a:gd name="adj1" fmla="val 50350"/>
              <a:gd name="adj2" fmla="val -540"/>
              <a:gd name="adj3" fmla="val -29837"/>
              <a:gd name="adj4" fmla="val -31691"/>
            </a:avLst>
          </a:prstGeom>
          <a:solidFill>
            <a:srgbClr val="FFFFFF"/>
          </a:solidFill>
          <a:ln w="31750" cap="sq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3632581" y="5165902"/>
            <a:ext cx="2250020" cy="1077218"/>
          </a:xfrm>
          <a:prstGeom prst="rect">
            <a:avLst/>
          </a:prstGeom>
          <a:noFill/>
          <a:ln w="28575"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zh-TW" altLang="en-US" sz="1600" b="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若未加</a:t>
            </a:r>
            <a:r>
              <a:rPr lang="en-US" altLang="zh-TW" sz="1600" b="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break</a:t>
            </a:r>
            <a:r>
              <a:rPr lang="zh-TW" altLang="en-US" sz="1600" b="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，則程式會繼續往下執行，例如跑完</a:t>
            </a:r>
            <a:r>
              <a:rPr lang="en-US" altLang="zh-TW" sz="1600" b="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case1</a:t>
            </a:r>
            <a:r>
              <a:rPr lang="zh-TW" altLang="en-US" sz="1600" b="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就會繼續往下跑</a:t>
            </a:r>
            <a:r>
              <a:rPr lang="en-US" altLang="zh-TW" sz="1600" b="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case2</a:t>
            </a:r>
            <a:r>
              <a:rPr lang="zh-TW" altLang="en-US" sz="1600" b="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和</a:t>
            </a:r>
            <a:r>
              <a:rPr lang="en-US" altLang="zh-TW" sz="1600" b="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default</a:t>
            </a:r>
            <a:r>
              <a:rPr lang="zh-TW" altLang="en-US" sz="1600" b="0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1600" b="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9" name="直線接點 8"/>
          <p:cNvCxnSpPr>
            <a:endCxn id="23" idx="1"/>
          </p:cNvCxnSpPr>
          <p:nvPr/>
        </p:nvCxnSpPr>
        <p:spPr bwMode="auto">
          <a:xfrm>
            <a:off x="2915816" y="5301208"/>
            <a:ext cx="716765" cy="403303"/>
          </a:xfrm>
          <a:prstGeom prst="line">
            <a:avLst/>
          </a:prstGeom>
          <a:noFill/>
          <a:ln w="31750" cap="sq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直線接點 11"/>
          <p:cNvCxnSpPr>
            <a:stCxn id="23" idx="1"/>
          </p:cNvCxnSpPr>
          <p:nvPr/>
        </p:nvCxnSpPr>
        <p:spPr bwMode="auto">
          <a:xfrm flipH="1">
            <a:off x="2987824" y="5704511"/>
            <a:ext cx="644757" cy="210068"/>
          </a:xfrm>
          <a:prstGeom prst="line">
            <a:avLst/>
          </a:prstGeom>
          <a:noFill/>
          <a:ln w="31750" cap="sq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" name="矩形 17"/>
          <p:cNvSpPr/>
          <p:nvPr/>
        </p:nvSpPr>
        <p:spPr bwMode="auto">
          <a:xfrm>
            <a:off x="6224434" y="4141527"/>
            <a:ext cx="1246134" cy="513629"/>
          </a:xfrm>
          <a:prstGeom prst="rect">
            <a:avLst/>
          </a:prstGeom>
          <a:noFill/>
          <a:ln w="31750" cap="sq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81268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2.1 </a:t>
            </a:r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條件處理</a:t>
            </a:r>
            <a:r>
              <a:rPr lang="en-US" altLang="zh-TW" dirty="0">
                <a:latin typeface="標楷體" pitchFamily="65" charset="-120"/>
                <a:ea typeface="標楷體" pitchFamily="65" charset="-120"/>
              </a:rPr>
              <a:t>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Blip>
                <a:blip r:embed="rId2"/>
              </a:buBlip>
            </a:pPr>
            <a:r>
              <a:rPr lang="en-US" altLang="zh-TW" b="1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switch</a:t>
            </a:r>
            <a:r>
              <a:rPr lang="zh-TW" altLang="en-US" b="1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進行</a:t>
            </a:r>
            <a:r>
              <a:rPr lang="zh-TW" altLang="en-US" b="1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文字條件</a:t>
            </a:r>
            <a:r>
              <a:rPr lang="zh-TW" altLang="en-US" b="1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判斷</a:t>
            </a:r>
            <a:endParaRPr lang="en-US" altLang="zh-TW" b="1" dirty="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TW" sz="1800" dirty="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0" indent="0">
              <a:buNone/>
            </a:pPr>
            <a:endParaRPr lang="zh-TW" altLang="en-US" sz="2400" dirty="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NTUT MMS LAB</a:t>
            </a: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871BDD-994F-466C-8153-A686AD97389A}" type="slidenum">
              <a:rPr lang="en-US" altLang="zh-TW" smtClean="0"/>
              <a:pPr>
                <a:defRPr/>
              </a:pPr>
              <a:t>16</a:t>
            </a:fld>
            <a:endParaRPr lang="en-US" altLang="zh-TW"/>
          </a:p>
        </p:txBody>
      </p:sp>
      <p:pic>
        <p:nvPicPr>
          <p:cNvPr id="30" name="圖片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4168" y="1235757"/>
            <a:ext cx="1669121" cy="166912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1" name="圖片 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4893" y="3183288"/>
            <a:ext cx="1669121" cy="166912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3" name="向右箭號 22"/>
          <p:cNvSpPr/>
          <p:nvPr/>
        </p:nvSpPr>
        <p:spPr bwMode="auto">
          <a:xfrm>
            <a:off x="5138924" y="3843600"/>
            <a:ext cx="432048" cy="379579"/>
          </a:xfrm>
          <a:prstGeom prst="rightArrow">
            <a:avLst/>
          </a:prstGeom>
          <a:solidFill>
            <a:srgbClr val="FF0000"/>
          </a:solidFill>
          <a:ln w="31750" cap="sq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24" name="直線圖說文字 1 23"/>
          <p:cNvSpPr/>
          <p:nvPr/>
        </p:nvSpPr>
        <p:spPr bwMode="auto">
          <a:xfrm>
            <a:off x="7367460" y="2484159"/>
            <a:ext cx="1094357" cy="347496"/>
          </a:xfrm>
          <a:prstGeom prst="borderCallout1">
            <a:avLst>
              <a:gd name="adj1" fmla="val 50350"/>
              <a:gd name="adj2" fmla="val -540"/>
              <a:gd name="adj3" fmla="val -8121"/>
              <a:gd name="adj4" fmla="val -17286"/>
            </a:avLst>
          </a:prstGeom>
          <a:solidFill>
            <a:srgbClr val="FFFFFF"/>
          </a:solidFill>
          <a:ln w="31750" cap="sq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pic>
        <p:nvPicPr>
          <p:cNvPr id="32" name="圖片 3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84168" y="5097991"/>
            <a:ext cx="1669121" cy="160951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5" name="文字方塊 24"/>
          <p:cNvSpPr txBox="1"/>
          <p:nvPr/>
        </p:nvSpPr>
        <p:spPr>
          <a:xfrm>
            <a:off x="7308035" y="2493101"/>
            <a:ext cx="1214815" cy="338554"/>
          </a:xfrm>
          <a:prstGeom prst="rect">
            <a:avLst/>
          </a:prstGeom>
          <a:noFill/>
          <a:ln w="28575"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zh-TW" altLang="en-US" sz="1600" b="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輸出</a:t>
            </a:r>
            <a:r>
              <a:rPr lang="zh-TW" altLang="en-US" sz="1600" b="0" dirty="0">
                <a:latin typeface="標楷體" panose="03000509000000000000" pitchFamily="65" charset="-120"/>
                <a:ea typeface="標楷體" panose="03000509000000000000" pitchFamily="65" charset="-120"/>
              </a:rPr>
              <a:t>結果</a:t>
            </a:r>
          </a:p>
        </p:txBody>
      </p:sp>
      <p:sp>
        <p:nvSpPr>
          <p:cNvPr id="26" name="直線圖說文字 1 25"/>
          <p:cNvSpPr/>
          <p:nvPr/>
        </p:nvSpPr>
        <p:spPr bwMode="auto">
          <a:xfrm>
            <a:off x="7367460" y="4387008"/>
            <a:ext cx="1094357" cy="347496"/>
          </a:xfrm>
          <a:prstGeom prst="borderCallout1">
            <a:avLst>
              <a:gd name="adj1" fmla="val 50350"/>
              <a:gd name="adj2" fmla="val -540"/>
              <a:gd name="adj3" fmla="val 7178"/>
              <a:gd name="adj4" fmla="val -18258"/>
            </a:avLst>
          </a:prstGeom>
          <a:solidFill>
            <a:srgbClr val="FFFFFF"/>
          </a:solidFill>
          <a:ln w="31750" cap="sq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7308035" y="4395950"/>
            <a:ext cx="1214815" cy="338554"/>
          </a:xfrm>
          <a:prstGeom prst="rect">
            <a:avLst/>
          </a:prstGeom>
          <a:noFill/>
          <a:ln w="28575"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zh-TW" altLang="en-US" sz="1600" b="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輸出</a:t>
            </a:r>
            <a:r>
              <a:rPr lang="zh-TW" altLang="en-US" sz="1600" b="0" dirty="0">
                <a:latin typeface="標楷體" panose="03000509000000000000" pitchFamily="65" charset="-120"/>
                <a:ea typeface="標楷體" panose="03000509000000000000" pitchFamily="65" charset="-120"/>
              </a:rPr>
              <a:t>結果</a:t>
            </a:r>
          </a:p>
        </p:txBody>
      </p:sp>
      <p:sp>
        <p:nvSpPr>
          <p:cNvPr id="28" name="直線圖說文字 1 27"/>
          <p:cNvSpPr/>
          <p:nvPr/>
        </p:nvSpPr>
        <p:spPr bwMode="auto">
          <a:xfrm>
            <a:off x="7367460" y="6262480"/>
            <a:ext cx="1094357" cy="347496"/>
          </a:xfrm>
          <a:prstGeom prst="borderCallout1">
            <a:avLst>
              <a:gd name="adj1" fmla="val 50350"/>
              <a:gd name="adj2" fmla="val -540"/>
              <a:gd name="adj3" fmla="val 4118"/>
              <a:gd name="adj4" fmla="val -17286"/>
            </a:avLst>
          </a:prstGeom>
          <a:solidFill>
            <a:srgbClr val="FFFFFF"/>
          </a:solidFill>
          <a:ln w="31750" cap="sq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7308035" y="6271422"/>
            <a:ext cx="1214815" cy="338554"/>
          </a:xfrm>
          <a:prstGeom prst="rect">
            <a:avLst/>
          </a:prstGeom>
          <a:noFill/>
          <a:ln w="28575"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zh-TW" altLang="en-US" sz="1600" b="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輸出</a:t>
            </a:r>
            <a:r>
              <a:rPr lang="zh-TW" altLang="en-US" sz="1600" b="0" dirty="0">
                <a:latin typeface="標楷體" panose="03000509000000000000" pitchFamily="65" charset="-120"/>
                <a:ea typeface="標楷體" panose="03000509000000000000" pitchFamily="65" charset="-120"/>
              </a:rPr>
              <a:t>結果</a:t>
            </a:r>
          </a:p>
        </p:txBody>
      </p:sp>
      <p:pic>
        <p:nvPicPr>
          <p:cNvPr id="22" name="圖片 2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2565" y="1530586"/>
            <a:ext cx="3897121" cy="520758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7" name="直線圖說文字 1 16"/>
          <p:cNvSpPr/>
          <p:nvPr/>
        </p:nvSpPr>
        <p:spPr bwMode="auto">
          <a:xfrm>
            <a:off x="3165970" y="3290783"/>
            <a:ext cx="1735897" cy="1183759"/>
          </a:xfrm>
          <a:prstGeom prst="borderCallout1">
            <a:avLst>
              <a:gd name="adj1" fmla="val 50350"/>
              <a:gd name="adj2" fmla="val -540"/>
              <a:gd name="adj3" fmla="val 27781"/>
              <a:gd name="adj4" fmla="val -26979"/>
            </a:avLst>
          </a:prstGeom>
          <a:solidFill>
            <a:srgbClr val="FFFFFF"/>
          </a:solidFill>
          <a:ln w="31750" cap="sq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3139361" y="3306963"/>
            <a:ext cx="1789048" cy="1169551"/>
          </a:xfrm>
          <a:prstGeom prst="rect">
            <a:avLst/>
          </a:prstGeom>
          <a:noFill/>
          <a:ln w="28575"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>
              <a:defRPr/>
            </a:pPr>
            <a:r>
              <a:rPr lang="zh-TW" altLang="en-US" sz="1400" b="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使用</a:t>
            </a:r>
            <a:r>
              <a:rPr lang="en-US" altLang="zh-TW" sz="1400" b="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String</a:t>
            </a:r>
            <a:r>
              <a:rPr lang="zh-TW" altLang="en-US" sz="1400" b="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類別的</a:t>
            </a:r>
            <a:r>
              <a:rPr lang="en-US" altLang="zh-TW" sz="1400" b="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charAt</a:t>
            </a:r>
            <a:r>
              <a:rPr lang="zh-TW" altLang="en-US" sz="1400" b="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類別方法</a:t>
            </a:r>
            <a:r>
              <a:rPr lang="zh-TW" altLang="en-US" sz="1400" b="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來取出</a:t>
            </a:r>
            <a:r>
              <a:rPr lang="zh-TW" altLang="en-US" sz="1400" b="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索引值為</a:t>
            </a:r>
            <a:r>
              <a:rPr lang="en-US" altLang="zh-TW" sz="1400" b="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0</a:t>
            </a:r>
            <a:r>
              <a:rPr lang="zh-TW" altLang="en-US" sz="1400" b="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r>
              <a:rPr lang="zh-TW" altLang="en-US" sz="1400" b="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字元，</a:t>
            </a:r>
            <a:r>
              <a:rPr lang="zh-TW" altLang="en-US" sz="1400" b="0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在這裡表示取輸入的第一個字母。</a:t>
            </a:r>
            <a:endParaRPr lang="zh-TW" altLang="en-US" sz="1400" b="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2.1 </a:t>
            </a:r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條件處理</a:t>
            </a:r>
            <a:r>
              <a:rPr lang="en-US" altLang="zh-TW" dirty="0">
                <a:latin typeface="標楷體" pitchFamily="65" charset="-120"/>
                <a:ea typeface="標楷體" pitchFamily="65" charset="-120"/>
              </a:rPr>
              <a:t> </a:t>
            </a:r>
            <a:endParaRPr lang="zh-TW" altLang="en-US" dirty="0" smtClean="0"/>
          </a:p>
        </p:txBody>
      </p:sp>
      <p:sp>
        <p:nvSpPr>
          <p:cNvPr id="21507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3360"/>
              </a:lnSpc>
              <a:buBlip>
                <a:blip r:embed="rId2"/>
              </a:buBlip>
            </a:pPr>
            <a:r>
              <a:rPr lang="en-US" altLang="zh-TW" b="1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switch</a:t>
            </a:r>
            <a:r>
              <a:rPr lang="zh-TW" altLang="en-US" b="1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敘述與</a:t>
            </a:r>
            <a:r>
              <a:rPr lang="en-US" altLang="zh-TW" b="1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if</a:t>
            </a:r>
            <a:r>
              <a:rPr lang="zh-TW" altLang="en-US" b="1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敘述</a:t>
            </a:r>
            <a:endParaRPr lang="en-US" altLang="zh-TW" b="1" dirty="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lvl="1">
              <a:lnSpc>
                <a:spcPts val="3360"/>
              </a:lnSpc>
              <a:buFont typeface="Wingdings" panose="05000000000000000000" pitchFamily="2" charset="2"/>
              <a:buChar char="ü"/>
            </a:pPr>
            <a:r>
              <a:rPr lang="en-US" altLang="zh-TW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if</a:t>
            </a:r>
            <a:r>
              <a:rPr lang="zh-TW" altLang="en-US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敘述和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switch</a:t>
            </a:r>
            <a:r>
              <a:rPr lang="zh-TW" altLang="en-US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敘述都是讓程式流程做選擇的敘述，故合稱為</a:t>
            </a:r>
            <a:r>
              <a:rPr lang="zh-TW" altLang="en-US" dirty="0" smtClean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選擇敘述</a:t>
            </a:r>
            <a:r>
              <a:rPr lang="zh-TW" altLang="en-US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（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selection statement</a:t>
            </a:r>
            <a:r>
              <a:rPr lang="zh-TW" altLang="en-US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）。</a:t>
            </a:r>
          </a:p>
          <a:p>
            <a:pPr lvl="1">
              <a:lnSpc>
                <a:spcPts val="3360"/>
              </a:lnSpc>
              <a:buFont typeface="Wingdings" panose="05000000000000000000" pitchFamily="2" charset="2"/>
              <a:buChar char="ü"/>
            </a:pPr>
            <a:r>
              <a:rPr lang="en-US" altLang="zh-TW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switch</a:t>
            </a:r>
            <a:r>
              <a:rPr lang="zh-TW" altLang="en-US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敘述較具整體性，故使用</a:t>
            </a:r>
            <a:r>
              <a:rPr lang="zh-TW" altLang="en-US" dirty="0" smtClean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單一運算式之值</a:t>
            </a:r>
            <a:r>
              <a:rPr lang="zh-TW" altLang="en-US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讓程式流程做選擇的時候，選用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switch</a:t>
            </a:r>
            <a:r>
              <a:rPr lang="zh-TW" altLang="en-US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敘述會比較好。</a:t>
            </a:r>
            <a:endParaRPr lang="en-US" altLang="zh-TW" dirty="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lvl="1">
              <a:lnSpc>
                <a:spcPts val="3360"/>
              </a:lnSpc>
              <a:buFont typeface="Wingdings" panose="05000000000000000000" pitchFamily="2" charset="2"/>
              <a:buChar char="ü"/>
            </a:pPr>
            <a:r>
              <a:rPr lang="en-US" altLang="zh-TW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switch</a:t>
            </a:r>
            <a:r>
              <a:rPr lang="zh-TW" altLang="en-US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敘述可讀性較高。</a:t>
            </a:r>
          </a:p>
          <a:p>
            <a:pPr lvl="1"/>
            <a:endParaRPr lang="zh-TW" altLang="en-US" dirty="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21508" name="頁尾版面配置區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zh-TW" smtClean="0"/>
              <a:t>NTUT MMS LAB</a:t>
            </a:r>
          </a:p>
        </p:txBody>
      </p:sp>
      <p:sp>
        <p:nvSpPr>
          <p:cNvPr id="21509" name="投影片編號版面配置區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4EE5B85-4ECD-4E15-A963-61C1BD1730C2}" type="slidenum">
              <a:rPr lang="en-US" altLang="zh-TW" smtClean="0"/>
              <a:pPr/>
              <a:t>17</a:t>
            </a:fld>
            <a:endParaRPr lang="en-US" altLang="zh-TW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2.1 </a:t>
            </a:r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條件處理</a:t>
            </a:r>
            <a:r>
              <a:rPr lang="en-US" altLang="zh-TW" dirty="0">
                <a:latin typeface="標楷體" pitchFamily="65" charset="-120"/>
                <a:ea typeface="標楷體" pitchFamily="65" charset="-120"/>
              </a:rPr>
              <a:t>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3360"/>
              </a:lnSpc>
              <a:buBlip>
                <a:blip r:embed="rId2"/>
              </a:buBlip>
            </a:pPr>
            <a:r>
              <a:rPr lang="zh-TW" altLang="en-US" b="1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邏輯運算子</a:t>
            </a:r>
            <a:r>
              <a:rPr lang="en-US" altLang="zh-TW" b="1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(1/2)</a:t>
            </a:r>
            <a:endParaRPr lang="en-US" altLang="zh-TW" b="1" dirty="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algn="just">
              <a:lnSpc>
                <a:spcPts val="3360"/>
              </a:lnSpc>
              <a:buNone/>
            </a:pPr>
            <a:r>
              <a:rPr lang="zh-TW" altLang="en-US" sz="20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邏輯運算子</a:t>
            </a:r>
            <a:r>
              <a:rPr lang="en-US" altLang="zh-TW" sz="2000" dirty="0" smtClean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&amp;&amp;</a:t>
            </a:r>
            <a:r>
              <a:rPr lang="en-US" altLang="zh-TW" sz="20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(and)</a:t>
            </a:r>
            <a:r>
              <a:rPr lang="zh-TW" altLang="en-US" sz="20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、</a:t>
            </a:r>
            <a:r>
              <a:rPr lang="en-US" altLang="zh-TW" sz="2000" dirty="0" smtClean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||</a:t>
            </a:r>
            <a:r>
              <a:rPr lang="en-US" altLang="zh-TW" sz="20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(or)</a:t>
            </a:r>
            <a:r>
              <a:rPr lang="zh-TW" altLang="en-US" sz="20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、</a:t>
            </a:r>
            <a:r>
              <a:rPr lang="en-US" altLang="zh-TW" sz="2000" dirty="0" smtClean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!</a:t>
            </a:r>
            <a:r>
              <a:rPr lang="en-US" altLang="zh-TW" sz="20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(not)</a:t>
            </a:r>
            <a:r>
              <a:rPr lang="zh-TW" altLang="en-US" sz="20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可以用來設定更複雜的條件判斷。</a:t>
            </a:r>
          </a:p>
          <a:p>
            <a:pPr algn="just">
              <a:buNone/>
            </a:pPr>
            <a:endParaRPr lang="zh-TW" altLang="en-US" sz="2000" dirty="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 smtClean="0"/>
              <a:t>NTUT MMS LAB</a:t>
            </a:r>
            <a:endParaRPr lang="en-US" altLang="zh-TW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871BDD-994F-466C-8153-A686AD97389A}" type="slidenum">
              <a:rPr lang="en-US" altLang="zh-TW" smtClean="0"/>
              <a:pPr>
                <a:defRPr/>
              </a:pPr>
              <a:t>18</a:t>
            </a:fld>
            <a:endParaRPr lang="en-US" altLang="zh-TW"/>
          </a:p>
        </p:txBody>
      </p:sp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87624" y="2074268"/>
            <a:ext cx="6480000" cy="42838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2.1 </a:t>
            </a:r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條件處理</a:t>
            </a:r>
            <a:r>
              <a:rPr lang="en-US" altLang="zh-TW" dirty="0">
                <a:latin typeface="標楷體" pitchFamily="65" charset="-120"/>
                <a:ea typeface="標楷體" pitchFamily="65" charset="-120"/>
              </a:rPr>
              <a:t>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87338" y="857232"/>
            <a:ext cx="8856662" cy="5318125"/>
          </a:xfrm>
        </p:spPr>
        <p:txBody>
          <a:bodyPr/>
          <a:lstStyle/>
          <a:p>
            <a:pPr>
              <a:buBlip>
                <a:blip r:embed="rId3"/>
              </a:buBlip>
            </a:pPr>
            <a:r>
              <a:rPr lang="zh-TW" altLang="en-US" b="1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邏輯運算子</a:t>
            </a:r>
            <a:r>
              <a:rPr lang="en-US" altLang="zh-TW" b="1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(2/2</a:t>
            </a:r>
            <a:r>
              <a:rPr lang="en-US" altLang="zh-TW" b="1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)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871BDD-994F-466C-8153-A686AD97389A}" type="slidenum">
              <a:rPr lang="en-US" altLang="zh-TW" smtClean="0"/>
              <a:pPr>
                <a:defRPr/>
              </a:pPr>
              <a:t>19</a:t>
            </a:fld>
            <a:endParaRPr lang="en-US" altLang="zh-TW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021" y="1556792"/>
            <a:ext cx="4391025" cy="48101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67571" y="985969"/>
            <a:ext cx="1571903" cy="153017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67571" y="2874752"/>
            <a:ext cx="1571904" cy="161438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68933" y="4793557"/>
            <a:ext cx="1570541" cy="162765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3" name="直線圖說文字 1 32"/>
          <p:cNvSpPr/>
          <p:nvPr/>
        </p:nvSpPr>
        <p:spPr bwMode="auto">
          <a:xfrm>
            <a:off x="3648467" y="3716098"/>
            <a:ext cx="1953874" cy="648070"/>
          </a:xfrm>
          <a:prstGeom prst="borderCallout1">
            <a:avLst>
              <a:gd name="adj1" fmla="val 76004"/>
              <a:gd name="adj2" fmla="val -1072"/>
              <a:gd name="adj3" fmla="val 111143"/>
              <a:gd name="adj4" fmla="val -15835"/>
            </a:avLst>
          </a:prstGeom>
          <a:solidFill>
            <a:srgbClr val="FFFFFF"/>
          </a:solidFill>
          <a:ln w="31750" cap="sq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37" name="文字方塊 36"/>
          <p:cNvSpPr txBox="1"/>
          <p:nvPr/>
        </p:nvSpPr>
        <p:spPr>
          <a:xfrm>
            <a:off x="3764609" y="3760641"/>
            <a:ext cx="1837732" cy="584775"/>
          </a:xfrm>
          <a:prstGeom prst="rect">
            <a:avLst/>
          </a:prstGeom>
          <a:noFill/>
          <a:ln w="28575"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zh-TW" altLang="en-US" sz="1600" b="0" dirty="0">
                <a:latin typeface="標楷體" panose="03000509000000000000" pitchFamily="65" charset="-120"/>
                <a:ea typeface="標楷體" panose="03000509000000000000" pitchFamily="65" charset="-120"/>
              </a:rPr>
              <a:t>使用者輸入</a:t>
            </a:r>
            <a:r>
              <a:rPr lang="en-US" altLang="zh-TW" sz="1600" b="0" dirty="0">
                <a:latin typeface="標楷體" panose="03000509000000000000" pitchFamily="65" charset="-120"/>
                <a:ea typeface="標楷體" panose="03000509000000000000" pitchFamily="65" charset="-120"/>
              </a:rPr>
              <a:t>Y</a:t>
            </a:r>
            <a:r>
              <a:rPr lang="zh-TW" altLang="en-US" sz="1600" b="0" dirty="0">
                <a:latin typeface="標楷體" panose="03000509000000000000" pitchFamily="65" charset="-120"/>
                <a:ea typeface="標楷體" panose="03000509000000000000" pitchFamily="65" charset="-120"/>
              </a:rPr>
              <a:t>或</a:t>
            </a:r>
            <a:r>
              <a:rPr lang="en-US" altLang="zh-TW" sz="1600" b="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y</a:t>
            </a:r>
            <a:r>
              <a:rPr lang="zh-TW" altLang="en-US" sz="1600" b="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時，</a:t>
            </a:r>
            <a:endParaRPr lang="en-US" altLang="zh-TW" sz="1600" b="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defRPr/>
            </a:pPr>
            <a:r>
              <a:rPr lang="zh-TW" altLang="en-US" sz="1600" b="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會執行此區塊</a:t>
            </a:r>
            <a:endParaRPr lang="zh-TW" altLang="en-US" sz="1600" b="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8" name="直線圖說文字 1 37"/>
          <p:cNvSpPr/>
          <p:nvPr/>
        </p:nvSpPr>
        <p:spPr bwMode="auto">
          <a:xfrm>
            <a:off x="3648467" y="4583320"/>
            <a:ext cx="1953874" cy="636733"/>
          </a:xfrm>
          <a:prstGeom prst="borderCallout1">
            <a:avLst>
              <a:gd name="adj1" fmla="val 50350"/>
              <a:gd name="adj2" fmla="val -540"/>
              <a:gd name="adj3" fmla="val 82283"/>
              <a:gd name="adj4" fmla="val -15835"/>
            </a:avLst>
          </a:prstGeom>
          <a:solidFill>
            <a:srgbClr val="FFFFFF"/>
          </a:solidFill>
          <a:ln w="31750" cap="sq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3764609" y="4617461"/>
            <a:ext cx="1837732" cy="584775"/>
          </a:xfrm>
          <a:prstGeom prst="rect">
            <a:avLst/>
          </a:prstGeom>
          <a:noFill/>
          <a:ln w="28575"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zh-TW" altLang="en-US" sz="1600" b="0" dirty="0">
                <a:latin typeface="標楷體" panose="03000509000000000000" pitchFamily="65" charset="-120"/>
                <a:ea typeface="標楷體" panose="03000509000000000000" pitchFamily="65" charset="-120"/>
              </a:rPr>
              <a:t>使用者</a:t>
            </a:r>
            <a:r>
              <a:rPr lang="zh-TW" altLang="en-US" sz="1600" b="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輸入</a:t>
            </a:r>
            <a:r>
              <a:rPr lang="en-US" altLang="zh-TW" sz="1600" b="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N</a:t>
            </a:r>
            <a:r>
              <a:rPr lang="zh-TW" altLang="en-US" sz="1600" b="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或</a:t>
            </a:r>
            <a:r>
              <a:rPr lang="en-US" altLang="zh-TW" sz="1600" b="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n</a:t>
            </a:r>
            <a:r>
              <a:rPr lang="zh-TW" altLang="en-US" sz="1600" b="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時，</a:t>
            </a:r>
            <a:endParaRPr lang="en-US" altLang="zh-TW" sz="1600" b="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defRPr/>
            </a:pPr>
            <a:r>
              <a:rPr lang="zh-TW" altLang="en-US" sz="1600" b="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會執行此區塊</a:t>
            </a:r>
            <a:endParaRPr lang="zh-TW" altLang="en-US" sz="1600" b="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0" name="直線圖說文字 1 39"/>
          <p:cNvSpPr/>
          <p:nvPr/>
        </p:nvSpPr>
        <p:spPr bwMode="auto">
          <a:xfrm>
            <a:off x="3607141" y="5471684"/>
            <a:ext cx="2040860" cy="850901"/>
          </a:xfrm>
          <a:prstGeom prst="borderCallout1">
            <a:avLst>
              <a:gd name="adj1" fmla="val 50350"/>
              <a:gd name="adj2" fmla="val -540"/>
              <a:gd name="adj3" fmla="val 41985"/>
              <a:gd name="adj4" fmla="val -12384"/>
            </a:avLst>
          </a:prstGeom>
          <a:solidFill>
            <a:srgbClr val="FFFFFF"/>
          </a:solidFill>
          <a:ln w="31750" cap="sq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3675614" y="5480418"/>
            <a:ext cx="1982964" cy="830997"/>
          </a:xfrm>
          <a:prstGeom prst="rect">
            <a:avLst/>
          </a:prstGeom>
          <a:noFill/>
          <a:ln w="28575"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zh-TW" altLang="en-US" sz="1600" b="0" dirty="0">
                <a:latin typeface="標楷體" panose="03000509000000000000" pitchFamily="65" charset="-120"/>
                <a:ea typeface="標楷體" panose="03000509000000000000" pitchFamily="65" charset="-120"/>
              </a:rPr>
              <a:t>使用者</a:t>
            </a:r>
            <a:r>
              <a:rPr lang="zh-TW" altLang="en-US" sz="1600" b="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輸入</a:t>
            </a:r>
            <a:r>
              <a:rPr lang="en-US" altLang="zh-TW" sz="1600" b="0" dirty="0">
                <a:latin typeface="標楷體" panose="03000509000000000000" pitchFamily="65" charset="-120"/>
                <a:ea typeface="標楷體" panose="03000509000000000000" pitchFamily="65" charset="-120"/>
              </a:rPr>
              <a:t>Y</a:t>
            </a:r>
            <a:r>
              <a:rPr lang="zh-TW" altLang="en-US" sz="1600" b="0" dirty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sz="1600" b="0" dirty="0">
                <a:latin typeface="標楷體" panose="03000509000000000000" pitchFamily="65" charset="-120"/>
                <a:ea typeface="標楷體" panose="03000509000000000000" pitchFamily="65" charset="-120"/>
              </a:rPr>
              <a:t>y</a:t>
            </a:r>
            <a:r>
              <a:rPr lang="zh-TW" altLang="en-US" sz="1600" b="0" dirty="0">
                <a:latin typeface="標楷體" panose="03000509000000000000" pitchFamily="65" charset="-120"/>
                <a:ea typeface="標楷體" panose="03000509000000000000" pitchFamily="65" charset="-120"/>
              </a:rPr>
              <a:t>、Ｎ或</a:t>
            </a:r>
            <a:r>
              <a:rPr lang="en-US" altLang="zh-TW" sz="1600" b="0" dirty="0">
                <a:latin typeface="標楷體" panose="03000509000000000000" pitchFamily="65" charset="-120"/>
                <a:ea typeface="標楷體" panose="03000509000000000000" pitchFamily="65" charset="-120"/>
              </a:rPr>
              <a:t>n</a:t>
            </a:r>
            <a:r>
              <a:rPr lang="zh-TW" altLang="en-US" sz="1600" b="0" dirty="0">
                <a:latin typeface="標楷體" panose="03000509000000000000" pitchFamily="65" charset="-120"/>
                <a:ea typeface="標楷體" panose="03000509000000000000" pitchFamily="65" charset="-120"/>
              </a:rPr>
              <a:t>之外的字元時</a:t>
            </a:r>
            <a:r>
              <a:rPr lang="zh-TW" altLang="en-US" sz="1600" b="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，會執行此區塊</a:t>
            </a:r>
            <a:endParaRPr lang="zh-TW" altLang="en-US" sz="1600" b="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2" name="直線圖說文字 1 41"/>
          <p:cNvSpPr/>
          <p:nvPr/>
        </p:nvSpPr>
        <p:spPr bwMode="auto">
          <a:xfrm>
            <a:off x="7550525" y="2344728"/>
            <a:ext cx="1094357" cy="347496"/>
          </a:xfrm>
          <a:prstGeom prst="borderCallout1">
            <a:avLst>
              <a:gd name="adj1" fmla="val 50350"/>
              <a:gd name="adj2" fmla="val -540"/>
              <a:gd name="adj3" fmla="val -8121"/>
              <a:gd name="adj4" fmla="val -17286"/>
            </a:avLst>
          </a:prstGeom>
          <a:solidFill>
            <a:srgbClr val="FFFFFF"/>
          </a:solidFill>
          <a:ln w="31750" cap="sq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43" name="文字方塊 42"/>
          <p:cNvSpPr txBox="1"/>
          <p:nvPr/>
        </p:nvSpPr>
        <p:spPr>
          <a:xfrm>
            <a:off x="7491100" y="2353670"/>
            <a:ext cx="1214815" cy="338554"/>
          </a:xfrm>
          <a:prstGeom prst="rect">
            <a:avLst/>
          </a:prstGeom>
          <a:noFill/>
          <a:ln w="28575"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zh-TW" altLang="en-US" sz="1600" b="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輸出</a:t>
            </a:r>
            <a:r>
              <a:rPr lang="zh-TW" altLang="en-US" sz="1600" b="0" dirty="0">
                <a:latin typeface="標楷體" panose="03000509000000000000" pitchFamily="65" charset="-120"/>
                <a:ea typeface="標楷體" panose="03000509000000000000" pitchFamily="65" charset="-120"/>
              </a:rPr>
              <a:t>結果</a:t>
            </a:r>
          </a:p>
        </p:txBody>
      </p:sp>
      <p:sp>
        <p:nvSpPr>
          <p:cNvPr id="44" name="直線圖說文字 1 43"/>
          <p:cNvSpPr/>
          <p:nvPr/>
        </p:nvSpPr>
        <p:spPr bwMode="auto">
          <a:xfrm>
            <a:off x="7545426" y="4331388"/>
            <a:ext cx="1094357" cy="347496"/>
          </a:xfrm>
          <a:prstGeom prst="borderCallout1">
            <a:avLst>
              <a:gd name="adj1" fmla="val 50350"/>
              <a:gd name="adj2" fmla="val -540"/>
              <a:gd name="adj3" fmla="val 7178"/>
              <a:gd name="adj4" fmla="val -18258"/>
            </a:avLst>
          </a:prstGeom>
          <a:solidFill>
            <a:srgbClr val="FFFFFF"/>
          </a:solidFill>
          <a:ln w="31750" cap="sq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45" name="文字方塊 44"/>
          <p:cNvSpPr txBox="1"/>
          <p:nvPr/>
        </p:nvSpPr>
        <p:spPr>
          <a:xfrm>
            <a:off x="7486001" y="4340330"/>
            <a:ext cx="1214815" cy="338554"/>
          </a:xfrm>
          <a:prstGeom prst="rect">
            <a:avLst/>
          </a:prstGeom>
          <a:noFill/>
          <a:ln w="28575"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zh-TW" altLang="en-US" sz="1600" b="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輸出</a:t>
            </a:r>
            <a:r>
              <a:rPr lang="zh-TW" altLang="en-US" sz="1600" b="0" dirty="0">
                <a:latin typeface="標楷體" panose="03000509000000000000" pitchFamily="65" charset="-120"/>
                <a:ea typeface="標楷體" panose="03000509000000000000" pitchFamily="65" charset="-120"/>
              </a:rPr>
              <a:t>結果</a:t>
            </a:r>
          </a:p>
        </p:txBody>
      </p:sp>
      <p:sp>
        <p:nvSpPr>
          <p:cNvPr id="46" name="直線圖說文字 1 45"/>
          <p:cNvSpPr/>
          <p:nvPr/>
        </p:nvSpPr>
        <p:spPr bwMode="auto">
          <a:xfrm>
            <a:off x="7547594" y="6243209"/>
            <a:ext cx="1094357" cy="347496"/>
          </a:xfrm>
          <a:prstGeom prst="borderCallout1">
            <a:avLst>
              <a:gd name="adj1" fmla="val 50350"/>
              <a:gd name="adj2" fmla="val -540"/>
              <a:gd name="adj3" fmla="val 4118"/>
              <a:gd name="adj4" fmla="val -17286"/>
            </a:avLst>
          </a:prstGeom>
          <a:solidFill>
            <a:srgbClr val="FFFFFF"/>
          </a:solidFill>
          <a:ln w="31750" cap="sq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47" name="文字方塊 46"/>
          <p:cNvSpPr txBox="1"/>
          <p:nvPr/>
        </p:nvSpPr>
        <p:spPr>
          <a:xfrm>
            <a:off x="7486001" y="6236402"/>
            <a:ext cx="1214815" cy="338554"/>
          </a:xfrm>
          <a:prstGeom prst="rect">
            <a:avLst/>
          </a:prstGeom>
          <a:noFill/>
          <a:ln w="28575"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zh-TW" altLang="en-US" sz="1600" b="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輸出</a:t>
            </a:r>
            <a:r>
              <a:rPr lang="zh-TW" altLang="en-US" sz="1600" b="0" dirty="0">
                <a:latin typeface="標楷體" panose="03000509000000000000" pitchFamily="65" charset="-120"/>
                <a:ea typeface="標楷體" panose="03000509000000000000" pitchFamily="65" charset="-120"/>
              </a:rPr>
              <a:t>結果</a:t>
            </a:r>
          </a:p>
        </p:txBody>
      </p:sp>
      <p:sp>
        <p:nvSpPr>
          <p:cNvPr id="48" name="向右箭號 47"/>
          <p:cNvSpPr/>
          <p:nvPr/>
        </p:nvSpPr>
        <p:spPr bwMode="auto">
          <a:xfrm>
            <a:off x="5442554" y="3274677"/>
            <a:ext cx="432048" cy="379579"/>
          </a:xfrm>
          <a:prstGeom prst="rightArrow">
            <a:avLst/>
          </a:prstGeom>
          <a:solidFill>
            <a:srgbClr val="FF0000"/>
          </a:solidFill>
          <a:ln w="31750" cap="sq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49" name="頁尾版面配置區 3"/>
          <p:cNvSpPr>
            <a:spLocks noGrp="1"/>
          </p:cNvSpPr>
          <p:nvPr>
            <p:ph type="ftr" sz="quarter" idx="11"/>
          </p:nvPr>
        </p:nvSpPr>
        <p:spPr>
          <a:xfrm>
            <a:off x="3203575" y="6453188"/>
            <a:ext cx="2967038" cy="288925"/>
          </a:xfrm>
        </p:spPr>
        <p:txBody>
          <a:bodyPr/>
          <a:lstStyle/>
          <a:p>
            <a:pPr>
              <a:defRPr/>
            </a:pPr>
            <a:r>
              <a:rPr lang="en-US" altLang="zh-TW" dirty="0" smtClean="0"/>
              <a:t>NTUT MMS LAB</a:t>
            </a:r>
            <a:endParaRPr lang="en-US" altLang="zh-TW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2.1 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條件</a:t>
            </a:r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處理</a:t>
            </a:r>
            <a:r>
              <a:rPr lang="en-US" altLang="zh-TW" dirty="0">
                <a:latin typeface="標楷體" pitchFamily="65" charset="-120"/>
                <a:ea typeface="標楷體" pitchFamily="65" charset="-120"/>
              </a:rPr>
              <a:t> 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 smtClean="0"/>
              <a:t>NTUT MMS LAB</a:t>
            </a:r>
            <a:endParaRPr lang="en-US" altLang="zh-TW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871BDD-994F-466C-8153-A686AD97389A}" type="slidenum">
              <a:rPr lang="en-US" altLang="zh-TW" smtClean="0"/>
              <a:pPr>
                <a:defRPr/>
              </a:pPr>
              <a:t>2</a:t>
            </a:fld>
            <a:endParaRPr lang="en-US" altLang="zh-TW" dirty="0"/>
          </a:p>
        </p:txBody>
      </p:sp>
      <p:sp>
        <p:nvSpPr>
          <p:cNvPr id="7" name="文字方塊 6"/>
          <p:cNvSpPr txBox="1"/>
          <p:nvPr/>
        </p:nvSpPr>
        <p:spPr>
          <a:xfrm>
            <a:off x="2502929" y="1975941"/>
            <a:ext cx="4464496" cy="7294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Wingdings" panose="05000000000000000000" pitchFamily="2" charset="2"/>
              <a:buChar char="l"/>
            </a:pPr>
            <a:r>
              <a:rPr lang="zh-TW" altLang="en-US" sz="24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條件式的表示法</a:t>
            </a:r>
          </a:p>
          <a:p>
            <a:pPr marL="457200" indent="-457200" algn="l">
              <a:buFont typeface="Wingdings" panose="05000000000000000000" pitchFamily="2" charset="2"/>
              <a:buChar char="l"/>
            </a:pPr>
            <a:r>
              <a:rPr lang="zh-TW" altLang="en-US" sz="24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關係</a:t>
            </a:r>
            <a:r>
              <a:rPr lang="zh-TW" altLang="en-US" sz="24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運算子</a:t>
            </a:r>
            <a:endParaRPr lang="en-US" altLang="zh-TW" sz="2400" dirty="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457200" indent="-457200" algn="l">
              <a:buFont typeface="Wingdings" panose="05000000000000000000" pitchFamily="2" charset="2"/>
              <a:buChar char="l"/>
            </a:pPr>
            <a:r>
              <a:rPr lang="en-US" altLang="zh-TW" sz="24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if</a:t>
            </a:r>
            <a:r>
              <a:rPr lang="zh-TW" altLang="en-US" sz="24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敘述</a:t>
            </a:r>
            <a:endParaRPr lang="en-US" altLang="zh-TW" sz="2400" dirty="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457200" indent="-457200" algn="l">
              <a:buFont typeface="Wingdings" panose="05000000000000000000" pitchFamily="2" charset="2"/>
              <a:buChar char="l"/>
            </a:pPr>
            <a:r>
              <a:rPr lang="zh-TW" altLang="en-US" sz="24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常見的</a:t>
            </a:r>
            <a:r>
              <a:rPr lang="en-US" altLang="zh-TW" sz="24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if</a:t>
            </a:r>
            <a:r>
              <a:rPr lang="zh-TW" altLang="en-US" sz="24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錯誤</a:t>
            </a:r>
            <a:endParaRPr lang="en-US" altLang="zh-TW" sz="2400" dirty="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457200" indent="-457200" algn="l">
              <a:buFont typeface="Wingdings" panose="05000000000000000000" pitchFamily="2" charset="2"/>
              <a:buChar char="l"/>
            </a:pPr>
            <a:r>
              <a:rPr lang="en-US" altLang="zh-TW" sz="24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switch</a:t>
            </a:r>
            <a:r>
              <a:rPr lang="zh-TW" altLang="en-US" sz="24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敘述</a:t>
            </a:r>
            <a:endParaRPr lang="en-US" altLang="zh-TW" sz="2400" dirty="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457200" indent="-457200" algn="l">
              <a:buFont typeface="Wingdings" panose="05000000000000000000" pitchFamily="2" charset="2"/>
              <a:buChar char="l"/>
            </a:pPr>
            <a:r>
              <a:rPr lang="zh-TW" altLang="en-US" sz="24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常見的</a:t>
            </a:r>
            <a:r>
              <a:rPr lang="en-US" altLang="zh-TW" sz="24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switch</a:t>
            </a:r>
            <a:r>
              <a:rPr lang="zh-TW" altLang="en-US" sz="24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錯誤</a:t>
            </a:r>
            <a:endParaRPr lang="en-US" altLang="zh-TW" sz="2400" dirty="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457200" indent="-457200" algn="l">
              <a:buFont typeface="Wingdings" panose="05000000000000000000" pitchFamily="2" charset="2"/>
              <a:buChar char="l"/>
            </a:pPr>
            <a:r>
              <a:rPr lang="en-US" altLang="zh-TW" sz="24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switch</a:t>
            </a:r>
            <a:r>
              <a:rPr lang="zh-TW" altLang="en-US" sz="24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進行</a:t>
            </a:r>
            <a:r>
              <a:rPr lang="zh-TW" altLang="en-US" sz="24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文字</a:t>
            </a:r>
            <a:r>
              <a:rPr lang="zh-TW" altLang="en-US" sz="24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條件判斷</a:t>
            </a:r>
            <a:endParaRPr lang="en-US" altLang="zh-TW" sz="2400" dirty="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457200" indent="-457200" algn="l">
              <a:buFont typeface="Wingdings" panose="05000000000000000000" pitchFamily="2" charset="2"/>
              <a:buChar char="l"/>
            </a:pPr>
            <a:r>
              <a:rPr lang="en-US" altLang="zh-TW" sz="24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switch</a:t>
            </a:r>
            <a:r>
              <a:rPr lang="zh-TW" altLang="en-US" sz="24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敘述與</a:t>
            </a:r>
            <a:r>
              <a:rPr lang="en-US" altLang="zh-TW" sz="24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if</a:t>
            </a:r>
            <a:r>
              <a:rPr lang="zh-TW" altLang="en-US" sz="24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敘述</a:t>
            </a:r>
            <a:endParaRPr lang="en-US" altLang="zh-TW" sz="2400" dirty="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457200" indent="-457200" algn="l">
              <a:buFont typeface="Wingdings" panose="05000000000000000000" pitchFamily="2" charset="2"/>
              <a:buChar char="l"/>
            </a:pPr>
            <a:r>
              <a:rPr lang="zh-TW" altLang="en-US" sz="24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邏輯</a:t>
            </a:r>
            <a:r>
              <a:rPr lang="zh-TW" altLang="en-US" sz="24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運算子</a:t>
            </a:r>
            <a:endParaRPr lang="en-US" altLang="zh-TW" sz="2400" dirty="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457200" indent="-457200" algn="l">
              <a:buFont typeface="Wingdings" panose="05000000000000000000" pitchFamily="2" charset="2"/>
              <a:buChar char="l"/>
            </a:pPr>
            <a:r>
              <a:rPr lang="zh-TW" altLang="en-US" sz="24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條件運算子 </a:t>
            </a:r>
            <a:endParaRPr lang="en-US" altLang="zh-TW" sz="2400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457200" indent="-457200" algn="l">
              <a:buFont typeface="Wingdings" panose="05000000000000000000" pitchFamily="2" charset="2"/>
              <a:buChar char="l"/>
            </a:pPr>
            <a:endParaRPr lang="zh-TW" altLang="en-US" sz="2400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457200" indent="-457200" algn="l">
              <a:buFont typeface="Wingdings" panose="05000000000000000000" pitchFamily="2" charset="2"/>
              <a:buChar char="l"/>
            </a:pPr>
            <a:endParaRPr lang="zh-TW" altLang="en-US" sz="2400" dirty="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457200" indent="-457200" algn="l">
              <a:buFont typeface="Wingdings" panose="05000000000000000000" pitchFamily="2" charset="2"/>
              <a:buChar char="l"/>
            </a:pPr>
            <a:endParaRPr lang="zh-TW" altLang="en-US" sz="2400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457200" indent="-457200" algn="l">
              <a:buFont typeface="Wingdings" panose="05000000000000000000" pitchFamily="2" charset="2"/>
              <a:buChar char="l"/>
            </a:pPr>
            <a:endParaRPr lang="en-US" altLang="zh-TW" sz="2400" dirty="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457200" indent="-457200" algn="l">
              <a:buFont typeface="Wingdings" panose="05000000000000000000" pitchFamily="2" charset="2"/>
              <a:buChar char="l"/>
            </a:pPr>
            <a:endParaRPr lang="zh-TW" altLang="en-US" sz="2400" dirty="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457200" indent="-457200" algn="l">
              <a:buFont typeface="Wingdings" panose="05000000000000000000" pitchFamily="2" charset="2"/>
              <a:buChar char="l"/>
            </a:pPr>
            <a:endParaRPr lang="zh-TW" altLang="en-US" sz="2400" dirty="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algn="l"/>
            <a:endParaRPr lang="en-US" altLang="zh-TW" sz="2400" kern="0" dirty="0">
              <a:latin typeface="標楷體" panose="03000509000000000000" pitchFamily="65" charset="-120"/>
              <a:ea typeface="標楷體" panose="03000509000000000000" pitchFamily="65" charset="-120"/>
              <a:cs typeface="Times New Roman" pitchFamily="18" charset="0"/>
            </a:endParaRPr>
          </a:p>
          <a:p>
            <a:endParaRPr lang="en-US" altLang="zh-TW" sz="2800" dirty="0" smtClean="0"/>
          </a:p>
          <a:p>
            <a:endParaRPr lang="zh-TW" altLang="en-US" sz="32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1760743" y="1431282"/>
            <a:ext cx="27363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本節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介紹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6570278" y="3539550"/>
            <a:ext cx="2016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關鍵詞彙</a:t>
            </a:r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6950054" y="4050052"/>
            <a:ext cx="1692300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u"/>
            </a:pPr>
            <a:r>
              <a:rPr lang="zh-TW" altLang="en-US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條件</a:t>
            </a:r>
            <a:r>
              <a:rPr lang="zh-TW" altLang="en-US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式</a:t>
            </a:r>
            <a:endParaRPr lang="en-US" altLang="zh-TW" dirty="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285750" indent="-285750" algn="l">
              <a:buFont typeface="Wingdings" panose="05000000000000000000" pitchFamily="2" charset="2"/>
              <a:buChar char="u"/>
            </a:pPr>
            <a:r>
              <a:rPr lang="zh-TW" altLang="en-US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關係</a:t>
            </a:r>
            <a:r>
              <a:rPr lang="zh-TW" altLang="en-US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運算子</a:t>
            </a:r>
            <a:endParaRPr lang="en-US" altLang="zh-TW" dirty="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285750" indent="-285750" algn="l">
              <a:buFont typeface="Wingdings" panose="05000000000000000000" pitchFamily="2" charset="2"/>
              <a:buChar char="u"/>
            </a:pPr>
            <a:r>
              <a:rPr lang="en-US" altLang="zh-TW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if</a:t>
            </a:r>
            <a:r>
              <a:rPr lang="zh-TW" altLang="en-US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敘述</a:t>
            </a:r>
            <a:endParaRPr lang="en-US" altLang="zh-TW" dirty="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285750" indent="-285750" algn="l">
              <a:buFont typeface="Wingdings" panose="05000000000000000000" pitchFamily="2" charset="2"/>
              <a:buChar char="u"/>
            </a:pPr>
            <a:r>
              <a:rPr lang="en-US" altLang="zh-TW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switch</a:t>
            </a:r>
            <a:r>
              <a:rPr lang="zh-TW" altLang="en-US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敘述</a:t>
            </a:r>
            <a:endParaRPr lang="en-US" altLang="zh-TW" dirty="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285750" indent="-285750" algn="l">
              <a:buFont typeface="Wingdings" panose="05000000000000000000" pitchFamily="2" charset="2"/>
              <a:buChar char="u"/>
            </a:pPr>
            <a:r>
              <a:rPr lang="zh-TW" altLang="en-US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邏輯</a:t>
            </a:r>
            <a:r>
              <a:rPr lang="zh-TW" altLang="en-US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運算子</a:t>
            </a:r>
            <a:endParaRPr lang="en-US" altLang="zh-TW" dirty="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285750" indent="-285750" algn="l">
              <a:buFont typeface="Wingdings" panose="05000000000000000000" pitchFamily="2" charset="2"/>
              <a:buChar char="u"/>
            </a:pPr>
            <a:r>
              <a:rPr lang="zh-TW" altLang="en-US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條件運算子 </a:t>
            </a:r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556792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513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2.1 </a:t>
            </a:r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條件處理</a:t>
            </a:r>
            <a:r>
              <a:rPr lang="en-US" altLang="zh-TW" dirty="0">
                <a:latin typeface="標楷體" pitchFamily="65" charset="-120"/>
                <a:ea typeface="標楷體" pitchFamily="65" charset="-120"/>
              </a:rPr>
              <a:t>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79512" y="908720"/>
            <a:ext cx="8856662" cy="5318125"/>
          </a:xfrm>
        </p:spPr>
        <p:txBody>
          <a:bodyPr/>
          <a:lstStyle/>
          <a:p>
            <a:pPr algn="just">
              <a:lnSpc>
                <a:spcPts val="3360"/>
              </a:lnSpc>
              <a:buBlip>
                <a:blip r:embed="rId2"/>
              </a:buBlip>
            </a:pPr>
            <a:r>
              <a:rPr lang="zh-TW" altLang="en-US" b="1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條件運算子</a:t>
            </a:r>
            <a:r>
              <a:rPr lang="en-US" altLang="zh-TW" b="1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(</a:t>
            </a:r>
            <a:r>
              <a:rPr lang="en-US" altLang="zh-TW" b="1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1/2)</a:t>
            </a:r>
          </a:p>
          <a:p>
            <a:pPr marL="0" indent="0" algn="just">
              <a:lnSpc>
                <a:spcPts val="3360"/>
              </a:lnSpc>
              <a:buNone/>
            </a:pPr>
            <a:r>
              <a:rPr lang="zh-TW" altLang="en-US" sz="20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      簡單的條件運算可以使用</a:t>
            </a:r>
            <a:r>
              <a:rPr lang="zh-TW" altLang="en-US" sz="2000" dirty="0" smtClean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條件運算子</a:t>
            </a:r>
            <a:r>
              <a:rPr lang="en-US" altLang="zh-TW" sz="2000" dirty="0" smtClean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(?:)</a:t>
            </a:r>
            <a:r>
              <a:rPr lang="zh-TW" altLang="en-US" sz="20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，條件運算子會根據</a:t>
            </a:r>
            <a:r>
              <a:rPr lang="zh-TW" altLang="en-US" sz="2000" dirty="0" smtClean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條件式當中設定的值</a:t>
            </a:r>
            <a:r>
              <a:rPr lang="zh-TW" altLang="en-US" sz="20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（此處是</a:t>
            </a:r>
            <a:r>
              <a:rPr lang="en-US" altLang="zh-TW" sz="20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num==1</a:t>
            </a:r>
            <a:r>
              <a:rPr lang="zh-TW" altLang="en-US" sz="20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）判斷結果到底是</a:t>
            </a:r>
            <a:r>
              <a:rPr lang="en-US" altLang="zh-TW" sz="20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true</a:t>
            </a:r>
            <a:r>
              <a:rPr lang="zh-TW" altLang="en-US" sz="20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還是</a:t>
            </a:r>
            <a:r>
              <a:rPr lang="en-US" altLang="zh-TW" sz="20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false</a:t>
            </a:r>
            <a:r>
              <a:rPr lang="zh-TW" altLang="en-US" sz="20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，再決定應該執行哪一個程式碼</a:t>
            </a:r>
            <a:r>
              <a:rPr lang="zh-TW" altLang="en-US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。</a:t>
            </a:r>
            <a:endParaRPr lang="zh-TW" altLang="en-US" sz="2000" dirty="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algn="just">
              <a:buNone/>
            </a:pPr>
            <a:endParaRPr lang="zh-TW" altLang="en-US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NTUT MMS LAB</a:t>
            </a: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871BDD-994F-466C-8153-A686AD97389A}" type="slidenum">
              <a:rPr lang="en-US" altLang="zh-TW" smtClean="0"/>
              <a:pPr>
                <a:defRPr/>
              </a:pPr>
              <a:t>20</a:t>
            </a:fld>
            <a:endParaRPr lang="en-US" altLang="zh-TW"/>
          </a:p>
        </p:txBody>
      </p:sp>
      <p:sp>
        <p:nvSpPr>
          <p:cNvPr id="7" name="矩形 6"/>
          <p:cNvSpPr/>
          <p:nvPr/>
        </p:nvSpPr>
        <p:spPr bwMode="auto">
          <a:xfrm>
            <a:off x="483462" y="4149080"/>
            <a:ext cx="3368458" cy="648073"/>
          </a:xfrm>
          <a:prstGeom prst="rect">
            <a:avLst/>
          </a:prstGeom>
          <a:solidFill>
            <a:schemeClr val="bg1">
              <a:lumMod val="85000"/>
            </a:schemeClr>
          </a:solidFill>
          <a:ln w="31750" cap="sq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l" eaLnBrk="1" fontAlgn="ctr" hangingPunct="1">
              <a:spcBef>
                <a:spcPct val="50000"/>
              </a:spcBef>
            </a:pPr>
            <a:endParaRPr lang="en-US" altLang="zh-TW" sz="1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l" eaLnBrk="1" fontAlgn="ctr" hangingPunct="1">
              <a:spcBef>
                <a:spcPct val="50000"/>
              </a:spcBef>
            </a:pPr>
            <a:r>
              <a:rPr lang="zh-TW" altLang="en-US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條件</a:t>
            </a: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式 </a:t>
            </a:r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? </a:t>
            </a:r>
            <a:endParaRPr lang="en-US" altLang="zh-TW" sz="1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l" eaLnBrk="1" fontAlgn="ctr" hangingPunct="1">
              <a:spcBef>
                <a:spcPct val="50000"/>
              </a:spcBef>
            </a:pPr>
            <a:r>
              <a:rPr lang="en-US" altLang="zh-TW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true</a:t>
            </a: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的時候為式子</a:t>
            </a:r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1 : false</a:t>
            </a: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的時候為式子</a:t>
            </a:r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2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402035" y="4130198"/>
            <a:ext cx="81427" cy="666955"/>
          </a:xfrm>
          <a:prstGeom prst="rect">
            <a:avLst/>
          </a:prstGeom>
          <a:solidFill>
            <a:srgbClr val="000099"/>
          </a:solidFill>
          <a:ln w="31750" cap="sq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9" name="流程圖: 結束點 8"/>
          <p:cNvSpPr/>
          <p:nvPr/>
        </p:nvSpPr>
        <p:spPr bwMode="auto">
          <a:xfrm>
            <a:off x="143883" y="3925965"/>
            <a:ext cx="566731" cy="267470"/>
          </a:xfrm>
          <a:prstGeom prst="flowChartTerminator">
            <a:avLst/>
          </a:prstGeom>
          <a:solidFill>
            <a:schemeClr val="bg1"/>
          </a:solidFill>
          <a:ln w="19050" cap="sq" cmpd="sng" algn="ctr">
            <a:solidFill>
              <a:srgbClr val="0000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124439" y="3877687"/>
            <a:ext cx="6056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語</a:t>
            </a:r>
            <a:r>
              <a:rPr lang="zh-TW" altLang="en-US" sz="1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法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2341" y="2996952"/>
            <a:ext cx="4532533" cy="28083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2.1 </a:t>
            </a:r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條件處理</a:t>
            </a:r>
            <a:r>
              <a:rPr lang="en-US" altLang="zh-TW" dirty="0">
                <a:latin typeface="標楷體" pitchFamily="65" charset="-120"/>
                <a:ea typeface="標楷體" pitchFamily="65" charset="-120"/>
              </a:rPr>
              <a:t> </a:t>
            </a:r>
            <a:endParaRPr lang="zh-TW" altLang="en-US" dirty="0" smtClean="0"/>
          </a:p>
        </p:txBody>
      </p:sp>
      <p:sp>
        <p:nvSpPr>
          <p:cNvPr id="6147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Blip>
                <a:blip r:embed="rId2"/>
              </a:buBlip>
            </a:pPr>
            <a:r>
              <a:rPr lang="zh-TW" altLang="en-US" b="1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條件運算子</a:t>
            </a:r>
            <a:r>
              <a:rPr lang="en-US" altLang="zh-TW" b="1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(2/2</a:t>
            </a:r>
            <a:r>
              <a:rPr lang="en-US" altLang="zh-TW" b="1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)</a:t>
            </a:r>
          </a:p>
          <a:p>
            <a:endParaRPr lang="zh-TW" altLang="en-US" dirty="0" smtClean="0"/>
          </a:p>
        </p:txBody>
      </p:sp>
      <p:sp>
        <p:nvSpPr>
          <p:cNvPr id="6148" name="頁尾版面配置區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zh-TW" smtClean="0"/>
              <a:t>NTUT MMS LAB</a:t>
            </a:r>
          </a:p>
        </p:txBody>
      </p:sp>
      <p:sp>
        <p:nvSpPr>
          <p:cNvPr id="6149" name="投影片編號版面配置區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2191E14-A994-4E6B-834D-1D5D83F2CFB2}" type="slidenum">
              <a:rPr lang="en-US" altLang="zh-TW" smtClean="0"/>
              <a:pPr/>
              <a:t>21</a:t>
            </a:fld>
            <a:endParaRPr lang="en-US" altLang="zh-TW" smtClean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1805952"/>
            <a:ext cx="4958854" cy="421937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6761" y="1805952"/>
            <a:ext cx="1736918" cy="180372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28922" y="4149080"/>
            <a:ext cx="1736918" cy="180424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2" name="直線圖說文字 1 21"/>
          <p:cNvSpPr/>
          <p:nvPr/>
        </p:nvSpPr>
        <p:spPr bwMode="auto">
          <a:xfrm>
            <a:off x="7749284" y="3204034"/>
            <a:ext cx="1094357" cy="347496"/>
          </a:xfrm>
          <a:prstGeom prst="borderCallout1">
            <a:avLst>
              <a:gd name="adj1" fmla="val 50350"/>
              <a:gd name="adj2" fmla="val -540"/>
              <a:gd name="adj3" fmla="val -8121"/>
              <a:gd name="adj4" fmla="val -17286"/>
            </a:avLst>
          </a:prstGeom>
          <a:solidFill>
            <a:srgbClr val="FFFFFF"/>
          </a:solidFill>
          <a:ln w="31750" cap="sq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7689859" y="3212976"/>
            <a:ext cx="1214815" cy="338554"/>
          </a:xfrm>
          <a:prstGeom prst="rect">
            <a:avLst/>
          </a:prstGeom>
          <a:noFill/>
          <a:ln w="28575"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zh-TW" altLang="en-US" sz="1600" b="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輸出</a:t>
            </a:r>
            <a:r>
              <a:rPr lang="zh-TW" altLang="en-US" sz="1600" b="0" dirty="0">
                <a:latin typeface="標楷體" panose="03000509000000000000" pitchFamily="65" charset="-120"/>
                <a:ea typeface="標楷體" panose="03000509000000000000" pitchFamily="65" charset="-120"/>
              </a:rPr>
              <a:t>結果</a:t>
            </a:r>
          </a:p>
        </p:txBody>
      </p:sp>
      <p:sp>
        <p:nvSpPr>
          <p:cNvPr id="24" name="直線圖說文字 1 23"/>
          <p:cNvSpPr/>
          <p:nvPr/>
        </p:nvSpPr>
        <p:spPr bwMode="auto">
          <a:xfrm>
            <a:off x="7749284" y="5545583"/>
            <a:ext cx="1094357" cy="347496"/>
          </a:xfrm>
          <a:prstGeom prst="borderCallout1">
            <a:avLst>
              <a:gd name="adj1" fmla="val 50350"/>
              <a:gd name="adj2" fmla="val -540"/>
              <a:gd name="adj3" fmla="val 7178"/>
              <a:gd name="adj4" fmla="val -18258"/>
            </a:avLst>
          </a:prstGeom>
          <a:solidFill>
            <a:srgbClr val="FFFFFF"/>
          </a:solidFill>
          <a:ln w="31750" cap="sq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7689859" y="5554525"/>
            <a:ext cx="1214815" cy="338554"/>
          </a:xfrm>
          <a:prstGeom prst="rect">
            <a:avLst/>
          </a:prstGeom>
          <a:noFill/>
          <a:ln w="28575"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zh-TW" altLang="en-US" sz="1600" b="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輸出</a:t>
            </a:r>
            <a:r>
              <a:rPr lang="zh-TW" altLang="en-US" sz="1600" b="0" dirty="0">
                <a:latin typeface="標楷體" panose="03000509000000000000" pitchFamily="65" charset="-120"/>
                <a:ea typeface="標楷體" panose="03000509000000000000" pitchFamily="65" charset="-120"/>
              </a:rPr>
              <a:t>結果</a:t>
            </a:r>
          </a:p>
        </p:txBody>
      </p:sp>
      <p:sp>
        <p:nvSpPr>
          <p:cNvPr id="26" name="向右箭號 25"/>
          <p:cNvSpPr/>
          <p:nvPr/>
        </p:nvSpPr>
        <p:spPr bwMode="auto">
          <a:xfrm>
            <a:off x="5628407" y="3769501"/>
            <a:ext cx="432048" cy="379579"/>
          </a:xfrm>
          <a:prstGeom prst="rightArrow">
            <a:avLst/>
          </a:prstGeom>
          <a:solidFill>
            <a:srgbClr val="FF0000"/>
          </a:solidFill>
          <a:ln w="31750" cap="sq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7" name="流程圖: 程序 6"/>
          <p:cNvSpPr/>
          <p:nvPr/>
        </p:nvSpPr>
        <p:spPr bwMode="auto">
          <a:xfrm>
            <a:off x="1115616" y="4653136"/>
            <a:ext cx="2232248" cy="288032"/>
          </a:xfrm>
          <a:prstGeom prst="flowChartProcess">
            <a:avLst/>
          </a:prstGeom>
          <a:noFill/>
          <a:ln w="31750" cap="sq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30" name="直線圖說文字 1 29"/>
          <p:cNvSpPr/>
          <p:nvPr/>
        </p:nvSpPr>
        <p:spPr bwMode="auto">
          <a:xfrm>
            <a:off x="4157554" y="4657569"/>
            <a:ext cx="1465303" cy="1312604"/>
          </a:xfrm>
          <a:prstGeom prst="borderCallout1">
            <a:avLst>
              <a:gd name="adj1" fmla="val 18677"/>
              <a:gd name="adj2" fmla="val -585"/>
              <a:gd name="adj3" fmla="val 11728"/>
              <a:gd name="adj4" fmla="val -44601"/>
            </a:avLst>
          </a:prstGeom>
          <a:solidFill>
            <a:srgbClr val="FFFFFF"/>
          </a:solidFill>
          <a:ln w="31750" cap="sq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4126469" y="4688368"/>
            <a:ext cx="1527471" cy="351050"/>
          </a:xfrm>
          <a:prstGeom prst="rect">
            <a:avLst/>
          </a:prstGeom>
          <a:noFill/>
          <a:ln w="28575"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zh-TW" altLang="en-US" sz="1600" b="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此寫法相當於</a:t>
            </a:r>
            <a:endParaRPr lang="zh-TW" altLang="en-US" sz="1600" b="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79053" y="4970559"/>
            <a:ext cx="1111035" cy="9721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2.2 </a:t>
            </a:r>
            <a:r>
              <a:rPr lang="zh-TW" altLang="en-US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迴圈敘述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 smtClean="0"/>
              <a:t>NTUT MMS LAB</a:t>
            </a:r>
            <a:endParaRPr lang="en-US" altLang="zh-TW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871BDD-994F-466C-8153-A686AD97389A}" type="slidenum">
              <a:rPr lang="en-US" altLang="zh-TW" smtClean="0"/>
              <a:pPr>
                <a:defRPr/>
              </a:pPr>
              <a:t>22</a:t>
            </a:fld>
            <a:endParaRPr lang="en-US" altLang="zh-TW" dirty="0"/>
          </a:p>
        </p:txBody>
      </p:sp>
      <p:sp>
        <p:nvSpPr>
          <p:cNvPr id="7" name="文字方塊 6"/>
          <p:cNvSpPr txBox="1"/>
          <p:nvPr/>
        </p:nvSpPr>
        <p:spPr>
          <a:xfrm>
            <a:off x="2502929" y="1975941"/>
            <a:ext cx="4464496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Wingdings" panose="05000000000000000000" pitchFamily="2" charset="2"/>
              <a:buChar char="l"/>
            </a:pPr>
            <a:r>
              <a:rPr lang="en-US" altLang="zh-TW" sz="24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for</a:t>
            </a:r>
            <a:r>
              <a:rPr lang="zh-TW" altLang="en-US" sz="24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迴圈敘述</a:t>
            </a:r>
            <a:endParaRPr lang="zh-TW" altLang="en-US" sz="2400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457200" indent="-457200" algn="l">
              <a:buFont typeface="Wingdings" panose="05000000000000000000" pitchFamily="2" charset="2"/>
              <a:buChar char="l"/>
            </a:pPr>
            <a:r>
              <a:rPr lang="en-US" altLang="zh-TW" sz="24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while</a:t>
            </a:r>
            <a:r>
              <a:rPr lang="zh-TW" altLang="en-US" sz="24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迴圈敘述</a:t>
            </a:r>
            <a:endParaRPr lang="en-US" altLang="zh-TW" sz="2400" dirty="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457200" indent="-457200" algn="l">
              <a:buFont typeface="Wingdings" panose="05000000000000000000" pitchFamily="2" charset="2"/>
              <a:buChar char="l"/>
            </a:pPr>
            <a:r>
              <a:rPr lang="en-US" altLang="zh-TW" sz="24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do ~ </a:t>
            </a:r>
            <a:r>
              <a:rPr lang="en-US" altLang="zh-TW" sz="24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while</a:t>
            </a:r>
            <a:r>
              <a:rPr lang="zh-TW" altLang="en-US" sz="24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迴圈</a:t>
            </a:r>
            <a:r>
              <a:rPr lang="zh-TW" altLang="en-US" sz="24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敘述</a:t>
            </a:r>
            <a:endParaRPr lang="en-US" altLang="zh-TW" sz="2400" dirty="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457200" indent="-457200" algn="l">
              <a:buFont typeface="Wingdings" panose="05000000000000000000" pitchFamily="2" charset="2"/>
              <a:buChar char="l"/>
            </a:pPr>
            <a:r>
              <a:rPr lang="zh-TW" altLang="en-US" sz="24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巢狀迴圈</a:t>
            </a:r>
            <a:endParaRPr lang="en-US" altLang="zh-TW" sz="2400" dirty="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457200" indent="-457200" algn="l">
              <a:buFont typeface="Wingdings" panose="05000000000000000000" pitchFamily="2" charset="2"/>
              <a:buChar char="l"/>
            </a:pPr>
            <a:r>
              <a:rPr lang="en-US" altLang="zh-TW" sz="24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break </a:t>
            </a:r>
            <a:endParaRPr lang="en-US" altLang="zh-TW" sz="2400" dirty="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457200" indent="-457200" algn="l">
              <a:buFont typeface="Wingdings" panose="05000000000000000000" pitchFamily="2" charset="2"/>
              <a:buChar char="l"/>
            </a:pPr>
            <a:r>
              <a:rPr lang="en-US" altLang="zh-TW" sz="24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continue</a:t>
            </a:r>
            <a:endParaRPr lang="en-US" altLang="zh-TW" sz="2400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457200" indent="-457200" algn="l">
              <a:buFont typeface="Wingdings" panose="05000000000000000000" pitchFamily="2" charset="2"/>
              <a:buChar char="l"/>
            </a:pPr>
            <a:endParaRPr lang="zh-TW" altLang="en-US" sz="2400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457200" indent="-457200" algn="l">
              <a:buFont typeface="Wingdings" panose="05000000000000000000" pitchFamily="2" charset="2"/>
              <a:buChar char="l"/>
            </a:pPr>
            <a:endParaRPr lang="zh-TW" altLang="en-US" sz="2400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457200" indent="-457200" algn="l">
              <a:buFont typeface="Wingdings" panose="05000000000000000000" pitchFamily="2" charset="2"/>
              <a:buChar char="l"/>
            </a:pPr>
            <a:endParaRPr lang="zh-TW" altLang="en-US" sz="2400" dirty="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457200" indent="-457200" algn="l">
              <a:buFont typeface="Wingdings" panose="05000000000000000000" pitchFamily="2" charset="2"/>
              <a:buChar char="l"/>
            </a:pPr>
            <a:endParaRPr lang="zh-TW" altLang="en-US" sz="2400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457200" indent="-457200" algn="l">
              <a:buFont typeface="Wingdings" panose="05000000000000000000" pitchFamily="2" charset="2"/>
              <a:buChar char="l"/>
            </a:pPr>
            <a:endParaRPr lang="en-US" altLang="zh-TW" sz="2400" dirty="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457200" indent="-457200" algn="l">
              <a:buFont typeface="Wingdings" panose="05000000000000000000" pitchFamily="2" charset="2"/>
              <a:buChar char="l"/>
            </a:pPr>
            <a:endParaRPr lang="zh-TW" altLang="en-US" sz="2400" dirty="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457200" indent="-457200" algn="l">
              <a:buFont typeface="Wingdings" panose="05000000000000000000" pitchFamily="2" charset="2"/>
              <a:buChar char="l"/>
            </a:pPr>
            <a:endParaRPr lang="zh-TW" altLang="en-US" sz="2400" dirty="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algn="l"/>
            <a:endParaRPr lang="en-US" altLang="zh-TW" sz="2400" kern="0" dirty="0">
              <a:latin typeface="標楷體" panose="03000509000000000000" pitchFamily="65" charset="-120"/>
              <a:ea typeface="標楷體" panose="03000509000000000000" pitchFamily="65" charset="-120"/>
              <a:cs typeface="Times New Roman" pitchFamily="18" charset="0"/>
            </a:endParaRPr>
          </a:p>
          <a:p>
            <a:endParaRPr lang="en-US" altLang="zh-TW" sz="2800" dirty="0" smtClean="0"/>
          </a:p>
          <a:p>
            <a:endParaRPr lang="zh-TW" altLang="en-US" sz="32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1760743" y="1431282"/>
            <a:ext cx="27363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本節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介紹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6570278" y="3539550"/>
            <a:ext cx="2016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關鍵詞彙</a:t>
            </a:r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6950054" y="4050052"/>
            <a:ext cx="1692300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u"/>
            </a:pPr>
            <a:r>
              <a:rPr lang="zh-TW" altLang="en-US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迴圈</a:t>
            </a:r>
            <a:endParaRPr lang="en-US" altLang="zh-TW" dirty="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285750" indent="-285750" algn="l">
              <a:buFont typeface="Wingdings" panose="05000000000000000000" pitchFamily="2" charset="2"/>
              <a:buChar char="u"/>
            </a:pPr>
            <a:r>
              <a:rPr lang="en-US" altLang="zh-TW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for</a:t>
            </a:r>
            <a:endParaRPr lang="zh-TW" altLang="en-US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285750" indent="-285750" algn="l">
              <a:buFont typeface="Wingdings" panose="05000000000000000000" pitchFamily="2" charset="2"/>
              <a:buChar char="u"/>
            </a:pPr>
            <a:r>
              <a:rPr lang="en-US" altLang="zh-TW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while</a:t>
            </a:r>
          </a:p>
          <a:p>
            <a:pPr marL="285750" indent="-285750" algn="l">
              <a:buFont typeface="Wingdings" panose="05000000000000000000" pitchFamily="2" charset="2"/>
              <a:buChar char="u"/>
            </a:pPr>
            <a:r>
              <a:rPr lang="en-US" altLang="zh-TW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do ~ 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while</a:t>
            </a:r>
          </a:p>
          <a:p>
            <a:pPr marL="285750" indent="-285750" algn="l">
              <a:buFont typeface="Wingdings" panose="05000000000000000000" pitchFamily="2" charset="2"/>
              <a:buChar char="u"/>
            </a:pPr>
            <a:r>
              <a:rPr lang="en-US" altLang="zh-TW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break</a:t>
            </a:r>
          </a:p>
          <a:p>
            <a:pPr marL="285750" indent="-285750" algn="l">
              <a:buFont typeface="Wingdings" panose="05000000000000000000" pitchFamily="2" charset="2"/>
              <a:buChar char="u"/>
            </a:pPr>
            <a:r>
              <a:rPr lang="en-US" altLang="zh-TW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Continue</a:t>
            </a:r>
          </a:p>
          <a:p>
            <a:pPr marL="285750" indent="-285750" algn="l">
              <a:buFont typeface="Wingdings" panose="05000000000000000000" pitchFamily="2" charset="2"/>
              <a:buChar char="u"/>
            </a:pPr>
            <a:r>
              <a:rPr lang="zh-TW" altLang="en-US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巢狀迴</a:t>
            </a:r>
            <a:r>
              <a:rPr lang="zh-TW" altLang="en-US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圈</a:t>
            </a:r>
            <a:endParaRPr lang="en-US" altLang="zh-TW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556792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426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9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3360"/>
              </a:lnSpc>
              <a:buBlip>
                <a:blip r:embed="rId2"/>
              </a:buBlip>
            </a:pPr>
            <a:r>
              <a:rPr lang="en-US" altLang="zh-TW" b="1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for</a:t>
            </a:r>
            <a:r>
              <a:rPr lang="zh-TW" altLang="en-US" b="1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迴圈</a:t>
            </a:r>
            <a:r>
              <a:rPr lang="zh-TW" altLang="en-US" b="1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敘述</a:t>
            </a:r>
            <a:r>
              <a:rPr lang="en-US" altLang="zh-TW" b="1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(1/2)</a:t>
            </a:r>
            <a:endParaRPr lang="en-US" altLang="zh-TW" b="1" dirty="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0" indent="0">
              <a:lnSpc>
                <a:spcPts val="3360"/>
              </a:lnSpc>
              <a:buNone/>
            </a:pPr>
            <a:r>
              <a:rPr lang="zh-TW" altLang="en-US" sz="20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       </a:t>
            </a:r>
            <a:r>
              <a:rPr lang="en-US" altLang="zh-TW" sz="20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Java</a:t>
            </a:r>
            <a:r>
              <a:rPr lang="zh-TW" altLang="en-US" sz="20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中有專門處理重複事件的指令，這些指令稱為</a:t>
            </a:r>
            <a:r>
              <a:rPr lang="zh-TW" altLang="en-US" sz="2000" b="1" dirty="0" smtClean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迴圈敘述</a:t>
            </a:r>
            <a:r>
              <a:rPr lang="zh-TW" altLang="en-US" sz="20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，首先我們來介紹</a:t>
            </a:r>
            <a:r>
              <a:rPr lang="en-US" altLang="zh-TW" sz="20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for</a:t>
            </a:r>
            <a:r>
              <a:rPr lang="zh-TW" altLang="en-US" sz="20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敘述。</a:t>
            </a:r>
            <a:endParaRPr lang="en-US" altLang="zh-TW" sz="2000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1844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2.2 </a:t>
            </a:r>
            <a:r>
              <a:rPr lang="zh-TW" altLang="en-US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迴</a:t>
            </a:r>
            <a:r>
              <a:rPr lang="zh-TW" altLang="en-US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圈敘述</a:t>
            </a:r>
          </a:p>
        </p:txBody>
      </p:sp>
      <p:sp>
        <p:nvSpPr>
          <p:cNvPr id="18450" name="頁尾版面配置區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mtClean="0">
                <a:latin typeface="Courier New" pitchFamily="49" charset="0"/>
              </a:rPr>
              <a:t>NTUT MMS LAB</a:t>
            </a:r>
          </a:p>
        </p:txBody>
      </p:sp>
      <p:sp>
        <p:nvSpPr>
          <p:cNvPr id="18451" name="投影片編號版面配置區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fld id="{4A29B05D-544E-4F5B-8C13-F4EA2D5DEEFA}" type="slidenum">
              <a:rPr lang="en-US" altLang="zh-TW" smtClean="0">
                <a:latin typeface="Courier New" pitchFamily="49" charset="0"/>
              </a:rPr>
              <a:pPr eaLnBrk="1" hangingPunct="1"/>
              <a:t>23</a:t>
            </a:fld>
            <a:endParaRPr lang="en-US" altLang="zh-TW" smtClean="0">
              <a:latin typeface="Courier New" pitchFamily="49" charset="0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467544" y="3645024"/>
            <a:ext cx="4536219" cy="133340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0" cap="sq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l" eaLnBrk="1" fontAlgn="ctr" hangingPunct="1">
              <a:spcBef>
                <a:spcPct val="50000"/>
              </a:spcBef>
            </a:pPr>
            <a:endParaRPr lang="en-US" altLang="zh-TW" sz="1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l" eaLnBrk="1" fontAlgn="ctr" hangingPunct="1">
              <a:spcBef>
                <a:spcPct val="50000"/>
              </a:spcBef>
            </a:pPr>
            <a:r>
              <a:rPr lang="en-US" altLang="zh-TW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for(</a:t>
            </a:r>
            <a:r>
              <a:rPr lang="zh-TW" altLang="en-US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起始</a:t>
            </a: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值</a:t>
            </a:r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; </a:t>
            </a:r>
            <a:r>
              <a:rPr lang="zh-TW" altLang="en-US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判斷</a:t>
            </a: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是否要重複執行的條件式</a:t>
            </a:r>
            <a:r>
              <a:rPr lang="en-US" altLang="zh-TW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; </a:t>
            </a:r>
            <a:r>
              <a:rPr lang="zh-TW" altLang="en-US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遞增</a:t>
            </a: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或遞減運算</a:t>
            </a:r>
            <a:r>
              <a:rPr lang="en-US" altLang="zh-TW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){</a:t>
            </a:r>
            <a:endParaRPr lang="en-US" altLang="zh-TW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l" eaLnBrk="1" fontAlgn="ctr" hangingPunct="1">
              <a:spcBef>
                <a:spcPct val="50000"/>
              </a:spcBef>
            </a:pPr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  </a:t>
            </a: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程式敘述句 </a:t>
            </a:r>
            <a:r>
              <a:rPr lang="en-US" altLang="zh-TW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;</a:t>
            </a:r>
          </a:p>
          <a:p>
            <a:pPr algn="l" eaLnBrk="1" fontAlgn="ctr" hangingPunct="1">
              <a:spcBef>
                <a:spcPct val="50000"/>
              </a:spcBef>
            </a:pPr>
            <a:r>
              <a:rPr lang="zh-TW" altLang="en-US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 </a:t>
            </a:r>
            <a:r>
              <a:rPr lang="en-US" altLang="zh-TW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…</a:t>
            </a:r>
          </a:p>
          <a:p>
            <a:pPr algn="l" eaLnBrk="1" fontAlgn="ctr" hangingPunct="1">
              <a:spcBef>
                <a:spcPct val="50000"/>
              </a:spcBef>
            </a:pPr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}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395251" y="3574198"/>
            <a:ext cx="72293" cy="1404226"/>
          </a:xfrm>
          <a:prstGeom prst="rect">
            <a:avLst/>
          </a:prstGeom>
          <a:solidFill>
            <a:srgbClr val="000099"/>
          </a:solidFill>
          <a:ln w="31750" cap="sq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15" name="流程圖: 結束點 14"/>
          <p:cNvSpPr/>
          <p:nvPr/>
        </p:nvSpPr>
        <p:spPr bwMode="auto">
          <a:xfrm>
            <a:off x="127965" y="3311251"/>
            <a:ext cx="566731" cy="254475"/>
          </a:xfrm>
          <a:prstGeom prst="flowChartTerminator">
            <a:avLst/>
          </a:prstGeom>
          <a:solidFill>
            <a:schemeClr val="bg1"/>
          </a:solidFill>
          <a:ln w="19050" cap="sq" cmpd="sng" algn="ctr">
            <a:solidFill>
              <a:srgbClr val="0000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108521" y="3249979"/>
            <a:ext cx="6056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語</a:t>
            </a:r>
            <a:r>
              <a:rPr lang="zh-TW" altLang="en-US" sz="1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法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18" name="Picture 23" descr="06-01外框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91"/>
          <a:stretch>
            <a:fillRect/>
          </a:stretch>
        </p:blipFill>
        <p:spPr bwMode="auto">
          <a:xfrm>
            <a:off x="5046904" y="2387428"/>
            <a:ext cx="3803167" cy="3833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64356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Blip>
                <a:blip r:embed="rId2"/>
              </a:buBlip>
            </a:pPr>
            <a:r>
              <a:rPr lang="en-US" altLang="zh-TW" b="1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for</a:t>
            </a:r>
            <a:r>
              <a:rPr lang="zh-TW" altLang="en-US" b="1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迴圈</a:t>
            </a:r>
            <a:r>
              <a:rPr lang="zh-TW" altLang="en-US" b="1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敘述</a:t>
            </a:r>
            <a:r>
              <a:rPr lang="en-US" altLang="zh-TW" b="1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(2/2</a:t>
            </a:r>
            <a:r>
              <a:rPr lang="en-US" altLang="zh-TW" b="1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)</a:t>
            </a:r>
            <a:endParaRPr lang="en-US" altLang="zh-TW" b="1" dirty="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endParaRPr lang="zh-TW" altLang="en-US" sz="2400" b="1" dirty="0">
              <a:solidFill>
                <a:srgbClr val="002060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2.1 </a:t>
            </a:r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條件處理</a:t>
            </a:r>
            <a:r>
              <a:rPr lang="en-US" altLang="zh-TW" dirty="0">
                <a:latin typeface="標楷體" pitchFamily="65" charset="-120"/>
                <a:ea typeface="標楷體" pitchFamily="65" charset="-120"/>
              </a:rPr>
              <a:t> </a:t>
            </a:r>
            <a:endParaRPr lang="zh-TW" altLang="en-US" dirty="0"/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735" y="2060848"/>
            <a:ext cx="4570516" cy="316835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 smtClean="0"/>
              <a:t>NTUT MMS LAB</a:t>
            </a:r>
            <a:endParaRPr lang="en-US" altLang="zh-TW" dirty="0"/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3041" y="2354781"/>
            <a:ext cx="2394840" cy="258048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871BDD-994F-466C-8153-A686AD97389A}" type="slidenum">
              <a:rPr lang="en-US" altLang="zh-TW" smtClean="0"/>
              <a:pPr>
                <a:defRPr/>
              </a:pPr>
              <a:t>24</a:t>
            </a:fld>
            <a:endParaRPr lang="en-US" altLang="zh-TW" dirty="0"/>
          </a:p>
        </p:txBody>
      </p:sp>
      <p:sp>
        <p:nvSpPr>
          <p:cNvPr id="34" name="向右箭號 33"/>
          <p:cNvSpPr/>
          <p:nvPr/>
        </p:nvSpPr>
        <p:spPr bwMode="auto">
          <a:xfrm>
            <a:off x="5277106" y="3510886"/>
            <a:ext cx="432048" cy="379579"/>
          </a:xfrm>
          <a:prstGeom prst="rightArrow">
            <a:avLst/>
          </a:prstGeom>
          <a:solidFill>
            <a:srgbClr val="FF0000"/>
          </a:solidFill>
          <a:ln w="31750" cap="sq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35" name="直線圖說文字 1 34"/>
          <p:cNvSpPr/>
          <p:nvPr/>
        </p:nvSpPr>
        <p:spPr bwMode="auto">
          <a:xfrm>
            <a:off x="7437348" y="4687472"/>
            <a:ext cx="1094357" cy="347496"/>
          </a:xfrm>
          <a:prstGeom prst="borderCallout1">
            <a:avLst>
              <a:gd name="adj1" fmla="val 50350"/>
              <a:gd name="adj2" fmla="val -540"/>
              <a:gd name="adj3" fmla="val -22740"/>
              <a:gd name="adj4" fmla="val -20768"/>
            </a:avLst>
          </a:prstGeom>
          <a:solidFill>
            <a:srgbClr val="FFFFFF"/>
          </a:solidFill>
          <a:ln w="31750" cap="sq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7395990" y="4698786"/>
            <a:ext cx="1214815" cy="338554"/>
          </a:xfrm>
          <a:prstGeom prst="rect">
            <a:avLst/>
          </a:prstGeom>
          <a:noFill/>
          <a:ln w="28575"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zh-TW" altLang="en-US" sz="1600" b="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輸出</a:t>
            </a:r>
            <a:r>
              <a:rPr lang="zh-TW" altLang="en-US" sz="1600" b="0" dirty="0">
                <a:latin typeface="標楷體" panose="03000509000000000000" pitchFamily="65" charset="-120"/>
                <a:ea typeface="標楷體" panose="03000509000000000000" pitchFamily="65" charset="-120"/>
              </a:rPr>
              <a:t>結果</a:t>
            </a:r>
          </a:p>
        </p:txBody>
      </p:sp>
      <p:sp>
        <p:nvSpPr>
          <p:cNvPr id="26" name="直線圖說文字 1 25"/>
          <p:cNvSpPr/>
          <p:nvPr/>
        </p:nvSpPr>
        <p:spPr bwMode="auto">
          <a:xfrm>
            <a:off x="4398594" y="4921643"/>
            <a:ext cx="1458720" cy="877293"/>
          </a:xfrm>
          <a:prstGeom prst="borderCallout1">
            <a:avLst>
              <a:gd name="adj1" fmla="val -1765"/>
              <a:gd name="adj2" fmla="val 12519"/>
              <a:gd name="adj3" fmla="val -92298"/>
              <a:gd name="adj4" fmla="val -10101"/>
            </a:avLst>
          </a:prstGeom>
          <a:solidFill>
            <a:srgbClr val="FFFFFF"/>
          </a:solidFill>
          <a:ln w="31750" cap="sq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4359011" y="4944790"/>
            <a:ext cx="1558957" cy="830997"/>
          </a:xfrm>
          <a:prstGeom prst="rect">
            <a:avLst/>
          </a:prstGeom>
          <a:noFill/>
          <a:ln w="28575"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zh-TW" altLang="en-US" sz="1600" b="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此區塊依照條件所設定的次數重複執行</a:t>
            </a:r>
            <a:endParaRPr lang="zh-TW" altLang="en-US" sz="1600" b="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40477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9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3360"/>
              </a:lnSpc>
              <a:buBlip>
                <a:blip r:embed="rId2"/>
              </a:buBlip>
            </a:pPr>
            <a:r>
              <a:rPr lang="en-US" altLang="zh-TW" b="1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while</a:t>
            </a:r>
            <a:r>
              <a:rPr lang="zh-TW" altLang="en-US" b="1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迴圈</a:t>
            </a:r>
            <a:r>
              <a:rPr lang="zh-TW" altLang="en-US" b="1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敘述</a:t>
            </a:r>
            <a:r>
              <a:rPr lang="en-US" altLang="zh-TW" b="1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(1/2)</a:t>
            </a:r>
            <a:endParaRPr lang="zh-TW" altLang="en-US" b="1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0" indent="0">
              <a:lnSpc>
                <a:spcPts val="3360"/>
              </a:lnSpc>
              <a:buNone/>
            </a:pPr>
            <a:r>
              <a:rPr lang="zh-TW" altLang="en-US" sz="20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       只要</a:t>
            </a:r>
            <a:r>
              <a:rPr lang="en-US" altLang="zh-TW" sz="20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while</a:t>
            </a:r>
            <a:r>
              <a:rPr lang="zh-TW" altLang="en-US" sz="20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敘述後面的條件視為真</a:t>
            </a:r>
            <a:r>
              <a:rPr lang="en-US" altLang="zh-TW" sz="20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(true)</a:t>
            </a:r>
            <a:r>
              <a:rPr lang="zh-TW" altLang="en-US" sz="20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，那</a:t>
            </a:r>
            <a:r>
              <a:rPr lang="en-US" altLang="zh-TW" sz="20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while</a:t>
            </a:r>
            <a:r>
              <a:rPr lang="zh-TW" altLang="en-US" sz="20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敘述下方程式區塊的內容就會不斷執行。</a:t>
            </a:r>
            <a:endParaRPr lang="en-US" altLang="zh-TW" sz="2000" dirty="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1844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2.2 </a:t>
            </a:r>
            <a:r>
              <a:rPr lang="zh-TW" altLang="en-US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迴</a:t>
            </a:r>
            <a:r>
              <a:rPr lang="zh-TW" altLang="en-US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圈敘述</a:t>
            </a:r>
          </a:p>
        </p:txBody>
      </p:sp>
      <p:sp>
        <p:nvSpPr>
          <p:cNvPr id="18450" name="頁尾版面配置區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mtClean="0">
                <a:latin typeface="Courier New" pitchFamily="49" charset="0"/>
              </a:rPr>
              <a:t>NTUT MMS LAB</a:t>
            </a:r>
          </a:p>
        </p:txBody>
      </p:sp>
      <p:sp>
        <p:nvSpPr>
          <p:cNvPr id="18451" name="投影片編號版面配置區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fld id="{4A29B05D-544E-4F5B-8C13-F4EA2D5DEEFA}" type="slidenum">
              <a:rPr lang="en-US" altLang="zh-TW" smtClean="0">
                <a:latin typeface="Courier New" pitchFamily="49" charset="0"/>
              </a:rPr>
              <a:pPr eaLnBrk="1" hangingPunct="1"/>
              <a:t>25</a:t>
            </a:fld>
            <a:endParaRPr lang="en-US" altLang="zh-TW" smtClean="0">
              <a:latin typeface="Courier New" pitchFamily="49" charset="0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611845" y="3567112"/>
            <a:ext cx="3240360" cy="123004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0" cap="sq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l" eaLnBrk="1" fontAlgn="ctr" hangingPunct="1">
              <a:spcBef>
                <a:spcPct val="50000"/>
              </a:spcBef>
            </a:pPr>
            <a:endParaRPr lang="en-US" altLang="zh-TW" sz="1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l" eaLnBrk="1" fontAlgn="ctr" hangingPunct="1">
              <a:spcBef>
                <a:spcPct val="50000"/>
              </a:spcBef>
            </a:pPr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while (</a:t>
            </a: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條件式</a:t>
            </a:r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) { </a:t>
            </a:r>
          </a:p>
          <a:p>
            <a:pPr algn="l" eaLnBrk="1" fontAlgn="ctr" hangingPunct="1">
              <a:spcBef>
                <a:spcPct val="50000"/>
              </a:spcBef>
            </a:pPr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  </a:t>
            </a: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程式敘述 </a:t>
            </a:r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;</a:t>
            </a:r>
          </a:p>
          <a:p>
            <a:pPr algn="l" eaLnBrk="1" fontAlgn="ctr" hangingPunct="1">
              <a:spcBef>
                <a:spcPct val="50000"/>
              </a:spcBef>
            </a:pPr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  …                     </a:t>
            </a:r>
          </a:p>
          <a:p>
            <a:pPr algn="l" eaLnBrk="1" fontAlgn="ctr" hangingPunct="1">
              <a:spcBef>
                <a:spcPct val="50000"/>
              </a:spcBef>
            </a:pPr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}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539552" y="3548230"/>
            <a:ext cx="72293" cy="1248922"/>
          </a:xfrm>
          <a:prstGeom prst="rect">
            <a:avLst/>
          </a:prstGeom>
          <a:solidFill>
            <a:srgbClr val="000099"/>
          </a:solidFill>
          <a:ln w="31750" cap="sq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15" name="流程圖: 結束點 14"/>
          <p:cNvSpPr/>
          <p:nvPr/>
        </p:nvSpPr>
        <p:spPr bwMode="auto">
          <a:xfrm>
            <a:off x="272266" y="3343997"/>
            <a:ext cx="566731" cy="267470"/>
          </a:xfrm>
          <a:prstGeom prst="flowChartTerminator">
            <a:avLst/>
          </a:prstGeom>
          <a:solidFill>
            <a:schemeClr val="bg1"/>
          </a:solidFill>
          <a:ln w="19050" cap="sq" cmpd="sng" algn="ctr">
            <a:solidFill>
              <a:srgbClr val="0000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252822" y="3295719"/>
            <a:ext cx="6056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語</a:t>
            </a:r>
            <a:r>
              <a:rPr lang="zh-TW" altLang="en-US" sz="1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法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12" name="Picture 8" descr="06-02外框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12"/>
          <a:stretch>
            <a:fillRect/>
          </a:stretch>
        </p:blipFill>
        <p:spPr bwMode="auto">
          <a:xfrm>
            <a:off x="4499992" y="2153481"/>
            <a:ext cx="3769567" cy="37023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6489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Blip>
                <a:blip r:embed="rId2"/>
              </a:buBlip>
            </a:pPr>
            <a:r>
              <a:rPr lang="en-US" altLang="zh-TW" b="1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while</a:t>
            </a:r>
            <a:r>
              <a:rPr lang="zh-TW" altLang="en-US" b="1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迴圈</a:t>
            </a:r>
            <a:r>
              <a:rPr lang="zh-TW" altLang="en-US" b="1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敘述</a:t>
            </a:r>
            <a:r>
              <a:rPr lang="en-US" altLang="zh-TW" b="1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(2/2</a:t>
            </a:r>
            <a:r>
              <a:rPr lang="en-US" altLang="zh-TW" b="1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)</a:t>
            </a:r>
            <a:endParaRPr lang="en-US" altLang="zh-TW" b="1" dirty="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endParaRPr lang="zh-TW" altLang="en-US" sz="2400" b="1" dirty="0">
              <a:solidFill>
                <a:srgbClr val="002060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2.1 </a:t>
            </a:r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條件處理</a:t>
            </a:r>
            <a:r>
              <a:rPr lang="en-US" altLang="zh-TW" dirty="0">
                <a:latin typeface="標楷體" pitchFamily="65" charset="-120"/>
                <a:ea typeface="標楷體" pitchFamily="65" charset="-120"/>
              </a:rPr>
              <a:t> 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 smtClean="0"/>
              <a:t>NTUT MMS LAB</a:t>
            </a:r>
            <a:endParaRPr lang="en-US" altLang="zh-TW" dirty="0"/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3041" y="2354781"/>
            <a:ext cx="2394840" cy="258048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871BDD-994F-466C-8153-A686AD97389A}" type="slidenum">
              <a:rPr lang="en-US" altLang="zh-TW" smtClean="0"/>
              <a:pPr>
                <a:defRPr/>
              </a:pPr>
              <a:t>26</a:t>
            </a:fld>
            <a:endParaRPr lang="en-US" altLang="zh-TW" dirty="0"/>
          </a:p>
        </p:txBody>
      </p:sp>
      <p:sp>
        <p:nvSpPr>
          <p:cNvPr id="34" name="向右箭號 33"/>
          <p:cNvSpPr/>
          <p:nvPr/>
        </p:nvSpPr>
        <p:spPr bwMode="auto">
          <a:xfrm>
            <a:off x="5277106" y="3510886"/>
            <a:ext cx="432048" cy="379579"/>
          </a:xfrm>
          <a:prstGeom prst="rightArrow">
            <a:avLst/>
          </a:prstGeom>
          <a:solidFill>
            <a:srgbClr val="FF0000"/>
          </a:solidFill>
          <a:ln w="31750" cap="sq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35" name="直線圖說文字 1 34"/>
          <p:cNvSpPr/>
          <p:nvPr/>
        </p:nvSpPr>
        <p:spPr bwMode="auto">
          <a:xfrm>
            <a:off x="7437348" y="4687472"/>
            <a:ext cx="1094357" cy="347496"/>
          </a:xfrm>
          <a:prstGeom prst="borderCallout1">
            <a:avLst>
              <a:gd name="adj1" fmla="val 50350"/>
              <a:gd name="adj2" fmla="val -540"/>
              <a:gd name="adj3" fmla="val -22740"/>
              <a:gd name="adj4" fmla="val -20768"/>
            </a:avLst>
          </a:prstGeom>
          <a:solidFill>
            <a:srgbClr val="FFFFFF"/>
          </a:solidFill>
          <a:ln w="31750" cap="sq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7395990" y="4698786"/>
            <a:ext cx="1214815" cy="338554"/>
          </a:xfrm>
          <a:prstGeom prst="rect">
            <a:avLst/>
          </a:prstGeom>
          <a:noFill/>
          <a:ln w="28575"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zh-TW" altLang="en-US" sz="1600" b="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輸出</a:t>
            </a:r>
            <a:r>
              <a:rPr lang="zh-TW" altLang="en-US" sz="1600" b="0" dirty="0">
                <a:latin typeface="標楷體" panose="03000509000000000000" pitchFamily="65" charset="-120"/>
                <a:ea typeface="標楷體" panose="03000509000000000000" pitchFamily="65" charset="-120"/>
              </a:rPr>
              <a:t>結果</a:t>
            </a: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843" y="1916832"/>
            <a:ext cx="4438918" cy="349613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6" name="直線圖說文字 1 25"/>
          <p:cNvSpPr/>
          <p:nvPr/>
        </p:nvSpPr>
        <p:spPr bwMode="auto">
          <a:xfrm>
            <a:off x="4398594" y="4921643"/>
            <a:ext cx="1458720" cy="877293"/>
          </a:xfrm>
          <a:prstGeom prst="borderCallout1">
            <a:avLst>
              <a:gd name="adj1" fmla="val -1765"/>
              <a:gd name="adj2" fmla="val 12519"/>
              <a:gd name="adj3" fmla="val -92298"/>
              <a:gd name="adj4" fmla="val -10101"/>
            </a:avLst>
          </a:prstGeom>
          <a:solidFill>
            <a:srgbClr val="FFFFFF"/>
          </a:solidFill>
          <a:ln w="31750" cap="sq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4359011" y="4944790"/>
            <a:ext cx="1558957" cy="830997"/>
          </a:xfrm>
          <a:prstGeom prst="rect">
            <a:avLst/>
          </a:prstGeom>
          <a:noFill/>
          <a:ln w="28575"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zh-TW" altLang="en-US" sz="1600" b="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此區塊依照條件所設定的次數重複執行</a:t>
            </a:r>
            <a:endParaRPr lang="zh-TW" altLang="en-US" sz="1600" b="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48981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9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3360"/>
              </a:lnSpc>
              <a:buBlip>
                <a:blip r:embed="rId2"/>
              </a:buBlip>
            </a:pPr>
            <a:r>
              <a:rPr lang="en-US" altLang="zh-TW" b="1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d</a:t>
            </a:r>
            <a:r>
              <a:rPr lang="en-US" altLang="zh-TW" b="1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o ~ while</a:t>
            </a:r>
            <a:r>
              <a:rPr lang="zh-TW" altLang="en-US" b="1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迴圈</a:t>
            </a:r>
            <a:r>
              <a:rPr lang="zh-TW" altLang="en-US" b="1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敘述</a:t>
            </a:r>
            <a:r>
              <a:rPr lang="en-US" altLang="zh-TW" b="1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(1/2)</a:t>
            </a:r>
            <a:endParaRPr lang="zh-TW" altLang="en-US" b="1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TW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do…while</a:t>
            </a:r>
            <a:r>
              <a:rPr lang="zh-TW" altLang="en-US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迴圈敘述式類似</a:t>
            </a:r>
            <a:r>
              <a:rPr lang="en-US" altLang="zh-TW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while</a:t>
            </a:r>
            <a:r>
              <a:rPr lang="zh-TW" altLang="en-US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迴圈敘述式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TW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while</a:t>
            </a:r>
            <a:r>
              <a:rPr lang="zh-TW" altLang="en-US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迴圈敘述式，程式敘述執行之前就會檢查條件式，條件成立才執行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TW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do...while</a:t>
            </a:r>
            <a:r>
              <a:rPr lang="zh-TW" altLang="en-US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迴圈敘述式，先執行程式敘述後，再檢查條件式，因此</a:t>
            </a: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do...while</a:t>
            </a:r>
            <a:r>
              <a:rPr lang="zh-TW" altLang="en-US" sz="2000" dirty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迴圈本體至少會執行一次</a:t>
            </a:r>
          </a:p>
        </p:txBody>
      </p:sp>
      <p:sp>
        <p:nvSpPr>
          <p:cNvPr id="1844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2.2 </a:t>
            </a:r>
            <a:r>
              <a:rPr lang="zh-TW" altLang="en-US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迴</a:t>
            </a:r>
            <a:r>
              <a:rPr lang="zh-TW" altLang="en-US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圈敘述</a:t>
            </a:r>
          </a:p>
        </p:txBody>
      </p:sp>
      <p:sp>
        <p:nvSpPr>
          <p:cNvPr id="18450" name="頁尾版面配置區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mtClean="0">
                <a:latin typeface="Courier New" pitchFamily="49" charset="0"/>
              </a:rPr>
              <a:t>NTUT MMS LAB</a:t>
            </a:r>
          </a:p>
        </p:txBody>
      </p:sp>
      <p:sp>
        <p:nvSpPr>
          <p:cNvPr id="18451" name="投影片編號版面配置區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fld id="{4A29B05D-544E-4F5B-8C13-F4EA2D5DEEFA}" type="slidenum">
              <a:rPr lang="en-US" altLang="zh-TW" smtClean="0">
                <a:latin typeface="Courier New" pitchFamily="49" charset="0"/>
              </a:rPr>
              <a:pPr eaLnBrk="1" hangingPunct="1"/>
              <a:t>27</a:t>
            </a:fld>
            <a:endParaRPr lang="en-US" altLang="zh-TW" smtClean="0">
              <a:latin typeface="Courier New" pitchFamily="49" charset="0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755576" y="3861048"/>
            <a:ext cx="3240360" cy="123004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0" cap="sq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l" eaLnBrk="1" fontAlgn="ctr" hangingPunct="1">
              <a:spcBef>
                <a:spcPct val="50000"/>
              </a:spcBef>
            </a:pPr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do {</a:t>
            </a:r>
          </a:p>
          <a:p>
            <a:pPr algn="l" eaLnBrk="1" fontAlgn="ctr" hangingPunct="1">
              <a:spcBef>
                <a:spcPct val="50000"/>
              </a:spcBef>
            </a:pPr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  </a:t>
            </a: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程式敘述</a:t>
            </a:r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1 ;      </a:t>
            </a:r>
          </a:p>
          <a:p>
            <a:pPr algn="l" eaLnBrk="1" fontAlgn="ctr" hangingPunct="1">
              <a:spcBef>
                <a:spcPct val="50000"/>
              </a:spcBef>
            </a:pPr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  …</a:t>
            </a:r>
          </a:p>
          <a:p>
            <a:pPr algn="l" eaLnBrk="1" fontAlgn="ctr" hangingPunct="1">
              <a:spcBef>
                <a:spcPct val="50000"/>
              </a:spcBef>
            </a:pPr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}while (</a:t>
            </a: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條件式</a:t>
            </a:r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) </a:t>
            </a:r>
            <a:r>
              <a:rPr lang="en-US" altLang="zh-TW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;</a:t>
            </a:r>
            <a:endParaRPr lang="en-US" altLang="zh-TW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683283" y="3842165"/>
            <a:ext cx="72293" cy="1248922"/>
          </a:xfrm>
          <a:prstGeom prst="rect">
            <a:avLst/>
          </a:prstGeom>
          <a:solidFill>
            <a:srgbClr val="000099"/>
          </a:solidFill>
          <a:ln w="31750" cap="sq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15" name="流程圖: 結束點 14"/>
          <p:cNvSpPr/>
          <p:nvPr/>
        </p:nvSpPr>
        <p:spPr bwMode="auto">
          <a:xfrm>
            <a:off x="415997" y="3637932"/>
            <a:ext cx="566731" cy="267470"/>
          </a:xfrm>
          <a:prstGeom prst="flowChartTerminator">
            <a:avLst/>
          </a:prstGeom>
          <a:solidFill>
            <a:schemeClr val="bg1"/>
          </a:solidFill>
          <a:ln w="19050" cap="sq" cmpd="sng" algn="ctr">
            <a:solidFill>
              <a:srgbClr val="0000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396553" y="3589654"/>
            <a:ext cx="6056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語</a:t>
            </a:r>
            <a:r>
              <a:rPr lang="zh-TW" altLang="en-US" sz="1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法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17" name="Picture 1059" descr="06-03外框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477"/>
          <a:stretch>
            <a:fillRect/>
          </a:stretch>
        </p:blipFill>
        <p:spPr bwMode="auto">
          <a:xfrm>
            <a:off x="4713337" y="2780928"/>
            <a:ext cx="3420302" cy="3556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74430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Blip>
                <a:blip r:embed="rId2"/>
              </a:buBlip>
            </a:pPr>
            <a:r>
              <a:rPr lang="en-US" altLang="zh-TW" b="1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do ~</a:t>
            </a:r>
            <a:r>
              <a:rPr lang="zh-TW" altLang="en-US" b="1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</a:t>
            </a:r>
            <a:r>
              <a:rPr lang="en-US" altLang="zh-TW" b="1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while</a:t>
            </a:r>
            <a:r>
              <a:rPr lang="zh-TW" altLang="en-US" b="1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迴圈</a:t>
            </a:r>
            <a:r>
              <a:rPr lang="zh-TW" altLang="en-US" b="1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敘述</a:t>
            </a:r>
            <a:r>
              <a:rPr lang="en-US" altLang="zh-TW" b="1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(2/2</a:t>
            </a:r>
            <a:r>
              <a:rPr lang="en-US" altLang="zh-TW" b="1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)</a:t>
            </a:r>
            <a:endParaRPr lang="zh-TW" altLang="en-US" b="1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TW" b="1" dirty="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endParaRPr lang="zh-TW" altLang="en-US" sz="2400" b="1" dirty="0">
              <a:solidFill>
                <a:srgbClr val="002060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2.1 </a:t>
            </a:r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條件處理</a:t>
            </a:r>
            <a:r>
              <a:rPr lang="en-US" altLang="zh-TW" dirty="0">
                <a:latin typeface="標楷體" pitchFamily="65" charset="-120"/>
                <a:ea typeface="標楷體" pitchFamily="65" charset="-120"/>
              </a:rPr>
              <a:t> 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 smtClean="0"/>
              <a:t>NTUT MMS LAB</a:t>
            </a:r>
            <a:endParaRPr lang="en-US" altLang="zh-TW" dirty="0"/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3041" y="2354781"/>
            <a:ext cx="2394840" cy="258048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871BDD-994F-466C-8153-A686AD97389A}" type="slidenum">
              <a:rPr lang="en-US" altLang="zh-TW" smtClean="0"/>
              <a:pPr>
                <a:defRPr/>
              </a:pPr>
              <a:t>28</a:t>
            </a:fld>
            <a:endParaRPr lang="en-US" altLang="zh-TW" dirty="0"/>
          </a:p>
        </p:txBody>
      </p:sp>
      <p:sp>
        <p:nvSpPr>
          <p:cNvPr id="34" name="向右箭號 33"/>
          <p:cNvSpPr/>
          <p:nvPr/>
        </p:nvSpPr>
        <p:spPr bwMode="auto">
          <a:xfrm>
            <a:off x="5128848" y="3571998"/>
            <a:ext cx="432048" cy="379579"/>
          </a:xfrm>
          <a:prstGeom prst="rightArrow">
            <a:avLst/>
          </a:prstGeom>
          <a:solidFill>
            <a:srgbClr val="FF0000"/>
          </a:solidFill>
          <a:ln w="31750" cap="sq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35" name="直線圖說文字 1 34"/>
          <p:cNvSpPr/>
          <p:nvPr/>
        </p:nvSpPr>
        <p:spPr bwMode="auto">
          <a:xfrm>
            <a:off x="7437348" y="4687472"/>
            <a:ext cx="1094357" cy="347496"/>
          </a:xfrm>
          <a:prstGeom prst="borderCallout1">
            <a:avLst>
              <a:gd name="adj1" fmla="val 50350"/>
              <a:gd name="adj2" fmla="val -540"/>
              <a:gd name="adj3" fmla="val -22740"/>
              <a:gd name="adj4" fmla="val -20768"/>
            </a:avLst>
          </a:prstGeom>
          <a:solidFill>
            <a:srgbClr val="FFFFFF"/>
          </a:solidFill>
          <a:ln w="31750" cap="sq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7395990" y="4698786"/>
            <a:ext cx="1214815" cy="338554"/>
          </a:xfrm>
          <a:prstGeom prst="rect">
            <a:avLst/>
          </a:prstGeom>
          <a:noFill/>
          <a:ln w="28575"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zh-TW" altLang="en-US" sz="1600" b="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輸出</a:t>
            </a:r>
            <a:r>
              <a:rPr lang="zh-TW" altLang="en-US" sz="1600" b="0" dirty="0">
                <a:latin typeface="標楷體" panose="03000509000000000000" pitchFamily="65" charset="-120"/>
                <a:ea typeface="標楷體" panose="03000509000000000000" pitchFamily="65" charset="-120"/>
              </a:rPr>
              <a:t>結果</a:t>
            </a: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061" y="2026823"/>
            <a:ext cx="4034538" cy="344264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6" name="直線圖說文字 1 25"/>
          <p:cNvSpPr/>
          <p:nvPr/>
        </p:nvSpPr>
        <p:spPr bwMode="auto">
          <a:xfrm>
            <a:off x="4080244" y="4878096"/>
            <a:ext cx="1458720" cy="877293"/>
          </a:xfrm>
          <a:prstGeom prst="borderCallout1">
            <a:avLst>
              <a:gd name="adj1" fmla="val -1765"/>
              <a:gd name="adj2" fmla="val 12519"/>
              <a:gd name="adj3" fmla="val -92298"/>
              <a:gd name="adj4" fmla="val -10101"/>
            </a:avLst>
          </a:prstGeom>
          <a:solidFill>
            <a:srgbClr val="FFFFFF"/>
          </a:solidFill>
          <a:ln w="31750" cap="sq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4030125" y="4901243"/>
            <a:ext cx="1558957" cy="830997"/>
          </a:xfrm>
          <a:prstGeom prst="rect">
            <a:avLst/>
          </a:prstGeom>
          <a:noFill/>
          <a:ln w="28575"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zh-TW" altLang="en-US" sz="1600" b="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此區塊依照條件所設定的次數重複執行</a:t>
            </a:r>
            <a:endParaRPr lang="zh-TW" altLang="en-US" sz="1600" b="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60321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9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3360"/>
              </a:lnSpc>
              <a:buBlip>
                <a:blip r:embed="rId2"/>
              </a:buBlip>
            </a:pPr>
            <a:r>
              <a:rPr lang="zh-TW" altLang="en-US" b="1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巢狀迴</a:t>
            </a:r>
            <a:r>
              <a:rPr lang="zh-TW" altLang="en-US" b="1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圈</a:t>
            </a:r>
            <a:r>
              <a:rPr lang="en-US" altLang="zh-TW" b="1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(1/2)</a:t>
            </a:r>
            <a:endParaRPr lang="zh-TW" altLang="en-US" b="1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0" indent="0">
              <a:lnSpc>
                <a:spcPts val="3360"/>
              </a:lnSpc>
              <a:buNone/>
            </a:pPr>
            <a:r>
              <a:rPr lang="zh-TW" altLang="en-US" sz="20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       如果</a:t>
            </a:r>
            <a:r>
              <a:rPr lang="zh-TW" altLang="en-US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迴圈之內還有其他迴圈，就稱為「</a:t>
            </a:r>
            <a:r>
              <a:rPr lang="zh-TW" altLang="en-US" sz="2000" b="1" dirty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巢狀迴圈</a:t>
            </a:r>
            <a:r>
              <a:rPr lang="zh-TW" altLang="en-US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」。就像以下的範例當中，</a:t>
            </a:r>
            <a:r>
              <a:rPr lang="en-US" altLang="zh-TW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for</a:t>
            </a:r>
            <a:r>
              <a:rPr lang="zh-TW" altLang="en-US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迴圈內部還有另一個</a:t>
            </a:r>
            <a:r>
              <a:rPr lang="en-US" altLang="zh-TW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for</a:t>
            </a:r>
            <a:r>
              <a:rPr lang="zh-TW" altLang="en-US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迴圈就屬於巢狀迴圈的一種。</a:t>
            </a:r>
          </a:p>
        </p:txBody>
      </p:sp>
      <p:sp>
        <p:nvSpPr>
          <p:cNvPr id="1844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2.2 </a:t>
            </a:r>
            <a:r>
              <a:rPr lang="zh-TW" altLang="en-US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迴</a:t>
            </a:r>
            <a:r>
              <a:rPr lang="zh-TW" altLang="en-US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圈敘述</a:t>
            </a:r>
          </a:p>
        </p:txBody>
      </p:sp>
      <p:sp>
        <p:nvSpPr>
          <p:cNvPr id="18450" name="頁尾版面配置區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mtClean="0">
                <a:latin typeface="Courier New" pitchFamily="49" charset="0"/>
              </a:rPr>
              <a:t>NTUT MMS LAB</a:t>
            </a:r>
          </a:p>
        </p:txBody>
      </p:sp>
      <p:sp>
        <p:nvSpPr>
          <p:cNvPr id="18451" name="投影片編號版面配置區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fld id="{4A29B05D-544E-4F5B-8C13-F4EA2D5DEEFA}" type="slidenum">
              <a:rPr lang="en-US" altLang="zh-TW" smtClean="0">
                <a:latin typeface="Courier New" pitchFamily="49" charset="0"/>
              </a:rPr>
              <a:pPr eaLnBrk="1" hangingPunct="1"/>
              <a:t>29</a:t>
            </a:fld>
            <a:endParaRPr lang="en-US" altLang="zh-TW" smtClean="0">
              <a:latin typeface="Courier New" pitchFamily="49" charset="0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1762670" y="3327407"/>
            <a:ext cx="5833665" cy="204580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0" cap="sq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l" eaLnBrk="1" fontAlgn="ctr" hangingPunct="1">
              <a:spcBef>
                <a:spcPct val="50000"/>
              </a:spcBef>
            </a:pPr>
            <a:endParaRPr lang="en-US" altLang="zh-TW" sz="14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l" eaLnBrk="1" fontAlgn="ctr" hangingPunct="1">
              <a:spcBef>
                <a:spcPct val="50000"/>
              </a:spcBef>
            </a:pPr>
            <a: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for </a:t>
            </a:r>
            <a:r>
              <a:rPr lang="en-US" altLang="zh-TW" sz="1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起始</a:t>
            </a:r>
            <a:r>
              <a:rPr lang="zh-TW" altLang="en-US" sz="1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值</a:t>
            </a:r>
            <a:r>
              <a:rPr lang="en-US" altLang="zh-TW" sz="1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1;</a:t>
            </a:r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判斷是否要重複執行的條件</a:t>
            </a:r>
            <a:r>
              <a:rPr lang="zh-TW" altLang="en-US" sz="1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式</a:t>
            </a:r>
            <a:r>
              <a:rPr lang="en-US" altLang="zh-TW" sz="1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1;</a:t>
            </a:r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遞增或遞減</a:t>
            </a:r>
            <a:r>
              <a:rPr lang="zh-TW" altLang="en-US" sz="1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運算</a:t>
            </a:r>
            <a:r>
              <a:rPr lang="en-US" altLang="zh-TW" sz="1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1) </a:t>
            </a:r>
            <a: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{</a:t>
            </a:r>
          </a:p>
          <a:p>
            <a:pPr algn="l" eaLnBrk="1" fontAlgn="ctr" hangingPunct="1">
              <a:spcBef>
                <a:spcPct val="50000"/>
              </a:spcBef>
            </a:pPr>
            <a: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  …</a:t>
            </a:r>
          </a:p>
          <a:p>
            <a:pPr algn="l" eaLnBrk="1" fontAlgn="ctr" hangingPunct="1">
              <a:spcBef>
                <a:spcPct val="50000"/>
              </a:spcBef>
            </a:pPr>
            <a: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  for </a:t>
            </a:r>
            <a:r>
              <a:rPr lang="en-US" altLang="zh-TW" sz="1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起始</a:t>
            </a:r>
            <a:r>
              <a:rPr lang="zh-TW" altLang="en-US" sz="1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值</a:t>
            </a:r>
            <a: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2</a:t>
            </a:r>
            <a:r>
              <a:rPr lang="en-US" altLang="zh-TW" sz="1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; </a:t>
            </a:r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判斷是否要重複執行的條件</a:t>
            </a:r>
            <a:r>
              <a:rPr lang="zh-TW" altLang="en-US" sz="1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式</a:t>
            </a:r>
            <a:r>
              <a:rPr lang="en-US" altLang="zh-TW" sz="1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2; </a:t>
            </a:r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遞增或遞減</a:t>
            </a:r>
            <a:r>
              <a:rPr lang="zh-TW" altLang="en-US" sz="1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運算</a:t>
            </a:r>
            <a:r>
              <a:rPr lang="en-US" altLang="zh-TW" sz="1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2) </a:t>
            </a:r>
            <a: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{</a:t>
            </a:r>
          </a:p>
          <a:p>
            <a:pPr algn="l" eaLnBrk="1" fontAlgn="ctr" hangingPunct="1">
              <a:spcBef>
                <a:spcPct val="50000"/>
              </a:spcBef>
            </a:pPr>
            <a: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    …</a:t>
            </a:r>
          </a:p>
          <a:p>
            <a:pPr algn="l" eaLnBrk="1" fontAlgn="ctr" hangingPunct="1">
              <a:spcBef>
                <a:spcPct val="50000"/>
              </a:spcBef>
            </a:pPr>
            <a: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  }</a:t>
            </a:r>
          </a:p>
          <a:p>
            <a:pPr algn="l" eaLnBrk="1" fontAlgn="ctr" hangingPunct="1">
              <a:spcBef>
                <a:spcPct val="50000"/>
              </a:spcBef>
            </a:pPr>
            <a: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}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1691680" y="3393179"/>
            <a:ext cx="70991" cy="1980037"/>
          </a:xfrm>
          <a:prstGeom prst="rect">
            <a:avLst/>
          </a:prstGeom>
          <a:solidFill>
            <a:srgbClr val="000099"/>
          </a:solidFill>
          <a:ln w="31750" cap="sq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15" name="流程圖: 結束點 14"/>
          <p:cNvSpPr/>
          <p:nvPr/>
        </p:nvSpPr>
        <p:spPr bwMode="auto">
          <a:xfrm>
            <a:off x="1423092" y="3130232"/>
            <a:ext cx="566731" cy="254475"/>
          </a:xfrm>
          <a:prstGeom prst="flowChartTerminator">
            <a:avLst/>
          </a:prstGeom>
          <a:solidFill>
            <a:schemeClr val="bg1"/>
          </a:solidFill>
          <a:ln w="19050" cap="sq" cmpd="sng" algn="ctr">
            <a:solidFill>
              <a:srgbClr val="0000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1403648" y="3068960"/>
            <a:ext cx="6056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語</a:t>
            </a:r>
            <a:r>
              <a:rPr lang="zh-TW" altLang="en-US" sz="1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法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57740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2.1 </a:t>
            </a:r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條件處理</a:t>
            </a:r>
            <a:r>
              <a:rPr lang="en-US" altLang="zh-TW" dirty="0">
                <a:latin typeface="標楷體" pitchFamily="65" charset="-120"/>
                <a:ea typeface="標楷體" pitchFamily="65" charset="-120"/>
              </a:rPr>
              <a:t> </a:t>
            </a:r>
            <a:endParaRPr lang="zh-TW" altLang="en-US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ts val="3360"/>
              </a:lnSpc>
              <a:buBlip>
                <a:blip r:embed="rId2"/>
              </a:buBlip>
              <a:defRPr/>
            </a:pPr>
            <a:r>
              <a:rPr lang="zh-TW" altLang="en-US" b="1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條件式的表示</a:t>
            </a:r>
            <a:r>
              <a:rPr lang="zh-TW" altLang="en-US" b="1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法</a:t>
            </a:r>
            <a:endParaRPr lang="en-US" altLang="zh-TW" b="1" dirty="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algn="just">
              <a:lnSpc>
                <a:spcPts val="3360"/>
              </a:lnSpc>
              <a:buNone/>
              <a:defRPr/>
            </a:pPr>
            <a:r>
              <a:rPr lang="zh-TW" altLang="en-US" sz="20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經過條件判斷最後得到</a:t>
            </a:r>
            <a:r>
              <a:rPr lang="en-US" altLang="zh-TW" sz="20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true</a:t>
            </a:r>
            <a:r>
              <a:rPr lang="zh-TW" altLang="en-US" sz="20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或</a:t>
            </a:r>
            <a:r>
              <a:rPr lang="en-US" altLang="zh-TW" sz="20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false</a:t>
            </a:r>
            <a:r>
              <a:rPr lang="zh-TW" altLang="en-US" sz="20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的程式，稱之為「</a:t>
            </a:r>
            <a:r>
              <a:rPr lang="zh-TW" altLang="en-US" sz="2000" b="1" dirty="0" smtClean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條件式</a:t>
            </a:r>
            <a:r>
              <a:rPr lang="zh-TW" altLang="en-US" sz="20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」。</a:t>
            </a:r>
            <a:endParaRPr lang="en-US" altLang="zh-TW" sz="2000" dirty="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lvl="1" algn="just">
              <a:buFont typeface="Arial" panose="020B0604020202020204" pitchFamily="34" charset="0"/>
              <a:buChar char="•"/>
              <a:defRPr/>
            </a:pPr>
            <a:r>
              <a:rPr lang="zh-TW" altLang="en-US" sz="20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「 </a:t>
            </a:r>
            <a:r>
              <a:rPr lang="en-US" altLang="zh-TW" sz="20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true</a:t>
            </a:r>
            <a:r>
              <a:rPr lang="zh-TW" altLang="en-US" sz="20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」代表條件式的結果為真</a:t>
            </a:r>
          </a:p>
          <a:p>
            <a:pPr lvl="1" algn="just">
              <a:buFont typeface="Arial" panose="020B0604020202020204" pitchFamily="34" charset="0"/>
              <a:buChar char="•"/>
              <a:defRPr/>
            </a:pPr>
            <a:r>
              <a:rPr lang="zh-TW" altLang="en-US" sz="20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「 </a:t>
            </a:r>
            <a:r>
              <a:rPr lang="en-US" altLang="zh-TW" sz="20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false</a:t>
            </a:r>
            <a:r>
              <a:rPr lang="zh-TW" altLang="en-US" sz="20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」代表條件式的結果為假</a:t>
            </a:r>
            <a:endParaRPr lang="en-US" altLang="zh-TW" sz="2000" dirty="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algn="just">
              <a:defRPr/>
            </a:pPr>
            <a:endParaRPr lang="en-US" altLang="zh-TW" sz="2000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0" indent="0" algn="just">
              <a:buNone/>
            </a:pPr>
            <a:endParaRPr lang="zh-TW" altLang="en-US" sz="2000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0" indent="0" algn="just">
              <a:buNone/>
            </a:pPr>
            <a:endParaRPr lang="zh-TW" altLang="en-US" sz="2000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 smtClean="0"/>
              <a:t>NTUT MMS LAB</a:t>
            </a:r>
            <a:endParaRPr lang="en-US" altLang="zh-TW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871BDD-994F-466C-8153-A686AD97389A}" type="slidenum">
              <a:rPr lang="en-US" altLang="zh-TW" smtClean="0"/>
              <a:pPr>
                <a:defRPr/>
              </a:pPr>
              <a:t>3</a:t>
            </a:fld>
            <a:endParaRPr lang="en-US" altLang="zh-TW" dirty="0"/>
          </a:p>
        </p:txBody>
      </p:sp>
      <p:pic>
        <p:nvPicPr>
          <p:cNvPr id="21505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07719" y="2996952"/>
            <a:ext cx="7200000" cy="3096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379352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Blip>
                <a:blip r:embed="rId2"/>
              </a:buBlip>
            </a:pPr>
            <a:r>
              <a:rPr lang="zh-TW" altLang="en-US" b="1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巢</a:t>
            </a:r>
            <a:r>
              <a:rPr lang="zh-TW" altLang="en-US" b="1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狀迴</a:t>
            </a:r>
            <a:r>
              <a:rPr lang="zh-TW" altLang="en-US" b="1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圈</a:t>
            </a:r>
            <a:r>
              <a:rPr lang="en-US" altLang="zh-TW" b="1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(2/2</a:t>
            </a:r>
            <a:r>
              <a:rPr lang="en-US" altLang="zh-TW" b="1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)</a:t>
            </a:r>
            <a:endParaRPr lang="zh-TW" altLang="en-US" b="1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TW" b="1" dirty="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endParaRPr lang="zh-TW" altLang="en-US" sz="2400" b="1" dirty="0">
              <a:solidFill>
                <a:srgbClr val="002060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2.1 </a:t>
            </a:r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條件處理</a:t>
            </a:r>
            <a:r>
              <a:rPr lang="en-US" altLang="zh-TW" dirty="0">
                <a:latin typeface="標楷體" pitchFamily="65" charset="-120"/>
                <a:ea typeface="標楷體" pitchFamily="65" charset="-120"/>
              </a:rPr>
              <a:t> 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 smtClean="0"/>
              <a:t>NTUT MMS LAB</a:t>
            </a:r>
            <a:endParaRPr lang="en-US" altLang="zh-TW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2689" y="2432563"/>
            <a:ext cx="3169544" cy="266033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871BDD-994F-466C-8153-A686AD97389A}" type="slidenum">
              <a:rPr lang="en-US" altLang="zh-TW" smtClean="0"/>
              <a:pPr>
                <a:defRPr/>
              </a:pPr>
              <a:t>30</a:t>
            </a:fld>
            <a:endParaRPr lang="en-US" altLang="zh-TW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536" y="1986289"/>
            <a:ext cx="4379067" cy="342877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4" name="向右箭號 33"/>
          <p:cNvSpPr/>
          <p:nvPr/>
        </p:nvSpPr>
        <p:spPr bwMode="auto">
          <a:xfrm>
            <a:off x="4982962" y="3510886"/>
            <a:ext cx="432048" cy="379579"/>
          </a:xfrm>
          <a:prstGeom prst="rightArrow">
            <a:avLst/>
          </a:prstGeom>
          <a:solidFill>
            <a:srgbClr val="FF0000"/>
          </a:solidFill>
          <a:ln w="31750" cap="sq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35" name="直線圖說文字 1 34"/>
          <p:cNvSpPr/>
          <p:nvPr/>
        </p:nvSpPr>
        <p:spPr bwMode="auto">
          <a:xfrm>
            <a:off x="6629153" y="4861830"/>
            <a:ext cx="1094357" cy="347496"/>
          </a:xfrm>
          <a:prstGeom prst="borderCallout1">
            <a:avLst>
              <a:gd name="adj1" fmla="val 50350"/>
              <a:gd name="adj2" fmla="val -540"/>
              <a:gd name="adj3" fmla="val -10779"/>
              <a:gd name="adj4" fmla="val -25516"/>
            </a:avLst>
          </a:prstGeom>
          <a:solidFill>
            <a:srgbClr val="FFFFFF"/>
          </a:solidFill>
          <a:ln w="31750" cap="sq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6587795" y="4873144"/>
            <a:ext cx="1214815" cy="338554"/>
          </a:xfrm>
          <a:prstGeom prst="rect">
            <a:avLst/>
          </a:prstGeom>
          <a:noFill/>
          <a:ln w="28575"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zh-TW" altLang="en-US" sz="1600" b="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輸出</a:t>
            </a:r>
            <a:r>
              <a:rPr lang="zh-TW" altLang="en-US" sz="1600" b="0" dirty="0">
                <a:latin typeface="標楷體" panose="03000509000000000000" pitchFamily="65" charset="-120"/>
                <a:ea typeface="標楷體" panose="03000509000000000000" pitchFamily="65" charset="-120"/>
              </a:rPr>
              <a:t>結果</a:t>
            </a:r>
          </a:p>
        </p:txBody>
      </p:sp>
      <p:sp>
        <p:nvSpPr>
          <p:cNvPr id="26" name="直線圖說文字 1 25"/>
          <p:cNvSpPr/>
          <p:nvPr/>
        </p:nvSpPr>
        <p:spPr bwMode="auto">
          <a:xfrm>
            <a:off x="3895636" y="4943325"/>
            <a:ext cx="1458720" cy="877293"/>
          </a:xfrm>
          <a:prstGeom prst="borderCallout1">
            <a:avLst>
              <a:gd name="adj1" fmla="val -1765"/>
              <a:gd name="adj2" fmla="val 12519"/>
              <a:gd name="adj3" fmla="val -68609"/>
              <a:gd name="adj4" fmla="val -5827"/>
            </a:avLst>
          </a:prstGeom>
          <a:solidFill>
            <a:srgbClr val="FFFFFF"/>
          </a:solidFill>
          <a:ln w="31750" cap="sq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3856053" y="4966472"/>
            <a:ext cx="1558957" cy="830997"/>
          </a:xfrm>
          <a:prstGeom prst="rect">
            <a:avLst/>
          </a:prstGeom>
          <a:noFill/>
          <a:ln w="28575"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zh-TW" altLang="en-US" sz="1600" b="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內外有兩個迴圈敘述，所以是巢狀迴圈</a:t>
            </a:r>
            <a:endParaRPr lang="zh-TW" altLang="en-US" sz="1600" b="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71218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9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3360"/>
              </a:lnSpc>
              <a:buBlip>
                <a:blip r:embed="rId2"/>
              </a:buBlip>
            </a:pPr>
            <a:r>
              <a:rPr lang="en-US" altLang="zh-TW" b="1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break</a:t>
            </a:r>
            <a:r>
              <a:rPr lang="zh-TW" altLang="en-US" b="1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敘述</a:t>
            </a:r>
            <a:r>
              <a:rPr lang="en-US" altLang="zh-TW" b="1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(1/2)</a:t>
            </a:r>
            <a:endParaRPr lang="zh-TW" altLang="en-US" b="1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0" indent="0">
              <a:lnSpc>
                <a:spcPts val="3360"/>
              </a:lnSpc>
              <a:buNone/>
            </a:pPr>
            <a:r>
              <a:rPr lang="zh-TW" altLang="en-US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使用</a:t>
            </a:r>
            <a:r>
              <a:rPr lang="en-US" altLang="zh-TW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break</a:t>
            </a:r>
            <a:r>
              <a:rPr lang="zh-TW" altLang="en-US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指令，可強制程式</a:t>
            </a:r>
            <a:r>
              <a:rPr lang="zh-TW" altLang="en-US" sz="2000" dirty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從目前執行中的迴圈跳離</a:t>
            </a:r>
            <a:r>
              <a:rPr lang="zh-TW" altLang="en-US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。</a:t>
            </a:r>
          </a:p>
        </p:txBody>
      </p:sp>
      <p:sp>
        <p:nvSpPr>
          <p:cNvPr id="1844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2.2 </a:t>
            </a:r>
            <a:r>
              <a:rPr lang="zh-TW" altLang="en-US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迴</a:t>
            </a:r>
            <a:r>
              <a:rPr lang="zh-TW" altLang="en-US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圈敘述</a:t>
            </a:r>
          </a:p>
        </p:txBody>
      </p:sp>
      <p:sp>
        <p:nvSpPr>
          <p:cNvPr id="18450" name="頁尾版面配置區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mtClean="0">
                <a:latin typeface="Courier New" pitchFamily="49" charset="0"/>
              </a:rPr>
              <a:t>NTUT MMS LAB</a:t>
            </a:r>
          </a:p>
        </p:txBody>
      </p:sp>
      <p:sp>
        <p:nvSpPr>
          <p:cNvPr id="18451" name="投影片編號版面配置區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fld id="{4A29B05D-544E-4F5B-8C13-F4EA2D5DEEFA}" type="slidenum">
              <a:rPr lang="en-US" altLang="zh-TW" smtClean="0">
                <a:latin typeface="Courier New" pitchFamily="49" charset="0"/>
              </a:rPr>
              <a:pPr eaLnBrk="1" hangingPunct="1"/>
              <a:t>31</a:t>
            </a:fld>
            <a:endParaRPr lang="en-US" altLang="zh-TW" smtClean="0">
              <a:latin typeface="Courier New" pitchFamily="49" charset="0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1451906" y="3645024"/>
            <a:ext cx="2159049" cy="581968"/>
          </a:xfrm>
          <a:prstGeom prst="rect">
            <a:avLst/>
          </a:prstGeom>
          <a:solidFill>
            <a:schemeClr val="bg1">
              <a:lumMod val="85000"/>
            </a:schemeClr>
          </a:solidFill>
          <a:ln w="31750" cap="sq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l" eaLnBrk="1" fontAlgn="ctr" hangingPunct="1">
              <a:spcBef>
                <a:spcPct val="50000"/>
              </a:spcBef>
            </a:pPr>
            <a:endParaRPr lang="en-US" altLang="zh-TW" sz="1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l" eaLnBrk="1" fontAlgn="ctr" hangingPunct="1">
              <a:spcBef>
                <a:spcPct val="50000"/>
              </a:spcBef>
            </a:pPr>
            <a:r>
              <a:rPr lang="en-US" altLang="zh-TW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break </a:t>
            </a:r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;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1379613" y="3626142"/>
            <a:ext cx="72293" cy="600850"/>
          </a:xfrm>
          <a:prstGeom prst="rect">
            <a:avLst/>
          </a:prstGeom>
          <a:solidFill>
            <a:srgbClr val="000099"/>
          </a:solidFill>
          <a:ln w="31750" cap="sq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15" name="流程圖: 結束點 14"/>
          <p:cNvSpPr/>
          <p:nvPr/>
        </p:nvSpPr>
        <p:spPr bwMode="auto">
          <a:xfrm>
            <a:off x="1112327" y="3421909"/>
            <a:ext cx="566731" cy="267470"/>
          </a:xfrm>
          <a:prstGeom prst="flowChartTerminator">
            <a:avLst/>
          </a:prstGeom>
          <a:solidFill>
            <a:schemeClr val="bg1"/>
          </a:solidFill>
          <a:ln w="19050" cap="sq" cmpd="sng" algn="ctr">
            <a:solidFill>
              <a:srgbClr val="0000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1092883" y="3373631"/>
            <a:ext cx="6056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語</a:t>
            </a:r>
            <a:r>
              <a:rPr lang="zh-TW" altLang="en-US" sz="1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法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11" name="Picture 126" descr="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8089" y="3140968"/>
            <a:ext cx="4030826" cy="1944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12558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Blip>
                <a:blip r:embed="rId2"/>
              </a:buBlip>
            </a:pPr>
            <a:r>
              <a:rPr lang="en-US" altLang="zh-TW" b="1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break</a:t>
            </a:r>
            <a:r>
              <a:rPr lang="zh-TW" altLang="en-US" b="1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敘述</a:t>
            </a:r>
            <a:r>
              <a:rPr lang="en-US" altLang="zh-TW" b="1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(2/2</a:t>
            </a:r>
            <a:r>
              <a:rPr lang="en-US" altLang="zh-TW" b="1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)</a:t>
            </a:r>
            <a:endParaRPr lang="zh-TW" altLang="en-US" b="1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TW" b="1" dirty="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endParaRPr lang="zh-TW" altLang="en-US" sz="2400" b="1" dirty="0">
              <a:solidFill>
                <a:srgbClr val="002060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2.1 </a:t>
            </a:r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條件處理</a:t>
            </a:r>
            <a:r>
              <a:rPr lang="en-US" altLang="zh-TW" dirty="0">
                <a:latin typeface="標楷體" pitchFamily="65" charset="-120"/>
                <a:ea typeface="標楷體" pitchFamily="65" charset="-120"/>
              </a:rPr>
              <a:t> 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 smtClean="0"/>
              <a:t>NTUT MMS LAB</a:t>
            </a:r>
            <a:endParaRPr lang="en-US" altLang="zh-TW" dirty="0"/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6136" y="3747766"/>
            <a:ext cx="2743200" cy="1981200"/>
          </a:xfrm>
          <a:prstGeom prst="rect">
            <a:avLst/>
          </a:prstGeom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871BDD-994F-466C-8153-A686AD97389A}" type="slidenum">
              <a:rPr lang="en-US" altLang="zh-TW" smtClean="0"/>
              <a:pPr>
                <a:defRPr/>
              </a:pPr>
              <a:t>32</a:t>
            </a:fld>
            <a:endParaRPr lang="en-US" altLang="zh-TW" dirty="0"/>
          </a:p>
        </p:txBody>
      </p:sp>
      <p:sp>
        <p:nvSpPr>
          <p:cNvPr id="34" name="向右箭號 33"/>
          <p:cNvSpPr/>
          <p:nvPr/>
        </p:nvSpPr>
        <p:spPr bwMode="auto">
          <a:xfrm>
            <a:off x="5024942" y="3454862"/>
            <a:ext cx="432048" cy="379579"/>
          </a:xfrm>
          <a:prstGeom prst="rightArrow">
            <a:avLst/>
          </a:prstGeom>
          <a:solidFill>
            <a:srgbClr val="FF0000"/>
          </a:solidFill>
          <a:ln w="31750" cap="sq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35" name="直線圖說文字 1 34"/>
          <p:cNvSpPr/>
          <p:nvPr/>
        </p:nvSpPr>
        <p:spPr bwMode="auto">
          <a:xfrm>
            <a:off x="7496935" y="5390703"/>
            <a:ext cx="1094357" cy="347496"/>
          </a:xfrm>
          <a:prstGeom prst="borderCallout1">
            <a:avLst>
              <a:gd name="adj1" fmla="val 50350"/>
              <a:gd name="adj2" fmla="val -540"/>
              <a:gd name="adj3" fmla="val -36445"/>
              <a:gd name="adj4" fmla="val -42527"/>
            </a:avLst>
          </a:prstGeom>
          <a:solidFill>
            <a:srgbClr val="FFFFFF"/>
          </a:solidFill>
          <a:ln w="31750" cap="sq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6136" y="1598497"/>
            <a:ext cx="2771775" cy="1800225"/>
          </a:xfrm>
          <a:prstGeom prst="rect">
            <a:avLst/>
          </a:prstGeom>
        </p:spPr>
      </p:pic>
      <p:sp>
        <p:nvSpPr>
          <p:cNvPr id="36" name="文字方塊 35"/>
          <p:cNvSpPr txBox="1"/>
          <p:nvPr/>
        </p:nvSpPr>
        <p:spPr>
          <a:xfrm>
            <a:off x="7455577" y="5402017"/>
            <a:ext cx="1214815" cy="338554"/>
          </a:xfrm>
          <a:prstGeom prst="rect">
            <a:avLst/>
          </a:prstGeom>
          <a:noFill/>
          <a:ln w="28575"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zh-TW" altLang="en-US" sz="1600" b="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輸出</a:t>
            </a:r>
            <a:r>
              <a:rPr lang="zh-TW" altLang="en-US" sz="1600" b="0" dirty="0">
                <a:latin typeface="標楷體" panose="03000509000000000000" pitchFamily="65" charset="-120"/>
                <a:ea typeface="標楷體" panose="03000509000000000000" pitchFamily="65" charset="-120"/>
              </a:rPr>
              <a:t>結果</a:t>
            </a: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9893" y="1788061"/>
            <a:ext cx="4248150" cy="3886200"/>
          </a:xfrm>
          <a:prstGeom prst="rect">
            <a:avLst/>
          </a:prstGeom>
        </p:spPr>
      </p:pic>
      <p:sp>
        <p:nvSpPr>
          <p:cNvPr id="26" name="直線圖說文字 1 25"/>
          <p:cNvSpPr/>
          <p:nvPr/>
        </p:nvSpPr>
        <p:spPr bwMode="auto">
          <a:xfrm>
            <a:off x="2654833" y="5196127"/>
            <a:ext cx="1125079" cy="597973"/>
          </a:xfrm>
          <a:prstGeom prst="borderCallout1">
            <a:avLst>
              <a:gd name="adj1" fmla="val 14521"/>
              <a:gd name="adj2" fmla="val -540"/>
              <a:gd name="adj3" fmla="val -55969"/>
              <a:gd name="adj4" fmla="val -74241"/>
            </a:avLst>
          </a:prstGeom>
          <a:solidFill>
            <a:srgbClr val="FFFFFF"/>
          </a:solidFill>
          <a:ln w="31750" cap="sq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2543968" y="5195277"/>
            <a:ext cx="1319214" cy="584775"/>
          </a:xfrm>
          <a:prstGeom prst="rect">
            <a:avLst/>
          </a:prstGeom>
          <a:noFill/>
          <a:ln w="28575"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zh-TW" altLang="en-US" sz="1600" b="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條件成立即結束迴圈</a:t>
            </a:r>
            <a:endParaRPr lang="zh-TW" altLang="en-US" sz="1600" b="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6" name="直線圖說文字 1 15"/>
          <p:cNvSpPr/>
          <p:nvPr/>
        </p:nvSpPr>
        <p:spPr bwMode="auto">
          <a:xfrm>
            <a:off x="7496935" y="2845783"/>
            <a:ext cx="1094357" cy="347496"/>
          </a:xfrm>
          <a:prstGeom prst="borderCallout1">
            <a:avLst>
              <a:gd name="adj1" fmla="val 50350"/>
              <a:gd name="adj2" fmla="val -540"/>
              <a:gd name="adj3" fmla="val -61114"/>
              <a:gd name="adj4" fmla="val -45138"/>
            </a:avLst>
          </a:prstGeom>
          <a:solidFill>
            <a:srgbClr val="FFFFFF"/>
          </a:solidFill>
          <a:ln w="31750" cap="sq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7455577" y="2857097"/>
            <a:ext cx="1214815" cy="338554"/>
          </a:xfrm>
          <a:prstGeom prst="rect">
            <a:avLst/>
          </a:prstGeom>
          <a:noFill/>
          <a:ln w="28575"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zh-TW" altLang="en-US" sz="1600" b="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輸出</a:t>
            </a:r>
            <a:r>
              <a:rPr lang="zh-TW" altLang="en-US" sz="1600" b="0" dirty="0">
                <a:latin typeface="標楷體" panose="03000509000000000000" pitchFamily="65" charset="-120"/>
                <a:ea typeface="標楷體" panose="03000509000000000000" pitchFamily="65" charset="-120"/>
              </a:rPr>
              <a:t>結果</a:t>
            </a:r>
          </a:p>
        </p:txBody>
      </p:sp>
    </p:spTree>
    <p:extLst>
      <p:ext uri="{BB962C8B-B14F-4D97-AF65-F5344CB8AC3E}">
        <p14:creationId xmlns:p14="http://schemas.microsoft.com/office/powerpoint/2010/main" val="2943095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9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3360"/>
              </a:lnSpc>
              <a:buBlip>
                <a:blip r:embed="rId2"/>
              </a:buBlip>
            </a:pPr>
            <a:r>
              <a:rPr lang="en-US" altLang="zh-TW" b="1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continue</a:t>
            </a:r>
            <a:r>
              <a:rPr lang="zh-TW" altLang="en-US" b="1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敘述</a:t>
            </a:r>
            <a:r>
              <a:rPr lang="en-US" altLang="zh-TW" b="1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(1/2)</a:t>
            </a:r>
            <a:endParaRPr lang="zh-TW" altLang="en-US" b="1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0" indent="0">
              <a:lnSpc>
                <a:spcPts val="3360"/>
              </a:lnSpc>
              <a:buNone/>
            </a:pPr>
            <a:r>
              <a:rPr lang="en-US" altLang="zh-TW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continue</a:t>
            </a:r>
            <a:r>
              <a:rPr lang="zh-TW" altLang="en-US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指令可以「</a:t>
            </a:r>
            <a:r>
              <a:rPr lang="zh-TW" altLang="en-US" sz="2000" dirty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讓目前執行中的迴圈暫時停住不往下執行，而是回到迴圈繼續下一個執行</a:t>
            </a:r>
            <a:r>
              <a:rPr lang="zh-TW" altLang="en-US" sz="20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」。</a:t>
            </a:r>
            <a:endParaRPr lang="zh-TW" altLang="en-US" sz="2000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1844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2.2 </a:t>
            </a:r>
            <a:r>
              <a:rPr lang="zh-TW" altLang="en-US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迴</a:t>
            </a:r>
            <a:r>
              <a:rPr lang="zh-TW" altLang="en-US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圈敘述</a:t>
            </a:r>
          </a:p>
        </p:txBody>
      </p:sp>
      <p:sp>
        <p:nvSpPr>
          <p:cNvPr id="18450" name="頁尾版面配置區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mtClean="0">
                <a:latin typeface="Courier New" pitchFamily="49" charset="0"/>
              </a:rPr>
              <a:t>NTUT MMS LAB</a:t>
            </a:r>
          </a:p>
        </p:txBody>
      </p:sp>
      <p:sp>
        <p:nvSpPr>
          <p:cNvPr id="18451" name="投影片編號版面配置區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fld id="{4A29B05D-544E-4F5B-8C13-F4EA2D5DEEFA}" type="slidenum">
              <a:rPr lang="en-US" altLang="zh-TW" smtClean="0">
                <a:latin typeface="Courier New" pitchFamily="49" charset="0"/>
              </a:rPr>
              <a:pPr eaLnBrk="1" hangingPunct="1"/>
              <a:t>33</a:t>
            </a:fld>
            <a:endParaRPr lang="en-US" altLang="zh-TW" smtClean="0">
              <a:latin typeface="Courier New" pitchFamily="49" charset="0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1152500" y="3717032"/>
            <a:ext cx="2159049" cy="581968"/>
          </a:xfrm>
          <a:prstGeom prst="rect">
            <a:avLst/>
          </a:prstGeom>
          <a:solidFill>
            <a:schemeClr val="bg1">
              <a:lumMod val="85000"/>
            </a:schemeClr>
          </a:solidFill>
          <a:ln w="31750" cap="sq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l" eaLnBrk="1" fontAlgn="ctr" hangingPunct="1">
              <a:spcBef>
                <a:spcPct val="50000"/>
              </a:spcBef>
            </a:pPr>
            <a:endParaRPr lang="en-US" altLang="zh-TW" sz="1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l" eaLnBrk="1" fontAlgn="ctr" hangingPunct="1">
              <a:spcBef>
                <a:spcPct val="50000"/>
              </a:spcBef>
            </a:pPr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continue;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1080207" y="3698150"/>
            <a:ext cx="72293" cy="600850"/>
          </a:xfrm>
          <a:prstGeom prst="rect">
            <a:avLst/>
          </a:prstGeom>
          <a:solidFill>
            <a:srgbClr val="000099"/>
          </a:solidFill>
          <a:ln w="31750" cap="sq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15" name="流程圖: 結束點 14"/>
          <p:cNvSpPr/>
          <p:nvPr/>
        </p:nvSpPr>
        <p:spPr bwMode="auto">
          <a:xfrm>
            <a:off x="812921" y="3493917"/>
            <a:ext cx="566731" cy="267470"/>
          </a:xfrm>
          <a:prstGeom prst="flowChartTerminator">
            <a:avLst/>
          </a:prstGeom>
          <a:solidFill>
            <a:schemeClr val="bg1"/>
          </a:solidFill>
          <a:ln w="19050" cap="sq" cmpd="sng" algn="ctr">
            <a:solidFill>
              <a:srgbClr val="0000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793477" y="3445639"/>
            <a:ext cx="6056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語</a:t>
            </a:r>
            <a:r>
              <a:rPr lang="zh-TW" altLang="en-US" sz="1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法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12" name="Picture 20" descr="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3140968"/>
            <a:ext cx="3726629" cy="1947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422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Blip>
                <a:blip r:embed="rId2"/>
              </a:buBlip>
            </a:pPr>
            <a:r>
              <a:rPr lang="en-US" altLang="zh-TW" b="1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continue</a:t>
            </a:r>
            <a:r>
              <a:rPr lang="zh-TW" altLang="en-US" b="1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敘述</a:t>
            </a:r>
            <a:r>
              <a:rPr lang="en-US" altLang="zh-TW" b="1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(2/2</a:t>
            </a:r>
            <a:r>
              <a:rPr lang="en-US" altLang="zh-TW" b="1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)</a:t>
            </a:r>
            <a:endParaRPr lang="zh-TW" altLang="en-US" b="1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TW" b="1" dirty="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endParaRPr lang="zh-TW" altLang="en-US" sz="2400" b="1" dirty="0">
              <a:solidFill>
                <a:srgbClr val="002060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2.1 </a:t>
            </a:r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條件處理</a:t>
            </a:r>
            <a:r>
              <a:rPr lang="en-US" altLang="zh-TW" dirty="0">
                <a:latin typeface="標楷體" pitchFamily="65" charset="-120"/>
                <a:ea typeface="標楷體" pitchFamily="65" charset="-120"/>
              </a:rPr>
              <a:t> 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 smtClean="0"/>
              <a:t>NTUT MMS LAB</a:t>
            </a:r>
            <a:endParaRPr lang="en-US" altLang="zh-TW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871BDD-994F-466C-8153-A686AD97389A}" type="slidenum">
              <a:rPr lang="en-US" altLang="zh-TW" smtClean="0"/>
              <a:pPr>
                <a:defRPr/>
              </a:pPr>
              <a:t>34</a:t>
            </a:fld>
            <a:endParaRPr lang="en-US" altLang="zh-TW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2648" y="1749176"/>
            <a:ext cx="1781175" cy="1895475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2731" y="4138805"/>
            <a:ext cx="1819275" cy="196215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7334" y="1744791"/>
            <a:ext cx="4171950" cy="4171950"/>
          </a:xfrm>
          <a:prstGeom prst="rect">
            <a:avLst/>
          </a:prstGeom>
        </p:spPr>
      </p:pic>
      <p:sp>
        <p:nvSpPr>
          <p:cNvPr id="34" name="向右箭號 33"/>
          <p:cNvSpPr/>
          <p:nvPr/>
        </p:nvSpPr>
        <p:spPr bwMode="auto">
          <a:xfrm>
            <a:off x="5024942" y="3454862"/>
            <a:ext cx="432048" cy="379579"/>
          </a:xfrm>
          <a:prstGeom prst="rightArrow">
            <a:avLst/>
          </a:prstGeom>
          <a:solidFill>
            <a:srgbClr val="FF0000"/>
          </a:solidFill>
          <a:ln w="31750" cap="sq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35" name="直線圖說文字 1 34"/>
          <p:cNvSpPr/>
          <p:nvPr/>
        </p:nvSpPr>
        <p:spPr bwMode="auto">
          <a:xfrm>
            <a:off x="7496935" y="5671420"/>
            <a:ext cx="1094357" cy="347496"/>
          </a:xfrm>
          <a:prstGeom prst="borderCallout1">
            <a:avLst>
              <a:gd name="adj1" fmla="val 50350"/>
              <a:gd name="adj2" fmla="val -540"/>
              <a:gd name="adj3" fmla="val -36445"/>
              <a:gd name="adj4" fmla="val -42527"/>
            </a:avLst>
          </a:prstGeom>
          <a:solidFill>
            <a:srgbClr val="FFFFFF"/>
          </a:solidFill>
          <a:ln w="31750" cap="sq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7455577" y="5682734"/>
            <a:ext cx="1214815" cy="338554"/>
          </a:xfrm>
          <a:prstGeom prst="rect">
            <a:avLst/>
          </a:prstGeom>
          <a:noFill/>
          <a:ln w="28575"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zh-TW" altLang="en-US" sz="1600" b="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輸出</a:t>
            </a:r>
            <a:r>
              <a:rPr lang="zh-TW" altLang="en-US" sz="1600" b="0" dirty="0">
                <a:latin typeface="標楷體" panose="03000509000000000000" pitchFamily="65" charset="-120"/>
                <a:ea typeface="標楷體" panose="03000509000000000000" pitchFamily="65" charset="-120"/>
              </a:rPr>
              <a:t>結果</a:t>
            </a:r>
          </a:p>
        </p:txBody>
      </p:sp>
      <p:sp>
        <p:nvSpPr>
          <p:cNvPr id="26" name="直線圖說文字 1 25"/>
          <p:cNvSpPr/>
          <p:nvPr/>
        </p:nvSpPr>
        <p:spPr bwMode="auto">
          <a:xfrm>
            <a:off x="3203575" y="4138805"/>
            <a:ext cx="1602138" cy="830997"/>
          </a:xfrm>
          <a:prstGeom prst="borderCallout1">
            <a:avLst>
              <a:gd name="adj1" fmla="val 52750"/>
              <a:gd name="adj2" fmla="val -2233"/>
              <a:gd name="adj3" fmla="val 91915"/>
              <a:gd name="adj4" fmla="val -68649"/>
            </a:avLst>
          </a:prstGeom>
          <a:solidFill>
            <a:srgbClr val="FFFFFF"/>
          </a:solidFill>
          <a:ln w="31750" cap="sq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3167252" y="4138805"/>
            <a:ext cx="1649386" cy="830997"/>
          </a:xfrm>
          <a:prstGeom prst="rect">
            <a:avLst/>
          </a:prstGeom>
          <a:noFill/>
          <a:ln w="28575"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zh-TW" altLang="en-US" sz="1600" b="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條件成立則暫停目前動作，繼續做下一個迴圈</a:t>
            </a:r>
            <a:endParaRPr lang="zh-TW" altLang="en-US" sz="1600" b="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6" name="直線圖說文字 1 15"/>
          <p:cNvSpPr/>
          <p:nvPr/>
        </p:nvSpPr>
        <p:spPr bwMode="auto">
          <a:xfrm>
            <a:off x="7496935" y="3126500"/>
            <a:ext cx="1094357" cy="347496"/>
          </a:xfrm>
          <a:prstGeom prst="borderCallout1">
            <a:avLst>
              <a:gd name="adj1" fmla="val 50350"/>
              <a:gd name="adj2" fmla="val -540"/>
              <a:gd name="adj3" fmla="val -61114"/>
              <a:gd name="adj4" fmla="val -45138"/>
            </a:avLst>
          </a:prstGeom>
          <a:solidFill>
            <a:srgbClr val="FFFFFF"/>
          </a:solidFill>
          <a:ln w="31750" cap="sq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7455577" y="3137814"/>
            <a:ext cx="1214815" cy="338554"/>
          </a:xfrm>
          <a:prstGeom prst="rect">
            <a:avLst/>
          </a:prstGeom>
          <a:noFill/>
          <a:ln w="28575"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zh-TW" altLang="en-US" sz="1600" b="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輸出</a:t>
            </a:r>
            <a:r>
              <a:rPr lang="zh-TW" altLang="en-US" sz="1600" b="0" dirty="0">
                <a:latin typeface="標楷體" panose="03000509000000000000" pitchFamily="65" charset="-120"/>
                <a:ea typeface="標楷體" panose="03000509000000000000" pitchFamily="65" charset="-120"/>
              </a:rPr>
              <a:t>結果</a:t>
            </a:r>
          </a:p>
        </p:txBody>
      </p:sp>
    </p:spTree>
    <p:extLst>
      <p:ext uri="{BB962C8B-B14F-4D97-AF65-F5344CB8AC3E}">
        <p14:creationId xmlns:p14="http://schemas.microsoft.com/office/powerpoint/2010/main" val="967195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2.3</a:t>
            </a:r>
            <a:r>
              <a:rPr lang="zh-TW" altLang="en-US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陣列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 smtClean="0"/>
              <a:t>NTUT MMS LAB</a:t>
            </a:r>
            <a:endParaRPr lang="en-US" altLang="zh-TW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871BDD-994F-466C-8153-A686AD97389A}" type="slidenum">
              <a:rPr lang="en-US" altLang="zh-TW" smtClean="0"/>
              <a:pPr>
                <a:defRPr/>
              </a:pPr>
              <a:t>35</a:t>
            </a:fld>
            <a:endParaRPr lang="en-US" altLang="zh-TW" dirty="0"/>
          </a:p>
        </p:txBody>
      </p:sp>
      <p:sp>
        <p:nvSpPr>
          <p:cNvPr id="7" name="文字方塊 6"/>
          <p:cNvSpPr txBox="1"/>
          <p:nvPr/>
        </p:nvSpPr>
        <p:spPr>
          <a:xfrm>
            <a:off x="2502929" y="1975941"/>
            <a:ext cx="4464496" cy="8032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Wingdings" panose="05000000000000000000" pitchFamily="2" charset="2"/>
              <a:buChar char="l"/>
            </a:pPr>
            <a:r>
              <a:rPr lang="zh-TW" altLang="en-US" sz="24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陣列</a:t>
            </a:r>
            <a:endParaRPr lang="en-US" altLang="zh-TW" sz="2400" dirty="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457200" indent="-457200" algn="l">
              <a:buFont typeface="Wingdings" panose="05000000000000000000" pitchFamily="2" charset="2"/>
              <a:buChar char="l"/>
            </a:pPr>
            <a:r>
              <a:rPr lang="zh-TW" altLang="en-US" sz="24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陣列的</a:t>
            </a:r>
            <a:r>
              <a:rPr lang="zh-TW" altLang="en-US" sz="24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好處</a:t>
            </a:r>
            <a:endParaRPr lang="zh-TW" altLang="en-US" sz="2400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457200" indent="-457200" algn="l">
              <a:buFont typeface="Wingdings" panose="05000000000000000000" pitchFamily="2" charset="2"/>
              <a:buChar char="l"/>
            </a:pPr>
            <a:r>
              <a:rPr lang="zh-TW" altLang="en-US" sz="24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陣列</a:t>
            </a:r>
            <a:r>
              <a:rPr lang="zh-TW" altLang="en-US" sz="24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宣告</a:t>
            </a:r>
            <a:endParaRPr lang="en-US" altLang="zh-TW" sz="2400" dirty="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457200" indent="-457200" algn="l">
              <a:buFont typeface="Wingdings" panose="05000000000000000000" pitchFamily="2" charset="2"/>
              <a:buChar char="l"/>
            </a:pPr>
            <a:r>
              <a:rPr lang="zh-TW" altLang="en-US" sz="24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另一種陣列</a:t>
            </a:r>
            <a:r>
              <a:rPr lang="zh-TW" altLang="en-US" sz="24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宣告</a:t>
            </a:r>
            <a:endParaRPr lang="zh-TW" altLang="en-US" sz="2400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457200" indent="-457200" algn="l">
              <a:buFont typeface="Wingdings" panose="05000000000000000000" pitchFamily="2" charset="2"/>
              <a:buChar char="l"/>
            </a:pPr>
            <a:r>
              <a:rPr lang="zh-TW" altLang="en-US" sz="24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常見的陣列索引值</a:t>
            </a:r>
            <a:r>
              <a:rPr lang="zh-TW" altLang="en-US" sz="24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錯誤</a:t>
            </a:r>
            <a:endParaRPr lang="en-US" altLang="zh-TW" sz="2400" dirty="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457200" indent="-457200" algn="l">
              <a:buFont typeface="Wingdings" panose="05000000000000000000" pitchFamily="2" charset="2"/>
              <a:buChar char="l"/>
            </a:pPr>
            <a:r>
              <a:rPr lang="zh-TW" altLang="en-US" sz="24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陣列初始值</a:t>
            </a:r>
            <a:r>
              <a:rPr lang="zh-TW" altLang="en-US" sz="24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設定</a:t>
            </a:r>
            <a:endParaRPr lang="en-US" altLang="zh-TW" sz="2400" dirty="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457200" indent="-457200" algn="l">
              <a:buFont typeface="Wingdings" panose="05000000000000000000" pitchFamily="2" charset="2"/>
              <a:buChar char="l"/>
            </a:pPr>
            <a:r>
              <a:rPr lang="zh-TW" altLang="en-US" sz="24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陣列的</a:t>
            </a:r>
            <a:r>
              <a:rPr lang="zh-TW" altLang="en-US" sz="24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應用</a:t>
            </a:r>
            <a:endParaRPr lang="en-US" altLang="zh-TW" sz="2400" dirty="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457200" indent="-457200" algn="l">
              <a:buFont typeface="Wingdings" panose="05000000000000000000" pitchFamily="2" charset="2"/>
              <a:buChar char="l"/>
            </a:pPr>
            <a:r>
              <a:rPr lang="zh-TW" altLang="en-US" sz="24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陣列的</a:t>
            </a:r>
            <a:r>
              <a:rPr lang="zh-TW" altLang="en-US" sz="24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排序</a:t>
            </a:r>
            <a:endParaRPr lang="en-US" altLang="zh-TW" sz="2400" dirty="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457200" indent="-457200" algn="l">
              <a:buFont typeface="Wingdings" panose="05000000000000000000" pitchFamily="2" charset="2"/>
              <a:buChar char="l"/>
            </a:pPr>
            <a:r>
              <a:rPr lang="en-US" altLang="zh-TW" sz="24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Java</a:t>
            </a:r>
            <a:r>
              <a:rPr lang="zh-TW" altLang="en-US" sz="24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提供的排序</a:t>
            </a:r>
            <a:r>
              <a:rPr lang="zh-TW" altLang="en-US" sz="24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法</a:t>
            </a:r>
            <a:endParaRPr lang="zh-TW" altLang="en-US" sz="2400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457200" indent="-457200" algn="l">
              <a:buFont typeface="Wingdings" panose="05000000000000000000" pitchFamily="2" charset="2"/>
              <a:buChar char="l"/>
            </a:pPr>
            <a:r>
              <a:rPr lang="zh-TW" altLang="en-US" sz="24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多維</a:t>
            </a:r>
            <a:r>
              <a:rPr lang="zh-TW" altLang="en-US" sz="24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陣列</a:t>
            </a:r>
            <a:endParaRPr lang="en-US" altLang="zh-TW" sz="2400" dirty="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457200" indent="-457200" algn="l">
              <a:buFont typeface="Wingdings" panose="05000000000000000000" pitchFamily="2" charset="2"/>
              <a:buChar char="l"/>
            </a:pPr>
            <a:endParaRPr lang="zh-TW" altLang="en-US" sz="2400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457200" indent="-457200" algn="l">
              <a:buFont typeface="Wingdings" panose="05000000000000000000" pitchFamily="2" charset="2"/>
              <a:buChar char="l"/>
            </a:pPr>
            <a:endParaRPr lang="zh-TW" altLang="en-US" sz="2400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457200" indent="-457200" algn="l">
              <a:buFont typeface="Wingdings" panose="05000000000000000000" pitchFamily="2" charset="2"/>
              <a:buChar char="l"/>
            </a:pPr>
            <a:endParaRPr lang="zh-TW" altLang="en-US" sz="2400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457200" indent="-457200" algn="l">
              <a:buFont typeface="Wingdings" panose="05000000000000000000" pitchFamily="2" charset="2"/>
              <a:buChar char="l"/>
            </a:pPr>
            <a:endParaRPr lang="zh-TW" altLang="en-US" sz="2400" dirty="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457200" indent="-457200" algn="l">
              <a:buFont typeface="Wingdings" panose="05000000000000000000" pitchFamily="2" charset="2"/>
              <a:buChar char="l"/>
            </a:pPr>
            <a:endParaRPr lang="zh-TW" altLang="en-US" sz="2400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457200" indent="-457200" algn="l">
              <a:buFont typeface="Wingdings" panose="05000000000000000000" pitchFamily="2" charset="2"/>
              <a:buChar char="l"/>
            </a:pPr>
            <a:endParaRPr lang="en-US" altLang="zh-TW" sz="2400" dirty="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457200" indent="-457200" algn="l">
              <a:buFont typeface="Wingdings" panose="05000000000000000000" pitchFamily="2" charset="2"/>
              <a:buChar char="l"/>
            </a:pPr>
            <a:endParaRPr lang="zh-TW" altLang="en-US" sz="2400" dirty="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457200" indent="-457200" algn="l">
              <a:buFont typeface="Wingdings" panose="05000000000000000000" pitchFamily="2" charset="2"/>
              <a:buChar char="l"/>
            </a:pPr>
            <a:endParaRPr lang="zh-TW" altLang="en-US" sz="2400" dirty="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algn="l"/>
            <a:endParaRPr lang="en-US" altLang="zh-TW" sz="2400" kern="0" dirty="0">
              <a:latin typeface="標楷體" panose="03000509000000000000" pitchFamily="65" charset="-120"/>
              <a:ea typeface="標楷體" panose="03000509000000000000" pitchFamily="65" charset="-120"/>
              <a:cs typeface="Times New Roman" pitchFamily="18" charset="0"/>
            </a:endParaRPr>
          </a:p>
          <a:p>
            <a:endParaRPr lang="en-US" altLang="zh-TW" sz="2800" dirty="0" smtClean="0"/>
          </a:p>
          <a:p>
            <a:endParaRPr lang="zh-TW" altLang="en-US" sz="32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1760743" y="1431282"/>
            <a:ext cx="27363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本節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介紹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6570278" y="3539550"/>
            <a:ext cx="2016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關鍵詞彙</a:t>
            </a:r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6950054" y="4050052"/>
            <a:ext cx="1692300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u"/>
            </a:pPr>
            <a:r>
              <a:rPr lang="zh-TW" altLang="en-US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陣列</a:t>
            </a:r>
            <a:endParaRPr lang="en-US" altLang="zh-TW" dirty="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285750" indent="-285750" algn="l">
              <a:buFont typeface="Wingdings" panose="05000000000000000000" pitchFamily="2" charset="2"/>
              <a:buChar char="u"/>
            </a:pPr>
            <a:r>
              <a:rPr lang="zh-TW" altLang="en-US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宣告陣列</a:t>
            </a:r>
          </a:p>
          <a:p>
            <a:pPr marL="285750" indent="-285750" algn="l">
              <a:buFont typeface="Wingdings" panose="05000000000000000000" pitchFamily="2" charset="2"/>
              <a:buChar char="u"/>
            </a:pPr>
            <a:r>
              <a:rPr lang="zh-TW" altLang="en-US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索引</a:t>
            </a:r>
            <a:r>
              <a:rPr lang="zh-TW" altLang="en-US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值</a:t>
            </a:r>
            <a:endParaRPr lang="en-US" altLang="zh-TW" dirty="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285750" indent="-285750" algn="l">
              <a:buFont typeface="Wingdings" panose="05000000000000000000" pitchFamily="2" charset="2"/>
              <a:buChar char="u"/>
            </a:pPr>
            <a:r>
              <a:rPr lang="zh-TW" altLang="en-US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排序</a:t>
            </a:r>
            <a:endParaRPr lang="en-US" altLang="zh-TW" dirty="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285750" indent="-285750" algn="l">
              <a:buFont typeface="Wingdings" panose="05000000000000000000" pitchFamily="2" charset="2"/>
              <a:buChar char="u"/>
            </a:pPr>
            <a:r>
              <a:rPr lang="zh-TW" altLang="en-US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多維陣列</a:t>
            </a:r>
          </a:p>
          <a:p>
            <a:pPr marL="285750" indent="-285750" algn="l">
              <a:buFont typeface="Wingdings" panose="05000000000000000000" pitchFamily="2" charset="2"/>
              <a:buChar char="u"/>
            </a:pPr>
            <a:r>
              <a:rPr lang="zh-TW" altLang="en-US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陣列</a:t>
            </a:r>
            <a:r>
              <a:rPr lang="zh-TW" altLang="en-US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長度</a:t>
            </a:r>
            <a:endParaRPr lang="zh-TW" altLang="en-US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556792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354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2.3</a:t>
            </a:r>
            <a:r>
              <a:rPr lang="zh-TW" altLang="en-US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陣列</a:t>
            </a:r>
            <a:endParaRPr lang="zh-TW" altLang="en-US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79388" y="908050"/>
            <a:ext cx="8856662" cy="5617294"/>
          </a:xfrm>
        </p:spPr>
        <p:txBody>
          <a:bodyPr/>
          <a:lstStyle/>
          <a:p>
            <a:pPr algn="just">
              <a:lnSpc>
                <a:spcPts val="3360"/>
              </a:lnSpc>
              <a:buBlip>
                <a:blip r:embed="rId2"/>
              </a:buBlip>
              <a:defRPr/>
            </a:pPr>
            <a:r>
              <a:rPr lang="zh-TW" altLang="en-US" b="1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陣列</a:t>
            </a:r>
            <a:endParaRPr lang="en-US" altLang="zh-TW" b="1" dirty="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lvl="1" algn="just">
              <a:lnSpc>
                <a:spcPts val="3360"/>
              </a:lnSpc>
              <a:buFont typeface="Wingdings" panose="05000000000000000000" pitchFamily="2" charset="2"/>
              <a:buChar char="ü"/>
              <a:defRPr/>
            </a:pPr>
            <a:r>
              <a:rPr lang="zh-TW" altLang="en-US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陣列是將「</a:t>
            </a:r>
            <a:r>
              <a:rPr lang="zh-TW" altLang="en-US" sz="2000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相同型態</a:t>
            </a:r>
            <a:r>
              <a:rPr lang="zh-TW" altLang="en-US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的多個值存放在</a:t>
            </a:r>
            <a:r>
              <a:rPr lang="zh-TW" altLang="en-US" sz="2000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相同名稱</a:t>
            </a:r>
            <a:r>
              <a:rPr lang="zh-TW" altLang="en-US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的記憶體位置</a:t>
            </a:r>
            <a:r>
              <a:rPr lang="zh-TW" altLang="en-US" sz="20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」</a:t>
            </a:r>
            <a:endParaRPr lang="en-US" altLang="zh-TW" sz="2000" dirty="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lvl="1" algn="just">
              <a:lnSpc>
                <a:spcPts val="3360"/>
              </a:lnSpc>
              <a:buFont typeface="Wingdings" panose="05000000000000000000" pitchFamily="2" charset="2"/>
              <a:buChar char="ü"/>
              <a:defRPr/>
            </a:pPr>
            <a:r>
              <a:rPr lang="zh-TW" altLang="en-US" sz="20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陣列</a:t>
            </a:r>
            <a:r>
              <a:rPr lang="zh-TW" altLang="en-US" sz="2000" dirty="0"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具有「</a:t>
            </a:r>
            <a:r>
              <a:rPr lang="zh-TW" altLang="en-US" sz="2000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一次可以存放大量性質相同的資料</a:t>
            </a:r>
            <a:r>
              <a:rPr lang="zh-TW" altLang="en-US" sz="2000" dirty="0"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」的特性，因此，</a:t>
            </a:r>
            <a:r>
              <a:rPr lang="zh-TW" altLang="en-US" sz="2000" dirty="0" smtClean="0"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使用</a:t>
            </a:r>
            <a:r>
              <a:rPr lang="zh-TW" altLang="en-US" sz="2000" dirty="0"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陣列可以「</a:t>
            </a:r>
            <a:r>
              <a:rPr lang="zh-TW" altLang="en-US" sz="2000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免除大量變數命名的問題</a:t>
            </a:r>
            <a:r>
              <a:rPr lang="zh-TW" altLang="en-US" sz="2000" dirty="0"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」 ，使得程式具有較高的可讀性</a:t>
            </a:r>
            <a:endParaRPr lang="zh-TW" altLang="en-US" sz="2000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457200" lvl="1" indent="0" algn="just">
              <a:buNone/>
              <a:defRPr/>
            </a:pPr>
            <a:endParaRPr lang="en-US" altLang="zh-TW" sz="2000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lvl="3" algn="just">
              <a:defRPr/>
            </a:pPr>
            <a:endParaRPr lang="en-US" altLang="zh-TW" sz="1200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lvl="2" algn="just">
              <a:defRPr/>
            </a:pPr>
            <a:endParaRPr lang="zh-TW" altLang="en-US" sz="1200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lvl="1" algn="just">
              <a:defRPr/>
            </a:pPr>
            <a:endParaRPr lang="en-US" altLang="zh-TW" sz="1600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0" indent="0" algn="just">
              <a:buNone/>
            </a:pPr>
            <a:endParaRPr lang="zh-TW" altLang="en-US" sz="2000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NTUT MMS LAB</a:t>
            </a: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871BDD-994F-466C-8153-A686AD97389A}" type="slidenum">
              <a:rPr lang="en-US" altLang="zh-TW" smtClean="0"/>
              <a:pPr>
                <a:defRPr/>
              </a:pPr>
              <a:t>36</a:t>
            </a:fld>
            <a:endParaRPr lang="en-US" altLang="zh-TW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2025" y="3321075"/>
            <a:ext cx="4647253" cy="2232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94446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2.3</a:t>
            </a:r>
            <a:r>
              <a:rPr lang="zh-TW" altLang="en-US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陣列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ts val="3360"/>
              </a:lnSpc>
              <a:buBlip>
                <a:blip r:embed="rId2"/>
              </a:buBlip>
              <a:defRPr/>
            </a:pPr>
            <a:r>
              <a:rPr lang="zh-TW" altLang="en-US" b="1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陣列的好處</a:t>
            </a:r>
            <a:endParaRPr lang="en-US" altLang="zh-TW" b="1" dirty="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algn="just">
              <a:lnSpc>
                <a:spcPts val="3360"/>
              </a:lnSpc>
              <a:buFont typeface="Wingdings" panose="05000000000000000000" pitchFamily="2" charset="2"/>
              <a:buChar char="ü"/>
              <a:defRPr/>
            </a:pPr>
            <a:r>
              <a:rPr lang="zh-TW" altLang="en-US" sz="2000" b="1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問題</a:t>
            </a:r>
            <a:r>
              <a:rPr lang="en-US" altLang="zh-TW" sz="2000" b="1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:</a:t>
            </a:r>
            <a:r>
              <a:rPr lang="zh-TW" altLang="en-US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宣告</a:t>
            </a:r>
            <a:r>
              <a:rPr lang="en-US" altLang="zh-TW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50</a:t>
            </a:r>
            <a:r>
              <a:rPr lang="zh-TW" altLang="en-US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筆的測試資料</a:t>
            </a:r>
            <a:endParaRPr lang="en-US" altLang="zh-TW" sz="2000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lvl="1" algn="just">
              <a:buFont typeface="Arial" panose="020B0604020202020204" pitchFamily="34" charset="0"/>
              <a:buChar char="•"/>
              <a:defRPr/>
            </a:pPr>
            <a:r>
              <a:rPr lang="zh-TW" altLang="en-US" sz="18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如果</a:t>
            </a:r>
            <a:r>
              <a:rPr lang="zh-TW" altLang="en-US" sz="1800" dirty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沒有</a:t>
            </a:r>
            <a:r>
              <a:rPr lang="zh-TW" altLang="en-US" sz="18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使用陣列需要宣告</a:t>
            </a:r>
            <a:r>
              <a:rPr lang="en-US" altLang="zh-TW" sz="18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50</a:t>
            </a:r>
            <a:r>
              <a:rPr lang="zh-TW" altLang="en-US" sz="18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個變數，才能使用</a:t>
            </a:r>
            <a:r>
              <a:rPr lang="en-US" altLang="zh-TW" sz="18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50</a:t>
            </a:r>
            <a:r>
              <a:rPr lang="zh-TW" altLang="en-US" sz="18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筆</a:t>
            </a:r>
            <a:r>
              <a:rPr lang="zh-TW" altLang="en-US" sz="18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資料。</a:t>
            </a:r>
            <a:endParaRPr lang="en-US" altLang="zh-TW" sz="1800" dirty="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lvl="1" algn="just">
              <a:buFont typeface="Arial" panose="020B0604020202020204" pitchFamily="34" charset="0"/>
              <a:buChar char="•"/>
              <a:defRPr/>
            </a:pPr>
            <a:endParaRPr lang="en-US" altLang="zh-TW" sz="1800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914400" lvl="2" indent="0" algn="just">
              <a:buNone/>
              <a:defRPr/>
            </a:pPr>
            <a:r>
              <a:rPr lang="en-US" altLang="zh-TW" sz="16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int test0; </a:t>
            </a:r>
            <a:r>
              <a:rPr lang="zh-TW" altLang="en-US" sz="16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 </a:t>
            </a:r>
            <a:r>
              <a:rPr lang="en-US" altLang="zh-TW" sz="16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		//</a:t>
            </a:r>
            <a:r>
              <a:rPr lang="zh-TW" altLang="en-US" sz="16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代表第</a:t>
            </a:r>
            <a:r>
              <a:rPr lang="en-US" altLang="zh-TW" sz="16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1</a:t>
            </a:r>
            <a:r>
              <a:rPr lang="zh-TW" altLang="en-US" sz="16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筆的測試資料</a:t>
            </a:r>
            <a:endParaRPr lang="en-US" altLang="zh-TW" sz="1600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914400" lvl="2" indent="0" algn="just">
              <a:buNone/>
              <a:defRPr/>
            </a:pPr>
            <a:r>
              <a:rPr lang="en-US" altLang="zh-TW" sz="16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int test1; </a:t>
            </a:r>
            <a:r>
              <a:rPr lang="zh-TW" altLang="en-US" sz="16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 </a:t>
            </a:r>
            <a:r>
              <a:rPr lang="en-US" altLang="zh-TW" sz="16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		//</a:t>
            </a:r>
            <a:r>
              <a:rPr lang="zh-TW" altLang="en-US" sz="16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代表第</a:t>
            </a:r>
            <a:r>
              <a:rPr lang="en-US" altLang="zh-TW" sz="16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2</a:t>
            </a:r>
            <a:r>
              <a:rPr lang="zh-TW" altLang="en-US" sz="16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筆的測試資料</a:t>
            </a:r>
            <a:endParaRPr lang="en-US" altLang="zh-TW" sz="1600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914400" lvl="2" indent="0" algn="just">
              <a:buNone/>
              <a:defRPr/>
            </a:pPr>
            <a:r>
              <a:rPr lang="en-US" altLang="zh-TW" sz="16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…</a:t>
            </a:r>
          </a:p>
          <a:p>
            <a:pPr marL="914400" lvl="2" indent="0" algn="just">
              <a:buNone/>
              <a:defRPr/>
            </a:pPr>
            <a:r>
              <a:rPr lang="en-US" altLang="zh-TW" sz="16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int test49; </a:t>
            </a:r>
            <a:r>
              <a:rPr lang="en-US" altLang="zh-TW" sz="16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		//</a:t>
            </a:r>
            <a:r>
              <a:rPr lang="zh-TW" altLang="en-US" sz="16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代表第</a:t>
            </a:r>
            <a:r>
              <a:rPr lang="en-US" altLang="zh-TW" sz="16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49</a:t>
            </a:r>
            <a:r>
              <a:rPr lang="zh-TW" altLang="en-US" sz="16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筆的測試</a:t>
            </a:r>
            <a:r>
              <a:rPr lang="zh-TW" altLang="en-US" sz="16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資料</a:t>
            </a:r>
            <a:endParaRPr lang="en-US" altLang="zh-TW" sz="1600" dirty="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lvl="2" algn="just">
              <a:defRPr/>
            </a:pPr>
            <a:endParaRPr lang="en-US" altLang="zh-TW" sz="1600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lvl="1" algn="just">
              <a:buFont typeface="Arial" panose="020B0604020202020204" pitchFamily="34" charset="0"/>
              <a:buChar char="•"/>
              <a:defRPr/>
            </a:pPr>
            <a:r>
              <a:rPr lang="zh-TW" altLang="en-US" sz="18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使用陣列，只需要宣告</a:t>
            </a:r>
            <a:r>
              <a:rPr lang="en-US" altLang="zh-TW" sz="1800" dirty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1</a:t>
            </a:r>
            <a:r>
              <a:rPr lang="zh-TW" altLang="en-US" sz="1800" dirty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個宣告</a:t>
            </a:r>
            <a:r>
              <a:rPr lang="zh-TW" altLang="en-US" sz="18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，即可使用</a:t>
            </a:r>
            <a:r>
              <a:rPr lang="en-US" altLang="zh-TW" sz="18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50</a:t>
            </a:r>
            <a:r>
              <a:rPr lang="zh-TW" altLang="en-US" sz="18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筆資料程式碼簡單且把聚集相同</a:t>
            </a:r>
            <a:r>
              <a:rPr lang="zh-TW" altLang="en-US" sz="18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資料。</a:t>
            </a:r>
            <a:endParaRPr lang="en-US" altLang="zh-TW" sz="1800" dirty="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lvl="1" algn="just">
              <a:buFont typeface="Arial" panose="020B0604020202020204" pitchFamily="34" charset="0"/>
              <a:buChar char="•"/>
              <a:defRPr/>
            </a:pPr>
            <a:endParaRPr lang="en-US" altLang="zh-TW" sz="1800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914400" lvl="2" indent="0" algn="just">
              <a:buNone/>
              <a:defRPr/>
            </a:pPr>
            <a:r>
              <a:rPr lang="en-US" altLang="zh-TW" sz="16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int </a:t>
            </a:r>
            <a:r>
              <a:rPr lang="en-US" altLang="zh-TW" sz="16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test[50</a:t>
            </a:r>
            <a:r>
              <a:rPr lang="en-US" altLang="zh-TW" sz="16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];	// </a:t>
            </a:r>
            <a:r>
              <a:rPr lang="en-US" altLang="zh-TW" sz="16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test[0</a:t>
            </a:r>
            <a:r>
              <a:rPr lang="en-US" altLang="zh-TW" sz="16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]</a:t>
            </a:r>
            <a:r>
              <a:rPr lang="zh-TW" altLang="en-US" sz="16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代表</a:t>
            </a:r>
            <a:r>
              <a:rPr lang="zh-TW" altLang="en-US" sz="16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第</a:t>
            </a:r>
            <a:r>
              <a:rPr lang="en-US" altLang="zh-TW" sz="16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1</a:t>
            </a:r>
            <a:r>
              <a:rPr lang="zh-TW" altLang="en-US" sz="16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筆的測試</a:t>
            </a:r>
            <a:r>
              <a:rPr lang="zh-TW" altLang="en-US" sz="16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資料</a:t>
            </a:r>
            <a:endParaRPr lang="en-US" altLang="zh-TW" sz="1600" dirty="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914400" lvl="2" indent="0" algn="just">
              <a:buNone/>
              <a:defRPr/>
            </a:pPr>
            <a:r>
              <a:rPr lang="en-US" altLang="zh-TW" sz="16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		//</a:t>
            </a:r>
            <a:r>
              <a:rPr lang="zh-TW" altLang="en-US" sz="16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</a:t>
            </a:r>
            <a:r>
              <a:rPr lang="en-US" altLang="zh-TW" sz="16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test[1]</a:t>
            </a:r>
            <a:r>
              <a:rPr lang="zh-TW" altLang="en-US" sz="16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代表</a:t>
            </a:r>
            <a:r>
              <a:rPr lang="zh-TW" altLang="en-US" sz="16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第</a:t>
            </a:r>
            <a:r>
              <a:rPr lang="en-US" altLang="zh-TW" sz="16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2</a:t>
            </a:r>
            <a:r>
              <a:rPr lang="zh-TW" altLang="en-US" sz="16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筆的測試資料</a:t>
            </a:r>
          </a:p>
          <a:p>
            <a:pPr lvl="3" algn="just">
              <a:defRPr/>
            </a:pPr>
            <a:endParaRPr lang="zh-TW" altLang="en-US" sz="1200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NTUT MMS LAB</a:t>
            </a: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871BDD-994F-466C-8153-A686AD97389A}" type="slidenum">
              <a:rPr lang="en-US" altLang="zh-TW" smtClean="0"/>
              <a:pPr>
                <a:defRPr/>
              </a:pPr>
              <a:t>37</a:t>
            </a:fld>
            <a:endParaRPr lang="en-US" altLang="zh-TW"/>
          </a:p>
        </p:txBody>
      </p:sp>
      <p:sp>
        <p:nvSpPr>
          <p:cNvPr id="6" name="矩形 5"/>
          <p:cNvSpPr/>
          <p:nvPr/>
        </p:nvSpPr>
        <p:spPr bwMode="auto">
          <a:xfrm>
            <a:off x="971600" y="2492896"/>
            <a:ext cx="4320480" cy="1296144"/>
          </a:xfrm>
          <a:prstGeom prst="rect">
            <a:avLst/>
          </a:prstGeom>
          <a:noFill/>
          <a:ln w="31750" cap="sq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971600" y="4869160"/>
            <a:ext cx="4752528" cy="864096"/>
          </a:xfrm>
          <a:prstGeom prst="rect">
            <a:avLst/>
          </a:prstGeom>
          <a:noFill/>
          <a:ln w="31750" cap="sq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36914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2.3</a:t>
            </a:r>
            <a:r>
              <a:rPr lang="zh-TW" altLang="en-US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陣列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12075" y="909042"/>
            <a:ext cx="8856662" cy="5904508"/>
          </a:xfrm>
        </p:spPr>
        <p:txBody>
          <a:bodyPr/>
          <a:lstStyle/>
          <a:p>
            <a:pPr>
              <a:buBlip>
                <a:blip r:embed="rId2"/>
              </a:buBlip>
            </a:pPr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itchFamily="18" charset="0"/>
              </a:rPr>
              <a:t>陣列</a:t>
            </a:r>
            <a:r>
              <a:rPr lang="zh-TW" altLang="en-US" b="1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itchFamily="18" charset="0"/>
              </a:rPr>
              <a:t>宣告</a:t>
            </a:r>
            <a:r>
              <a:rPr lang="en-US" altLang="zh-TW" b="1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(1/2)</a:t>
            </a:r>
            <a:endParaRPr lang="en-US" altLang="zh-TW" b="1" dirty="0" smtClean="0">
              <a:latin typeface="標楷體" panose="03000509000000000000" pitchFamily="65" charset="-120"/>
              <a:ea typeface="標楷體" panose="03000509000000000000" pitchFamily="65" charset="-120"/>
              <a:cs typeface="Times New Roman" pitchFamily="18" charset="0"/>
            </a:endParaRPr>
          </a:p>
          <a:p>
            <a:endParaRPr lang="en-US" altLang="zh-TW" sz="2000" b="1" dirty="0">
              <a:solidFill>
                <a:srgbClr val="002060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endParaRPr lang="en-US" altLang="zh-TW" sz="2000" b="1" dirty="0" smtClean="0">
              <a:solidFill>
                <a:srgbClr val="002060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endParaRPr lang="en-US" altLang="zh-TW" sz="2000" b="1" dirty="0">
              <a:solidFill>
                <a:srgbClr val="002060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TW" sz="1800" b="1" dirty="0" smtClean="0">
              <a:solidFill>
                <a:srgbClr val="002060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TW" sz="2400" b="1" dirty="0">
              <a:solidFill>
                <a:srgbClr val="002060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>
              <a:lnSpc>
                <a:spcPts val="2400"/>
              </a:lnSpc>
              <a:buFont typeface="Wingdings" panose="05000000000000000000" pitchFamily="2" charset="2"/>
              <a:buChar char="ü"/>
            </a:pPr>
            <a:r>
              <a:rPr lang="zh-TW" altLang="en-US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宣告使用一維陣列</a:t>
            </a:r>
            <a:endParaRPr lang="en-US" altLang="zh-TW" sz="2000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lvl="1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en-US" altLang="zh-TW" sz="16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int test</a:t>
            </a:r>
            <a:r>
              <a:rPr lang="zh-TW" altLang="en-US" sz="16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</a:t>
            </a:r>
            <a:r>
              <a:rPr lang="en-US" altLang="zh-TW" sz="16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[50];</a:t>
            </a:r>
            <a:r>
              <a:rPr lang="en-US" altLang="zh-TW" sz="16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	</a:t>
            </a:r>
            <a:r>
              <a:rPr lang="en-US" altLang="zh-TW" sz="16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	//50</a:t>
            </a:r>
            <a:r>
              <a:rPr lang="zh-TW" altLang="en-US" sz="16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筆</a:t>
            </a:r>
            <a:r>
              <a:rPr lang="zh-TW" altLang="en-US" sz="16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測試資料</a:t>
            </a:r>
            <a:r>
              <a:rPr lang="en-US" altLang="zh-TW" sz="16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(test)</a:t>
            </a:r>
            <a:r>
              <a:rPr lang="zh-TW" altLang="en-US" sz="16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，型態為</a:t>
            </a:r>
            <a:r>
              <a:rPr lang="zh-TW" altLang="en-US" sz="16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整數</a:t>
            </a:r>
            <a:r>
              <a:rPr lang="en-US" altLang="zh-TW" sz="16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(</a:t>
            </a:r>
            <a:r>
              <a:rPr lang="en-US" altLang="zh-TW" sz="1600" dirty="0" err="1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int</a:t>
            </a:r>
            <a:r>
              <a:rPr lang="en-US" altLang="zh-TW" sz="16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)</a:t>
            </a:r>
            <a:endParaRPr lang="en-US" altLang="zh-TW" sz="1600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lvl="1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en-US" altLang="zh-TW" sz="16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double </a:t>
            </a:r>
            <a:r>
              <a:rPr lang="en-US" altLang="zh-TW" sz="1600" dirty="0" err="1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test_avg</a:t>
            </a:r>
            <a:r>
              <a:rPr lang="en-US" altLang="zh-TW" sz="16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[50]</a:t>
            </a:r>
            <a:r>
              <a:rPr lang="zh-TW" altLang="en-US" sz="16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；</a:t>
            </a:r>
            <a:r>
              <a:rPr lang="en-US" altLang="zh-TW" sz="16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	// </a:t>
            </a:r>
            <a:r>
              <a:rPr lang="en-US" altLang="zh-TW" sz="16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50</a:t>
            </a:r>
            <a:r>
              <a:rPr lang="zh-TW" altLang="en-US" sz="16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筆</a:t>
            </a:r>
            <a:r>
              <a:rPr lang="zh-TW" altLang="en-US" sz="16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測試</a:t>
            </a:r>
            <a:r>
              <a:rPr lang="zh-TW" altLang="en-US" sz="16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資料的平均</a:t>
            </a:r>
            <a:r>
              <a:rPr lang="en-US" altLang="zh-TW" sz="16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(</a:t>
            </a:r>
            <a:r>
              <a:rPr lang="en-US" altLang="zh-TW" sz="1600" dirty="0" err="1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test_avg</a:t>
            </a:r>
            <a:r>
              <a:rPr lang="en-US" altLang="zh-TW" sz="16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)</a:t>
            </a:r>
            <a:r>
              <a:rPr lang="zh-TW" altLang="en-US" sz="16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，型態為</a:t>
            </a:r>
            <a:r>
              <a:rPr lang="zh-TW" altLang="en-US" sz="16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浮點</a:t>
            </a:r>
            <a:r>
              <a:rPr lang="zh-TW" altLang="en-US" sz="16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數</a:t>
            </a:r>
            <a:endParaRPr lang="en-US" altLang="zh-TW" sz="1600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457200" lvl="1" indent="0">
              <a:lnSpc>
                <a:spcPts val="2400"/>
              </a:lnSpc>
              <a:buNone/>
            </a:pPr>
            <a:endParaRPr lang="en-US" altLang="zh-TW" sz="1600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>
              <a:lnSpc>
                <a:spcPts val="2400"/>
              </a:lnSpc>
              <a:buFont typeface="Wingdings" panose="05000000000000000000" pitchFamily="2" charset="2"/>
              <a:buChar char="ü"/>
            </a:pPr>
            <a:r>
              <a:rPr lang="zh-TW" altLang="en-US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每個陣列中的第一個</a:t>
            </a:r>
            <a:r>
              <a:rPr lang="zh-TW" altLang="en-US" sz="20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元素皆是</a:t>
            </a:r>
            <a:r>
              <a:rPr lang="zh-TW" altLang="en-US" sz="2000" dirty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第零個元素 </a:t>
            </a:r>
            <a:r>
              <a:rPr lang="en-US" altLang="zh-TW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(</a:t>
            </a:r>
            <a:r>
              <a:rPr lang="en-US" altLang="zh-TW" sz="2000" dirty="0" err="1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zeroth</a:t>
            </a:r>
            <a:r>
              <a:rPr lang="en-US" altLang="zh-TW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element)</a:t>
            </a:r>
          </a:p>
          <a:p>
            <a:pPr lvl="1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en-US" altLang="zh-TW" sz="16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test</a:t>
            </a:r>
            <a:r>
              <a:rPr lang="en-US" altLang="zh-TW" sz="16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[</a:t>
            </a:r>
            <a:r>
              <a:rPr lang="en-US" altLang="zh-TW" sz="1600" dirty="0" smtClean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0</a:t>
            </a:r>
            <a:r>
              <a:rPr lang="en-US" altLang="zh-TW" sz="16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]</a:t>
            </a:r>
            <a:r>
              <a:rPr lang="zh-TW" altLang="en-US" sz="16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</a:t>
            </a:r>
            <a:r>
              <a:rPr lang="en-US" altLang="zh-TW" sz="16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= </a:t>
            </a:r>
            <a:r>
              <a:rPr lang="en-US" altLang="zh-TW" sz="16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80</a:t>
            </a:r>
            <a:r>
              <a:rPr lang="en-US" altLang="zh-TW" sz="16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; 	</a:t>
            </a:r>
            <a:r>
              <a:rPr lang="en-US" altLang="zh-TW" sz="16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	//</a:t>
            </a:r>
            <a:r>
              <a:rPr lang="zh-TW" altLang="en-US" sz="16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在</a:t>
            </a:r>
            <a:r>
              <a:rPr lang="en-US" altLang="zh-TW" sz="16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test</a:t>
            </a:r>
            <a:r>
              <a:rPr lang="zh-TW" altLang="en-US" sz="16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</a:t>
            </a:r>
            <a:r>
              <a:rPr lang="en-US" altLang="zh-TW" sz="16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[50]</a:t>
            </a:r>
            <a:r>
              <a:rPr lang="zh-TW" altLang="en-US" sz="16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陣列中，測試資料</a:t>
            </a:r>
            <a:r>
              <a:rPr lang="en-US" altLang="zh-TW" sz="16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0</a:t>
            </a:r>
            <a:r>
              <a:rPr lang="zh-TW" altLang="en-US" sz="16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為</a:t>
            </a:r>
            <a:r>
              <a:rPr lang="en-US" altLang="zh-TW" sz="16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80</a:t>
            </a:r>
            <a:endParaRPr lang="en-US" altLang="zh-TW" sz="1600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lvl="1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en-US" altLang="zh-TW" sz="16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test[</a:t>
            </a:r>
            <a:r>
              <a:rPr lang="en-US" altLang="zh-TW" sz="1600" dirty="0" smtClean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1</a:t>
            </a:r>
            <a:r>
              <a:rPr lang="en-US" altLang="zh-TW" sz="16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]</a:t>
            </a:r>
            <a:r>
              <a:rPr lang="zh-TW" altLang="en-US" sz="16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</a:t>
            </a:r>
            <a:r>
              <a:rPr lang="en-US" altLang="zh-TW" sz="16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= 60;</a:t>
            </a:r>
            <a:r>
              <a:rPr lang="en-US" altLang="zh-TW" sz="16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	 	</a:t>
            </a:r>
            <a:r>
              <a:rPr lang="en-US" altLang="zh-TW" sz="16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//</a:t>
            </a:r>
            <a:r>
              <a:rPr lang="zh-TW" altLang="en-US" sz="16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在</a:t>
            </a:r>
            <a:r>
              <a:rPr lang="en-US" altLang="zh-TW" sz="16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test [50]</a:t>
            </a:r>
            <a:r>
              <a:rPr lang="zh-TW" altLang="en-US" sz="16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陣列中，測試資料</a:t>
            </a:r>
            <a:r>
              <a:rPr lang="en-US" altLang="zh-TW" sz="16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1</a:t>
            </a:r>
            <a:r>
              <a:rPr lang="zh-TW" altLang="en-US" sz="16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為</a:t>
            </a:r>
            <a:r>
              <a:rPr lang="en-US" altLang="zh-TW" sz="16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60</a:t>
            </a:r>
            <a:endParaRPr lang="en-US" altLang="zh-TW" sz="1600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lvl="1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en-US" altLang="zh-TW" sz="16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test[</a:t>
            </a:r>
            <a:r>
              <a:rPr lang="en-US" altLang="zh-TW" sz="1600" dirty="0" smtClean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20</a:t>
            </a:r>
            <a:r>
              <a:rPr lang="en-US" altLang="zh-TW" sz="16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]</a:t>
            </a:r>
            <a:r>
              <a:rPr lang="zh-TW" altLang="en-US" sz="16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</a:t>
            </a:r>
            <a:r>
              <a:rPr lang="en-US" altLang="zh-TW" sz="16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= 50; 	//</a:t>
            </a:r>
            <a:r>
              <a:rPr lang="zh-TW" altLang="en-US" sz="16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在</a:t>
            </a:r>
            <a:r>
              <a:rPr lang="en-US" altLang="zh-TW" sz="16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test [50]</a:t>
            </a:r>
            <a:r>
              <a:rPr lang="zh-TW" altLang="en-US" sz="16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陣列中，測試資料</a:t>
            </a:r>
            <a:r>
              <a:rPr lang="en-US" altLang="zh-TW" sz="16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20</a:t>
            </a:r>
            <a:r>
              <a:rPr lang="zh-TW" altLang="en-US" sz="16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為</a:t>
            </a:r>
            <a:r>
              <a:rPr lang="en-US" altLang="zh-TW" sz="16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50</a:t>
            </a:r>
            <a:r>
              <a:rPr lang="en-US" altLang="zh-TW" sz="16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		</a:t>
            </a: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NTUT MMS LAB</a:t>
            </a: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871BDD-994F-466C-8153-A686AD97389A}" type="slidenum">
              <a:rPr lang="en-US" altLang="zh-TW" smtClean="0"/>
              <a:pPr>
                <a:defRPr/>
              </a:pPr>
              <a:t>38</a:t>
            </a:fld>
            <a:endParaRPr lang="en-US" altLang="zh-TW"/>
          </a:p>
        </p:txBody>
      </p:sp>
      <p:sp>
        <p:nvSpPr>
          <p:cNvPr id="8" name="矩形 7"/>
          <p:cNvSpPr/>
          <p:nvPr/>
        </p:nvSpPr>
        <p:spPr bwMode="auto">
          <a:xfrm>
            <a:off x="2232025" y="1772816"/>
            <a:ext cx="4279167" cy="975235"/>
          </a:xfrm>
          <a:prstGeom prst="rect">
            <a:avLst/>
          </a:prstGeom>
          <a:solidFill>
            <a:schemeClr val="bg1">
              <a:lumMod val="85000"/>
            </a:schemeClr>
          </a:solidFill>
          <a:ln w="31750" cap="sq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l" eaLnBrk="1" fontAlgn="ctr" hangingPunct="1">
              <a:spcBef>
                <a:spcPct val="50000"/>
              </a:spcBef>
            </a:pP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資料類型  陣列變數名稱</a:t>
            </a:r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[];</a:t>
            </a:r>
          </a:p>
          <a:p>
            <a:pPr algn="l" eaLnBrk="1" fontAlgn="ctr" hangingPunct="1">
              <a:spcBef>
                <a:spcPct val="50000"/>
              </a:spcBef>
            </a:pPr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陣列變數名稱  </a:t>
            </a:r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=  new </a:t>
            </a: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資料類型</a:t>
            </a:r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[</a:t>
            </a: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元素的個數</a:t>
            </a:r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];</a:t>
            </a:r>
          </a:p>
        </p:txBody>
      </p:sp>
      <p:sp>
        <p:nvSpPr>
          <p:cNvPr id="9" name="矩形 8"/>
          <p:cNvSpPr/>
          <p:nvPr/>
        </p:nvSpPr>
        <p:spPr bwMode="auto">
          <a:xfrm>
            <a:off x="2159734" y="1753933"/>
            <a:ext cx="72292" cy="994118"/>
          </a:xfrm>
          <a:prstGeom prst="rect">
            <a:avLst/>
          </a:prstGeom>
          <a:solidFill>
            <a:srgbClr val="000099"/>
          </a:solidFill>
          <a:ln w="31750" cap="sq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10" name="流程圖: 結束點 9"/>
          <p:cNvSpPr/>
          <p:nvPr/>
        </p:nvSpPr>
        <p:spPr bwMode="auto">
          <a:xfrm>
            <a:off x="1892447" y="1549700"/>
            <a:ext cx="566731" cy="267470"/>
          </a:xfrm>
          <a:prstGeom prst="flowChartTerminator">
            <a:avLst/>
          </a:prstGeom>
          <a:solidFill>
            <a:schemeClr val="bg1"/>
          </a:solidFill>
          <a:ln w="19050" cap="sq" cmpd="sng" algn="ctr">
            <a:solidFill>
              <a:srgbClr val="0000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1873003" y="1501422"/>
            <a:ext cx="6056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語</a:t>
            </a:r>
            <a:r>
              <a:rPr lang="zh-TW" altLang="en-US" sz="1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法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79984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Blip>
                <a:blip r:embed="rId2"/>
              </a:buBlip>
            </a:pPr>
            <a:r>
              <a:rPr lang="zh-TW" altLang="en-US" b="1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陣列宣告</a:t>
            </a:r>
            <a:r>
              <a:rPr lang="en-US" altLang="zh-TW" b="1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(2/2</a:t>
            </a:r>
            <a:r>
              <a:rPr lang="en-US" altLang="zh-TW" b="1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)</a:t>
            </a:r>
          </a:p>
          <a:p>
            <a:endParaRPr lang="zh-TW" altLang="en-US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2.3</a:t>
            </a:r>
            <a:r>
              <a:rPr lang="zh-TW" altLang="en-US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陣列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NTUT MMS LAB</a:t>
            </a: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871BDD-994F-466C-8153-A686AD97389A}" type="slidenum">
              <a:rPr lang="en-US" altLang="zh-TW" smtClean="0"/>
              <a:pPr>
                <a:defRPr/>
              </a:pPr>
              <a:t>39</a:t>
            </a:fld>
            <a:endParaRPr lang="en-US" altLang="zh-TW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797" y="1558072"/>
            <a:ext cx="4648200" cy="3829050"/>
          </a:xfrm>
          <a:prstGeom prst="rect">
            <a:avLst/>
          </a:prstGeom>
        </p:spPr>
      </p:pic>
      <p:sp>
        <p:nvSpPr>
          <p:cNvPr id="19" name="向右箭號 18"/>
          <p:cNvSpPr/>
          <p:nvPr/>
        </p:nvSpPr>
        <p:spPr bwMode="auto">
          <a:xfrm>
            <a:off x="5364088" y="3149433"/>
            <a:ext cx="432048" cy="379579"/>
          </a:xfrm>
          <a:prstGeom prst="rightArrow">
            <a:avLst/>
          </a:prstGeom>
          <a:solidFill>
            <a:srgbClr val="FF0000"/>
          </a:solidFill>
          <a:ln w="31750" cap="sq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pic>
        <p:nvPicPr>
          <p:cNvPr id="14" name="圖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6981" y="5662140"/>
            <a:ext cx="1057751" cy="675160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70613" y="2175482"/>
            <a:ext cx="2371725" cy="2009775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77456" y="4874207"/>
            <a:ext cx="3228975" cy="1952625"/>
          </a:xfrm>
          <a:prstGeom prst="rect">
            <a:avLst/>
          </a:prstGeom>
        </p:spPr>
      </p:pic>
      <p:sp>
        <p:nvSpPr>
          <p:cNvPr id="21" name="向右箭號 20"/>
          <p:cNvSpPr/>
          <p:nvPr/>
        </p:nvSpPr>
        <p:spPr bwMode="auto">
          <a:xfrm>
            <a:off x="3630390" y="5999720"/>
            <a:ext cx="1201935" cy="189340"/>
          </a:xfrm>
          <a:prstGeom prst="rightArrow">
            <a:avLst/>
          </a:prstGeom>
          <a:solidFill>
            <a:schemeClr val="tx1"/>
          </a:solidFill>
          <a:ln w="31750" cap="sq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pic>
        <p:nvPicPr>
          <p:cNvPr id="22" name="圖片 2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19622" y="5486355"/>
            <a:ext cx="781050" cy="228600"/>
          </a:xfrm>
          <a:prstGeom prst="rect">
            <a:avLst/>
          </a:prstGeom>
        </p:spPr>
      </p:pic>
      <p:pic>
        <p:nvPicPr>
          <p:cNvPr id="23" name="圖片 2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21391" y="5714955"/>
            <a:ext cx="1238250" cy="247650"/>
          </a:xfrm>
          <a:prstGeom prst="rect">
            <a:avLst/>
          </a:prstGeom>
        </p:spPr>
      </p:pic>
      <p:sp>
        <p:nvSpPr>
          <p:cNvPr id="25" name="直線圖說文字 1 24"/>
          <p:cNvSpPr/>
          <p:nvPr/>
        </p:nvSpPr>
        <p:spPr bwMode="auto">
          <a:xfrm>
            <a:off x="7740381" y="4015362"/>
            <a:ext cx="1094357" cy="347496"/>
          </a:xfrm>
          <a:prstGeom prst="borderCallout1">
            <a:avLst>
              <a:gd name="adj1" fmla="val -3474"/>
              <a:gd name="adj2" fmla="val 13702"/>
              <a:gd name="adj3" fmla="val -61114"/>
              <a:gd name="adj4" fmla="val 3286"/>
            </a:avLst>
          </a:prstGeom>
          <a:solidFill>
            <a:srgbClr val="FFFFFF"/>
          </a:solidFill>
          <a:ln w="31750" cap="sq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7699023" y="4026676"/>
            <a:ext cx="1214815" cy="338554"/>
          </a:xfrm>
          <a:prstGeom prst="rect">
            <a:avLst/>
          </a:prstGeom>
          <a:noFill/>
          <a:ln w="28575"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zh-TW" altLang="en-US" sz="1600" b="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輸出</a:t>
            </a:r>
            <a:r>
              <a:rPr lang="zh-TW" altLang="en-US" sz="1600" b="0" dirty="0">
                <a:latin typeface="標楷體" panose="03000509000000000000" pitchFamily="65" charset="-120"/>
                <a:ea typeface="標楷體" panose="03000509000000000000" pitchFamily="65" charset="-120"/>
              </a:rPr>
              <a:t>結果</a:t>
            </a:r>
          </a:p>
        </p:txBody>
      </p:sp>
      <p:sp>
        <p:nvSpPr>
          <p:cNvPr id="27" name="直線圖說文字 1 26"/>
          <p:cNvSpPr/>
          <p:nvPr/>
        </p:nvSpPr>
        <p:spPr bwMode="auto">
          <a:xfrm>
            <a:off x="2448340" y="3142684"/>
            <a:ext cx="1539789" cy="872678"/>
          </a:xfrm>
          <a:prstGeom prst="borderCallout1">
            <a:avLst>
              <a:gd name="adj1" fmla="val 40770"/>
              <a:gd name="adj2" fmla="val -414"/>
              <a:gd name="adj3" fmla="val -7372"/>
              <a:gd name="adj4" fmla="val -32143"/>
            </a:avLst>
          </a:prstGeom>
          <a:solidFill>
            <a:srgbClr val="FFFFFF"/>
          </a:solidFill>
          <a:ln w="31750" cap="sq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2543191" y="3153542"/>
            <a:ext cx="1444938" cy="584775"/>
          </a:xfrm>
          <a:prstGeom prst="rect">
            <a:avLst/>
          </a:prstGeom>
          <a:noFill/>
          <a:ln w="28575"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zh-TW" altLang="en-US" sz="1600" b="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陣列的初始化，可改寫成</a:t>
            </a:r>
            <a:endParaRPr lang="zh-TW" altLang="en-US" sz="1600" b="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4" name="矩形 23"/>
          <p:cNvSpPr/>
          <p:nvPr/>
        </p:nvSpPr>
        <p:spPr bwMode="auto">
          <a:xfrm>
            <a:off x="683568" y="2636912"/>
            <a:ext cx="1368152" cy="432048"/>
          </a:xfrm>
          <a:prstGeom prst="rect">
            <a:avLst/>
          </a:prstGeom>
          <a:noFill/>
          <a:ln w="31750" cap="sq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pic>
        <p:nvPicPr>
          <p:cNvPr id="30" name="圖片 2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2310" y="2659255"/>
            <a:ext cx="180975" cy="180975"/>
          </a:xfrm>
          <a:prstGeom prst="rect">
            <a:avLst/>
          </a:prstGeom>
        </p:spPr>
      </p:pic>
      <p:pic>
        <p:nvPicPr>
          <p:cNvPr id="31" name="圖片 3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42784" y="2852936"/>
            <a:ext cx="200025" cy="152400"/>
          </a:xfrm>
          <a:prstGeom prst="rect">
            <a:avLst/>
          </a:prstGeom>
        </p:spPr>
      </p:pic>
      <p:pic>
        <p:nvPicPr>
          <p:cNvPr id="29" name="圖片 2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518380" y="3749175"/>
            <a:ext cx="1409700" cy="20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419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2.1 </a:t>
            </a:r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條件處理</a:t>
            </a:r>
            <a:r>
              <a:rPr lang="en-US" altLang="zh-TW" dirty="0">
                <a:latin typeface="標楷體" pitchFamily="65" charset="-120"/>
                <a:ea typeface="標楷體" pitchFamily="65" charset="-120"/>
              </a:rPr>
              <a:t> </a:t>
            </a:r>
            <a:endParaRPr lang="zh-TW" altLang="en-US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79388" y="908050"/>
            <a:ext cx="8964612" cy="5949950"/>
          </a:xfrm>
        </p:spPr>
        <p:txBody>
          <a:bodyPr/>
          <a:lstStyle/>
          <a:p>
            <a:pPr algn="just">
              <a:lnSpc>
                <a:spcPts val="3360"/>
              </a:lnSpc>
              <a:buBlip>
                <a:blip r:embed="rId2"/>
              </a:buBlip>
            </a:pPr>
            <a:r>
              <a:rPr lang="zh-TW" altLang="en-US" b="1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關係</a:t>
            </a:r>
            <a:r>
              <a:rPr lang="zh-TW" altLang="en-US" b="1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運算子</a:t>
            </a:r>
            <a:r>
              <a:rPr lang="en-US" altLang="zh-TW" b="1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(1/2)</a:t>
            </a:r>
          </a:p>
          <a:p>
            <a:pPr marL="0" lvl="1" indent="0" algn="just">
              <a:lnSpc>
                <a:spcPts val="3360"/>
              </a:lnSpc>
              <a:buNone/>
            </a:pPr>
            <a:r>
              <a:rPr lang="zh-TW" altLang="en-US" sz="20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       為了</a:t>
            </a:r>
            <a:r>
              <a:rPr lang="zh-TW" altLang="en-US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要比較大小關係而使用的大於</a:t>
            </a:r>
            <a:r>
              <a:rPr lang="en-US" altLang="zh-TW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(&gt;)</a:t>
            </a:r>
            <a:r>
              <a:rPr lang="zh-TW" altLang="en-US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、小於</a:t>
            </a:r>
            <a:r>
              <a:rPr lang="en-US" altLang="zh-TW" sz="20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(&lt;)</a:t>
            </a:r>
            <a:r>
              <a:rPr lang="zh-TW" altLang="en-US" sz="20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、等於</a:t>
            </a:r>
            <a:r>
              <a:rPr lang="en-US" altLang="zh-TW" sz="20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(==)</a:t>
            </a:r>
            <a:r>
              <a:rPr lang="zh-TW" altLang="en-US" sz="20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等</a:t>
            </a:r>
            <a:r>
              <a:rPr lang="zh-TW" altLang="en-US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符號</a:t>
            </a:r>
            <a:r>
              <a:rPr lang="zh-TW" altLang="en-US" sz="20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，被</a:t>
            </a:r>
            <a:r>
              <a:rPr lang="zh-TW" altLang="en-US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稱為「</a:t>
            </a:r>
            <a:r>
              <a:rPr lang="zh-TW" altLang="en-US" sz="2000" b="1" dirty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關係運算子</a:t>
            </a:r>
            <a:r>
              <a:rPr lang="zh-TW" altLang="en-US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」</a:t>
            </a:r>
            <a:r>
              <a:rPr lang="en-US" altLang="zh-TW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(relational operator) </a:t>
            </a:r>
            <a:r>
              <a:rPr lang="zh-TW" altLang="en-US" sz="20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。</a:t>
            </a:r>
            <a:endParaRPr lang="en-US" altLang="zh-TW" sz="2000" dirty="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0" lvl="1" indent="0" algn="just">
              <a:buNone/>
            </a:pPr>
            <a:endParaRPr lang="en-US" altLang="zh-TW" sz="2000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0" lvl="1" indent="0" algn="just">
              <a:buNone/>
            </a:pPr>
            <a:endParaRPr lang="en-US" altLang="zh-TW" sz="2000" dirty="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0" lvl="1" indent="0" algn="just">
              <a:buNone/>
            </a:pPr>
            <a:endParaRPr lang="en-US" altLang="zh-TW" sz="2000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0" lvl="1" indent="0" algn="just">
              <a:buNone/>
            </a:pPr>
            <a:endParaRPr lang="en-US" altLang="zh-TW" sz="2000" dirty="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0" lvl="1" indent="0" algn="just">
              <a:buNone/>
            </a:pPr>
            <a:endParaRPr lang="en-US" altLang="zh-TW" sz="2000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0" lvl="1" indent="0" algn="just">
              <a:buNone/>
            </a:pPr>
            <a:endParaRPr lang="en-US" altLang="zh-TW" sz="2000" dirty="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0" lvl="1" indent="0" algn="just">
              <a:buNone/>
            </a:pPr>
            <a:endParaRPr lang="en-US" altLang="zh-TW" sz="1400" dirty="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0" lvl="1" indent="0" algn="just">
              <a:buNone/>
            </a:pPr>
            <a:endParaRPr lang="en-US" altLang="zh-TW" sz="500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algn="just"/>
            <a:endParaRPr lang="en-US" altLang="zh-TW" sz="3600" b="1" dirty="0">
              <a:solidFill>
                <a:srgbClr val="002060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1200150" lvl="3" indent="-342900" algn="just"/>
            <a:endParaRPr lang="en-US" altLang="zh-TW" sz="1600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algn="just"/>
            <a:endParaRPr lang="en-US" altLang="zh-TW" b="1" dirty="0">
              <a:solidFill>
                <a:srgbClr val="002060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algn="just"/>
            <a:endParaRPr lang="en-US" altLang="zh-TW" b="1" dirty="0">
              <a:solidFill>
                <a:srgbClr val="002060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0" lvl="1" indent="0" algn="just">
              <a:buNone/>
            </a:pPr>
            <a:endParaRPr lang="en-US" altLang="zh-TW" sz="500" dirty="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0" lvl="1" indent="0" algn="just">
              <a:buNone/>
            </a:pPr>
            <a:endParaRPr lang="en-US" altLang="zh-TW" sz="500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0" lvl="1" indent="0" algn="just">
              <a:buNone/>
            </a:pP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871BDD-994F-466C-8153-A686AD97389A}" type="slidenum">
              <a:rPr lang="en-US" altLang="zh-TW" smtClean="0"/>
              <a:pPr>
                <a:defRPr/>
              </a:pPr>
              <a:t>4</a:t>
            </a:fld>
            <a:endParaRPr lang="en-US" altLang="zh-TW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2448030"/>
              </p:ext>
            </p:extLst>
          </p:nvPr>
        </p:nvGraphicFramePr>
        <p:xfrm>
          <a:off x="1331640" y="2852936"/>
          <a:ext cx="6480720" cy="2809488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0162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644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TW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 </a:t>
                      </a:r>
                      <a:r>
                        <a:rPr kumimoji="1" lang="zh-TW" alt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關係運算子</a:t>
                      </a:r>
                      <a:endParaRPr kumimoji="1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zh-TW" alt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條件式的結果要等於</a:t>
                      </a:r>
                      <a:r>
                        <a:rPr kumimoji="1" lang="en-US" altLang="zh-TW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true</a:t>
                      </a:r>
                      <a:r>
                        <a:rPr kumimoji="1" lang="zh-TW" alt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的條件</a:t>
                      </a:r>
                      <a:endParaRPr lang="zh-TW" altLang="en-US" sz="20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03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TW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 ==</a:t>
                      </a:r>
                      <a:endParaRPr kumimoji="1" lang="en-US" altLang="zh-TW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TW" alt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左邊的值等於右邊的值 </a:t>
                      </a:r>
                      <a:endParaRPr kumimoji="1" lang="zh-TW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8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TW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 !=</a:t>
                      </a:r>
                      <a:endParaRPr kumimoji="1" lang="en-US" altLang="zh-TW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TW" alt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左邊的值不等於右邊的值 </a:t>
                      </a:r>
                      <a:endParaRPr kumimoji="1" lang="zh-TW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TW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 &gt;</a:t>
                      </a:r>
                      <a:endParaRPr kumimoji="1" lang="en-US" altLang="zh-TW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TW" alt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左邊的值大於右邊的值 </a:t>
                      </a:r>
                      <a:endParaRPr kumimoji="1" lang="zh-TW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TW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 &gt;=</a:t>
                      </a:r>
                      <a:endParaRPr kumimoji="1" lang="en-US" altLang="zh-TW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TW" alt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左邊的值大於或等於右邊的值 </a:t>
                      </a:r>
                      <a:endParaRPr kumimoji="1" lang="zh-TW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TW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 &lt;</a:t>
                      </a:r>
                      <a:endParaRPr kumimoji="1" lang="en-US" altLang="zh-TW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zh-TW" alt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左邊的值小於右邊的值 </a:t>
                      </a:r>
                      <a:endParaRPr kumimoji="1" lang="zh-TW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TW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 &lt;=</a:t>
                      </a:r>
                      <a:endParaRPr kumimoji="1" lang="en-US" altLang="zh-TW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TW" alt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左邊的值小於或等於右邊的值 </a:t>
                      </a:r>
                      <a:endParaRPr kumimoji="1" lang="zh-TW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7539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2.3</a:t>
            </a:r>
            <a:r>
              <a:rPr lang="zh-TW" altLang="en-US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陣列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12075" y="909042"/>
            <a:ext cx="8856662" cy="5904508"/>
          </a:xfrm>
        </p:spPr>
        <p:txBody>
          <a:bodyPr/>
          <a:lstStyle/>
          <a:p>
            <a:pPr>
              <a:buBlip>
                <a:blip r:embed="rId2"/>
              </a:buBlip>
            </a:pPr>
            <a:r>
              <a:rPr lang="zh-TW" altLang="en-US" b="1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itchFamily="18" charset="0"/>
              </a:rPr>
              <a:t>另一種陣列宣告</a:t>
            </a:r>
            <a:endParaRPr lang="en-US" altLang="zh-TW" b="1" dirty="0" smtClean="0">
              <a:latin typeface="標楷體" panose="03000509000000000000" pitchFamily="65" charset="-120"/>
              <a:ea typeface="標楷體" panose="03000509000000000000" pitchFamily="65" charset="-120"/>
              <a:cs typeface="Times New Roman" pitchFamily="18" charset="0"/>
            </a:endParaRPr>
          </a:p>
          <a:p>
            <a:endParaRPr lang="en-US" altLang="zh-TW" sz="2000" b="1" dirty="0">
              <a:solidFill>
                <a:srgbClr val="002060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endParaRPr lang="en-US" altLang="zh-TW" sz="2000" b="1" dirty="0" smtClean="0">
              <a:solidFill>
                <a:srgbClr val="002060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endParaRPr lang="en-US" altLang="zh-TW" sz="2000" b="1" dirty="0">
              <a:solidFill>
                <a:srgbClr val="002060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TW" sz="1800" b="1" dirty="0" smtClean="0">
              <a:solidFill>
                <a:srgbClr val="002060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TW" sz="2400" b="1" dirty="0">
              <a:solidFill>
                <a:srgbClr val="002060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0" indent="0">
              <a:lnSpc>
                <a:spcPts val="2400"/>
              </a:lnSpc>
              <a:buNone/>
            </a:pPr>
            <a:r>
              <a:rPr lang="en-US" altLang="zh-TW" sz="16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	</a:t>
            </a: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NTUT MMS LAB</a:t>
            </a: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871BDD-994F-466C-8153-A686AD97389A}" type="slidenum">
              <a:rPr lang="en-US" altLang="zh-TW" smtClean="0"/>
              <a:pPr>
                <a:defRPr/>
              </a:pPr>
              <a:t>40</a:t>
            </a:fld>
            <a:endParaRPr lang="en-US" altLang="zh-TW"/>
          </a:p>
        </p:txBody>
      </p:sp>
      <p:sp>
        <p:nvSpPr>
          <p:cNvPr id="12" name="矩形 11"/>
          <p:cNvSpPr/>
          <p:nvPr/>
        </p:nvSpPr>
        <p:spPr bwMode="auto">
          <a:xfrm>
            <a:off x="1331640" y="1684171"/>
            <a:ext cx="6588447" cy="65954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0" cap="sq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l" eaLnBrk="1" fontAlgn="ctr" hangingPunct="1">
              <a:spcBef>
                <a:spcPct val="50000"/>
              </a:spcBef>
            </a:pP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資料</a:t>
            </a:r>
            <a:r>
              <a:rPr lang="zh-TW" altLang="en-US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類型</a:t>
            </a:r>
            <a:r>
              <a:rPr lang="en-US" altLang="zh-TW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[]</a:t>
            </a:r>
            <a:r>
              <a:rPr lang="zh-TW" altLang="en-US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 </a:t>
            </a: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陣列變數</a:t>
            </a:r>
            <a:r>
              <a:rPr lang="zh-TW" altLang="en-US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名稱</a:t>
            </a:r>
            <a:r>
              <a:rPr lang="en-US" altLang="zh-TW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; = (</a:t>
            </a: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資料類型</a:t>
            </a:r>
            <a:r>
              <a:rPr lang="en-US" altLang="zh-TW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[]) Array.newInstance(</a:t>
            </a:r>
            <a:r>
              <a:rPr lang="zh-TW" altLang="en-US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資料類型的類別</a:t>
            </a:r>
            <a:r>
              <a:rPr lang="en-US" altLang="zh-TW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陣列長度</a:t>
            </a:r>
            <a:r>
              <a:rPr lang="en-US" altLang="zh-TW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en-US" altLang="zh-TW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1259349" y="1665287"/>
            <a:ext cx="72291" cy="678423"/>
          </a:xfrm>
          <a:prstGeom prst="rect">
            <a:avLst/>
          </a:prstGeom>
          <a:solidFill>
            <a:srgbClr val="000099"/>
          </a:solidFill>
          <a:ln w="31750" cap="sq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14" name="流程圖: 結束點 13"/>
          <p:cNvSpPr/>
          <p:nvPr/>
        </p:nvSpPr>
        <p:spPr bwMode="auto">
          <a:xfrm>
            <a:off x="992062" y="1461054"/>
            <a:ext cx="566731" cy="267470"/>
          </a:xfrm>
          <a:prstGeom prst="flowChartTerminator">
            <a:avLst/>
          </a:prstGeom>
          <a:solidFill>
            <a:schemeClr val="bg1"/>
          </a:solidFill>
          <a:ln w="19050" cap="sq" cmpd="sng" algn="ctr">
            <a:solidFill>
              <a:srgbClr val="0000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972618" y="1412776"/>
            <a:ext cx="6056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語</a:t>
            </a:r>
            <a:r>
              <a:rPr lang="zh-TW" altLang="en-US" sz="1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法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32" name="圖片 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249" y="2804690"/>
            <a:ext cx="4324350" cy="34099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6" name="向右箭號 15"/>
          <p:cNvSpPr/>
          <p:nvPr/>
        </p:nvSpPr>
        <p:spPr bwMode="auto">
          <a:xfrm>
            <a:off x="5418062" y="4291913"/>
            <a:ext cx="432048" cy="379579"/>
          </a:xfrm>
          <a:prstGeom prst="rightArrow">
            <a:avLst/>
          </a:prstGeom>
          <a:solidFill>
            <a:srgbClr val="FF0000"/>
          </a:solidFill>
          <a:ln w="31750" cap="sq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pic>
        <p:nvPicPr>
          <p:cNvPr id="17" name="圖片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3724" y="3452512"/>
            <a:ext cx="1935084" cy="184869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8" name="直線圖說文字 1 17"/>
          <p:cNvSpPr/>
          <p:nvPr/>
        </p:nvSpPr>
        <p:spPr bwMode="auto">
          <a:xfrm>
            <a:off x="7895528" y="5170676"/>
            <a:ext cx="1094357" cy="347496"/>
          </a:xfrm>
          <a:prstGeom prst="borderCallout1">
            <a:avLst>
              <a:gd name="adj1" fmla="val -3474"/>
              <a:gd name="adj2" fmla="val 13702"/>
              <a:gd name="adj3" fmla="val -62610"/>
              <a:gd name="adj4" fmla="val -5655"/>
            </a:avLst>
          </a:prstGeom>
          <a:solidFill>
            <a:srgbClr val="FFFFFF"/>
          </a:solidFill>
          <a:ln w="31750" cap="sq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7853922" y="5170676"/>
            <a:ext cx="1214815" cy="338554"/>
          </a:xfrm>
          <a:prstGeom prst="rect">
            <a:avLst/>
          </a:prstGeom>
          <a:noFill/>
          <a:ln w="28575"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zh-TW" altLang="en-US" sz="1600" b="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輸出</a:t>
            </a:r>
            <a:r>
              <a:rPr lang="zh-TW" altLang="en-US" sz="1600" b="0" dirty="0">
                <a:latin typeface="標楷體" panose="03000509000000000000" pitchFamily="65" charset="-120"/>
                <a:ea typeface="標楷體" panose="03000509000000000000" pitchFamily="65" charset="-120"/>
              </a:rPr>
              <a:t>結果</a:t>
            </a:r>
          </a:p>
        </p:txBody>
      </p:sp>
      <p:sp>
        <p:nvSpPr>
          <p:cNvPr id="20" name="直線圖說文字 1 19"/>
          <p:cNvSpPr/>
          <p:nvPr/>
        </p:nvSpPr>
        <p:spPr bwMode="auto">
          <a:xfrm>
            <a:off x="3919673" y="3123708"/>
            <a:ext cx="2085894" cy="879717"/>
          </a:xfrm>
          <a:prstGeom prst="borderCallout1">
            <a:avLst>
              <a:gd name="adj1" fmla="val 84678"/>
              <a:gd name="adj2" fmla="val 166"/>
              <a:gd name="adj3" fmla="val 119658"/>
              <a:gd name="adj4" fmla="val -20751"/>
            </a:avLst>
          </a:prstGeom>
          <a:solidFill>
            <a:srgbClr val="FFFFFF"/>
          </a:solidFill>
          <a:ln w="31750" cap="sq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3841072" y="3148067"/>
            <a:ext cx="2164495" cy="830997"/>
          </a:xfrm>
          <a:prstGeom prst="rect">
            <a:avLst/>
          </a:prstGeom>
          <a:noFill/>
          <a:ln w="28575"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zh-TW" altLang="en-US" sz="1600" b="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使用</a:t>
            </a:r>
            <a:r>
              <a:rPr lang="en-US" altLang="zh-TW" sz="1600" b="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Array</a:t>
            </a:r>
            <a:r>
              <a:rPr lang="zh-TW" altLang="en-US" sz="1600" b="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類別的</a:t>
            </a:r>
            <a:r>
              <a:rPr lang="zh-TW" altLang="en-US" sz="1600" b="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類別方法</a:t>
            </a:r>
            <a:r>
              <a:rPr lang="en-US" altLang="zh-TW" sz="1600" b="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newInstance</a:t>
            </a:r>
            <a:r>
              <a:rPr lang="zh-TW" altLang="en-US" sz="1600" b="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來建立資料類型</a:t>
            </a:r>
            <a:r>
              <a:rPr lang="en-US" altLang="zh-TW" sz="1600" b="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int</a:t>
            </a:r>
            <a:r>
              <a:rPr lang="zh-TW" altLang="en-US" sz="1600" b="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的陣列</a:t>
            </a:r>
            <a:endParaRPr lang="zh-TW" altLang="en-US" sz="1600" b="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2" name="直線圖說文字 1 21"/>
          <p:cNvSpPr/>
          <p:nvPr/>
        </p:nvSpPr>
        <p:spPr bwMode="auto">
          <a:xfrm>
            <a:off x="4807163" y="5007516"/>
            <a:ext cx="2085894" cy="879717"/>
          </a:xfrm>
          <a:prstGeom prst="borderCallout1">
            <a:avLst>
              <a:gd name="adj1" fmla="val 10265"/>
              <a:gd name="adj2" fmla="val -1328"/>
              <a:gd name="adj3" fmla="val -46886"/>
              <a:gd name="adj4" fmla="val -93481"/>
            </a:avLst>
          </a:prstGeom>
          <a:solidFill>
            <a:srgbClr val="FFFFFF"/>
          </a:solidFill>
          <a:ln w="31750" cap="sq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4757828" y="5031875"/>
            <a:ext cx="2164495" cy="830997"/>
          </a:xfrm>
          <a:prstGeom prst="rect">
            <a:avLst/>
          </a:prstGeom>
          <a:noFill/>
          <a:ln w="28575"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zh-TW" altLang="en-US" sz="1600" b="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使用</a:t>
            </a:r>
            <a:r>
              <a:rPr lang="en-US" altLang="zh-TW" sz="1600" b="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Array</a:t>
            </a:r>
            <a:r>
              <a:rPr lang="zh-TW" altLang="en-US" sz="1600" b="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類別的</a:t>
            </a:r>
            <a:r>
              <a:rPr lang="zh-TW" altLang="en-US" sz="1600" b="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類別方法</a:t>
            </a:r>
            <a:r>
              <a:rPr lang="en-US" altLang="zh-TW" sz="1600" b="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set</a:t>
            </a:r>
            <a:r>
              <a:rPr lang="zh-TW" altLang="en-US" sz="1600" b="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來指</a:t>
            </a:r>
            <a:r>
              <a:rPr lang="zh-TW" altLang="en-US" sz="1600" b="0" dirty="0">
                <a:latin typeface="標楷體" panose="03000509000000000000" pitchFamily="65" charset="-120"/>
                <a:ea typeface="標楷體" panose="03000509000000000000" pitchFamily="65" charset="-120"/>
              </a:rPr>
              <a:t>定</a:t>
            </a:r>
            <a:r>
              <a:rPr lang="zh-TW" altLang="en-US" sz="1600" b="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數值給對應索引值</a:t>
            </a:r>
            <a:endParaRPr lang="zh-TW" altLang="en-US" sz="1600" b="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4" name="直線圖說文字 1 23"/>
          <p:cNvSpPr/>
          <p:nvPr/>
        </p:nvSpPr>
        <p:spPr bwMode="auto">
          <a:xfrm>
            <a:off x="2411760" y="2630942"/>
            <a:ext cx="791815" cy="347496"/>
          </a:xfrm>
          <a:prstGeom prst="borderCallout1">
            <a:avLst>
              <a:gd name="adj1" fmla="val 104174"/>
              <a:gd name="adj2" fmla="val 46370"/>
              <a:gd name="adj3" fmla="val 529454"/>
              <a:gd name="adj4" fmla="val -1472"/>
            </a:avLst>
          </a:prstGeom>
          <a:solidFill>
            <a:srgbClr val="FFFFFF"/>
          </a:solidFill>
          <a:ln w="31750" cap="sq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2200259" y="2623573"/>
            <a:ext cx="1214815" cy="338554"/>
          </a:xfrm>
          <a:prstGeom prst="rect">
            <a:avLst/>
          </a:prstGeom>
          <a:noFill/>
          <a:ln w="28575"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zh-TW" altLang="en-US" sz="1600" b="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索引值</a:t>
            </a:r>
            <a:endParaRPr lang="zh-TW" altLang="en-US" sz="1600" b="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8" name="直線圖說文字 1 27"/>
          <p:cNvSpPr/>
          <p:nvPr/>
        </p:nvSpPr>
        <p:spPr bwMode="auto">
          <a:xfrm>
            <a:off x="3333427" y="2631283"/>
            <a:ext cx="1173209" cy="347496"/>
          </a:xfrm>
          <a:prstGeom prst="borderCallout1">
            <a:avLst>
              <a:gd name="adj1" fmla="val 101184"/>
              <a:gd name="adj2" fmla="val 26102"/>
              <a:gd name="adj3" fmla="val 529454"/>
              <a:gd name="adj4" fmla="val -52596"/>
            </a:avLst>
          </a:prstGeom>
          <a:solidFill>
            <a:srgbClr val="FFFFFF"/>
          </a:solidFill>
          <a:ln w="31750" cap="sq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3333427" y="2610753"/>
            <a:ext cx="1214815" cy="338554"/>
          </a:xfrm>
          <a:prstGeom prst="rect">
            <a:avLst/>
          </a:prstGeom>
          <a:noFill/>
          <a:ln w="28575"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zh-TW" altLang="en-US" sz="1600" b="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指定的數值</a:t>
            </a:r>
            <a:endParaRPr lang="zh-TW" altLang="en-US" sz="1600" b="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0" name="直線圖說文字 1 29"/>
          <p:cNvSpPr/>
          <p:nvPr/>
        </p:nvSpPr>
        <p:spPr bwMode="auto">
          <a:xfrm>
            <a:off x="1123764" y="5906939"/>
            <a:ext cx="2085894" cy="879717"/>
          </a:xfrm>
          <a:prstGeom prst="borderCallout1">
            <a:avLst>
              <a:gd name="adj1" fmla="val -366"/>
              <a:gd name="adj2" fmla="val 100793"/>
              <a:gd name="adj3" fmla="val -26807"/>
              <a:gd name="adj4" fmla="val 123215"/>
            </a:avLst>
          </a:prstGeom>
          <a:solidFill>
            <a:srgbClr val="FFFFFF"/>
          </a:solidFill>
          <a:ln w="31750" cap="sq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1074429" y="5931298"/>
            <a:ext cx="2164495" cy="830997"/>
          </a:xfrm>
          <a:prstGeom prst="rect">
            <a:avLst/>
          </a:prstGeom>
          <a:noFill/>
          <a:ln w="28575"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zh-TW" altLang="en-US" sz="1600" b="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使用</a:t>
            </a:r>
            <a:r>
              <a:rPr lang="en-US" altLang="zh-TW" sz="1600" b="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Array</a:t>
            </a:r>
            <a:r>
              <a:rPr lang="zh-TW" altLang="en-US" sz="1600" b="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類別的</a:t>
            </a:r>
            <a:r>
              <a:rPr lang="zh-TW" altLang="en-US" sz="1600" b="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類別方法</a:t>
            </a:r>
            <a:r>
              <a:rPr lang="en-US" altLang="zh-TW" sz="1600" b="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get</a:t>
            </a:r>
            <a:r>
              <a:rPr lang="zh-TW" altLang="en-US" sz="1600" b="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取得對應索引值的數值</a:t>
            </a:r>
            <a:endParaRPr lang="zh-TW" altLang="en-US" sz="1600" b="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97260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圖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8868" y="3176043"/>
            <a:ext cx="3714750" cy="1419225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2.3</a:t>
            </a:r>
            <a:r>
              <a:rPr lang="zh-TW" altLang="en-US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陣列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81366" y="786240"/>
            <a:ext cx="8856662" cy="5318125"/>
          </a:xfrm>
        </p:spPr>
        <p:txBody>
          <a:bodyPr/>
          <a:lstStyle/>
          <a:p>
            <a:pPr>
              <a:lnSpc>
                <a:spcPts val="3360"/>
              </a:lnSpc>
              <a:buBlip>
                <a:blip r:embed="rId3"/>
              </a:buBlip>
            </a:pPr>
            <a:r>
              <a:rPr lang="zh-TW" altLang="en-US" b="1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常見的陣列索引值錯誤</a:t>
            </a:r>
            <a:endParaRPr lang="en-US" altLang="zh-TW" b="1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0" indent="0">
              <a:lnSpc>
                <a:spcPts val="3360"/>
              </a:lnSpc>
              <a:buNone/>
            </a:pPr>
            <a:r>
              <a:rPr lang="zh-TW" altLang="en-US" sz="20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       使用</a:t>
            </a:r>
            <a:r>
              <a:rPr lang="zh-TW" altLang="en-US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陣列索引值時，您應該特別注意，「</a:t>
            </a:r>
            <a:r>
              <a:rPr lang="zh-TW" altLang="en-US" sz="2000" dirty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陣列索引值，不能超過陣列本身的長度</a:t>
            </a:r>
            <a:r>
              <a:rPr lang="zh-TW" altLang="en-US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」，否則將會讀不到任何資料。</a:t>
            </a:r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333" y="2286521"/>
            <a:ext cx="4581525" cy="4029075"/>
          </a:xfrm>
          <a:prstGeom prst="rect">
            <a:avLst/>
          </a:prstGeom>
        </p:spPr>
      </p:pic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NTUT MMS LAB</a:t>
            </a: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871BDD-994F-466C-8153-A686AD97389A}" type="slidenum">
              <a:rPr lang="en-US" altLang="zh-TW" smtClean="0"/>
              <a:pPr>
                <a:defRPr/>
              </a:pPr>
              <a:t>41</a:t>
            </a:fld>
            <a:endParaRPr lang="en-US" altLang="zh-TW"/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9271" y="5061138"/>
            <a:ext cx="3635896" cy="1381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直線圖說文字 1 16"/>
          <p:cNvSpPr/>
          <p:nvPr/>
        </p:nvSpPr>
        <p:spPr bwMode="auto">
          <a:xfrm>
            <a:off x="2469079" y="4195186"/>
            <a:ext cx="1763911" cy="830997"/>
          </a:xfrm>
          <a:prstGeom prst="borderCallout1">
            <a:avLst>
              <a:gd name="adj1" fmla="val 50350"/>
              <a:gd name="adj2" fmla="val -540"/>
              <a:gd name="adj3" fmla="val 81568"/>
              <a:gd name="adj4" fmla="val -46015"/>
            </a:avLst>
          </a:prstGeom>
          <a:solidFill>
            <a:srgbClr val="FFFFFF"/>
          </a:solidFill>
          <a:ln w="31750" cap="sq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2591718" y="4195186"/>
            <a:ext cx="1641272" cy="830997"/>
          </a:xfrm>
          <a:prstGeom prst="rect">
            <a:avLst/>
          </a:prstGeom>
          <a:noFill/>
          <a:ln w="28575"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zh-TW" altLang="en-US" sz="1600" b="0" dirty="0">
                <a:latin typeface="標楷體" panose="03000509000000000000" pitchFamily="65" charset="-120"/>
                <a:ea typeface="標楷體" panose="03000509000000000000" pitchFamily="65" charset="-120"/>
              </a:rPr>
              <a:t>索引值超過</a:t>
            </a:r>
            <a:r>
              <a:rPr lang="zh-TW" altLang="en-US" sz="1600" b="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範圍，執行到這行時會發生例外</a:t>
            </a:r>
            <a:endParaRPr lang="en-US" altLang="zh-TW" sz="1600" b="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9" name="向右箭號 18"/>
          <p:cNvSpPr/>
          <p:nvPr/>
        </p:nvSpPr>
        <p:spPr bwMode="auto">
          <a:xfrm>
            <a:off x="4840697" y="3785724"/>
            <a:ext cx="432048" cy="379579"/>
          </a:xfrm>
          <a:prstGeom prst="rightArrow">
            <a:avLst/>
          </a:prstGeom>
          <a:solidFill>
            <a:srgbClr val="FF0000"/>
          </a:solidFill>
          <a:ln w="31750" cap="sq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20" name="直線圖說文字 1 19"/>
          <p:cNvSpPr/>
          <p:nvPr/>
        </p:nvSpPr>
        <p:spPr bwMode="auto">
          <a:xfrm>
            <a:off x="7781710" y="4421520"/>
            <a:ext cx="1094357" cy="347496"/>
          </a:xfrm>
          <a:prstGeom prst="borderCallout1">
            <a:avLst>
              <a:gd name="adj1" fmla="val -3474"/>
              <a:gd name="adj2" fmla="val 13702"/>
              <a:gd name="adj3" fmla="val -99987"/>
              <a:gd name="adj4" fmla="val -10007"/>
            </a:avLst>
          </a:prstGeom>
          <a:solidFill>
            <a:srgbClr val="FFFFFF"/>
          </a:solidFill>
          <a:ln w="31750" cap="sq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7740352" y="4432834"/>
            <a:ext cx="1214815" cy="338554"/>
          </a:xfrm>
          <a:prstGeom prst="rect">
            <a:avLst/>
          </a:prstGeom>
          <a:noFill/>
          <a:ln w="28575"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zh-TW" altLang="en-US" sz="1600" b="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輸出</a:t>
            </a:r>
            <a:r>
              <a:rPr lang="zh-TW" altLang="en-US" sz="1600" b="0" dirty="0">
                <a:latin typeface="標楷體" panose="03000509000000000000" pitchFamily="65" charset="-120"/>
                <a:ea typeface="標楷體" panose="03000509000000000000" pitchFamily="65" charset="-120"/>
              </a:rPr>
              <a:t>結果</a:t>
            </a:r>
          </a:p>
        </p:txBody>
      </p:sp>
    </p:spTree>
    <p:extLst>
      <p:ext uri="{BB962C8B-B14F-4D97-AF65-F5344CB8AC3E}">
        <p14:creationId xmlns:p14="http://schemas.microsoft.com/office/powerpoint/2010/main" val="2938991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內容版面配置區 2"/>
          <p:cNvSpPr>
            <a:spLocks noGrp="1"/>
          </p:cNvSpPr>
          <p:nvPr>
            <p:ph idx="1"/>
          </p:nvPr>
        </p:nvSpPr>
        <p:spPr>
          <a:xfrm>
            <a:off x="159917" y="896171"/>
            <a:ext cx="8856662" cy="5318125"/>
          </a:xfrm>
        </p:spPr>
        <p:txBody>
          <a:bodyPr/>
          <a:lstStyle/>
          <a:p>
            <a:pPr>
              <a:lnSpc>
                <a:spcPts val="3360"/>
              </a:lnSpc>
              <a:buBlip>
                <a:blip r:embed="rId2"/>
              </a:buBlip>
            </a:pPr>
            <a:r>
              <a:rPr lang="zh-TW" altLang="en-US" b="1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陣列</a:t>
            </a:r>
            <a:r>
              <a:rPr lang="zh-TW" altLang="en-US" b="1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初</a:t>
            </a:r>
            <a:r>
              <a:rPr lang="zh-TW" altLang="en-US" b="1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始</a:t>
            </a:r>
            <a:r>
              <a:rPr lang="zh-TW" altLang="en-US" b="1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值設定</a:t>
            </a:r>
            <a:endParaRPr lang="en-US" altLang="zh-TW" b="1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>
              <a:lnSpc>
                <a:spcPts val="3360"/>
              </a:lnSpc>
              <a:buFont typeface="Wingdings" panose="05000000000000000000" pitchFamily="2" charset="2"/>
              <a:buChar char="ü"/>
            </a:pPr>
            <a:r>
              <a:rPr lang="en-US" altLang="zh-TW" sz="18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int</a:t>
            </a:r>
            <a:r>
              <a:rPr lang="zh-TW" altLang="en-US" sz="18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</a:t>
            </a:r>
            <a:r>
              <a:rPr lang="en-US" altLang="zh-TW" sz="18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test[5] = {80,60,22,50,75}</a:t>
            </a:r>
          </a:p>
          <a:p>
            <a:pPr>
              <a:lnSpc>
                <a:spcPts val="3360"/>
              </a:lnSpc>
              <a:buFont typeface="Wingdings" panose="05000000000000000000" pitchFamily="2" charset="2"/>
              <a:buChar char="ü"/>
            </a:pPr>
            <a:r>
              <a:rPr lang="en-US" altLang="zh-TW" sz="18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int </a:t>
            </a:r>
            <a:r>
              <a:rPr lang="en-US" altLang="zh-TW" sz="1800" dirty="0" err="1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num</a:t>
            </a:r>
            <a:r>
              <a:rPr lang="en-US" altLang="zh-TW" sz="18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[10] = {0}; </a:t>
            </a:r>
            <a:r>
              <a:rPr lang="zh-TW" altLang="en-US" sz="18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    </a:t>
            </a:r>
            <a:r>
              <a:rPr lang="en-US" altLang="zh-TW" sz="18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//</a:t>
            </a:r>
            <a:r>
              <a:rPr lang="zh-TW" altLang="en-US" sz="18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陣列中</a:t>
            </a:r>
            <a:r>
              <a:rPr lang="en-US" altLang="zh-TW" sz="18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10</a:t>
            </a:r>
            <a:r>
              <a:rPr lang="zh-TW" altLang="en-US" sz="18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個元素的</a:t>
            </a:r>
            <a:r>
              <a:rPr lang="zh-TW" altLang="en-US" sz="1800" dirty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初始值</a:t>
            </a:r>
            <a:r>
              <a:rPr lang="zh-TW" altLang="en-US" sz="18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都為</a:t>
            </a:r>
            <a:r>
              <a:rPr lang="en-US" altLang="zh-TW" sz="18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0</a:t>
            </a:r>
          </a:p>
          <a:p>
            <a:pPr>
              <a:lnSpc>
                <a:spcPts val="3360"/>
              </a:lnSpc>
              <a:buFont typeface="Wingdings" panose="05000000000000000000" pitchFamily="2" charset="2"/>
              <a:buChar char="ü"/>
            </a:pPr>
            <a:r>
              <a:rPr lang="zh-TW" altLang="en-US" sz="18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如果</a:t>
            </a:r>
            <a:r>
              <a:rPr lang="zh-TW" altLang="en-US" sz="18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給定的初始值的個數小於陣列的元素個數，則剩下的元素將自動指定初始值為零</a:t>
            </a:r>
            <a:endParaRPr lang="en-US" altLang="zh-TW" sz="1800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endParaRPr lang="en-US" altLang="zh-TW" sz="2000" dirty="0">
              <a:solidFill>
                <a:srgbClr val="FF0000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endParaRPr lang="en-US" altLang="zh-TW" sz="2000" dirty="0" smtClean="0">
              <a:solidFill>
                <a:srgbClr val="FF0000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endParaRPr lang="zh-TW" altLang="en-US" sz="2000" dirty="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663" y="3388194"/>
            <a:ext cx="4524375" cy="2590800"/>
          </a:xfrm>
          <a:prstGeom prst="rect">
            <a:avLst/>
          </a:prstGeom>
        </p:spPr>
      </p:pic>
      <p:sp>
        <p:nvSpPr>
          <p:cNvPr id="717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2.3</a:t>
            </a:r>
            <a:r>
              <a:rPr lang="zh-TW" altLang="en-US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陣列</a:t>
            </a:r>
            <a:endParaRPr lang="zh-TW" altLang="en-US" dirty="0" smtClean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0346" y="3805565"/>
            <a:ext cx="2028825" cy="1600200"/>
          </a:xfrm>
          <a:prstGeom prst="rect">
            <a:avLst/>
          </a:prstGeom>
        </p:spPr>
      </p:pic>
      <p:sp>
        <p:nvSpPr>
          <p:cNvPr id="7172" name="投影片編號版面配置區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fld id="{72293D93-C6D9-4EB5-AC1F-FA52657DCBD4}" type="slidenum">
              <a:rPr lang="en-US" altLang="zh-TW" smtClean="0">
                <a:latin typeface="Courier New" pitchFamily="49" charset="0"/>
              </a:rPr>
              <a:pPr eaLnBrk="1" hangingPunct="1"/>
              <a:t>42</a:t>
            </a:fld>
            <a:endParaRPr lang="en-US" altLang="zh-TW" smtClean="0">
              <a:latin typeface="Courier New" pitchFamily="49" charset="0"/>
            </a:endParaRPr>
          </a:p>
        </p:txBody>
      </p:sp>
      <p:sp>
        <p:nvSpPr>
          <p:cNvPr id="7175" name="頁尾版面配置區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mtClean="0">
                <a:latin typeface="Courier New" pitchFamily="49" charset="0"/>
              </a:rPr>
              <a:t>NTUT MMS LAB</a:t>
            </a:r>
          </a:p>
        </p:txBody>
      </p:sp>
      <p:sp>
        <p:nvSpPr>
          <p:cNvPr id="18" name="直線圖說文字 1 17"/>
          <p:cNvSpPr/>
          <p:nvPr/>
        </p:nvSpPr>
        <p:spPr bwMode="auto">
          <a:xfrm>
            <a:off x="7843122" y="5528769"/>
            <a:ext cx="1094357" cy="347496"/>
          </a:xfrm>
          <a:prstGeom prst="borderCallout1">
            <a:avLst>
              <a:gd name="adj1" fmla="val -3474"/>
              <a:gd name="adj2" fmla="val 13702"/>
              <a:gd name="adj3" fmla="val -79056"/>
              <a:gd name="adj4" fmla="val 438"/>
            </a:avLst>
          </a:prstGeom>
          <a:solidFill>
            <a:srgbClr val="FFFFFF"/>
          </a:solidFill>
          <a:ln w="31750" cap="sq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7801764" y="5540083"/>
            <a:ext cx="1214815" cy="338554"/>
          </a:xfrm>
          <a:prstGeom prst="rect">
            <a:avLst/>
          </a:prstGeom>
          <a:noFill/>
          <a:ln w="28575"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zh-TW" altLang="en-US" sz="1600" b="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輸出</a:t>
            </a:r>
            <a:r>
              <a:rPr lang="zh-TW" altLang="en-US" sz="1600" b="0" dirty="0">
                <a:latin typeface="標楷體" panose="03000509000000000000" pitchFamily="65" charset="-120"/>
                <a:ea typeface="標楷體" panose="03000509000000000000" pitchFamily="65" charset="-120"/>
              </a:rPr>
              <a:t>結果</a:t>
            </a:r>
          </a:p>
        </p:txBody>
      </p:sp>
      <p:sp>
        <p:nvSpPr>
          <p:cNvPr id="22" name="直線圖說文字 1 21"/>
          <p:cNvSpPr/>
          <p:nvPr/>
        </p:nvSpPr>
        <p:spPr bwMode="auto">
          <a:xfrm>
            <a:off x="3511199" y="4336098"/>
            <a:ext cx="1405347" cy="347496"/>
          </a:xfrm>
          <a:prstGeom prst="borderCallout1">
            <a:avLst>
              <a:gd name="adj1" fmla="val 41379"/>
              <a:gd name="adj2" fmla="val -346"/>
              <a:gd name="adj3" fmla="val 52515"/>
              <a:gd name="adj4" fmla="val -29231"/>
            </a:avLst>
          </a:prstGeom>
          <a:solidFill>
            <a:srgbClr val="FFFFFF"/>
          </a:solidFill>
          <a:ln w="31750" cap="sq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3491880" y="4336098"/>
            <a:ext cx="1459674" cy="338554"/>
          </a:xfrm>
          <a:prstGeom prst="rect">
            <a:avLst/>
          </a:prstGeom>
          <a:noFill/>
          <a:ln w="28575"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zh-TW" altLang="en-US" sz="1600" b="0" dirty="0">
                <a:latin typeface="標楷體" panose="03000509000000000000" pitchFamily="65" charset="-120"/>
                <a:ea typeface="標楷體" panose="03000509000000000000" pitchFamily="65" charset="-120"/>
              </a:rPr>
              <a:t>陣列的初始化</a:t>
            </a:r>
          </a:p>
        </p:txBody>
      </p:sp>
      <p:sp>
        <p:nvSpPr>
          <p:cNvPr id="24" name="向右箭號 23"/>
          <p:cNvSpPr/>
          <p:nvPr/>
        </p:nvSpPr>
        <p:spPr bwMode="auto">
          <a:xfrm>
            <a:off x="5531599" y="4484862"/>
            <a:ext cx="432048" cy="379579"/>
          </a:xfrm>
          <a:prstGeom prst="rightArrow">
            <a:avLst/>
          </a:prstGeom>
          <a:solidFill>
            <a:srgbClr val="FF0000"/>
          </a:solidFill>
          <a:ln w="31750" cap="sq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91176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2.3</a:t>
            </a:r>
            <a:r>
              <a:rPr lang="zh-TW" altLang="en-US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陣列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54193" y="905754"/>
            <a:ext cx="8856662" cy="5318125"/>
          </a:xfrm>
        </p:spPr>
        <p:txBody>
          <a:bodyPr/>
          <a:lstStyle/>
          <a:p>
            <a:pPr algn="just">
              <a:lnSpc>
                <a:spcPts val="3360"/>
              </a:lnSpc>
              <a:buBlip>
                <a:blip r:embed="rId2"/>
              </a:buBlip>
            </a:pPr>
            <a:r>
              <a:rPr lang="zh-TW" altLang="en-US" b="1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陣列的應用</a:t>
            </a:r>
            <a:endParaRPr lang="en-US" altLang="zh-TW" b="1" dirty="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0" indent="0" algn="just">
              <a:lnSpc>
                <a:spcPts val="3360"/>
              </a:lnSpc>
              <a:buNone/>
            </a:pPr>
            <a:r>
              <a:rPr lang="zh-TW" altLang="en-US" sz="20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       有關於</a:t>
            </a:r>
            <a:r>
              <a:rPr lang="zh-TW" altLang="en-US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陣列內元素的個數，在</a:t>
            </a:r>
            <a:r>
              <a:rPr lang="en-US" altLang="zh-TW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Java</a:t>
            </a:r>
            <a:r>
              <a:rPr lang="zh-TW" altLang="en-US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中有一個更專業的名詞稱為「</a:t>
            </a:r>
            <a:r>
              <a:rPr lang="zh-TW" altLang="en-US" sz="2000" dirty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陣列長度</a:t>
            </a:r>
            <a:r>
              <a:rPr lang="zh-TW" altLang="en-US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」，使用下列的方法可以取得陣列的長度：</a:t>
            </a:r>
          </a:p>
          <a:p>
            <a:pPr marL="0" indent="0" algn="just">
              <a:buNone/>
            </a:pPr>
            <a:endParaRPr lang="en-US" altLang="zh-TW" sz="2400" b="1" dirty="0" smtClean="0">
              <a:solidFill>
                <a:srgbClr val="002060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0" indent="0" algn="just">
              <a:buNone/>
            </a:pPr>
            <a:endParaRPr lang="zh-TW" altLang="en-US" sz="2400" b="1" dirty="0">
              <a:solidFill>
                <a:srgbClr val="002060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NTUT MMS LAB</a:t>
            </a: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871BDD-994F-466C-8153-A686AD97389A}" type="slidenum">
              <a:rPr lang="en-US" altLang="zh-TW" smtClean="0"/>
              <a:pPr>
                <a:defRPr/>
              </a:pPr>
              <a:t>43</a:t>
            </a:fld>
            <a:endParaRPr lang="en-US" altLang="zh-TW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626" y="4951950"/>
            <a:ext cx="3449323" cy="17481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矩形 19"/>
          <p:cNvSpPr/>
          <p:nvPr/>
        </p:nvSpPr>
        <p:spPr bwMode="auto">
          <a:xfrm>
            <a:off x="1483574" y="2544897"/>
            <a:ext cx="2295338" cy="524063"/>
          </a:xfrm>
          <a:prstGeom prst="rect">
            <a:avLst/>
          </a:prstGeom>
          <a:solidFill>
            <a:schemeClr val="bg1">
              <a:lumMod val="85000"/>
            </a:schemeClr>
          </a:solidFill>
          <a:ln w="31750" cap="sq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l" eaLnBrk="1" fontAlgn="ctr" hangingPunct="1">
              <a:spcBef>
                <a:spcPct val="50000"/>
              </a:spcBef>
            </a:pP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陣列變數名稱</a:t>
            </a:r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.length</a:t>
            </a:r>
          </a:p>
        </p:txBody>
      </p:sp>
      <p:sp>
        <p:nvSpPr>
          <p:cNvPr id="21" name="矩形 20"/>
          <p:cNvSpPr/>
          <p:nvPr/>
        </p:nvSpPr>
        <p:spPr bwMode="auto">
          <a:xfrm>
            <a:off x="1411282" y="2526014"/>
            <a:ext cx="72292" cy="542946"/>
          </a:xfrm>
          <a:prstGeom prst="rect">
            <a:avLst/>
          </a:prstGeom>
          <a:solidFill>
            <a:srgbClr val="000099"/>
          </a:solidFill>
          <a:ln w="31750" cap="sq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778" y="3258547"/>
            <a:ext cx="4686300" cy="2914650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03726" y="2612057"/>
            <a:ext cx="2381250" cy="2095500"/>
          </a:xfrm>
          <a:prstGeom prst="rect">
            <a:avLst/>
          </a:prstGeom>
        </p:spPr>
      </p:pic>
      <p:sp>
        <p:nvSpPr>
          <p:cNvPr id="22" name="流程圖: 結束點 21"/>
          <p:cNvSpPr/>
          <p:nvPr/>
        </p:nvSpPr>
        <p:spPr bwMode="auto">
          <a:xfrm>
            <a:off x="1143995" y="2321781"/>
            <a:ext cx="566731" cy="267470"/>
          </a:xfrm>
          <a:prstGeom prst="flowChartTerminator">
            <a:avLst/>
          </a:prstGeom>
          <a:solidFill>
            <a:schemeClr val="bg1"/>
          </a:solidFill>
          <a:ln w="19050" cap="sq" cmpd="sng" algn="ctr">
            <a:solidFill>
              <a:srgbClr val="0000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1124551" y="2273503"/>
            <a:ext cx="6056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語</a:t>
            </a:r>
            <a:r>
              <a:rPr lang="zh-TW" altLang="en-US" sz="1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法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4" name="向右箭號 23"/>
          <p:cNvSpPr/>
          <p:nvPr/>
        </p:nvSpPr>
        <p:spPr bwMode="auto">
          <a:xfrm>
            <a:off x="5345799" y="3974488"/>
            <a:ext cx="432048" cy="379579"/>
          </a:xfrm>
          <a:prstGeom prst="rightArrow">
            <a:avLst/>
          </a:prstGeom>
          <a:solidFill>
            <a:srgbClr val="FF0000"/>
          </a:solidFill>
          <a:ln w="31750" cap="sq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25" name="直線圖說文字 1 24"/>
          <p:cNvSpPr/>
          <p:nvPr/>
        </p:nvSpPr>
        <p:spPr bwMode="auto">
          <a:xfrm>
            <a:off x="7837398" y="4593140"/>
            <a:ext cx="1094357" cy="347496"/>
          </a:xfrm>
          <a:prstGeom prst="borderCallout1">
            <a:avLst>
              <a:gd name="adj1" fmla="val -3474"/>
              <a:gd name="adj2" fmla="val 13702"/>
              <a:gd name="adj3" fmla="val -79056"/>
              <a:gd name="adj4" fmla="val 438"/>
            </a:avLst>
          </a:prstGeom>
          <a:solidFill>
            <a:srgbClr val="FFFFFF"/>
          </a:solidFill>
          <a:ln w="31750" cap="sq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7796040" y="4604454"/>
            <a:ext cx="1214815" cy="338554"/>
          </a:xfrm>
          <a:prstGeom prst="rect">
            <a:avLst/>
          </a:prstGeom>
          <a:noFill/>
          <a:ln w="28575"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zh-TW" altLang="en-US" sz="1600" b="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輸出</a:t>
            </a:r>
            <a:r>
              <a:rPr lang="zh-TW" altLang="en-US" sz="1600" b="0" dirty="0">
                <a:latin typeface="標楷體" panose="03000509000000000000" pitchFamily="65" charset="-120"/>
                <a:ea typeface="標楷體" panose="03000509000000000000" pitchFamily="65" charset="-120"/>
              </a:rPr>
              <a:t>結果</a:t>
            </a:r>
          </a:p>
        </p:txBody>
      </p:sp>
      <p:sp>
        <p:nvSpPr>
          <p:cNvPr id="29" name="直線圖說文字 1 28"/>
          <p:cNvSpPr/>
          <p:nvPr/>
        </p:nvSpPr>
        <p:spPr bwMode="auto">
          <a:xfrm>
            <a:off x="3095132" y="4412549"/>
            <a:ext cx="2024119" cy="347496"/>
          </a:xfrm>
          <a:prstGeom prst="borderCallout1">
            <a:avLst>
              <a:gd name="adj1" fmla="val 26428"/>
              <a:gd name="adj2" fmla="val -159"/>
              <a:gd name="adj3" fmla="val 58494"/>
              <a:gd name="adj4" fmla="val -29337"/>
            </a:avLst>
          </a:prstGeom>
          <a:solidFill>
            <a:srgbClr val="FFFFFF"/>
          </a:solidFill>
          <a:ln w="31750" cap="sq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3023349" y="4423863"/>
            <a:ext cx="2175002" cy="338554"/>
          </a:xfrm>
          <a:prstGeom prst="rect">
            <a:avLst/>
          </a:prstGeom>
          <a:noFill/>
          <a:ln w="28575"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zh-TW" altLang="en-US" sz="1600" b="0" dirty="0">
                <a:latin typeface="標楷體" panose="03000509000000000000" pitchFamily="65" charset="-120"/>
                <a:ea typeface="標楷體" panose="03000509000000000000" pitchFamily="65" charset="-120"/>
              </a:rPr>
              <a:t>輸出陣列的元素個數</a:t>
            </a:r>
          </a:p>
        </p:txBody>
      </p:sp>
      <p:cxnSp>
        <p:nvCxnSpPr>
          <p:cNvPr id="13" name="直線接點 12"/>
          <p:cNvCxnSpPr/>
          <p:nvPr/>
        </p:nvCxnSpPr>
        <p:spPr bwMode="auto">
          <a:xfrm flipV="1">
            <a:off x="3303122" y="4760045"/>
            <a:ext cx="44742" cy="685180"/>
          </a:xfrm>
          <a:prstGeom prst="line">
            <a:avLst/>
          </a:prstGeom>
          <a:noFill/>
          <a:ln w="31750" cap="sq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687792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2.3</a:t>
            </a:r>
            <a:r>
              <a:rPr lang="zh-TW" altLang="en-US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陣列</a:t>
            </a:r>
            <a:endParaRPr lang="zh-TW" altLang="en-US" dirty="0" smtClean="0"/>
          </a:p>
        </p:txBody>
      </p:sp>
      <p:sp>
        <p:nvSpPr>
          <p:cNvPr id="33795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ts val="3360"/>
              </a:lnSpc>
              <a:buBlip>
                <a:blip r:embed="rId2"/>
              </a:buBlip>
            </a:pPr>
            <a:r>
              <a:rPr lang="zh-TW" altLang="en-US" b="1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陣列</a:t>
            </a:r>
            <a:r>
              <a:rPr lang="zh-TW" altLang="en-US" b="1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的排</a:t>
            </a:r>
            <a:r>
              <a:rPr lang="zh-TW" altLang="en-US" b="1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序</a:t>
            </a:r>
            <a:endParaRPr lang="en-US" altLang="zh-TW" dirty="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algn="just">
              <a:lnSpc>
                <a:spcPts val="3360"/>
              </a:lnSpc>
              <a:buFont typeface="Wingdings" panose="05000000000000000000" pitchFamily="2" charset="2"/>
              <a:buChar char="ü"/>
            </a:pPr>
            <a:r>
              <a:rPr lang="zh-TW" altLang="en-US" sz="20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陣列的排序</a:t>
            </a:r>
            <a:r>
              <a:rPr lang="en-US" altLang="zh-TW" sz="20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(Sorting)</a:t>
            </a:r>
            <a:r>
              <a:rPr lang="zh-TW" altLang="en-US" sz="20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資料是照特定的順序放置資料</a:t>
            </a:r>
            <a:endParaRPr lang="en-US" altLang="zh-TW" sz="2000" dirty="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lvl="1" algn="just">
              <a:lnSpc>
                <a:spcPts val="3360"/>
              </a:lnSpc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</a:t>
            </a:r>
            <a:r>
              <a:rPr lang="zh-TW" altLang="en-US" sz="2000" dirty="0" smtClean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遞增</a:t>
            </a:r>
            <a:r>
              <a:rPr lang="zh-TW" altLang="en-US" sz="20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或</a:t>
            </a:r>
            <a:r>
              <a:rPr lang="zh-TW" altLang="en-US" sz="2000" dirty="0" smtClean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遞減順序</a:t>
            </a:r>
            <a:r>
              <a:rPr lang="zh-TW" altLang="en-US" sz="20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是電腦最重要的應用</a:t>
            </a:r>
            <a:endParaRPr lang="en-US" altLang="zh-TW" sz="2000" dirty="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914400" lvl="2" indent="0" algn="just">
              <a:lnSpc>
                <a:spcPts val="3360"/>
              </a:lnSpc>
              <a:buNone/>
            </a:pPr>
            <a:r>
              <a:rPr lang="zh-TW" altLang="en-US" sz="18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原本</a:t>
            </a:r>
            <a:r>
              <a:rPr lang="zh-TW" altLang="en-US" sz="18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陣列</a:t>
            </a:r>
            <a:r>
              <a:rPr lang="en-US" altLang="zh-TW" sz="18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: 26, 5, 81, 7, </a:t>
            </a:r>
            <a:r>
              <a:rPr lang="en-US" altLang="zh-TW" sz="18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63</a:t>
            </a:r>
          </a:p>
          <a:p>
            <a:pPr marL="914400" lvl="2" indent="0" algn="just">
              <a:lnSpc>
                <a:spcPts val="3360"/>
              </a:lnSpc>
              <a:buNone/>
            </a:pPr>
            <a:r>
              <a:rPr lang="zh-TW" altLang="en-US" sz="18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遞增排序</a:t>
            </a:r>
            <a:r>
              <a:rPr lang="en-US" altLang="zh-TW" sz="18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: 5, 7, 26, 63, </a:t>
            </a:r>
            <a:r>
              <a:rPr lang="en-US" altLang="zh-TW" sz="18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81</a:t>
            </a:r>
          </a:p>
          <a:p>
            <a:pPr marL="914400" lvl="2" indent="0" algn="just">
              <a:lnSpc>
                <a:spcPts val="3360"/>
              </a:lnSpc>
              <a:buNone/>
            </a:pPr>
            <a:r>
              <a:rPr lang="zh-TW" altLang="en-US" sz="18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遞減排序</a:t>
            </a:r>
            <a:r>
              <a:rPr lang="en-US" altLang="zh-TW" sz="18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: 87, 63, 26 ,7 ,5</a:t>
            </a:r>
            <a:endParaRPr lang="en-US" altLang="zh-TW" sz="2400" dirty="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algn="just">
              <a:lnSpc>
                <a:spcPts val="3360"/>
              </a:lnSpc>
              <a:buFont typeface="Wingdings" panose="05000000000000000000" pitchFamily="2" charset="2"/>
              <a:buChar char="ü"/>
            </a:pPr>
            <a:r>
              <a:rPr lang="zh-TW" altLang="en-US" sz="20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陣列的排序</a:t>
            </a:r>
            <a:r>
              <a:rPr lang="en-US" altLang="zh-TW" sz="20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(Sorting)</a:t>
            </a:r>
            <a:r>
              <a:rPr lang="zh-TW" altLang="en-US" sz="20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種類</a:t>
            </a:r>
            <a:endParaRPr lang="en-US" altLang="zh-TW" sz="2000" dirty="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lvl="1" algn="just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en-US" altLang="zh-TW" sz="20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Bubble Sort</a:t>
            </a:r>
          </a:p>
          <a:p>
            <a:pPr lvl="1" algn="just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en-US" altLang="zh-TW" sz="20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Selection Sort</a:t>
            </a:r>
          </a:p>
          <a:p>
            <a:pPr lvl="1" algn="just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en-US" altLang="zh-TW" sz="20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Insertion Sort</a:t>
            </a:r>
          </a:p>
          <a:p>
            <a:pPr lvl="1" algn="just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en-US" altLang="zh-TW" sz="20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Quick Sort</a:t>
            </a:r>
          </a:p>
          <a:p>
            <a:pPr lvl="1" algn="just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en-US" altLang="zh-TW" sz="20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Heap Sort</a:t>
            </a:r>
          </a:p>
        </p:txBody>
      </p:sp>
      <p:sp>
        <p:nvSpPr>
          <p:cNvPr id="33796" name="頁尾版面配置區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mtClean="0">
                <a:latin typeface="Courier New" pitchFamily="49" charset="0"/>
              </a:rPr>
              <a:t>NTUT MMS LAB</a:t>
            </a:r>
          </a:p>
        </p:txBody>
      </p:sp>
      <p:sp>
        <p:nvSpPr>
          <p:cNvPr id="33797" name="投影片編號版面配置區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fld id="{053953EF-71F1-4408-BB9D-4C76481E51DC}" type="slidenum">
              <a:rPr lang="en-US" altLang="zh-TW" smtClean="0">
                <a:latin typeface="Courier New" pitchFamily="49" charset="0"/>
              </a:rPr>
              <a:pPr eaLnBrk="1" hangingPunct="1"/>
              <a:t>44</a:t>
            </a:fld>
            <a:endParaRPr lang="en-US" altLang="zh-TW" smtClean="0">
              <a:latin typeface="Courier New" pitchFamily="49" charset="0"/>
            </a:endParaRPr>
          </a:p>
        </p:txBody>
      </p:sp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3787682"/>
            <a:ext cx="4236282" cy="24084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45656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2.3</a:t>
            </a:r>
            <a:r>
              <a:rPr lang="zh-TW" altLang="en-US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陣列</a:t>
            </a:r>
            <a:endParaRPr lang="zh-TW" altLang="en-US" dirty="0" smtClean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75200" y="743744"/>
            <a:ext cx="8856662" cy="5318125"/>
          </a:xfrm>
        </p:spPr>
        <p:txBody>
          <a:bodyPr/>
          <a:lstStyle/>
          <a:p>
            <a:pPr>
              <a:buBlip>
                <a:blip r:embed="rId2"/>
              </a:buBlip>
              <a:defRPr/>
            </a:pPr>
            <a:r>
              <a:rPr lang="zh-TW" altLang="en-US" b="1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氣泡排序</a:t>
            </a:r>
            <a:endParaRPr lang="en-US" altLang="zh-TW" b="1" dirty="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0" indent="0">
              <a:buNone/>
              <a:defRPr/>
            </a:pPr>
            <a:r>
              <a:rPr lang="zh-TW" altLang="en-US" sz="20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       氣泡排序 </a:t>
            </a:r>
            <a:r>
              <a:rPr lang="en-US" altLang="zh-TW" sz="20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(bubble sort</a:t>
            </a:r>
            <a:r>
              <a:rPr lang="zh-TW" altLang="en-US" sz="20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或</a:t>
            </a:r>
            <a:r>
              <a:rPr lang="en-US" altLang="zh-TW" sz="20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sinking sort)</a:t>
            </a:r>
            <a:r>
              <a:rPr lang="zh-TW" altLang="en-US" sz="20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，因為</a:t>
            </a:r>
            <a:r>
              <a:rPr lang="zh-TW" altLang="en-US" sz="2000" dirty="0" smtClean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較小的數值</a:t>
            </a:r>
            <a:r>
              <a:rPr lang="zh-TW" altLang="en-US" sz="20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將會如氣泡</a:t>
            </a:r>
            <a:r>
              <a:rPr lang="zh-TW" altLang="en-US" sz="2000" dirty="0" smtClean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浮出水面</a:t>
            </a:r>
            <a:r>
              <a:rPr lang="zh-TW" altLang="en-US" sz="20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一樣，慢慢地上升至陣列的頂點，而</a:t>
            </a:r>
            <a:r>
              <a:rPr lang="zh-TW" altLang="en-US" sz="2000" dirty="0" smtClean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較大的數值</a:t>
            </a:r>
            <a:r>
              <a:rPr lang="zh-TW" altLang="en-US" sz="20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則會沉到陣列的尾端。</a:t>
            </a:r>
            <a:endParaRPr lang="en-US" altLang="zh-TW" sz="2000" dirty="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457200" lvl="1" indent="0">
              <a:buNone/>
              <a:defRPr/>
            </a:pPr>
            <a:endParaRPr lang="en-US" altLang="zh-TW" dirty="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>
              <a:defRPr/>
            </a:pPr>
            <a:endParaRPr lang="zh-TW" altLang="en-US" dirty="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>
              <a:defRPr/>
            </a:pPr>
            <a:endParaRPr lang="zh-TW" altLang="en-US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34821" name="投影片編號版面配置區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fld id="{06B745E6-9597-4CFC-A1BE-43D3F7A84D81}" type="slidenum">
              <a:rPr lang="en-US" altLang="zh-TW" smtClean="0">
                <a:latin typeface="Courier New" pitchFamily="49" charset="0"/>
              </a:rPr>
              <a:pPr eaLnBrk="1" hangingPunct="1"/>
              <a:t>45</a:t>
            </a:fld>
            <a:endParaRPr lang="en-US" altLang="zh-TW" smtClean="0">
              <a:latin typeface="Courier New" pitchFamily="49" charset="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8257" y="3052190"/>
            <a:ext cx="2476500" cy="2733675"/>
          </a:xfrm>
          <a:prstGeom prst="rect">
            <a:avLst/>
          </a:prstGeom>
        </p:spPr>
      </p:pic>
      <p:sp>
        <p:nvSpPr>
          <p:cNvPr id="31" name="頁尾版面配置區 3"/>
          <p:cNvSpPr>
            <a:spLocks noGrp="1"/>
          </p:cNvSpPr>
          <p:nvPr>
            <p:ph type="ftr" sz="quarter" idx="11"/>
          </p:nvPr>
        </p:nvSpPr>
        <p:spPr>
          <a:xfrm>
            <a:off x="3203848" y="6453188"/>
            <a:ext cx="2967038" cy="2889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mtClean="0">
                <a:latin typeface="Courier New" pitchFamily="49" charset="0"/>
              </a:rPr>
              <a:t>NTUT MMS LAB</a:t>
            </a:r>
          </a:p>
        </p:txBody>
      </p:sp>
      <p:sp>
        <p:nvSpPr>
          <p:cNvPr id="34" name="向右箭號 33"/>
          <p:cNvSpPr/>
          <p:nvPr/>
        </p:nvSpPr>
        <p:spPr bwMode="auto">
          <a:xfrm>
            <a:off x="4789848" y="4229239"/>
            <a:ext cx="432048" cy="379579"/>
          </a:xfrm>
          <a:prstGeom prst="rightArrow">
            <a:avLst/>
          </a:prstGeom>
          <a:solidFill>
            <a:srgbClr val="FF0000"/>
          </a:solidFill>
          <a:ln w="31750" cap="sq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35" name="直線圖說文字 1 34"/>
          <p:cNvSpPr/>
          <p:nvPr/>
        </p:nvSpPr>
        <p:spPr bwMode="auto">
          <a:xfrm>
            <a:off x="7215215" y="5684082"/>
            <a:ext cx="1094357" cy="347496"/>
          </a:xfrm>
          <a:prstGeom prst="borderCallout1">
            <a:avLst>
              <a:gd name="adj1" fmla="val -3474"/>
              <a:gd name="adj2" fmla="val 13702"/>
              <a:gd name="adj3" fmla="val -62610"/>
              <a:gd name="adj4" fmla="val -5655"/>
            </a:avLst>
          </a:prstGeom>
          <a:solidFill>
            <a:srgbClr val="FFFFFF"/>
          </a:solidFill>
          <a:ln w="31750" cap="sq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8376" y="1924050"/>
            <a:ext cx="3343275" cy="4933950"/>
          </a:xfrm>
          <a:prstGeom prst="rect">
            <a:avLst/>
          </a:prstGeom>
        </p:spPr>
      </p:pic>
      <p:sp>
        <p:nvSpPr>
          <p:cNvPr id="36" name="文字方塊 35"/>
          <p:cNvSpPr txBox="1"/>
          <p:nvPr/>
        </p:nvSpPr>
        <p:spPr>
          <a:xfrm>
            <a:off x="7173609" y="5684082"/>
            <a:ext cx="1214815" cy="338554"/>
          </a:xfrm>
          <a:prstGeom prst="rect">
            <a:avLst/>
          </a:prstGeom>
          <a:noFill/>
          <a:ln w="28575"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zh-TW" altLang="en-US" sz="1600" b="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輸出</a:t>
            </a:r>
            <a:r>
              <a:rPr lang="zh-TW" altLang="en-US" sz="1600" b="0" dirty="0">
                <a:latin typeface="標楷體" panose="03000509000000000000" pitchFamily="65" charset="-120"/>
                <a:ea typeface="標楷體" panose="03000509000000000000" pitchFamily="65" charset="-120"/>
              </a:rPr>
              <a:t>結果</a:t>
            </a:r>
          </a:p>
        </p:txBody>
      </p:sp>
      <p:sp>
        <p:nvSpPr>
          <p:cNvPr id="37" name="直線圖說文字 1 36"/>
          <p:cNvSpPr/>
          <p:nvPr/>
        </p:nvSpPr>
        <p:spPr bwMode="auto">
          <a:xfrm>
            <a:off x="3431498" y="5514805"/>
            <a:ext cx="1094357" cy="347496"/>
          </a:xfrm>
          <a:prstGeom prst="borderCallout1">
            <a:avLst>
              <a:gd name="adj1" fmla="val 32160"/>
              <a:gd name="adj2" fmla="val -1094"/>
              <a:gd name="adj3" fmla="val -48905"/>
              <a:gd name="adj4" fmla="val -29155"/>
            </a:avLst>
          </a:prstGeom>
          <a:solidFill>
            <a:srgbClr val="FFFFFF"/>
          </a:solidFill>
          <a:ln w="31750" cap="sq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3371268" y="5514805"/>
            <a:ext cx="1214815" cy="338554"/>
          </a:xfrm>
          <a:prstGeom prst="rect">
            <a:avLst/>
          </a:prstGeom>
          <a:noFill/>
          <a:ln w="28575"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zh-TW" altLang="en-US" sz="1600" b="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氣泡排序</a:t>
            </a:r>
            <a:endParaRPr lang="zh-TW" altLang="en-US" sz="1600" b="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9" name="直線圖說文字 1 38"/>
          <p:cNvSpPr/>
          <p:nvPr/>
        </p:nvSpPr>
        <p:spPr bwMode="auto">
          <a:xfrm>
            <a:off x="3636130" y="4005546"/>
            <a:ext cx="776053" cy="603271"/>
          </a:xfrm>
          <a:prstGeom prst="borderCallout1">
            <a:avLst>
              <a:gd name="adj1" fmla="val 34901"/>
              <a:gd name="adj2" fmla="val -1965"/>
              <a:gd name="adj3" fmla="val -7038"/>
              <a:gd name="adj4" fmla="val -66245"/>
            </a:avLst>
          </a:prstGeom>
          <a:solidFill>
            <a:srgbClr val="FFFFFF"/>
          </a:solidFill>
          <a:ln w="31750" cap="sq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40" name="文字方塊 39"/>
          <p:cNvSpPr txBox="1"/>
          <p:nvPr/>
        </p:nvSpPr>
        <p:spPr>
          <a:xfrm>
            <a:off x="3582070" y="4005546"/>
            <a:ext cx="891933" cy="603271"/>
          </a:xfrm>
          <a:prstGeom prst="rect">
            <a:avLst/>
          </a:prstGeom>
          <a:noFill/>
          <a:ln w="28575"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zh-TW" altLang="en-US" sz="1600" b="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依序讀入數字</a:t>
            </a:r>
            <a:endParaRPr lang="zh-TW" altLang="en-US" sz="1600" b="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1445949" y="3573016"/>
            <a:ext cx="1656184" cy="656223"/>
          </a:xfrm>
          <a:prstGeom prst="rect">
            <a:avLst/>
          </a:prstGeom>
          <a:noFill/>
          <a:ln w="31750" cap="sq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1445949" y="4293096"/>
            <a:ext cx="1656184" cy="1569205"/>
          </a:xfrm>
          <a:prstGeom prst="rect">
            <a:avLst/>
          </a:prstGeom>
          <a:noFill/>
          <a:ln w="31750" cap="sq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85171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2.3</a:t>
            </a:r>
            <a:r>
              <a:rPr lang="zh-TW" altLang="en-US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陣列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NTUT MMS LAB</a:t>
            </a: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871BDD-994F-466C-8153-A686AD97389A}" type="slidenum">
              <a:rPr lang="en-US" altLang="zh-TW" smtClean="0"/>
              <a:pPr>
                <a:defRPr/>
              </a:pPr>
              <a:t>46</a:t>
            </a:fld>
            <a:endParaRPr lang="en-US" altLang="zh-TW"/>
          </a:p>
        </p:txBody>
      </p:sp>
      <p:graphicFrame>
        <p:nvGraphicFramePr>
          <p:cNvPr id="7" name="Group 25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06317163"/>
              </p:ext>
            </p:extLst>
          </p:nvPr>
        </p:nvGraphicFramePr>
        <p:xfrm>
          <a:off x="971600" y="3277265"/>
          <a:ext cx="3024188" cy="431800"/>
        </p:xfrm>
        <a:graphic>
          <a:graphicData uri="http://schemas.openxmlformats.org/drawingml/2006/table">
            <a:tbl>
              <a:tblPr/>
              <a:tblGrid>
                <a:gridCol w="606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16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80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16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64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itchFamily="34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itchFamily="34" charset="0"/>
                          <a:ea typeface="新細明體" pitchFamily="18" charset="-120"/>
                        </a:rPr>
                        <a:t>26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新細明體" pitchFamily="18" charset="-120"/>
                        </a:rPr>
                        <a:t>81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新細明體" pitchFamily="18" charset="-120"/>
                        </a:rPr>
                        <a:t>63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Group 2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89285"/>
              </p:ext>
            </p:extLst>
          </p:nvPr>
        </p:nvGraphicFramePr>
        <p:xfrm>
          <a:off x="971600" y="3780502"/>
          <a:ext cx="3024188" cy="430213"/>
        </p:xfrm>
        <a:graphic>
          <a:graphicData uri="http://schemas.openxmlformats.org/drawingml/2006/table">
            <a:tbl>
              <a:tblPr/>
              <a:tblGrid>
                <a:gridCol w="606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3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48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3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64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302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itchFamily="34" charset="0"/>
                          <a:ea typeface="新細明體" pitchFamily="18" charset="-120"/>
                        </a:rPr>
                        <a:t>26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itchFamily="34" charset="0"/>
                          <a:ea typeface="新細明體" pitchFamily="18" charset="-120"/>
                        </a:rPr>
                        <a:t>81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新細明體" pitchFamily="18" charset="-120"/>
                        </a:rPr>
                        <a:t>63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Group 2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8702953"/>
              </p:ext>
            </p:extLst>
          </p:nvPr>
        </p:nvGraphicFramePr>
        <p:xfrm>
          <a:off x="971600" y="4285327"/>
          <a:ext cx="3024188" cy="430213"/>
        </p:xfrm>
        <a:graphic>
          <a:graphicData uri="http://schemas.openxmlformats.org/drawingml/2006/table">
            <a:tbl>
              <a:tblPr/>
              <a:tblGrid>
                <a:gridCol w="606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3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48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3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64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302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新細明體" pitchFamily="18" charset="-120"/>
                        </a:rPr>
                        <a:t>26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itchFamily="34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itchFamily="34" charset="0"/>
                          <a:ea typeface="新細明體" pitchFamily="18" charset="-120"/>
                        </a:rPr>
                        <a:t>81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新細明體" pitchFamily="18" charset="-120"/>
                        </a:rPr>
                        <a:t>63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Group 2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2624974"/>
              </p:ext>
            </p:extLst>
          </p:nvPr>
        </p:nvGraphicFramePr>
        <p:xfrm>
          <a:off x="971600" y="4799677"/>
          <a:ext cx="3024188" cy="430213"/>
        </p:xfrm>
        <a:graphic>
          <a:graphicData uri="http://schemas.openxmlformats.org/drawingml/2006/table">
            <a:tbl>
              <a:tblPr/>
              <a:tblGrid>
                <a:gridCol w="606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3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48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3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64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302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新細明體" pitchFamily="18" charset="-120"/>
                        </a:rPr>
                        <a:t>26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itchFamily="34" charset="0"/>
                          <a:ea typeface="新細明體" pitchFamily="18" charset="-120"/>
                        </a:rPr>
                        <a:t>63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itchFamily="34" charset="0"/>
                          <a:ea typeface="新細明體" pitchFamily="18" charset="-120"/>
                        </a:rPr>
                        <a:t>81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Text Box 115"/>
          <p:cNvSpPr txBox="1">
            <a:spLocks noChangeArrowheads="1"/>
          </p:cNvSpPr>
          <p:nvPr/>
        </p:nvSpPr>
        <p:spPr bwMode="auto">
          <a:xfrm>
            <a:off x="971600" y="2845465"/>
            <a:ext cx="29511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zh-TW" dirty="0"/>
              <a:t>a[0]  a[1]  a[2]   a[3]    a[4]</a:t>
            </a:r>
          </a:p>
        </p:txBody>
      </p:sp>
      <p:sp>
        <p:nvSpPr>
          <p:cNvPr id="12" name="Text Box 116"/>
          <p:cNvSpPr txBox="1">
            <a:spLocks noChangeArrowheads="1"/>
          </p:cNvSpPr>
          <p:nvPr/>
        </p:nvSpPr>
        <p:spPr bwMode="auto">
          <a:xfrm>
            <a:off x="468363" y="3061365"/>
            <a:ext cx="649287" cy="2201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zh-TW" sz="1600" i="1">
                <a:solidFill>
                  <a:schemeClr val="hlink"/>
                </a:solidFill>
              </a:rPr>
              <a:t>i=0</a:t>
            </a:r>
            <a:br>
              <a:rPr lang="en-US" altLang="zh-TW" sz="1600" i="1">
                <a:solidFill>
                  <a:schemeClr val="hlink"/>
                </a:solidFill>
              </a:rPr>
            </a:br>
            <a:r>
              <a:rPr lang="en-US" altLang="zh-TW" sz="1600" i="1"/>
              <a:t>j=0</a:t>
            </a:r>
            <a:endParaRPr lang="en-US" altLang="zh-TW" sz="1200" i="1"/>
          </a:p>
          <a:p>
            <a:pPr algn="l">
              <a:spcBef>
                <a:spcPct val="50000"/>
              </a:spcBef>
            </a:pPr>
            <a:endParaRPr lang="en-US" altLang="zh-TW" sz="600" i="1"/>
          </a:p>
          <a:p>
            <a:pPr algn="l">
              <a:spcBef>
                <a:spcPct val="50000"/>
              </a:spcBef>
            </a:pPr>
            <a:r>
              <a:rPr lang="en-US" altLang="zh-TW" sz="1600" i="1"/>
              <a:t>j=1</a:t>
            </a:r>
            <a:endParaRPr lang="en-US" altLang="zh-TW" sz="1200" i="1"/>
          </a:p>
          <a:p>
            <a:pPr algn="l">
              <a:spcBef>
                <a:spcPct val="50000"/>
              </a:spcBef>
            </a:pPr>
            <a:endParaRPr lang="en-US" altLang="zh-TW" sz="600" i="1"/>
          </a:p>
          <a:p>
            <a:pPr algn="l">
              <a:spcBef>
                <a:spcPct val="50000"/>
              </a:spcBef>
            </a:pPr>
            <a:r>
              <a:rPr lang="en-US" altLang="zh-TW" sz="1600" i="1"/>
              <a:t>j=2</a:t>
            </a:r>
            <a:endParaRPr lang="en-US" altLang="zh-TW" sz="1200" i="1"/>
          </a:p>
          <a:p>
            <a:pPr algn="l">
              <a:spcBef>
                <a:spcPct val="50000"/>
              </a:spcBef>
            </a:pPr>
            <a:r>
              <a:rPr lang="en-US" altLang="zh-TW" sz="1600" i="1"/>
              <a:t/>
            </a:r>
            <a:br>
              <a:rPr lang="en-US" altLang="zh-TW" sz="1600" i="1"/>
            </a:br>
            <a:r>
              <a:rPr lang="en-US" altLang="zh-TW" sz="1600" i="1"/>
              <a:t>j=3</a:t>
            </a:r>
          </a:p>
        </p:txBody>
      </p:sp>
      <p:graphicFrame>
        <p:nvGraphicFramePr>
          <p:cNvPr id="13" name="Group 25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83479189"/>
              </p:ext>
            </p:extLst>
          </p:nvPr>
        </p:nvGraphicFramePr>
        <p:xfrm>
          <a:off x="971600" y="2206780"/>
          <a:ext cx="3024188" cy="396875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606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16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80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16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64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26</a:t>
                      </a:r>
                      <a:endParaRPr kumimoji="1" lang="en-US" altLang="zh-TW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新細明體" pitchFamily="18" charset="-120"/>
                      </a:endParaRPr>
                    </a:p>
                  </a:txBody>
                  <a:tcPr marT="45793" marB="45793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5</a:t>
                      </a:r>
                      <a:endParaRPr kumimoji="1" lang="en-US" altLang="zh-TW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新細明體" pitchFamily="18" charset="-120"/>
                      </a:endParaRPr>
                    </a:p>
                  </a:txBody>
                  <a:tcPr marT="45793" marB="45793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81</a:t>
                      </a:r>
                      <a:endParaRPr kumimoji="1" lang="en-US" altLang="zh-TW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新細明體" pitchFamily="18" charset="-120"/>
                      </a:endParaRPr>
                    </a:p>
                  </a:txBody>
                  <a:tcPr marT="45793" marB="45793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7</a:t>
                      </a:r>
                      <a:endParaRPr kumimoji="1" lang="en-US" altLang="zh-TW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新細明體" pitchFamily="18" charset="-120"/>
                      </a:endParaRPr>
                    </a:p>
                  </a:txBody>
                  <a:tcPr marT="45793" marB="45793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63</a:t>
                      </a:r>
                      <a:endParaRPr kumimoji="1" lang="en-US" altLang="zh-TW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新細明體" pitchFamily="18" charset="-120"/>
                      </a:endParaRPr>
                    </a:p>
                  </a:txBody>
                  <a:tcPr marT="45793" marB="45793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" name="Text Box 115"/>
          <p:cNvSpPr txBox="1">
            <a:spLocks noChangeArrowheads="1"/>
          </p:cNvSpPr>
          <p:nvPr/>
        </p:nvSpPr>
        <p:spPr bwMode="auto">
          <a:xfrm>
            <a:off x="1044626" y="1772816"/>
            <a:ext cx="29511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zh-TW" dirty="0"/>
              <a:t>a[0]  a[1]  a[2]   a[3]    a[4]</a:t>
            </a:r>
          </a:p>
        </p:txBody>
      </p:sp>
      <p:graphicFrame>
        <p:nvGraphicFramePr>
          <p:cNvPr id="15" name="Group 26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60209139"/>
              </p:ext>
            </p:extLst>
          </p:nvPr>
        </p:nvGraphicFramePr>
        <p:xfrm>
          <a:off x="5135563" y="3283606"/>
          <a:ext cx="2879725" cy="504825"/>
        </p:xfrm>
        <a:graphic>
          <a:graphicData uri="http://schemas.openxmlformats.org/drawingml/2006/table">
            <a:tbl>
              <a:tblPr/>
              <a:tblGrid>
                <a:gridCol w="5762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4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7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4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2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04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itchFamily="34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itchFamily="34" charset="0"/>
                          <a:ea typeface="新細明體" pitchFamily="18" charset="-120"/>
                        </a:rPr>
                        <a:t>26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新細明體" pitchFamily="18" charset="-120"/>
                        </a:rPr>
                        <a:t>63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新細明體" pitchFamily="18" charset="-120"/>
                        </a:rPr>
                        <a:t>81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" name="Group 2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0187798"/>
              </p:ext>
            </p:extLst>
          </p:nvPr>
        </p:nvGraphicFramePr>
        <p:xfrm>
          <a:off x="5135563" y="3859869"/>
          <a:ext cx="2879725" cy="430212"/>
        </p:xfrm>
        <a:graphic>
          <a:graphicData uri="http://schemas.openxmlformats.org/drawingml/2006/table">
            <a:tbl>
              <a:tblPr/>
              <a:tblGrid>
                <a:gridCol w="577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4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4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4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7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302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itchFamily="34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itchFamily="34" charset="0"/>
                          <a:ea typeface="新細明體" pitchFamily="18" charset="-120"/>
                        </a:rPr>
                        <a:t>26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新細明體" pitchFamily="18" charset="-120"/>
                        </a:rPr>
                        <a:t>63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新細明體" pitchFamily="18" charset="-120"/>
                        </a:rPr>
                        <a:t>81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" name="Group 2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841543"/>
              </p:ext>
            </p:extLst>
          </p:nvPr>
        </p:nvGraphicFramePr>
        <p:xfrm>
          <a:off x="5135563" y="4363106"/>
          <a:ext cx="2879725" cy="395296"/>
        </p:xfrm>
        <a:graphic>
          <a:graphicData uri="http://schemas.openxmlformats.org/drawingml/2006/table">
            <a:tbl>
              <a:tblPr/>
              <a:tblGrid>
                <a:gridCol w="577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4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4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4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7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5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T="45248" marB="4524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T="45248" marB="4524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itchFamily="34" charset="0"/>
                          <a:ea typeface="新細明體" pitchFamily="18" charset="-120"/>
                        </a:rPr>
                        <a:t>26</a:t>
                      </a:r>
                    </a:p>
                  </a:txBody>
                  <a:tcPr marT="45248" marB="4524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itchFamily="34" charset="0"/>
                          <a:ea typeface="新細明體" pitchFamily="18" charset="-120"/>
                        </a:rPr>
                        <a:t>63</a:t>
                      </a:r>
                    </a:p>
                  </a:txBody>
                  <a:tcPr marT="45248" marB="4524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新細明體" pitchFamily="18" charset="-120"/>
                        </a:rPr>
                        <a:t>81</a:t>
                      </a:r>
                    </a:p>
                  </a:txBody>
                  <a:tcPr marT="45248" marB="4524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Text Box 117"/>
          <p:cNvSpPr txBox="1">
            <a:spLocks noChangeArrowheads="1"/>
          </p:cNvSpPr>
          <p:nvPr/>
        </p:nvSpPr>
        <p:spPr bwMode="auto">
          <a:xfrm>
            <a:off x="5135563" y="2851806"/>
            <a:ext cx="30956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zh-TW" dirty="0"/>
              <a:t>a[0]   a[1]   a[2]  a[3]   a[4]</a:t>
            </a:r>
          </a:p>
        </p:txBody>
      </p:sp>
      <p:sp>
        <p:nvSpPr>
          <p:cNvPr id="19" name="Text Box 118"/>
          <p:cNvSpPr txBox="1">
            <a:spLocks noChangeArrowheads="1"/>
          </p:cNvSpPr>
          <p:nvPr/>
        </p:nvSpPr>
        <p:spPr bwMode="auto">
          <a:xfrm>
            <a:off x="4559300" y="3139144"/>
            <a:ext cx="649288" cy="223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zh-TW" sz="1600" i="1">
                <a:solidFill>
                  <a:schemeClr val="hlink"/>
                </a:solidFill>
              </a:rPr>
              <a:t>i=1</a:t>
            </a:r>
            <a:br>
              <a:rPr lang="en-US" altLang="zh-TW" sz="1600" i="1">
                <a:solidFill>
                  <a:schemeClr val="hlink"/>
                </a:solidFill>
              </a:rPr>
            </a:br>
            <a:r>
              <a:rPr lang="en-US" altLang="zh-TW" sz="1600" i="1"/>
              <a:t>j=0</a:t>
            </a:r>
          </a:p>
          <a:p>
            <a:pPr algn="l">
              <a:spcBef>
                <a:spcPct val="50000"/>
              </a:spcBef>
            </a:pPr>
            <a:r>
              <a:rPr lang="en-US" altLang="zh-TW" sz="1600" i="1"/>
              <a:t>j=1</a:t>
            </a:r>
          </a:p>
          <a:p>
            <a:pPr algn="l">
              <a:spcBef>
                <a:spcPct val="50000"/>
              </a:spcBef>
            </a:pPr>
            <a:endParaRPr lang="en-US" altLang="zh-TW" sz="600" i="1"/>
          </a:p>
          <a:p>
            <a:pPr algn="l">
              <a:spcBef>
                <a:spcPct val="50000"/>
              </a:spcBef>
            </a:pPr>
            <a:r>
              <a:rPr lang="en-US" altLang="zh-TW" sz="1600" i="1"/>
              <a:t>j=2</a:t>
            </a:r>
          </a:p>
          <a:p>
            <a:pPr algn="l">
              <a:spcBef>
                <a:spcPct val="50000"/>
              </a:spcBef>
            </a:pPr>
            <a:endParaRPr lang="en-US" altLang="zh-TW" sz="600" i="1"/>
          </a:p>
          <a:p>
            <a:pPr algn="l">
              <a:spcBef>
                <a:spcPct val="50000"/>
              </a:spcBef>
            </a:pPr>
            <a:r>
              <a:rPr lang="en-US" altLang="zh-TW" sz="1600" i="1"/>
              <a:t>j=3</a:t>
            </a:r>
          </a:p>
          <a:p>
            <a:pPr algn="l">
              <a:spcBef>
                <a:spcPct val="50000"/>
              </a:spcBef>
            </a:pPr>
            <a:endParaRPr lang="en-US" altLang="zh-TW" sz="1200" i="1"/>
          </a:p>
        </p:txBody>
      </p:sp>
      <p:graphicFrame>
        <p:nvGraphicFramePr>
          <p:cNvPr id="20" name="Group 27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28998057"/>
              </p:ext>
            </p:extLst>
          </p:nvPr>
        </p:nvGraphicFramePr>
        <p:xfrm>
          <a:off x="5135563" y="4867931"/>
          <a:ext cx="2879725" cy="395296"/>
        </p:xfrm>
        <a:graphic>
          <a:graphicData uri="http://schemas.openxmlformats.org/drawingml/2006/table">
            <a:tbl>
              <a:tblPr/>
              <a:tblGrid>
                <a:gridCol w="577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4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4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4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7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5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T="45248" marB="4524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T="45248" marB="4524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新細明體" pitchFamily="18" charset="-120"/>
                        </a:rPr>
                        <a:t>26</a:t>
                      </a:r>
                    </a:p>
                  </a:txBody>
                  <a:tcPr marT="45248" marB="4524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itchFamily="34" charset="0"/>
                          <a:ea typeface="新細明體" pitchFamily="18" charset="-120"/>
                        </a:rPr>
                        <a:t>63</a:t>
                      </a:r>
                    </a:p>
                  </a:txBody>
                  <a:tcPr marT="45248" marB="4524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itchFamily="34" charset="0"/>
                          <a:ea typeface="新細明體" pitchFamily="18" charset="-120"/>
                        </a:rPr>
                        <a:t>81</a:t>
                      </a:r>
                    </a:p>
                  </a:txBody>
                  <a:tcPr marT="45248" marB="4524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1" name="內容版面配置區 2"/>
          <p:cNvSpPr>
            <a:spLocks noGrp="1"/>
          </p:cNvSpPr>
          <p:nvPr>
            <p:ph idx="1"/>
          </p:nvPr>
        </p:nvSpPr>
        <p:spPr>
          <a:xfrm>
            <a:off x="130969" y="897297"/>
            <a:ext cx="8856662" cy="5318125"/>
          </a:xfrm>
        </p:spPr>
        <p:txBody>
          <a:bodyPr/>
          <a:lstStyle/>
          <a:p>
            <a:pPr>
              <a:buBlip>
                <a:blip r:embed="rId2"/>
              </a:buBlip>
              <a:defRPr/>
            </a:pPr>
            <a:r>
              <a:rPr lang="zh-TW" altLang="en-US" b="1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排序過程</a:t>
            </a:r>
            <a:endParaRPr lang="en-US" altLang="zh-TW" b="1" dirty="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457200" lvl="1" indent="0">
              <a:buNone/>
              <a:defRPr/>
            </a:pPr>
            <a:endParaRPr lang="en-US" altLang="zh-TW" dirty="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>
              <a:defRPr/>
            </a:pPr>
            <a:endParaRPr lang="zh-TW" altLang="en-US" dirty="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>
              <a:defRPr/>
            </a:pPr>
            <a:endParaRPr lang="zh-TW" altLang="en-US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22" name="直線圖說文字 1 21"/>
          <p:cNvSpPr/>
          <p:nvPr/>
        </p:nvSpPr>
        <p:spPr bwMode="auto">
          <a:xfrm>
            <a:off x="4343643" y="1970251"/>
            <a:ext cx="1094357" cy="347496"/>
          </a:xfrm>
          <a:prstGeom prst="borderCallout1">
            <a:avLst>
              <a:gd name="adj1" fmla="val 44370"/>
              <a:gd name="adj2" fmla="val -541"/>
              <a:gd name="adj3" fmla="val 101852"/>
              <a:gd name="adj4" fmla="val -28443"/>
            </a:avLst>
          </a:prstGeom>
          <a:solidFill>
            <a:srgbClr val="FFFFFF"/>
          </a:solidFill>
          <a:ln w="31750" cap="sq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4302037" y="1970251"/>
            <a:ext cx="1214815" cy="338554"/>
          </a:xfrm>
          <a:prstGeom prst="rect">
            <a:avLst/>
          </a:prstGeom>
          <a:noFill/>
          <a:ln w="28575"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zh-TW" altLang="en-US" sz="1600" b="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初始值</a:t>
            </a:r>
            <a:endParaRPr lang="zh-TW" altLang="en-US" sz="1600" b="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4" name="直線圖說文字 1 23"/>
          <p:cNvSpPr/>
          <p:nvPr/>
        </p:nvSpPr>
        <p:spPr bwMode="auto">
          <a:xfrm>
            <a:off x="6382686" y="5709552"/>
            <a:ext cx="1094357" cy="347496"/>
          </a:xfrm>
          <a:prstGeom prst="borderCallout1">
            <a:avLst>
              <a:gd name="adj1" fmla="val -6464"/>
              <a:gd name="adj2" fmla="val 40287"/>
              <a:gd name="adj3" fmla="val -110454"/>
              <a:gd name="adj4" fmla="val 23779"/>
            </a:avLst>
          </a:prstGeom>
          <a:solidFill>
            <a:srgbClr val="FFFFFF"/>
          </a:solidFill>
          <a:ln w="31750" cap="sq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6341080" y="5709552"/>
            <a:ext cx="1214815" cy="338554"/>
          </a:xfrm>
          <a:prstGeom prst="rect">
            <a:avLst/>
          </a:prstGeom>
          <a:noFill/>
          <a:ln w="28575"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zh-TW" altLang="en-US" sz="1600" b="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排序結果</a:t>
            </a:r>
            <a:endParaRPr lang="zh-TW" altLang="en-US" sz="1600" b="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0998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4229" y="2063016"/>
            <a:ext cx="2466975" cy="2676525"/>
          </a:xfrm>
          <a:prstGeom prst="rect">
            <a:avLst/>
          </a:prstGeom>
        </p:spPr>
      </p:pic>
      <p:sp>
        <p:nvSpPr>
          <p:cNvPr id="3481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2.3</a:t>
            </a:r>
            <a:r>
              <a:rPr lang="zh-TW" altLang="en-US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陣列</a:t>
            </a:r>
            <a:endParaRPr lang="zh-TW" altLang="en-US" dirty="0" smtClean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57752" y="832139"/>
            <a:ext cx="8856662" cy="5318125"/>
          </a:xfrm>
        </p:spPr>
        <p:txBody>
          <a:bodyPr/>
          <a:lstStyle/>
          <a:p>
            <a:pPr>
              <a:lnSpc>
                <a:spcPts val="2800"/>
              </a:lnSpc>
              <a:buBlip>
                <a:blip r:embed="rId3"/>
              </a:buBlip>
              <a:defRPr/>
            </a:pPr>
            <a:r>
              <a:rPr lang="en-US" altLang="zh-TW" b="1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Java</a:t>
            </a:r>
            <a:r>
              <a:rPr lang="zh-TW" altLang="en-US" b="1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提供的排序法</a:t>
            </a:r>
            <a:endParaRPr lang="en-US" altLang="zh-TW" b="1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0" indent="0">
              <a:lnSpc>
                <a:spcPts val="2800"/>
              </a:lnSpc>
              <a:buNone/>
              <a:defRPr/>
            </a:pPr>
            <a:r>
              <a:rPr lang="en-US" altLang="zh-TW" sz="20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Java</a:t>
            </a:r>
            <a:r>
              <a:rPr lang="zh-TW" altLang="en-US" sz="20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中</a:t>
            </a:r>
            <a:r>
              <a:rPr lang="en-US" altLang="zh-TW" sz="20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Arrays</a:t>
            </a:r>
            <a:r>
              <a:rPr lang="zh-TW" altLang="en-US" sz="20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類別提供一個</a:t>
            </a:r>
            <a:r>
              <a:rPr lang="zh-TW" altLang="en-US" sz="2000" dirty="0" smtClean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類別方法</a:t>
            </a:r>
            <a:r>
              <a:rPr lang="en-US" altLang="zh-TW" sz="2000" dirty="0" smtClean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sort</a:t>
            </a:r>
            <a:r>
              <a:rPr lang="zh-TW" altLang="en-US" sz="20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讓使用者可以作排序</a:t>
            </a:r>
            <a:r>
              <a:rPr lang="en-US" altLang="zh-TW" sz="20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(</a:t>
            </a:r>
            <a:r>
              <a:rPr lang="zh-TW" altLang="en-US" sz="2000" dirty="0" smtClean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快速排序法</a:t>
            </a:r>
            <a:r>
              <a:rPr lang="en-US" altLang="zh-TW" sz="20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)</a:t>
            </a:r>
            <a:r>
              <a:rPr lang="zh-TW" altLang="en-US" sz="20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。</a:t>
            </a:r>
            <a:endParaRPr lang="en-US" altLang="zh-TW" sz="2000" dirty="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>
              <a:defRPr/>
            </a:pPr>
            <a:endParaRPr lang="zh-TW" altLang="en-US" dirty="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>
              <a:defRPr/>
            </a:pPr>
            <a:endParaRPr lang="zh-TW" altLang="en-US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34821" name="投影片編號版面配置區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fld id="{06B745E6-9597-4CFC-A1BE-43D3F7A84D81}" type="slidenum">
              <a:rPr lang="en-US" altLang="zh-TW" smtClean="0">
                <a:latin typeface="Courier New" pitchFamily="49" charset="0"/>
              </a:rPr>
              <a:pPr eaLnBrk="1" hangingPunct="1"/>
              <a:t>47</a:t>
            </a:fld>
            <a:endParaRPr lang="en-US" altLang="zh-TW" dirty="0" smtClean="0">
              <a:latin typeface="Courier New" pitchFamily="49" charset="0"/>
            </a:endParaRPr>
          </a:p>
        </p:txBody>
      </p:sp>
      <p:sp>
        <p:nvSpPr>
          <p:cNvPr id="31" name="頁尾版面配置區 3"/>
          <p:cNvSpPr>
            <a:spLocks noGrp="1"/>
          </p:cNvSpPr>
          <p:nvPr>
            <p:ph type="ftr" sz="quarter" idx="11"/>
          </p:nvPr>
        </p:nvSpPr>
        <p:spPr>
          <a:xfrm>
            <a:off x="3203848" y="6453188"/>
            <a:ext cx="2967038" cy="2889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mtClean="0">
                <a:latin typeface="Courier New" pitchFamily="49" charset="0"/>
              </a:rPr>
              <a:t>NTUT MMS LAB</a:t>
            </a:r>
          </a:p>
        </p:txBody>
      </p:sp>
      <p:sp>
        <p:nvSpPr>
          <p:cNvPr id="34" name="向右箭號 33"/>
          <p:cNvSpPr/>
          <p:nvPr/>
        </p:nvSpPr>
        <p:spPr bwMode="auto">
          <a:xfrm>
            <a:off x="5088971" y="3372840"/>
            <a:ext cx="432048" cy="379579"/>
          </a:xfrm>
          <a:prstGeom prst="rightArrow">
            <a:avLst/>
          </a:prstGeom>
          <a:solidFill>
            <a:srgbClr val="FF0000"/>
          </a:solidFill>
          <a:ln w="31750" cap="sq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35" name="直線圖說文字 1 34"/>
          <p:cNvSpPr/>
          <p:nvPr/>
        </p:nvSpPr>
        <p:spPr bwMode="auto">
          <a:xfrm>
            <a:off x="7428813" y="4666172"/>
            <a:ext cx="1094357" cy="347496"/>
          </a:xfrm>
          <a:prstGeom prst="borderCallout1">
            <a:avLst>
              <a:gd name="adj1" fmla="val -3474"/>
              <a:gd name="adj2" fmla="val 13702"/>
              <a:gd name="adj3" fmla="val -62610"/>
              <a:gd name="adj4" fmla="val -5655"/>
            </a:avLst>
          </a:prstGeom>
          <a:solidFill>
            <a:srgbClr val="FFFFFF"/>
          </a:solidFill>
          <a:ln w="31750" cap="sq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024" y="1900182"/>
            <a:ext cx="4191000" cy="4562475"/>
          </a:xfrm>
          <a:prstGeom prst="rect">
            <a:avLst/>
          </a:prstGeom>
        </p:spPr>
      </p:pic>
      <p:sp>
        <p:nvSpPr>
          <p:cNvPr id="36" name="文字方塊 35"/>
          <p:cNvSpPr txBox="1"/>
          <p:nvPr/>
        </p:nvSpPr>
        <p:spPr>
          <a:xfrm>
            <a:off x="7387207" y="4666172"/>
            <a:ext cx="1214815" cy="338554"/>
          </a:xfrm>
          <a:prstGeom prst="rect">
            <a:avLst/>
          </a:prstGeom>
          <a:noFill/>
          <a:ln w="28575"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zh-TW" altLang="en-US" sz="1600" b="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輸出</a:t>
            </a:r>
            <a:r>
              <a:rPr lang="zh-TW" altLang="en-US" sz="1600" b="0" dirty="0">
                <a:latin typeface="標楷體" panose="03000509000000000000" pitchFamily="65" charset="-120"/>
                <a:ea typeface="標楷體" panose="03000509000000000000" pitchFamily="65" charset="-120"/>
              </a:rPr>
              <a:t>結果</a:t>
            </a:r>
          </a:p>
        </p:txBody>
      </p:sp>
      <p:sp>
        <p:nvSpPr>
          <p:cNvPr id="37" name="直線圖說文字 1 36"/>
          <p:cNvSpPr/>
          <p:nvPr/>
        </p:nvSpPr>
        <p:spPr bwMode="auto">
          <a:xfrm>
            <a:off x="4996525" y="5172201"/>
            <a:ext cx="2136228" cy="1410579"/>
          </a:xfrm>
          <a:prstGeom prst="borderCallout1">
            <a:avLst>
              <a:gd name="adj1" fmla="val 32160"/>
              <a:gd name="adj2" fmla="val -1094"/>
              <a:gd name="adj3" fmla="val -5744"/>
              <a:gd name="adj4" fmla="val -58756"/>
            </a:avLst>
          </a:prstGeom>
          <a:solidFill>
            <a:srgbClr val="FFFFFF"/>
          </a:solidFill>
          <a:ln w="31750" cap="sq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4998369" y="5197785"/>
            <a:ext cx="2175497" cy="1384995"/>
          </a:xfrm>
          <a:prstGeom prst="rect">
            <a:avLst/>
          </a:prstGeom>
          <a:noFill/>
          <a:ln w="28575"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>
              <a:defRPr/>
            </a:pPr>
            <a:r>
              <a:rPr lang="zh-TW" altLang="en-US" sz="1400" b="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由於</a:t>
            </a:r>
            <a:r>
              <a:rPr lang="en-US" altLang="zh-TW" sz="1400" b="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sort</a:t>
            </a:r>
            <a:r>
              <a:rPr lang="zh-TW" altLang="en-US" sz="1400" b="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方法是由小到大排序，但我們要的結果是由大到小排序，所以使用</a:t>
            </a:r>
            <a:r>
              <a:rPr lang="en-US" altLang="zh-TW" sz="1400" b="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Collections</a:t>
            </a:r>
            <a:r>
              <a:rPr lang="zh-TW" altLang="en-US" sz="1400" b="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類別</a:t>
            </a:r>
            <a:r>
              <a:rPr lang="zh-TW" altLang="en-US" sz="1400" b="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r>
              <a:rPr lang="zh-TW" altLang="en-US" sz="1400" b="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類別方法</a:t>
            </a:r>
            <a:r>
              <a:rPr lang="en-US" altLang="zh-TW" sz="1400" b="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reverseOrder</a:t>
            </a:r>
            <a:r>
              <a:rPr lang="zh-TW" altLang="en-US" sz="1400" b="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來反轉順序</a:t>
            </a:r>
            <a:endParaRPr lang="zh-TW" altLang="en-US" sz="1400" b="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9" name="直線圖說文字 1 38"/>
          <p:cNvSpPr/>
          <p:nvPr/>
        </p:nvSpPr>
        <p:spPr bwMode="auto">
          <a:xfrm>
            <a:off x="3692280" y="4040124"/>
            <a:ext cx="776053" cy="603271"/>
          </a:xfrm>
          <a:prstGeom prst="borderCallout1">
            <a:avLst>
              <a:gd name="adj1" fmla="val 34901"/>
              <a:gd name="adj2" fmla="val -1965"/>
              <a:gd name="adj3" fmla="val 72194"/>
              <a:gd name="adj4" fmla="val -68923"/>
            </a:avLst>
          </a:prstGeom>
          <a:solidFill>
            <a:srgbClr val="FFFFFF"/>
          </a:solidFill>
          <a:ln w="31750" cap="sq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40" name="文字方塊 39"/>
          <p:cNvSpPr txBox="1"/>
          <p:nvPr/>
        </p:nvSpPr>
        <p:spPr>
          <a:xfrm>
            <a:off x="3643636" y="4047879"/>
            <a:ext cx="891933" cy="603271"/>
          </a:xfrm>
          <a:prstGeom prst="rect">
            <a:avLst/>
          </a:prstGeom>
          <a:noFill/>
          <a:ln w="28575"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zh-TW" altLang="en-US" sz="1600" b="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依序讀入數字</a:t>
            </a:r>
            <a:endParaRPr lang="zh-TW" altLang="en-US" sz="1600" b="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1111858" y="4020942"/>
            <a:ext cx="2017460" cy="866001"/>
          </a:xfrm>
          <a:prstGeom prst="rect">
            <a:avLst/>
          </a:prstGeom>
          <a:noFill/>
          <a:ln w="31750" cap="sq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1186389" y="4959325"/>
            <a:ext cx="2542497" cy="252556"/>
          </a:xfrm>
          <a:prstGeom prst="rect">
            <a:avLst/>
          </a:prstGeom>
          <a:noFill/>
          <a:ln w="31750" cap="sq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21" name="直線圖說文字 1 20"/>
          <p:cNvSpPr/>
          <p:nvPr/>
        </p:nvSpPr>
        <p:spPr bwMode="auto">
          <a:xfrm>
            <a:off x="3536560" y="1633388"/>
            <a:ext cx="2331583" cy="1078840"/>
          </a:xfrm>
          <a:prstGeom prst="borderCallout1">
            <a:avLst>
              <a:gd name="adj1" fmla="val 83575"/>
              <a:gd name="adj2" fmla="val -614"/>
              <a:gd name="adj3" fmla="val 197200"/>
              <a:gd name="adj4" fmla="val -83366"/>
            </a:avLst>
          </a:prstGeom>
          <a:solidFill>
            <a:srgbClr val="FFFFFF"/>
          </a:solidFill>
          <a:ln w="31750" cap="sq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cxnSp>
        <p:nvCxnSpPr>
          <p:cNvPr id="10" name="直線接點 9"/>
          <p:cNvCxnSpPr/>
          <p:nvPr/>
        </p:nvCxnSpPr>
        <p:spPr bwMode="auto">
          <a:xfrm flipH="1">
            <a:off x="2027784" y="2564904"/>
            <a:ext cx="1497267" cy="2439822"/>
          </a:xfrm>
          <a:prstGeom prst="line">
            <a:avLst/>
          </a:prstGeom>
          <a:noFill/>
          <a:ln w="31750" cap="sq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0" name="文字方塊 19"/>
          <p:cNvSpPr txBox="1"/>
          <p:nvPr/>
        </p:nvSpPr>
        <p:spPr>
          <a:xfrm>
            <a:off x="3532699" y="1664976"/>
            <a:ext cx="2442813" cy="1015663"/>
          </a:xfrm>
          <a:prstGeom prst="rect">
            <a:avLst/>
          </a:prstGeom>
          <a:noFill/>
          <a:ln w="28575"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>
              <a:defRPr/>
            </a:pPr>
            <a:r>
              <a:rPr lang="zh-TW" altLang="en-US" sz="1200" b="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由於</a:t>
            </a:r>
            <a:r>
              <a:rPr lang="zh-TW" altLang="en-US" sz="1200" b="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一般類別的物件都是用傳址呼叫</a:t>
            </a:r>
            <a:r>
              <a:rPr lang="zh-TW" altLang="en-US" sz="1200" b="0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的方式做存取，</a:t>
            </a:r>
            <a:r>
              <a:rPr lang="zh-TW" altLang="en-US" sz="1200" b="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而</a:t>
            </a:r>
            <a:r>
              <a:rPr lang="en-US" altLang="zh-TW" sz="1200" b="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int</a:t>
            </a:r>
            <a:r>
              <a:rPr lang="zh-TW" altLang="en-US" sz="1200" b="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基本型別則是用傳值呼叫</a:t>
            </a:r>
            <a:r>
              <a:rPr lang="zh-TW" altLang="en-US" sz="1200" b="0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的方式，</a:t>
            </a:r>
            <a:r>
              <a:rPr lang="zh-TW" altLang="en-US" sz="1200" b="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所以這裡我們</a:t>
            </a:r>
            <a:r>
              <a:rPr lang="zh-TW" altLang="en-US" sz="1200" b="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將</a:t>
            </a:r>
            <a:r>
              <a:rPr lang="en-US" altLang="zh-TW" sz="1200" b="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int</a:t>
            </a:r>
            <a:r>
              <a:rPr lang="zh-TW" altLang="en-US" sz="1200" b="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型別</a:t>
            </a:r>
            <a:r>
              <a:rPr lang="zh-TW" altLang="en-US" sz="1200" b="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改成</a:t>
            </a:r>
            <a:r>
              <a:rPr lang="en-US" altLang="zh-TW" sz="1200" b="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Integer</a:t>
            </a:r>
            <a:r>
              <a:rPr lang="zh-TW" altLang="en-US" sz="1200" b="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物件</a:t>
            </a:r>
            <a:r>
              <a:rPr lang="zh-TW" altLang="en-US" sz="1200" b="0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，我們會再第三章在介紹。</a:t>
            </a:r>
            <a:endParaRPr lang="zh-TW" altLang="en-US" sz="1200" b="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88003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2.3</a:t>
            </a:r>
            <a:r>
              <a:rPr lang="zh-TW" altLang="en-US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</a:t>
            </a:r>
            <a:r>
              <a:rPr lang="zh-TW" altLang="en-US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陣列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3360"/>
              </a:lnSpc>
              <a:buBlip>
                <a:blip r:embed="rId2"/>
              </a:buBlip>
            </a:pPr>
            <a:r>
              <a:rPr lang="zh-TW" altLang="en-US" b="1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多</a:t>
            </a:r>
            <a:r>
              <a:rPr lang="zh-TW" altLang="en-US" b="1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維</a:t>
            </a:r>
            <a:r>
              <a:rPr lang="zh-TW" altLang="en-US" b="1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陣列</a:t>
            </a:r>
            <a:r>
              <a:rPr lang="en-US" altLang="zh-TW" b="1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(1/2)</a:t>
            </a:r>
            <a:endParaRPr lang="en-US" altLang="zh-TW" b="1" dirty="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0" indent="0">
              <a:lnSpc>
                <a:spcPts val="3360"/>
              </a:lnSpc>
              <a:buNone/>
            </a:pPr>
            <a:r>
              <a:rPr lang="zh-TW" altLang="en-US" sz="20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       如果</a:t>
            </a:r>
            <a:r>
              <a:rPr lang="zh-TW" altLang="en-US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這些盒子（陣列元素）不止排成一列，而是好幾列在一起，形成一個矩形面積，則稱為「</a:t>
            </a:r>
            <a:r>
              <a:rPr lang="zh-TW" altLang="en-US" sz="2000" dirty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二維陣列</a:t>
            </a:r>
            <a:r>
              <a:rPr lang="zh-TW" altLang="en-US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」</a:t>
            </a:r>
            <a:r>
              <a:rPr lang="zh-TW" altLang="en-US" sz="20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。</a:t>
            </a:r>
            <a:endParaRPr lang="en-US" altLang="zh-TW" sz="2000" dirty="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0" indent="0">
              <a:lnSpc>
                <a:spcPts val="3360"/>
              </a:lnSpc>
              <a:buNone/>
            </a:pPr>
            <a:endParaRPr lang="en-US" altLang="zh-TW" sz="2400" b="1" dirty="0" smtClean="0">
              <a:solidFill>
                <a:srgbClr val="002060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>
              <a:lnSpc>
                <a:spcPts val="3360"/>
              </a:lnSpc>
              <a:buFont typeface="Wingdings" panose="05000000000000000000" pitchFamily="2" charset="2"/>
              <a:buChar char="ü"/>
            </a:pPr>
            <a:r>
              <a:rPr lang="zh-TW" altLang="en-US" sz="2000" b="1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宣告使用二維</a:t>
            </a:r>
            <a:r>
              <a:rPr lang="zh-TW" altLang="en-US" sz="2000" b="1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陣列</a:t>
            </a:r>
            <a:endParaRPr lang="en-US" altLang="zh-TW" sz="2000" b="1" dirty="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lvl="1">
              <a:lnSpc>
                <a:spcPts val="3360"/>
              </a:lnSpc>
              <a:buFont typeface="Arial" panose="020B0604020202020204" pitchFamily="34" charset="0"/>
              <a:buChar char="•"/>
            </a:pPr>
            <a:r>
              <a:rPr lang="zh-TW" altLang="en-US" sz="20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宣告</a:t>
            </a:r>
            <a:r>
              <a:rPr lang="zh-TW" altLang="en-US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整數 </a:t>
            </a:r>
            <a:r>
              <a:rPr lang="en-US" altLang="zh-TW" sz="20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2x5 </a:t>
            </a:r>
            <a:r>
              <a:rPr lang="en-US" altLang="zh-TW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array</a:t>
            </a:r>
            <a:r>
              <a:rPr lang="zh-TW" altLang="en-US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，未設定初始</a:t>
            </a:r>
            <a:r>
              <a:rPr lang="zh-TW" altLang="en-US" sz="20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值</a:t>
            </a:r>
            <a:endParaRPr lang="en-US" altLang="zh-TW" sz="2000" dirty="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914400" lvl="2" indent="0">
              <a:lnSpc>
                <a:spcPts val="3360"/>
              </a:lnSpc>
              <a:buNone/>
            </a:pPr>
            <a:r>
              <a:rPr lang="en-US" altLang="zh-TW" sz="18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int a[2][5</a:t>
            </a:r>
            <a:r>
              <a:rPr lang="en-US" altLang="zh-TW" sz="18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]</a:t>
            </a:r>
            <a:endParaRPr lang="en-US" altLang="zh-TW" sz="1600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lvl="1">
              <a:lnSpc>
                <a:spcPts val="3360"/>
              </a:lnSpc>
              <a:buFont typeface="Arial" panose="020B0604020202020204" pitchFamily="34" charset="0"/>
              <a:buChar char="•"/>
            </a:pPr>
            <a:r>
              <a:rPr lang="zh-TW" altLang="en-US" sz="20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宣告</a:t>
            </a:r>
            <a:r>
              <a:rPr lang="zh-TW" altLang="en-US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整數 </a:t>
            </a:r>
            <a:r>
              <a:rPr lang="en-US" altLang="zh-TW" sz="20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2x5 </a:t>
            </a:r>
            <a:r>
              <a:rPr lang="en-US" altLang="zh-TW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array</a:t>
            </a:r>
            <a:r>
              <a:rPr lang="zh-TW" altLang="en-US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，設定初始</a:t>
            </a:r>
            <a:r>
              <a:rPr lang="zh-TW" altLang="en-US" sz="20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值</a:t>
            </a:r>
            <a:endParaRPr lang="en-US" altLang="zh-TW" sz="2000" dirty="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914400" lvl="2" indent="0">
              <a:lnSpc>
                <a:spcPts val="3360"/>
              </a:lnSpc>
              <a:buNone/>
            </a:pPr>
            <a:r>
              <a:rPr lang="en-US" altLang="zh-TW" sz="18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int a[2][5] = {{80,60,22,50,75},{90,55,68,72,58}};</a:t>
            </a:r>
            <a:endParaRPr lang="zh-TW" altLang="en-US" sz="1800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lvl="1"/>
            <a:endParaRPr lang="en-US" altLang="zh-TW" sz="2000" dirty="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lvl="1"/>
            <a:endParaRPr lang="zh-TW" altLang="en-US" sz="2000" b="1" dirty="0">
              <a:solidFill>
                <a:srgbClr val="002060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endParaRPr lang="en-US" altLang="zh-TW" sz="2400" b="1" dirty="0">
              <a:solidFill>
                <a:srgbClr val="002060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endParaRPr lang="en-US" altLang="zh-TW" sz="2400" b="1" dirty="0">
              <a:solidFill>
                <a:srgbClr val="002060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0" indent="0">
              <a:buNone/>
            </a:pPr>
            <a:endParaRPr lang="zh-TW" altLang="en-US" sz="2000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NTUT MMS LAB</a:t>
            </a: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871BDD-994F-466C-8153-A686AD97389A}" type="slidenum">
              <a:rPr lang="en-US" altLang="zh-TW" smtClean="0"/>
              <a:pPr>
                <a:defRPr/>
              </a:pPr>
              <a:t>48</a:t>
            </a:fld>
            <a:endParaRPr lang="en-US" altLang="zh-TW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5610" y="2564904"/>
            <a:ext cx="3960440" cy="22758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34556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541" y="1579206"/>
            <a:ext cx="4838700" cy="4562475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2.3 </a:t>
            </a:r>
            <a:r>
              <a:rPr lang="zh-TW" altLang="en-US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陣列</a:t>
            </a:r>
            <a:endParaRPr lang="zh-TW" altLang="en-US" dirty="0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0613" y="2001294"/>
            <a:ext cx="2524125" cy="2647950"/>
          </a:xfrm>
          <a:prstGeom prst="rect">
            <a:avLst/>
          </a:prstGeom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Blip>
                <a:blip r:embed="rId4"/>
              </a:buBlip>
            </a:pPr>
            <a:r>
              <a:rPr lang="zh-TW" altLang="en-US" b="1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多</a:t>
            </a:r>
            <a:r>
              <a:rPr lang="zh-TW" altLang="en-US" b="1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維</a:t>
            </a:r>
            <a:r>
              <a:rPr lang="zh-TW" altLang="en-US" b="1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陣列</a:t>
            </a:r>
            <a:r>
              <a:rPr lang="en-US" altLang="zh-TW" b="1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(2/2</a:t>
            </a:r>
            <a:r>
              <a:rPr lang="en-US" altLang="zh-TW" b="1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)</a:t>
            </a:r>
            <a:endParaRPr lang="zh-TW" altLang="en-US" b="1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TW" b="1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NTUT MMS LAB</a:t>
            </a: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871BDD-994F-466C-8153-A686AD97389A}" type="slidenum">
              <a:rPr lang="en-US" altLang="zh-TW" smtClean="0"/>
              <a:pPr>
                <a:defRPr/>
              </a:pPr>
              <a:t>49</a:t>
            </a:fld>
            <a:endParaRPr lang="en-US" altLang="zh-TW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8320" y="4881019"/>
            <a:ext cx="3440335" cy="1976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向右箭號 13"/>
          <p:cNvSpPr/>
          <p:nvPr/>
        </p:nvSpPr>
        <p:spPr bwMode="auto">
          <a:xfrm>
            <a:off x="5471988" y="3480865"/>
            <a:ext cx="432048" cy="379579"/>
          </a:xfrm>
          <a:prstGeom prst="rightArrow">
            <a:avLst/>
          </a:prstGeom>
          <a:solidFill>
            <a:srgbClr val="FF0000"/>
          </a:solidFill>
          <a:ln w="31750" cap="sq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17" name="直線圖說文字 1 16"/>
          <p:cNvSpPr/>
          <p:nvPr/>
        </p:nvSpPr>
        <p:spPr bwMode="auto">
          <a:xfrm>
            <a:off x="7862841" y="4693694"/>
            <a:ext cx="1094357" cy="347496"/>
          </a:xfrm>
          <a:prstGeom prst="borderCallout1">
            <a:avLst>
              <a:gd name="adj1" fmla="val -3474"/>
              <a:gd name="adj2" fmla="val 13702"/>
              <a:gd name="adj3" fmla="val -53639"/>
              <a:gd name="adj4" fmla="val 2890"/>
            </a:avLst>
          </a:prstGeom>
          <a:solidFill>
            <a:srgbClr val="FFFFFF"/>
          </a:solidFill>
          <a:ln w="31750" cap="sq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7821235" y="4693694"/>
            <a:ext cx="1214815" cy="338554"/>
          </a:xfrm>
          <a:prstGeom prst="rect">
            <a:avLst/>
          </a:prstGeom>
          <a:noFill/>
          <a:ln w="28575"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zh-TW" altLang="en-US" sz="1600" b="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輸出</a:t>
            </a:r>
            <a:r>
              <a:rPr lang="zh-TW" altLang="en-US" sz="1600" b="0" dirty="0">
                <a:latin typeface="標楷體" panose="03000509000000000000" pitchFamily="65" charset="-120"/>
                <a:ea typeface="標楷體" panose="03000509000000000000" pitchFamily="65" charset="-120"/>
              </a:rPr>
              <a:t>結果</a:t>
            </a:r>
          </a:p>
        </p:txBody>
      </p:sp>
    </p:spTree>
    <p:extLst>
      <p:ext uri="{BB962C8B-B14F-4D97-AF65-F5344CB8AC3E}">
        <p14:creationId xmlns:p14="http://schemas.microsoft.com/office/powerpoint/2010/main" val="536223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2.1 </a:t>
            </a:r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條件處理</a:t>
            </a:r>
            <a:r>
              <a:rPr lang="en-US" altLang="zh-TW" dirty="0">
                <a:latin typeface="標楷體" pitchFamily="65" charset="-120"/>
                <a:ea typeface="標楷體" pitchFamily="65" charset="-120"/>
              </a:rPr>
              <a:t>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ts val="3360"/>
              </a:lnSpc>
              <a:buBlip>
                <a:blip r:embed="rId2"/>
              </a:buBlip>
            </a:pPr>
            <a:r>
              <a:rPr lang="zh-TW" altLang="en-US" b="1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關係運算子</a:t>
            </a:r>
            <a:r>
              <a:rPr lang="en-US" altLang="zh-TW" b="1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(2/2</a:t>
            </a:r>
            <a:r>
              <a:rPr lang="en-US" altLang="zh-TW" b="1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)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 smtClean="0"/>
              <a:t>NTUT MMS LAB</a:t>
            </a:r>
            <a:endParaRPr lang="en-US" altLang="zh-TW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871BDD-994F-466C-8153-A686AD97389A}" type="slidenum">
              <a:rPr lang="en-US" altLang="zh-TW" smtClean="0"/>
              <a:pPr>
                <a:defRPr/>
              </a:pPr>
              <a:t>5</a:t>
            </a:fld>
            <a:endParaRPr lang="en-US" altLang="zh-TW" dirty="0"/>
          </a:p>
        </p:txBody>
      </p:sp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rPr>
              <a:t/>
            </a:r>
            <a:br>
              <a: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rPr>
            </a:br>
            <a:endParaRPr kumimoji="1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2998309"/>
              </p:ext>
            </p:extLst>
          </p:nvPr>
        </p:nvGraphicFramePr>
        <p:xfrm>
          <a:off x="971600" y="1628800"/>
          <a:ext cx="7215240" cy="4500595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8038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38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38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38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914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關係運算子</a:t>
                      </a:r>
                      <a:endParaRPr lang="zh-TW" altLang="en-US" sz="1800" b="1" dirty="0" smtClean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用途</a:t>
                      </a:r>
                      <a:endParaRPr lang="zh-TW" altLang="en-US" sz="1800" b="1" dirty="0" smtClean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範例</a:t>
                      </a:r>
                      <a:endParaRPr lang="zh-TW" altLang="en-US" sz="1800" b="1" dirty="0" smtClean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結果</a:t>
                      </a:r>
                      <a:endParaRPr lang="zh-TW" altLang="en-US" sz="1800" b="1" dirty="0" smtClean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914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==</a:t>
                      </a:r>
                      <a:endParaRPr lang="zh-TW" altLang="en-US" sz="1800" dirty="0" smtClean="0"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等於</a:t>
                      </a:r>
                      <a:endParaRPr lang="zh-TW" altLang="en-US" sz="1800" dirty="0" smtClean="0"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20 == 20</a:t>
                      </a:r>
                      <a:endParaRPr lang="zh-TW" altLang="en-US" sz="1800" dirty="0" smtClean="0"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true</a:t>
                      </a:r>
                      <a:endParaRPr lang="en-US" sz="1800" dirty="0" smtClean="0"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9145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15 == 13</a:t>
                      </a:r>
                      <a:endParaRPr lang="zh-TW" altLang="en-US" sz="1800" dirty="0" smtClean="0"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false</a:t>
                      </a:r>
                      <a:endParaRPr lang="en-US" sz="1800" dirty="0" smtClean="0"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9145">
                <a:tc>
                  <a:txBody>
                    <a:bodyPr/>
                    <a:lstStyle/>
                    <a:p>
                      <a:pPr marL="0" marR="0" indent="0" algn="ctr" rtl="0" fontAlgn="base" latinLnBrk="0">
                        <a:spcBef>
                          <a:spcPts val="432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8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!=</a:t>
                      </a:r>
                      <a:endParaRPr lang="zh-TW" altLang="en-US" sz="1800" dirty="0"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rtl="0" fontAlgn="base" latinLnBrk="0">
                        <a:spcBef>
                          <a:spcPts val="432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18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不等於</a:t>
                      </a:r>
                      <a:endParaRPr lang="zh-TW" altLang="en-US" sz="1800" dirty="0"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rtl="0" fontAlgn="base" latinLnBrk="0">
                        <a:spcBef>
                          <a:spcPts val="432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8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20 != 20</a:t>
                      </a:r>
                      <a:endParaRPr lang="zh-TW" altLang="en-US" sz="1800"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rtl="0" fontAlgn="base" latinLnBrk="0">
                        <a:spcBef>
                          <a:spcPts val="432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false</a:t>
                      </a:r>
                      <a:endParaRPr lang="en-US" sz="1800" dirty="0"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9145">
                <a:tc>
                  <a:txBody>
                    <a:bodyPr/>
                    <a:lstStyle/>
                    <a:p>
                      <a:pPr marL="0" marR="0" indent="0" algn="ctr" rtl="0" fontAlgn="base" latinLnBrk="0">
                        <a:spcBef>
                          <a:spcPts val="432"/>
                        </a:spcBef>
                        <a:spcAft>
                          <a:spcPts val="0"/>
                        </a:spcAft>
                      </a:pPr>
                      <a:endParaRPr lang="zh-TW" altLang="en-US" sz="1800"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rtl="0" fontAlgn="base" latinLnBrk="0">
                        <a:spcBef>
                          <a:spcPts val="432"/>
                        </a:spcBef>
                        <a:spcAft>
                          <a:spcPts val="0"/>
                        </a:spcAft>
                      </a:pPr>
                      <a:endParaRPr lang="zh-TW" altLang="en-US" sz="1800" dirty="0"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rtl="0" fontAlgn="base" latinLnBrk="0">
                        <a:spcBef>
                          <a:spcPts val="432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8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15 != 13</a:t>
                      </a:r>
                      <a:endParaRPr lang="zh-TW" altLang="en-US" sz="1800"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rtl="0" fontAlgn="base" latinLnBrk="0">
                        <a:spcBef>
                          <a:spcPts val="432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true</a:t>
                      </a:r>
                      <a:endParaRPr lang="en-US" sz="1800" dirty="0"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9145">
                <a:tc>
                  <a:txBody>
                    <a:bodyPr/>
                    <a:lstStyle/>
                    <a:p>
                      <a:pPr marL="0" marR="0" indent="0" algn="ctr" rtl="0" fontAlgn="base" latinLnBrk="0">
                        <a:spcBef>
                          <a:spcPts val="432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8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&gt;</a:t>
                      </a:r>
                      <a:endParaRPr lang="zh-TW" altLang="en-US" sz="1800"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rtl="0" fontAlgn="base" latinLnBrk="0">
                        <a:spcBef>
                          <a:spcPts val="432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18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大於</a:t>
                      </a:r>
                      <a:endParaRPr lang="zh-TW" altLang="en-US" sz="1800" dirty="0"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rtl="0" fontAlgn="base" latinLnBrk="0">
                        <a:spcBef>
                          <a:spcPts val="432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8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20 &gt; 20</a:t>
                      </a:r>
                      <a:endParaRPr lang="zh-TW" altLang="en-US" sz="1800" dirty="0"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rtl="0" fontAlgn="base" latinLnBrk="0">
                        <a:spcBef>
                          <a:spcPts val="432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false</a:t>
                      </a:r>
                      <a:endParaRPr lang="en-US" sz="1800" dirty="0"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9145">
                <a:tc>
                  <a:txBody>
                    <a:bodyPr/>
                    <a:lstStyle/>
                    <a:p>
                      <a:pPr marL="0" marR="0" indent="0" algn="ctr" rtl="0" fontAlgn="base" latinLnBrk="0">
                        <a:spcBef>
                          <a:spcPts val="432"/>
                        </a:spcBef>
                        <a:spcAft>
                          <a:spcPts val="0"/>
                        </a:spcAft>
                      </a:pPr>
                      <a:endParaRPr lang="zh-TW" altLang="en-US" sz="1800"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rtl="0" fontAlgn="base" latinLnBrk="0">
                        <a:spcBef>
                          <a:spcPts val="432"/>
                        </a:spcBef>
                        <a:spcAft>
                          <a:spcPts val="0"/>
                        </a:spcAft>
                      </a:pPr>
                      <a:endParaRPr lang="zh-TW" altLang="en-US" sz="1800" dirty="0"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rtl="0" fontAlgn="base" latinLnBrk="0">
                        <a:spcBef>
                          <a:spcPts val="432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8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15 &gt; 13</a:t>
                      </a:r>
                      <a:endParaRPr lang="zh-TW" altLang="en-US" sz="1800" dirty="0"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rtl="0" fontAlgn="base" latinLnBrk="0">
                        <a:spcBef>
                          <a:spcPts val="432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true</a:t>
                      </a:r>
                      <a:endParaRPr lang="en-US" sz="1800" dirty="0"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9145">
                <a:tc>
                  <a:txBody>
                    <a:bodyPr/>
                    <a:lstStyle/>
                    <a:p>
                      <a:pPr marL="0" marR="0" indent="0" algn="ctr" rtl="0" fontAlgn="base" latinLnBrk="0">
                        <a:spcBef>
                          <a:spcPts val="432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8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&lt;</a:t>
                      </a:r>
                      <a:endParaRPr lang="zh-TW" altLang="en-US" sz="1800"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rtl="0" fontAlgn="base" latinLnBrk="0">
                        <a:spcBef>
                          <a:spcPts val="432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180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小於</a:t>
                      </a:r>
                      <a:endParaRPr lang="zh-TW" altLang="en-US" sz="1800"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rtl="0" fontAlgn="base" latinLnBrk="0">
                        <a:spcBef>
                          <a:spcPts val="432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8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20 &lt; 20</a:t>
                      </a:r>
                      <a:endParaRPr lang="zh-TW" altLang="en-US" sz="1800" dirty="0"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rtl="0" fontAlgn="base" latinLnBrk="0">
                        <a:spcBef>
                          <a:spcPts val="432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false</a:t>
                      </a:r>
                      <a:endParaRPr lang="en-US" sz="1800" dirty="0"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9145">
                <a:tc>
                  <a:txBody>
                    <a:bodyPr/>
                    <a:lstStyle/>
                    <a:p>
                      <a:pPr marL="0" marR="0" indent="0" algn="ctr" rtl="0" fontAlgn="base" latinLnBrk="0">
                        <a:spcBef>
                          <a:spcPts val="432"/>
                        </a:spcBef>
                        <a:spcAft>
                          <a:spcPts val="0"/>
                        </a:spcAft>
                      </a:pPr>
                      <a:endParaRPr lang="zh-TW" altLang="en-US" sz="1800"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rtl="0" fontAlgn="base" latinLnBrk="0">
                        <a:spcBef>
                          <a:spcPts val="432"/>
                        </a:spcBef>
                        <a:spcAft>
                          <a:spcPts val="0"/>
                        </a:spcAft>
                      </a:pPr>
                      <a:endParaRPr lang="zh-TW" altLang="en-US" sz="1800"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rtl="0" fontAlgn="base" latinLnBrk="0">
                        <a:spcBef>
                          <a:spcPts val="432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8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15 &lt; 13</a:t>
                      </a:r>
                      <a:endParaRPr lang="zh-TW" altLang="en-US" sz="1800" dirty="0"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rtl="0" fontAlgn="base" latinLnBrk="0">
                        <a:spcBef>
                          <a:spcPts val="432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false</a:t>
                      </a:r>
                      <a:endParaRPr lang="en-US" sz="1800" dirty="0"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9145">
                <a:tc>
                  <a:txBody>
                    <a:bodyPr/>
                    <a:lstStyle/>
                    <a:p>
                      <a:pPr marL="0" marR="0" indent="0" algn="ctr" rtl="0" fontAlgn="base" latinLnBrk="0">
                        <a:spcBef>
                          <a:spcPts val="432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8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&gt;=</a:t>
                      </a:r>
                      <a:endParaRPr lang="zh-TW" altLang="en-US" sz="1800" dirty="0"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rtl="0" fontAlgn="base" latinLnBrk="0">
                        <a:spcBef>
                          <a:spcPts val="432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18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大於或等於</a:t>
                      </a:r>
                      <a:endParaRPr lang="zh-TW" altLang="en-US" sz="1800" dirty="0"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rtl="0" fontAlgn="base" latinLnBrk="0">
                        <a:spcBef>
                          <a:spcPts val="432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8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20 &gt;= 20</a:t>
                      </a:r>
                      <a:endParaRPr lang="zh-TW" altLang="en-US" sz="1800"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rtl="0" fontAlgn="base" latinLnBrk="0">
                        <a:spcBef>
                          <a:spcPts val="432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true</a:t>
                      </a:r>
                      <a:endParaRPr lang="en-US" sz="1800" dirty="0"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09145">
                <a:tc>
                  <a:txBody>
                    <a:bodyPr/>
                    <a:lstStyle/>
                    <a:p>
                      <a:pPr marL="0" marR="0" indent="0" algn="ctr" rtl="0" fontAlgn="base" latinLnBrk="0">
                        <a:spcBef>
                          <a:spcPts val="432"/>
                        </a:spcBef>
                        <a:spcAft>
                          <a:spcPts val="0"/>
                        </a:spcAft>
                      </a:pPr>
                      <a:endParaRPr lang="zh-TW" altLang="en-US" sz="1800" dirty="0"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rtl="0" fontAlgn="base" latinLnBrk="0">
                        <a:spcBef>
                          <a:spcPts val="432"/>
                        </a:spcBef>
                        <a:spcAft>
                          <a:spcPts val="0"/>
                        </a:spcAft>
                      </a:pPr>
                      <a:endParaRPr lang="zh-TW" altLang="en-US" sz="1800" dirty="0"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rtl="0" fontAlgn="base" latinLnBrk="0">
                        <a:spcBef>
                          <a:spcPts val="432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8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15 &gt;= 13</a:t>
                      </a:r>
                      <a:endParaRPr lang="zh-TW" altLang="en-US" sz="1800" dirty="0"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rtl="0" fontAlgn="base" latinLnBrk="0">
                        <a:spcBef>
                          <a:spcPts val="432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true</a:t>
                      </a:r>
                      <a:endParaRPr lang="en-US" sz="1800" dirty="0"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Homework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繳交期限</a:t>
            </a:r>
            <a:r>
              <a:rPr lang="zh-TW" altLang="en-US" dirty="0" smtClean="0"/>
              <a:t>： </a:t>
            </a:r>
            <a:r>
              <a:rPr lang="en-US" altLang="zh-TW" dirty="0" smtClean="0"/>
              <a:t>10/10 </a:t>
            </a:r>
            <a:r>
              <a:rPr lang="en-US" altLang="zh-TW" dirty="0" smtClean="0"/>
              <a:t>(</a:t>
            </a:r>
            <a:r>
              <a:rPr lang="zh-TW" altLang="en-US" dirty="0" smtClean="0"/>
              <a:t>四</a:t>
            </a:r>
            <a:r>
              <a:rPr lang="en-US" altLang="zh-TW" dirty="0" smtClean="0"/>
              <a:t>) </a:t>
            </a:r>
            <a:r>
              <a:rPr lang="zh-TW" altLang="en-US" dirty="0"/>
              <a:t>晚上</a:t>
            </a:r>
            <a:r>
              <a:rPr lang="en-US" altLang="zh-TW" dirty="0"/>
              <a:t>11:59</a:t>
            </a:r>
            <a:r>
              <a:rPr lang="zh-TW" altLang="en-US" dirty="0" smtClean="0"/>
              <a:t>前</a:t>
            </a:r>
            <a:endParaRPr lang="en-US" altLang="zh-TW" dirty="0" smtClean="0"/>
          </a:p>
          <a:p>
            <a:r>
              <a:rPr lang="zh-TW" altLang="en-US" dirty="0" smtClean="0"/>
              <a:t>繳交</a:t>
            </a:r>
            <a:r>
              <a:rPr lang="zh-TW" altLang="en-US" dirty="0"/>
              <a:t>格式</a:t>
            </a:r>
            <a:r>
              <a:rPr lang="zh-TW" altLang="en-US" dirty="0" smtClean="0"/>
              <a:t>：</a:t>
            </a:r>
            <a:r>
              <a:rPr lang="en-US" altLang="zh-TW" dirty="0"/>
              <a:t> </a:t>
            </a:r>
            <a:r>
              <a:rPr lang="en-US" altLang="zh-TW" dirty="0" smtClean="0"/>
              <a:t>101360352_</a:t>
            </a:r>
            <a:r>
              <a:rPr lang="zh-TW" altLang="en-US" dirty="0"/>
              <a:t>黃彥岳</a:t>
            </a:r>
            <a:r>
              <a:rPr lang="en-US" altLang="zh-TW" dirty="0" smtClean="0"/>
              <a:t>.</a:t>
            </a:r>
            <a:r>
              <a:rPr lang="en-US" altLang="zh-TW" dirty="0"/>
              <a:t>zip</a:t>
            </a:r>
          </a:p>
          <a:p>
            <a:r>
              <a:rPr lang="zh-TW" altLang="en-US" dirty="0" smtClean="0"/>
              <a:t>繳交內容：將投影片的</a:t>
            </a:r>
            <a:r>
              <a:rPr lang="en-US" altLang="zh-TW" dirty="0"/>
              <a:t>P7, P8, P10, P12, P14, P15, P16, P19, P21, P24, P26, P28 , P30 , P32 , P34 , P39 , P40, P41, P42, P43 , P45, P47, P49</a:t>
            </a:r>
            <a:r>
              <a:rPr lang="zh-TW" altLang="en-US" dirty="0" smtClean="0"/>
              <a:t>程式重新寫過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Homework\Upload\Upload-HW-CH2</a:t>
            </a:r>
            <a:endParaRPr lang="en-US" altLang="zh-TW" dirty="0"/>
          </a:p>
          <a:p>
            <a:pPr lvl="1"/>
            <a:r>
              <a:rPr lang="zh-TW" altLang="en-US" dirty="0" smtClean="0"/>
              <a:t>繳交</a:t>
            </a:r>
            <a:r>
              <a:rPr lang="zh-TW" altLang="en-US" dirty="0"/>
              <a:t>內容：</a:t>
            </a:r>
            <a:r>
              <a:rPr lang="zh-TW" altLang="en-US" u="sng" dirty="0"/>
              <a:t>心得報告</a:t>
            </a:r>
            <a:r>
              <a:rPr lang="zh-TW" altLang="en-US" dirty="0" smtClean="0"/>
              <a:t>和</a:t>
            </a:r>
            <a:r>
              <a:rPr lang="zh-TW" altLang="en-US" u="sng" dirty="0" smtClean="0"/>
              <a:t>程式專案</a:t>
            </a:r>
            <a:endParaRPr lang="en-US" altLang="zh-TW" u="sng" dirty="0" smtClean="0"/>
          </a:p>
          <a:p>
            <a:pPr lvl="1"/>
            <a:r>
              <a:rPr lang="zh-TW" altLang="zh-TW" dirty="0" smtClean="0"/>
              <a:t>需要</a:t>
            </a:r>
            <a:r>
              <a:rPr lang="zh-TW" altLang="zh-TW" dirty="0"/>
              <a:t>上傳到</a:t>
            </a:r>
            <a:r>
              <a:rPr lang="en-US" altLang="zh-TW" dirty="0" err="1"/>
              <a:t>Github</a:t>
            </a:r>
            <a:r>
              <a:rPr lang="en-US" altLang="zh-TW" dirty="0"/>
              <a:t> </a:t>
            </a:r>
            <a:endParaRPr lang="zh-TW" altLang="zh-TW" dirty="0"/>
          </a:p>
          <a:p>
            <a:pPr marL="0" indent="0">
              <a:buNone/>
            </a:pPr>
            <a:endParaRPr lang="en-US" altLang="zh-TW" dirty="0" smtClean="0"/>
          </a:p>
          <a:p>
            <a:r>
              <a:rPr lang="en-US" altLang="zh-TW" smtClean="0"/>
              <a:t>10/18</a:t>
            </a:r>
            <a:r>
              <a:rPr lang="zh-TW" altLang="en-US" smtClean="0"/>
              <a:t>要</a:t>
            </a:r>
            <a:r>
              <a:rPr lang="zh-TW" altLang="en-US" dirty="0" smtClean="0"/>
              <a:t>考試</a:t>
            </a:r>
            <a:r>
              <a:rPr lang="en-US" altLang="zh-TW" dirty="0" smtClean="0"/>
              <a:t>, </a:t>
            </a:r>
            <a:r>
              <a:rPr lang="zh-TW" altLang="en-US" dirty="0"/>
              <a:t>在紙本上直接寫程式碼</a:t>
            </a: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NTUT MMS LAB</a:t>
            </a: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871BDD-994F-466C-8153-A686AD97389A}" type="slidenum">
              <a:rPr lang="en-US" altLang="zh-TW" smtClean="0"/>
              <a:pPr>
                <a:defRPr/>
              </a:pPr>
              <a:t>50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87208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33"/>
          <p:cNvGrpSpPr>
            <a:grpSpLocks/>
          </p:cNvGrpSpPr>
          <p:nvPr/>
        </p:nvGrpSpPr>
        <p:grpSpPr bwMode="auto">
          <a:xfrm>
            <a:off x="5694363" y="2436813"/>
            <a:ext cx="461962" cy="344487"/>
            <a:chOff x="6444208" y="2492896"/>
            <a:chExt cx="461975" cy="344545"/>
          </a:xfrm>
        </p:grpSpPr>
        <p:cxnSp>
          <p:nvCxnSpPr>
            <p:cNvPr id="7259" name="直線單箭頭接點 34"/>
            <p:cNvCxnSpPr>
              <a:cxnSpLocks noChangeShapeType="1"/>
            </p:cNvCxnSpPr>
            <p:nvPr/>
          </p:nvCxnSpPr>
          <p:spPr bwMode="auto">
            <a:xfrm flipV="1">
              <a:off x="6486289" y="2837440"/>
              <a:ext cx="419894" cy="1"/>
            </a:xfrm>
            <a:prstGeom prst="straightConnector1">
              <a:avLst/>
            </a:prstGeom>
            <a:noFill/>
            <a:ln w="31750" cap="sq" algn="ctr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7260" name="文字方塊 42"/>
            <p:cNvSpPr txBox="1">
              <a:spLocks noChangeArrowheads="1"/>
            </p:cNvSpPr>
            <p:nvPr/>
          </p:nvSpPr>
          <p:spPr bwMode="auto">
            <a:xfrm>
              <a:off x="6444208" y="2492896"/>
              <a:ext cx="36004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TW" altLang="en-US" sz="1400"/>
                <a:t>真</a:t>
              </a:r>
            </a:p>
          </p:txBody>
        </p:sp>
      </p:grpSp>
      <p:sp>
        <p:nvSpPr>
          <p:cNvPr id="7171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2.1 </a:t>
            </a:r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條件處理</a:t>
            </a:r>
            <a:r>
              <a:rPr lang="en-US" altLang="zh-TW" dirty="0">
                <a:latin typeface="標楷體" pitchFamily="65" charset="-120"/>
                <a:ea typeface="標楷體" pitchFamily="65" charset="-120"/>
              </a:rPr>
              <a:t> </a:t>
            </a:r>
            <a:endParaRPr lang="zh-TW" altLang="en-US" dirty="0" smtClean="0"/>
          </a:p>
        </p:txBody>
      </p:sp>
      <p:sp>
        <p:nvSpPr>
          <p:cNvPr id="7172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3360"/>
              </a:lnSpc>
              <a:buBlip>
                <a:blip r:embed="rId2"/>
              </a:buBlip>
            </a:pPr>
            <a:r>
              <a:rPr lang="en-US" altLang="zh-TW" b="1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if</a:t>
            </a:r>
            <a:r>
              <a:rPr lang="zh-TW" altLang="en-US" b="1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敘述</a:t>
            </a:r>
            <a:r>
              <a:rPr lang="en-US" altLang="zh-TW" b="1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(1/2)</a:t>
            </a:r>
            <a:endParaRPr lang="en-US" altLang="zh-TW" b="1" dirty="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0" indent="0">
              <a:lnSpc>
                <a:spcPts val="3360"/>
              </a:lnSpc>
              <a:buNone/>
            </a:pPr>
            <a:r>
              <a:rPr lang="en-US" altLang="zh-TW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</a:t>
            </a:r>
            <a:r>
              <a:rPr lang="en-US" altLang="zh-TW" sz="20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      </a:t>
            </a:r>
            <a:r>
              <a:rPr lang="zh-TW" altLang="en-US" sz="20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在</a:t>
            </a:r>
            <a:r>
              <a:rPr lang="en-US" altLang="zh-TW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if</a:t>
            </a:r>
            <a:r>
              <a:rPr lang="zh-TW" altLang="en-US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敘述中處理</a:t>
            </a:r>
            <a:r>
              <a:rPr lang="en-US" altLang="zh-TW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2</a:t>
            </a:r>
            <a:r>
              <a:rPr lang="zh-TW" altLang="en-US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行以上的的程式敘述句，必須在</a:t>
            </a:r>
            <a:r>
              <a:rPr lang="en-US" altLang="zh-TW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if</a:t>
            </a:r>
            <a:r>
              <a:rPr lang="zh-TW" altLang="en-US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敘述的內部用</a:t>
            </a:r>
            <a:r>
              <a:rPr lang="en-US" altLang="zh-TW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{ }</a:t>
            </a:r>
            <a:r>
              <a:rPr lang="zh-TW" altLang="en-US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將所有的程式敘述句框住。</a:t>
            </a:r>
          </a:p>
          <a:p>
            <a:pPr marL="0" indent="0">
              <a:buNone/>
            </a:pPr>
            <a:endParaRPr lang="en-US" altLang="zh-TW" b="1" dirty="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7174" name="投影片編號版面配置區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A8D3E9C-CCC1-4BB3-A906-4E5F757C2A44}" type="slidenum">
              <a:rPr lang="en-US" altLang="zh-TW" smtClean="0"/>
              <a:pPr/>
              <a:t>6</a:t>
            </a:fld>
            <a:endParaRPr lang="en-US" altLang="zh-TW" dirty="0" smtClean="0"/>
          </a:p>
        </p:txBody>
      </p:sp>
      <p:sp>
        <p:nvSpPr>
          <p:cNvPr id="7189" name="矩形 44"/>
          <p:cNvSpPr>
            <a:spLocks noChangeArrowheads="1"/>
          </p:cNvSpPr>
          <p:nvPr/>
        </p:nvSpPr>
        <p:spPr bwMode="auto">
          <a:xfrm>
            <a:off x="5651500" y="2492375"/>
            <a:ext cx="534988" cy="576263"/>
          </a:xfrm>
          <a:prstGeom prst="rect">
            <a:avLst/>
          </a:prstGeom>
          <a:solidFill>
            <a:schemeClr val="bg1"/>
          </a:solidFill>
          <a:ln w="31750" cap="sq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pic>
        <p:nvPicPr>
          <p:cNvPr id="3994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76056" y="2295548"/>
            <a:ext cx="3394632" cy="39861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矩形 3"/>
          <p:cNvSpPr/>
          <p:nvPr/>
        </p:nvSpPr>
        <p:spPr bwMode="auto">
          <a:xfrm>
            <a:off x="899592" y="3262754"/>
            <a:ext cx="3240360" cy="2592288"/>
          </a:xfrm>
          <a:prstGeom prst="rect">
            <a:avLst/>
          </a:prstGeom>
          <a:solidFill>
            <a:schemeClr val="bg1">
              <a:lumMod val="85000"/>
            </a:schemeClr>
          </a:solidFill>
          <a:ln w="31750" cap="sq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l" eaLnBrk="1" fontAlgn="ctr" hangingPunct="1">
              <a:spcBef>
                <a:spcPct val="50000"/>
              </a:spcBef>
            </a:pP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l" eaLnBrk="1" fontAlgn="ctr" hangingPunct="1">
              <a:spcBef>
                <a:spcPct val="50000"/>
              </a:spcBef>
            </a:pP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if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條件式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 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l" eaLnBrk="1" fontAlgn="ctr" hangingPunct="1">
              <a:spcBef>
                <a:spcPct val="50000"/>
              </a:spcBef>
            </a:pP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{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l" eaLnBrk="1" fontAlgn="ctr" hangingPunct="1">
              <a:spcBef>
                <a:spcPct val="50000"/>
              </a:spcBef>
            </a:pP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  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程式執行動作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1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;</a:t>
            </a:r>
          </a:p>
          <a:p>
            <a:pPr algn="l" eaLnBrk="1" fontAlgn="ctr" hangingPunct="1">
              <a:spcBef>
                <a:spcPct val="50000"/>
              </a:spcBef>
            </a:pP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  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程式執行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動作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2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;  </a:t>
            </a:r>
          </a:p>
          <a:p>
            <a:pPr algn="l" eaLnBrk="1" fontAlgn="ctr" hangingPunct="1">
              <a:spcBef>
                <a:spcPct val="50000"/>
              </a:spcBef>
            </a:pP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  …</a:t>
            </a:r>
          </a:p>
          <a:p>
            <a:pPr algn="l" eaLnBrk="1" fontAlgn="ctr" hangingPunct="1">
              <a:spcBef>
                <a:spcPct val="50000"/>
              </a:spcBef>
            </a:pP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}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824243" y="3262754"/>
            <a:ext cx="75349" cy="2592288"/>
          </a:xfrm>
          <a:prstGeom prst="rect">
            <a:avLst/>
          </a:prstGeom>
          <a:solidFill>
            <a:srgbClr val="000099"/>
          </a:solidFill>
          <a:ln w="31750" cap="sq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8" name="流程圖: 結束點 7"/>
          <p:cNvSpPr/>
          <p:nvPr/>
        </p:nvSpPr>
        <p:spPr bwMode="auto">
          <a:xfrm>
            <a:off x="495702" y="3118577"/>
            <a:ext cx="720080" cy="288354"/>
          </a:xfrm>
          <a:prstGeom prst="flowChartTerminator">
            <a:avLst/>
          </a:prstGeom>
          <a:solidFill>
            <a:schemeClr val="bg1"/>
          </a:solidFill>
          <a:ln w="19050" cap="sq" cmpd="sng" algn="ctr">
            <a:solidFill>
              <a:srgbClr val="0000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554235" y="3093477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語</a:t>
            </a:r>
            <a:r>
              <a:rPr lang="zh-TW" altLang="en-US" sz="1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法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Blip>
                <a:blip r:embed="rId2"/>
              </a:buBlip>
            </a:pPr>
            <a:r>
              <a:rPr lang="en-US" altLang="zh-TW" b="1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if</a:t>
            </a:r>
            <a:r>
              <a:rPr lang="zh-TW" altLang="en-US" b="1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敘述</a:t>
            </a:r>
            <a:r>
              <a:rPr lang="en-US" altLang="zh-TW" b="1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(2/2</a:t>
            </a:r>
            <a:r>
              <a:rPr lang="en-US" altLang="zh-TW" b="1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)</a:t>
            </a:r>
            <a:endParaRPr lang="en-US" altLang="zh-TW" b="1" dirty="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endParaRPr lang="zh-TW" altLang="en-US" sz="2400" b="1" dirty="0">
              <a:solidFill>
                <a:srgbClr val="002060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2.1 </a:t>
            </a:r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條件處理</a:t>
            </a:r>
            <a:r>
              <a:rPr lang="en-US" altLang="zh-TW" dirty="0">
                <a:latin typeface="標楷體" pitchFamily="65" charset="-120"/>
                <a:ea typeface="標楷體" pitchFamily="65" charset="-120"/>
              </a:rPr>
              <a:t> 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 smtClean="0"/>
              <a:t>NTUT MMS LAB</a:t>
            </a:r>
            <a:endParaRPr lang="en-US" altLang="zh-TW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871BDD-994F-466C-8153-A686AD97389A}" type="slidenum">
              <a:rPr lang="en-US" altLang="zh-TW" smtClean="0"/>
              <a:pPr>
                <a:defRPr/>
              </a:pPr>
              <a:t>7</a:t>
            </a:fld>
            <a:endParaRPr lang="en-US" altLang="zh-TW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785" y="1690513"/>
            <a:ext cx="4400550" cy="3990975"/>
          </a:xfrm>
          <a:prstGeom prst="rect">
            <a:avLst/>
          </a:prstGeom>
          <a:ln>
            <a:solidFill>
              <a:srgbClr val="000099"/>
            </a:solidFill>
          </a:ln>
        </p:spPr>
      </p:pic>
      <p:sp>
        <p:nvSpPr>
          <p:cNvPr id="22" name="直線圖說文字 1 21"/>
          <p:cNvSpPr/>
          <p:nvPr/>
        </p:nvSpPr>
        <p:spPr bwMode="auto">
          <a:xfrm>
            <a:off x="3278167" y="1995435"/>
            <a:ext cx="2441695" cy="338554"/>
          </a:xfrm>
          <a:prstGeom prst="borderCallout1">
            <a:avLst>
              <a:gd name="adj1" fmla="val 107277"/>
              <a:gd name="adj2" fmla="val 46869"/>
              <a:gd name="adj3" fmla="val 395123"/>
              <a:gd name="adj4" fmla="val 27619"/>
            </a:avLst>
          </a:prstGeom>
          <a:solidFill>
            <a:srgbClr val="FFFFFF"/>
          </a:solidFill>
          <a:ln w="31750" cap="sq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3267153" y="1995435"/>
            <a:ext cx="2441695" cy="338554"/>
          </a:xfrm>
          <a:prstGeom prst="rect">
            <a:avLst/>
          </a:prstGeom>
          <a:noFill/>
          <a:ln w="28575"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zh-TW" altLang="en-US" sz="1600" b="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讀取字元緩衝區裡的資料</a:t>
            </a:r>
            <a:endParaRPr lang="zh-TW" altLang="en-US" sz="1600" b="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5" name="直線圖說文字 1 24"/>
          <p:cNvSpPr/>
          <p:nvPr/>
        </p:nvSpPr>
        <p:spPr bwMode="auto">
          <a:xfrm>
            <a:off x="3534965" y="4054147"/>
            <a:ext cx="2304257" cy="599032"/>
          </a:xfrm>
          <a:prstGeom prst="borderCallout1">
            <a:avLst>
              <a:gd name="adj1" fmla="val 50350"/>
              <a:gd name="adj2" fmla="val -540"/>
              <a:gd name="adj3" fmla="val -22740"/>
              <a:gd name="adj4" fmla="val -20768"/>
            </a:avLst>
          </a:prstGeom>
          <a:solidFill>
            <a:srgbClr val="FFFFFF"/>
          </a:solidFill>
          <a:ln w="31750" cap="sq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2929188" y="4063089"/>
            <a:ext cx="3620293" cy="584775"/>
          </a:xfrm>
          <a:prstGeom prst="rect">
            <a:avLst/>
          </a:prstGeom>
          <a:noFill/>
          <a:ln w="28575"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zh-TW" altLang="en-US" sz="1600" b="0" dirty="0">
                <a:latin typeface="標楷體" panose="03000509000000000000" pitchFamily="65" charset="-120"/>
                <a:ea typeface="標楷體" panose="03000509000000000000" pitchFamily="65" charset="-120"/>
              </a:rPr>
              <a:t>使用者從鍵盤輸入的</a:t>
            </a:r>
            <a:r>
              <a:rPr lang="zh-TW" altLang="en-US" sz="1600" b="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值，</a:t>
            </a:r>
            <a:endParaRPr lang="en-US" altLang="zh-TW" sz="1600" b="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defRPr/>
            </a:pPr>
            <a:r>
              <a:rPr lang="zh-TW" altLang="en-US" sz="1600" b="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再</a:t>
            </a:r>
            <a:r>
              <a:rPr lang="zh-TW" altLang="en-US" sz="1600" b="0" dirty="0">
                <a:latin typeface="標楷體" panose="03000509000000000000" pitchFamily="65" charset="-120"/>
                <a:ea typeface="標楷體" panose="03000509000000000000" pitchFamily="65" charset="-120"/>
              </a:rPr>
              <a:t>指定給變數</a:t>
            </a:r>
            <a:r>
              <a:rPr lang="en-US" altLang="zh-TW" sz="1600" b="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num</a:t>
            </a:r>
            <a:endParaRPr lang="en-US" altLang="zh-TW" sz="1600" b="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2" name="直線圖說文字 1 31"/>
          <p:cNvSpPr/>
          <p:nvPr/>
        </p:nvSpPr>
        <p:spPr bwMode="auto">
          <a:xfrm>
            <a:off x="2723038" y="5277101"/>
            <a:ext cx="2985810" cy="599032"/>
          </a:xfrm>
          <a:prstGeom prst="borderCallout1">
            <a:avLst>
              <a:gd name="adj1" fmla="val -532"/>
              <a:gd name="adj2" fmla="val 9800"/>
              <a:gd name="adj3" fmla="val -107544"/>
              <a:gd name="adj4" fmla="val -2028"/>
            </a:avLst>
          </a:prstGeom>
          <a:solidFill>
            <a:srgbClr val="FFFFFF"/>
          </a:solidFill>
          <a:ln w="31750" cap="sq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2380976" y="5291358"/>
            <a:ext cx="3620293" cy="584775"/>
          </a:xfrm>
          <a:prstGeom prst="rect">
            <a:avLst/>
          </a:prstGeom>
          <a:noFill/>
          <a:ln w="28575"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zh-TW" altLang="en-US" sz="1600" b="0" dirty="0">
                <a:latin typeface="標楷體" panose="03000509000000000000" pitchFamily="65" charset="-120"/>
                <a:ea typeface="標楷體" panose="03000509000000000000" pitchFamily="65" charset="-120"/>
              </a:rPr>
              <a:t>當使用者輸入值為</a:t>
            </a:r>
            <a:r>
              <a:rPr lang="en-US" altLang="zh-TW" sz="1600" b="0" dirty="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zh-TW" altLang="en-US" sz="1600" b="0" dirty="0">
                <a:latin typeface="標楷體" panose="03000509000000000000" pitchFamily="65" charset="-120"/>
                <a:ea typeface="標楷體" panose="03000509000000000000" pitchFamily="65" charset="-120"/>
              </a:rPr>
              <a:t>時</a:t>
            </a:r>
            <a:r>
              <a:rPr lang="zh-TW" altLang="en-US" sz="1600" b="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，會依序</a:t>
            </a:r>
            <a:endParaRPr lang="en-US" altLang="zh-TW" sz="1600" b="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defRPr/>
            </a:pPr>
            <a:r>
              <a:rPr lang="zh-TW" altLang="en-US" sz="1600" b="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執行</a:t>
            </a:r>
            <a:r>
              <a:rPr lang="zh-TW" altLang="en-US" sz="1600" b="0" dirty="0">
                <a:latin typeface="標楷體" panose="03000509000000000000" pitchFamily="65" charset="-120"/>
                <a:ea typeface="標楷體" panose="03000509000000000000" pitchFamily="65" charset="-120"/>
              </a:rPr>
              <a:t>程式區塊內的所有程式碼</a:t>
            </a:r>
          </a:p>
        </p:txBody>
      </p:sp>
      <p:sp>
        <p:nvSpPr>
          <p:cNvPr id="34" name="向右箭號 33"/>
          <p:cNvSpPr/>
          <p:nvPr/>
        </p:nvSpPr>
        <p:spPr bwMode="auto">
          <a:xfrm>
            <a:off x="5304698" y="3359949"/>
            <a:ext cx="432048" cy="379579"/>
          </a:xfrm>
          <a:prstGeom prst="rightArrow">
            <a:avLst/>
          </a:prstGeom>
          <a:solidFill>
            <a:srgbClr val="FF0000"/>
          </a:solidFill>
          <a:ln w="31750" cap="sq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4211" y="1466949"/>
            <a:ext cx="1940561" cy="1975214"/>
          </a:xfrm>
          <a:prstGeom prst="rect">
            <a:avLst/>
          </a:prstGeom>
          <a:ln>
            <a:solidFill>
              <a:srgbClr val="000099"/>
            </a:solidFill>
          </a:ln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93690" y="4115631"/>
            <a:ext cx="1940561" cy="1923078"/>
          </a:xfrm>
          <a:prstGeom prst="rect">
            <a:avLst/>
          </a:prstGeom>
          <a:ln>
            <a:solidFill>
              <a:srgbClr val="000099"/>
            </a:solidFill>
          </a:ln>
        </p:spPr>
      </p:pic>
      <p:sp>
        <p:nvSpPr>
          <p:cNvPr id="35" name="直線圖說文字 1 34"/>
          <p:cNvSpPr/>
          <p:nvPr/>
        </p:nvSpPr>
        <p:spPr bwMode="auto">
          <a:xfrm>
            <a:off x="7766890" y="3293854"/>
            <a:ext cx="1094357" cy="347496"/>
          </a:xfrm>
          <a:prstGeom prst="borderCallout1">
            <a:avLst>
              <a:gd name="adj1" fmla="val 50350"/>
              <a:gd name="adj2" fmla="val -540"/>
              <a:gd name="adj3" fmla="val -22740"/>
              <a:gd name="adj4" fmla="val -20768"/>
            </a:avLst>
          </a:prstGeom>
          <a:solidFill>
            <a:srgbClr val="FFFFFF"/>
          </a:solidFill>
          <a:ln w="31750" cap="sq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7725532" y="3305168"/>
            <a:ext cx="1214815" cy="338554"/>
          </a:xfrm>
          <a:prstGeom prst="rect">
            <a:avLst/>
          </a:prstGeom>
          <a:noFill/>
          <a:ln w="28575"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zh-TW" altLang="en-US" sz="1600" b="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輸出</a:t>
            </a:r>
            <a:r>
              <a:rPr lang="zh-TW" altLang="en-US" sz="1600" b="0" dirty="0">
                <a:latin typeface="標楷體" panose="03000509000000000000" pitchFamily="65" charset="-120"/>
                <a:ea typeface="標楷體" panose="03000509000000000000" pitchFamily="65" charset="-120"/>
              </a:rPr>
              <a:t>結果</a:t>
            </a:r>
          </a:p>
        </p:txBody>
      </p:sp>
      <p:sp>
        <p:nvSpPr>
          <p:cNvPr id="37" name="直線圖說文字 1 36"/>
          <p:cNvSpPr/>
          <p:nvPr/>
        </p:nvSpPr>
        <p:spPr bwMode="auto">
          <a:xfrm>
            <a:off x="7772445" y="5806481"/>
            <a:ext cx="1094357" cy="347496"/>
          </a:xfrm>
          <a:prstGeom prst="borderCallout1">
            <a:avLst>
              <a:gd name="adj1" fmla="val 50350"/>
              <a:gd name="adj2" fmla="val -540"/>
              <a:gd name="adj3" fmla="val -55633"/>
              <a:gd name="adj4" fmla="val -33533"/>
            </a:avLst>
          </a:prstGeom>
          <a:solidFill>
            <a:srgbClr val="FFFFFF"/>
          </a:solidFill>
          <a:ln w="31750" cap="sq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7754800" y="5802725"/>
            <a:ext cx="1105874" cy="338554"/>
          </a:xfrm>
          <a:prstGeom prst="rect">
            <a:avLst/>
          </a:prstGeom>
          <a:noFill/>
          <a:ln w="28575"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zh-TW" altLang="en-US" sz="1600" b="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輸出</a:t>
            </a:r>
            <a:r>
              <a:rPr lang="zh-TW" altLang="en-US" sz="1600" b="0" dirty="0">
                <a:latin typeface="標楷體" panose="03000509000000000000" pitchFamily="65" charset="-120"/>
                <a:ea typeface="標楷體" panose="03000509000000000000" pitchFamily="65" charset="-120"/>
              </a:rPr>
              <a:t>結果</a:t>
            </a:r>
          </a:p>
        </p:txBody>
      </p:sp>
      <p:sp>
        <p:nvSpPr>
          <p:cNvPr id="10" name="文字方塊 9"/>
          <p:cNvSpPr txBox="1"/>
          <p:nvPr/>
        </p:nvSpPr>
        <p:spPr>
          <a:xfrm>
            <a:off x="6163593" y="1030940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條件成立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6064420" y="3704428"/>
            <a:ext cx="17719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條件不成立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82265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2.1 </a:t>
            </a:r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條件處理</a:t>
            </a:r>
            <a:r>
              <a:rPr lang="en-US" altLang="zh-TW" dirty="0">
                <a:latin typeface="標楷體" pitchFamily="65" charset="-120"/>
                <a:ea typeface="標楷體" pitchFamily="65" charset="-120"/>
              </a:rPr>
              <a:t>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90030" y="836712"/>
            <a:ext cx="8856662" cy="5949950"/>
          </a:xfrm>
        </p:spPr>
        <p:txBody>
          <a:bodyPr/>
          <a:lstStyle/>
          <a:p>
            <a:pPr algn="just">
              <a:lnSpc>
                <a:spcPts val="3360"/>
              </a:lnSpc>
              <a:buBlip>
                <a:blip r:embed="rId2"/>
              </a:buBlip>
            </a:pPr>
            <a:r>
              <a:rPr lang="zh-TW" altLang="en-US" b="1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常見的</a:t>
            </a:r>
            <a:r>
              <a:rPr lang="en-US" altLang="zh-TW" b="1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if</a:t>
            </a:r>
            <a:r>
              <a:rPr lang="zh-TW" altLang="en-US" b="1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錯誤</a:t>
            </a:r>
            <a:endParaRPr lang="en-US" altLang="zh-TW" b="1" dirty="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algn="just">
              <a:lnSpc>
                <a:spcPts val="3360"/>
              </a:lnSpc>
              <a:buNone/>
            </a:pPr>
            <a:r>
              <a:rPr lang="zh-TW" altLang="en-US" sz="18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當 </a:t>
            </a:r>
            <a:r>
              <a:rPr lang="en-US" altLang="zh-TW" sz="18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if </a:t>
            </a:r>
            <a:r>
              <a:rPr lang="zh-TW" altLang="en-US" sz="18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敘述內部有二行以上的程式敘述句時，但程式敘述句</a:t>
            </a:r>
            <a:r>
              <a:rPr lang="zh-TW" altLang="en-US" sz="1800" b="1" dirty="0" smtClean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忘記加上</a:t>
            </a:r>
            <a:r>
              <a:rPr lang="en-US" altLang="zh-TW" sz="1800" b="1" dirty="0" smtClean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{ }</a:t>
            </a:r>
            <a:r>
              <a:rPr lang="zh-TW" altLang="en-US" sz="18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時會發生</a:t>
            </a:r>
            <a:r>
              <a:rPr lang="en-US" altLang="zh-TW" sz="18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:</a:t>
            </a:r>
            <a:endParaRPr lang="zh-TW" altLang="en-US" sz="1400" b="1" dirty="0">
              <a:solidFill>
                <a:srgbClr val="002060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0" indent="0" algn="just">
              <a:buNone/>
            </a:pP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NTUT MMS LAB</a:t>
            </a: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871BDD-994F-466C-8153-A686AD97389A}" type="slidenum">
              <a:rPr lang="en-US" altLang="zh-TW" smtClean="0"/>
              <a:pPr>
                <a:defRPr/>
              </a:pPr>
              <a:t>8</a:t>
            </a:fld>
            <a:endParaRPr lang="en-US" altLang="zh-TW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306" y="1985102"/>
            <a:ext cx="4896786" cy="4396226"/>
          </a:xfrm>
          <a:prstGeom prst="rect">
            <a:avLst/>
          </a:prstGeom>
          <a:ln>
            <a:solidFill>
              <a:srgbClr val="000099"/>
            </a:solidFill>
          </a:ln>
        </p:spPr>
      </p:pic>
      <p:sp>
        <p:nvSpPr>
          <p:cNvPr id="34" name="直線圖說文字 1 33"/>
          <p:cNvSpPr/>
          <p:nvPr/>
        </p:nvSpPr>
        <p:spPr bwMode="auto">
          <a:xfrm>
            <a:off x="3900773" y="4593890"/>
            <a:ext cx="1910567" cy="599032"/>
          </a:xfrm>
          <a:prstGeom prst="borderCallout1">
            <a:avLst>
              <a:gd name="adj1" fmla="val 52470"/>
              <a:gd name="adj2" fmla="val -836"/>
              <a:gd name="adj3" fmla="val 62063"/>
              <a:gd name="adj4" fmla="val -23964"/>
            </a:avLst>
          </a:prstGeom>
          <a:solidFill>
            <a:srgbClr val="FFFFFF"/>
          </a:solidFill>
          <a:ln w="31750" cap="sq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3855330" y="4593890"/>
            <a:ext cx="1910183" cy="584775"/>
          </a:xfrm>
          <a:prstGeom prst="rect">
            <a:avLst/>
          </a:prstGeom>
          <a:noFill/>
          <a:ln w="28575"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zh-TW" altLang="en-US" sz="1600" b="0" dirty="0">
                <a:latin typeface="標楷體" panose="03000509000000000000" pitchFamily="65" charset="-120"/>
                <a:ea typeface="標楷體" panose="03000509000000000000" pitchFamily="65" charset="-120"/>
              </a:rPr>
              <a:t>只有這個敘述句會變成</a:t>
            </a:r>
            <a:r>
              <a:rPr lang="en-US" altLang="zh-TW" sz="1600" b="0" dirty="0">
                <a:latin typeface="標楷體" panose="03000509000000000000" pitchFamily="65" charset="-120"/>
                <a:ea typeface="標楷體" panose="03000509000000000000" pitchFamily="65" charset="-120"/>
              </a:rPr>
              <a:t>if</a:t>
            </a:r>
            <a:r>
              <a:rPr lang="zh-TW" altLang="en-US" sz="1600" b="0" dirty="0">
                <a:latin typeface="標楷體" panose="03000509000000000000" pitchFamily="65" charset="-120"/>
                <a:ea typeface="標楷體" panose="03000509000000000000" pitchFamily="65" charset="-120"/>
              </a:rPr>
              <a:t>敘述的內容</a:t>
            </a:r>
          </a:p>
        </p:txBody>
      </p:sp>
      <p:sp>
        <p:nvSpPr>
          <p:cNvPr id="36" name="直線圖說文字 1 35"/>
          <p:cNvSpPr/>
          <p:nvPr/>
        </p:nvSpPr>
        <p:spPr bwMode="auto">
          <a:xfrm>
            <a:off x="3900773" y="5357931"/>
            <a:ext cx="1910567" cy="599032"/>
          </a:xfrm>
          <a:prstGeom prst="borderCallout1">
            <a:avLst>
              <a:gd name="adj1" fmla="val 43990"/>
              <a:gd name="adj2" fmla="val -1500"/>
              <a:gd name="adj3" fmla="val -26981"/>
              <a:gd name="adj4" fmla="val -23299"/>
            </a:avLst>
          </a:prstGeom>
          <a:solidFill>
            <a:srgbClr val="FFFFFF"/>
          </a:solidFill>
          <a:ln w="31750" cap="sq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37" name="文字方塊 36"/>
          <p:cNvSpPr txBox="1"/>
          <p:nvPr/>
        </p:nvSpPr>
        <p:spPr>
          <a:xfrm>
            <a:off x="3900773" y="5365059"/>
            <a:ext cx="1910183" cy="584775"/>
          </a:xfrm>
          <a:prstGeom prst="rect">
            <a:avLst/>
          </a:prstGeom>
          <a:noFill/>
          <a:ln w="28575"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zh-TW" altLang="en-US" sz="1600" b="0" dirty="0">
                <a:latin typeface="標楷體" panose="03000509000000000000" pitchFamily="65" charset="-120"/>
                <a:ea typeface="標楷體" panose="03000509000000000000" pitchFamily="65" charset="-120"/>
              </a:rPr>
              <a:t>這個敘述句變成</a:t>
            </a:r>
            <a:r>
              <a:rPr lang="en-US" altLang="zh-TW" sz="1600" b="0" dirty="0">
                <a:latin typeface="標楷體" panose="03000509000000000000" pitchFamily="65" charset="-120"/>
                <a:ea typeface="標楷體" panose="03000509000000000000" pitchFamily="65" charset="-120"/>
              </a:rPr>
              <a:t>if</a:t>
            </a:r>
            <a:r>
              <a:rPr lang="zh-TW" altLang="en-US" sz="1600" b="0" dirty="0">
                <a:latin typeface="標楷體" panose="03000509000000000000" pitchFamily="65" charset="-120"/>
                <a:ea typeface="標楷體" panose="03000509000000000000" pitchFamily="65" charset="-120"/>
              </a:rPr>
              <a:t>敘述之外的處理</a:t>
            </a: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5778" y="2912080"/>
            <a:ext cx="2173411" cy="2212572"/>
          </a:xfrm>
          <a:prstGeom prst="rect">
            <a:avLst/>
          </a:prstGeom>
          <a:ln>
            <a:solidFill>
              <a:srgbClr val="000099"/>
            </a:solidFill>
          </a:ln>
        </p:spPr>
      </p:pic>
      <p:sp>
        <p:nvSpPr>
          <p:cNvPr id="38" name="向右箭號 37"/>
          <p:cNvSpPr/>
          <p:nvPr/>
        </p:nvSpPr>
        <p:spPr bwMode="auto">
          <a:xfrm>
            <a:off x="5701817" y="3829962"/>
            <a:ext cx="432048" cy="379579"/>
          </a:xfrm>
          <a:prstGeom prst="rightArrow">
            <a:avLst/>
          </a:prstGeom>
          <a:solidFill>
            <a:srgbClr val="FF0000"/>
          </a:solidFill>
          <a:ln w="31750" cap="sq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39" name="直線圖說文字 1 38"/>
          <p:cNvSpPr/>
          <p:nvPr/>
        </p:nvSpPr>
        <p:spPr bwMode="auto">
          <a:xfrm>
            <a:off x="7936745" y="4929804"/>
            <a:ext cx="1094357" cy="347496"/>
          </a:xfrm>
          <a:prstGeom prst="borderCallout1">
            <a:avLst>
              <a:gd name="adj1" fmla="val 50350"/>
              <a:gd name="adj2" fmla="val -540"/>
              <a:gd name="adj3" fmla="val -8121"/>
              <a:gd name="adj4" fmla="val -17286"/>
            </a:avLst>
          </a:prstGeom>
          <a:solidFill>
            <a:srgbClr val="FFFFFF"/>
          </a:solidFill>
          <a:ln w="31750" cap="sq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40" name="文字方塊 39"/>
          <p:cNvSpPr txBox="1"/>
          <p:nvPr/>
        </p:nvSpPr>
        <p:spPr>
          <a:xfrm>
            <a:off x="7877320" y="4938746"/>
            <a:ext cx="1214815" cy="338554"/>
          </a:xfrm>
          <a:prstGeom prst="rect">
            <a:avLst/>
          </a:prstGeom>
          <a:noFill/>
          <a:ln w="28575"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zh-TW" altLang="en-US" sz="1600" b="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輸出</a:t>
            </a:r>
            <a:r>
              <a:rPr lang="zh-TW" altLang="en-US" sz="1600" b="0" dirty="0">
                <a:latin typeface="標楷體" panose="03000509000000000000" pitchFamily="65" charset="-120"/>
                <a:ea typeface="標楷體" panose="03000509000000000000" pitchFamily="65" charset="-120"/>
              </a:rPr>
              <a:t>結果</a:t>
            </a:r>
          </a:p>
        </p:txBody>
      </p:sp>
    </p:spTree>
    <p:extLst>
      <p:ext uri="{BB962C8B-B14F-4D97-AF65-F5344CB8AC3E}">
        <p14:creationId xmlns:p14="http://schemas.microsoft.com/office/powerpoint/2010/main" val="3161573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33"/>
          <p:cNvGrpSpPr>
            <a:grpSpLocks/>
          </p:cNvGrpSpPr>
          <p:nvPr/>
        </p:nvGrpSpPr>
        <p:grpSpPr bwMode="auto">
          <a:xfrm>
            <a:off x="5694363" y="2436813"/>
            <a:ext cx="461962" cy="344487"/>
            <a:chOff x="6444208" y="2492896"/>
            <a:chExt cx="461975" cy="344545"/>
          </a:xfrm>
        </p:grpSpPr>
        <p:cxnSp>
          <p:nvCxnSpPr>
            <p:cNvPr id="7259" name="直線單箭頭接點 34"/>
            <p:cNvCxnSpPr>
              <a:cxnSpLocks noChangeShapeType="1"/>
            </p:cNvCxnSpPr>
            <p:nvPr/>
          </p:nvCxnSpPr>
          <p:spPr bwMode="auto">
            <a:xfrm flipV="1">
              <a:off x="6486289" y="2837440"/>
              <a:ext cx="419894" cy="1"/>
            </a:xfrm>
            <a:prstGeom prst="straightConnector1">
              <a:avLst/>
            </a:prstGeom>
            <a:noFill/>
            <a:ln w="31750" cap="sq" algn="ctr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7260" name="文字方塊 42"/>
            <p:cNvSpPr txBox="1">
              <a:spLocks noChangeArrowheads="1"/>
            </p:cNvSpPr>
            <p:nvPr/>
          </p:nvSpPr>
          <p:spPr bwMode="auto">
            <a:xfrm>
              <a:off x="6444208" y="2492896"/>
              <a:ext cx="36004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TW" altLang="en-US" sz="1400"/>
                <a:t>真</a:t>
              </a:r>
            </a:p>
          </p:txBody>
        </p:sp>
      </p:grpSp>
      <p:sp>
        <p:nvSpPr>
          <p:cNvPr id="7171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2.1 </a:t>
            </a:r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條件處理</a:t>
            </a:r>
            <a:r>
              <a:rPr lang="en-US" altLang="zh-TW" dirty="0">
                <a:latin typeface="標楷體" pitchFamily="65" charset="-120"/>
                <a:ea typeface="標楷體" pitchFamily="65" charset="-120"/>
              </a:rPr>
              <a:t> </a:t>
            </a:r>
            <a:endParaRPr lang="zh-TW" altLang="en-US" dirty="0" smtClean="0"/>
          </a:p>
        </p:txBody>
      </p:sp>
      <p:sp>
        <p:nvSpPr>
          <p:cNvPr id="7172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3360"/>
              </a:lnSpc>
              <a:buBlip>
                <a:blip r:embed="rId2"/>
              </a:buBlip>
            </a:pPr>
            <a:r>
              <a:rPr lang="en-US" altLang="zh-TW" b="1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if ~ else</a:t>
            </a:r>
            <a:r>
              <a:rPr lang="zh-TW" altLang="en-US" b="1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敘述</a:t>
            </a:r>
            <a:r>
              <a:rPr lang="en-US" altLang="zh-TW" b="1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(1/2)</a:t>
            </a:r>
            <a:endParaRPr lang="en-US" altLang="zh-TW" b="1" dirty="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0" indent="0">
              <a:lnSpc>
                <a:spcPts val="3360"/>
              </a:lnSpc>
              <a:buNone/>
            </a:pPr>
            <a:r>
              <a:rPr lang="zh-TW" altLang="en-US" sz="20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       使用</a:t>
            </a:r>
            <a:r>
              <a:rPr lang="en-US" altLang="zh-TW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if</a:t>
            </a:r>
            <a:r>
              <a:rPr lang="zh-TW" altLang="en-US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～</a:t>
            </a:r>
            <a:r>
              <a:rPr lang="en-US" altLang="zh-TW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else</a:t>
            </a:r>
            <a:r>
              <a:rPr lang="zh-TW" altLang="en-US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敘述時，條件式的結果不管是</a:t>
            </a:r>
            <a:r>
              <a:rPr lang="en-US" altLang="zh-TW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true</a:t>
            </a:r>
            <a:r>
              <a:rPr lang="zh-TW" altLang="en-US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還是</a:t>
            </a:r>
            <a:r>
              <a:rPr lang="en-US" altLang="zh-TW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false</a:t>
            </a:r>
            <a:r>
              <a:rPr lang="zh-TW" altLang="en-US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，都有各自不同的程式執行方向。內部的程式區塊也可以撰寫多行</a:t>
            </a:r>
            <a:r>
              <a:rPr lang="zh-TW" altLang="en-US" sz="20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程式碼。</a:t>
            </a:r>
            <a:endParaRPr lang="zh-TW" altLang="en-US" sz="2000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TW" b="1" dirty="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7174" name="投影片編號版面配置區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A8D3E9C-CCC1-4BB3-A906-4E5F757C2A44}" type="slidenum">
              <a:rPr lang="en-US" altLang="zh-TW" smtClean="0"/>
              <a:pPr/>
              <a:t>9</a:t>
            </a:fld>
            <a:endParaRPr lang="en-US" altLang="zh-TW" dirty="0" smtClean="0"/>
          </a:p>
        </p:txBody>
      </p:sp>
      <p:sp>
        <p:nvSpPr>
          <p:cNvPr id="7189" name="矩形 44"/>
          <p:cNvSpPr>
            <a:spLocks noChangeArrowheads="1"/>
          </p:cNvSpPr>
          <p:nvPr/>
        </p:nvSpPr>
        <p:spPr bwMode="auto">
          <a:xfrm>
            <a:off x="5651500" y="2492375"/>
            <a:ext cx="534988" cy="576263"/>
          </a:xfrm>
          <a:prstGeom prst="rect">
            <a:avLst/>
          </a:prstGeom>
          <a:solidFill>
            <a:schemeClr val="bg1"/>
          </a:solidFill>
          <a:ln w="31750" cap="sq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" name="矩形 3"/>
          <p:cNvSpPr/>
          <p:nvPr/>
        </p:nvSpPr>
        <p:spPr bwMode="auto">
          <a:xfrm>
            <a:off x="838203" y="2565275"/>
            <a:ext cx="3157733" cy="3888061"/>
          </a:xfrm>
          <a:prstGeom prst="rect">
            <a:avLst/>
          </a:prstGeom>
          <a:solidFill>
            <a:schemeClr val="bg1">
              <a:lumMod val="85000"/>
            </a:schemeClr>
          </a:solidFill>
          <a:ln w="31750" cap="sq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l" eaLnBrk="1" fontAlgn="ctr" hangingPunct="1">
              <a:spcBef>
                <a:spcPct val="50000"/>
              </a:spcBef>
            </a:pP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l" eaLnBrk="1" fontAlgn="ctr" hangingPunct="1">
              <a:spcBef>
                <a:spcPct val="50000"/>
              </a:spcBef>
            </a:pPr>
            <a: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if (</a:t>
            </a:r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條件式</a:t>
            </a:r>
            <a: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) {</a:t>
            </a:r>
          </a:p>
          <a:p>
            <a:pPr algn="l" eaLnBrk="1" fontAlgn="ctr" hangingPunct="1">
              <a:spcBef>
                <a:spcPct val="50000"/>
              </a:spcBef>
            </a:pPr>
            <a: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  </a:t>
            </a:r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程式敘述</a:t>
            </a:r>
            <a: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1 ;</a:t>
            </a:r>
          </a:p>
          <a:p>
            <a:pPr algn="l" eaLnBrk="1" fontAlgn="ctr" hangingPunct="1">
              <a:spcBef>
                <a:spcPct val="50000"/>
              </a:spcBef>
            </a:pPr>
            <a: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  </a:t>
            </a:r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程式敘述</a:t>
            </a:r>
            <a: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2 </a:t>
            </a:r>
            <a:r>
              <a:rPr lang="en-US" altLang="zh-TW" sz="1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;</a:t>
            </a:r>
            <a:endParaRPr lang="en-US" altLang="zh-TW" sz="1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l" eaLnBrk="1" fontAlgn="ctr" hangingPunct="1">
              <a:spcBef>
                <a:spcPct val="50000"/>
              </a:spcBef>
            </a:pPr>
            <a: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  </a:t>
            </a:r>
            <a:r>
              <a:rPr lang="en-US" altLang="zh-TW" sz="1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...</a:t>
            </a:r>
          </a:p>
          <a:p>
            <a:pPr algn="l" eaLnBrk="1" fontAlgn="ctr" hangingPunct="1">
              <a:spcBef>
                <a:spcPct val="50000"/>
              </a:spcBef>
            </a:pPr>
            <a: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{</a:t>
            </a:r>
          </a:p>
          <a:p>
            <a:pPr algn="l" eaLnBrk="1" fontAlgn="ctr" hangingPunct="1">
              <a:spcBef>
                <a:spcPct val="50000"/>
              </a:spcBef>
            </a:pPr>
            <a:r>
              <a:rPr lang="en-US" altLang="zh-TW" sz="1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else</a:t>
            </a:r>
          </a:p>
          <a:p>
            <a:pPr algn="l" eaLnBrk="1" fontAlgn="ctr" hangingPunct="1">
              <a:spcBef>
                <a:spcPct val="50000"/>
              </a:spcBef>
            </a:pPr>
            <a: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}</a:t>
            </a:r>
          </a:p>
          <a:p>
            <a:pPr algn="l" eaLnBrk="1" fontAlgn="ctr" hangingPunct="1">
              <a:spcBef>
                <a:spcPct val="50000"/>
              </a:spcBef>
            </a:pPr>
            <a: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  </a:t>
            </a:r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程式敘述</a:t>
            </a:r>
            <a: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3 ;</a:t>
            </a:r>
          </a:p>
          <a:p>
            <a:pPr algn="l" eaLnBrk="1" fontAlgn="ctr" hangingPunct="1">
              <a:spcBef>
                <a:spcPct val="50000"/>
              </a:spcBef>
            </a:pPr>
            <a: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  </a:t>
            </a:r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程式敘述</a:t>
            </a:r>
            <a: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4 ;</a:t>
            </a:r>
          </a:p>
          <a:p>
            <a:pPr algn="l" eaLnBrk="1" fontAlgn="ctr" hangingPunct="1">
              <a:spcBef>
                <a:spcPct val="50000"/>
              </a:spcBef>
            </a:pPr>
            <a: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  ...     </a:t>
            </a:r>
          </a:p>
          <a:p>
            <a:pPr algn="l" eaLnBrk="1" fontAlgn="ctr" hangingPunct="1">
              <a:spcBef>
                <a:spcPct val="50000"/>
              </a:spcBef>
            </a:pPr>
            <a: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}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762854" y="2565275"/>
            <a:ext cx="75349" cy="3888061"/>
          </a:xfrm>
          <a:prstGeom prst="rect">
            <a:avLst/>
          </a:prstGeom>
          <a:solidFill>
            <a:srgbClr val="000099"/>
          </a:solidFill>
          <a:ln w="31750" cap="sq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8" name="流程圖: 結束點 7"/>
          <p:cNvSpPr/>
          <p:nvPr/>
        </p:nvSpPr>
        <p:spPr bwMode="auto">
          <a:xfrm>
            <a:off x="434313" y="2443477"/>
            <a:ext cx="720080" cy="293376"/>
          </a:xfrm>
          <a:prstGeom prst="flowChartTerminator">
            <a:avLst/>
          </a:prstGeom>
          <a:solidFill>
            <a:schemeClr val="bg1"/>
          </a:solidFill>
          <a:ln w="19050" cap="sq" cmpd="sng" algn="ctr">
            <a:solidFill>
              <a:srgbClr val="0000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505566" y="242088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語</a:t>
            </a:r>
            <a:r>
              <a:rPr lang="zh-TW" altLang="en-US" sz="1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法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14" name="Picture 2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2412281"/>
            <a:ext cx="4356100" cy="392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頁尾版面配置區 3"/>
          <p:cNvSpPr>
            <a:spLocks noGrp="1"/>
          </p:cNvSpPr>
          <p:nvPr>
            <p:ph type="ftr" sz="quarter" idx="11"/>
          </p:nvPr>
        </p:nvSpPr>
        <p:spPr>
          <a:xfrm>
            <a:off x="3203575" y="6453188"/>
            <a:ext cx="2967038" cy="288925"/>
          </a:xfrm>
        </p:spPr>
        <p:txBody>
          <a:bodyPr/>
          <a:lstStyle/>
          <a:p>
            <a:pPr>
              <a:defRPr/>
            </a:pPr>
            <a:r>
              <a:rPr lang="en-US" altLang="zh-TW" smtClean="0"/>
              <a:t>NTUT MMS LAB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72187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MS Lab-1">
  <a:themeElements>
    <a:clrScheme name="MMS Lab-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MS Lab-1">
      <a:majorFont>
        <a:latin typeface="Comic Sans MS"/>
        <a:ea typeface="新細明體"/>
        <a:cs typeface=""/>
      </a:majorFont>
      <a:minorFont>
        <a:latin typeface="Comic Sans MS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1750" cap="sq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1750" cap="sq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pitchFamily="18" charset="-120"/>
          </a:defRPr>
        </a:defPPr>
      </a:lstStyle>
    </a:lnDef>
  </a:objectDefaults>
  <a:extraClrSchemeLst>
    <a:extraClrScheme>
      <a:clrScheme name="MMS Lab-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MS Lab-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MS Lab-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MS Lab-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MS Lab-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MS Lab-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MS Lab-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MS Lab-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MS Lab-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MS Lab-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MS Lab-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MS Lab-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MMS Lab-1</Template>
  <TotalTime>17443</TotalTime>
  <Words>2910</Words>
  <Application>Microsoft Office PowerPoint</Application>
  <PresentationFormat>如螢幕大小 (4:3)</PresentationFormat>
  <Paragraphs>682</Paragraphs>
  <Slides>50</Slides>
  <Notes>1</Notes>
  <HiddenSlides>0</HiddenSlides>
  <MMClips>0</MMClips>
  <ScaleCrop>false</ScaleCrop>
  <HeadingPairs>
    <vt:vector size="8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50</vt:i4>
      </vt:variant>
    </vt:vector>
  </HeadingPairs>
  <TitlesOfParts>
    <vt:vector size="60" baseType="lpstr">
      <vt:lpstr>新細明體</vt:lpstr>
      <vt:lpstr>標楷體</vt:lpstr>
      <vt:lpstr>Arial</vt:lpstr>
      <vt:lpstr>Comic Sans MS</vt:lpstr>
      <vt:lpstr>Courier New</vt:lpstr>
      <vt:lpstr>Times New Roman</vt:lpstr>
      <vt:lpstr>Verdana</vt:lpstr>
      <vt:lpstr>Wingdings</vt:lpstr>
      <vt:lpstr>MMS Lab-1</vt:lpstr>
      <vt:lpstr>PhotoImpact</vt:lpstr>
      <vt:lpstr>CHAPTER 2</vt:lpstr>
      <vt:lpstr>2.1 條件處理 </vt:lpstr>
      <vt:lpstr>2.1 條件處理 </vt:lpstr>
      <vt:lpstr>2.1 條件處理 </vt:lpstr>
      <vt:lpstr>2.1 條件處理 </vt:lpstr>
      <vt:lpstr>2.1 條件處理 </vt:lpstr>
      <vt:lpstr>2.1 條件處理 </vt:lpstr>
      <vt:lpstr>2.1 條件處理 </vt:lpstr>
      <vt:lpstr>2.1 條件處理 </vt:lpstr>
      <vt:lpstr>2.1 條件處理 </vt:lpstr>
      <vt:lpstr>2.1 條件處理 </vt:lpstr>
      <vt:lpstr>2.1 條件處理 </vt:lpstr>
      <vt:lpstr>2.1 條件處理 </vt:lpstr>
      <vt:lpstr>2.1 條件處理 </vt:lpstr>
      <vt:lpstr>2.1 條件處理 </vt:lpstr>
      <vt:lpstr>2.1 條件處理 </vt:lpstr>
      <vt:lpstr>2.1 條件處理 </vt:lpstr>
      <vt:lpstr>2.1 條件處理 </vt:lpstr>
      <vt:lpstr>2.1 條件處理 </vt:lpstr>
      <vt:lpstr>2.1 條件處理 </vt:lpstr>
      <vt:lpstr>2.1 條件處理 </vt:lpstr>
      <vt:lpstr>2.2 迴圈敘述</vt:lpstr>
      <vt:lpstr>2.2 迴圈敘述</vt:lpstr>
      <vt:lpstr>2.1 條件處理 </vt:lpstr>
      <vt:lpstr>2.2 迴圈敘述</vt:lpstr>
      <vt:lpstr>2.1 條件處理 </vt:lpstr>
      <vt:lpstr>2.2 迴圈敘述</vt:lpstr>
      <vt:lpstr>2.1 條件處理 </vt:lpstr>
      <vt:lpstr>2.2 迴圈敘述</vt:lpstr>
      <vt:lpstr>2.1 條件處理 </vt:lpstr>
      <vt:lpstr>2.2 迴圈敘述</vt:lpstr>
      <vt:lpstr>2.1 條件處理 </vt:lpstr>
      <vt:lpstr>2.2 迴圈敘述</vt:lpstr>
      <vt:lpstr>2.1 條件處理 </vt:lpstr>
      <vt:lpstr>2.3 陣列</vt:lpstr>
      <vt:lpstr>2.3 陣列</vt:lpstr>
      <vt:lpstr>2.3 陣列</vt:lpstr>
      <vt:lpstr>2.3 陣列</vt:lpstr>
      <vt:lpstr>2.3 陣列</vt:lpstr>
      <vt:lpstr>2.3 陣列</vt:lpstr>
      <vt:lpstr>2.3 陣列</vt:lpstr>
      <vt:lpstr>2.3 陣列</vt:lpstr>
      <vt:lpstr>2.3 陣列</vt:lpstr>
      <vt:lpstr>2.3 陣列</vt:lpstr>
      <vt:lpstr>2.3 陣列</vt:lpstr>
      <vt:lpstr>2.3 陣列</vt:lpstr>
      <vt:lpstr>2.3 陣列</vt:lpstr>
      <vt:lpstr>2.3 陣列</vt:lpstr>
      <vt:lpstr>2.3 陣列</vt:lpstr>
      <vt:lpstr>Homework</vt:lpstr>
    </vt:vector>
  </TitlesOfParts>
  <Company>CMT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Huang</dc:creator>
  <cp:lastModifiedBy>Shih-Chia Huang</cp:lastModifiedBy>
  <cp:revision>1865</cp:revision>
  <cp:lastPrinted>2013-09-22T09:02:29Z</cp:lastPrinted>
  <dcterms:created xsi:type="dcterms:W3CDTF">2009-09-05T05:37:07Z</dcterms:created>
  <dcterms:modified xsi:type="dcterms:W3CDTF">2019-10-02T08:29:41Z</dcterms:modified>
</cp:coreProperties>
</file>