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275" r:id="rId2"/>
    <p:sldId id="375" r:id="rId3"/>
    <p:sldId id="315" r:id="rId4"/>
    <p:sldId id="316" r:id="rId5"/>
    <p:sldId id="318" r:id="rId6"/>
    <p:sldId id="319" r:id="rId7"/>
    <p:sldId id="321" r:id="rId8"/>
    <p:sldId id="322" r:id="rId9"/>
    <p:sldId id="325" r:id="rId10"/>
    <p:sldId id="323" r:id="rId11"/>
    <p:sldId id="324" r:id="rId12"/>
    <p:sldId id="327" r:id="rId13"/>
    <p:sldId id="328" r:id="rId14"/>
    <p:sldId id="329" r:id="rId15"/>
    <p:sldId id="373" r:id="rId16"/>
    <p:sldId id="330" r:id="rId17"/>
    <p:sldId id="331" r:id="rId18"/>
    <p:sldId id="379" r:id="rId19"/>
    <p:sldId id="332" r:id="rId20"/>
    <p:sldId id="333" r:id="rId21"/>
    <p:sldId id="334" r:id="rId22"/>
    <p:sldId id="376" r:id="rId23"/>
    <p:sldId id="338" r:id="rId24"/>
    <p:sldId id="377" r:id="rId25"/>
    <p:sldId id="341" r:id="rId26"/>
    <p:sldId id="378" r:id="rId27"/>
    <p:sldId id="343" r:id="rId28"/>
    <p:sldId id="345" r:id="rId29"/>
    <p:sldId id="348" r:id="rId30"/>
    <p:sldId id="350" r:id="rId31"/>
    <p:sldId id="351" r:id="rId32"/>
    <p:sldId id="384" r:id="rId33"/>
    <p:sldId id="352" r:id="rId34"/>
    <p:sldId id="380" r:id="rId35"/>
    <p:sldId id="354" r:id="rId36"/>
    <p:sldId id="355" r:id="rId37"/>
    <p:sldId id="356" r:id="rId38"/>
    <p:sldId id="357" r:id="rId39"/>
    <p:sldId id="358" r:id="rId40"/>
    <p:sldId id="359" r:id="rId41"/>
    <p:sldId id="360" r:id="rId42"/>
    <p:sldId id="361" r:id="rId43"/>
    <p:sldId id="381" r:id="rId44"/>
    <p:sldId id="363" r:id="rId45"/>
    <p:sldId id="382" r:id="rId46"/>
    <p:sldId id="365" r:id="rId47"/>
    <p:sldId id="366" r:id="rId48"/>
    <p:sldId id="367" r:id="rId49"/>
    <p:sldId id="368" r:id="rId50"/>
    <p:sldId id="369" r:id="rId51"/>
    <p:sldId id="383" r:id="rId52"/>
    <p:sldId id="385" r:id="rId53"/>
  </p:sldIdLst>
  <p:sldSz cx="9144000" cy="6858000" type="screen4x3"/>
  <p:notesSz cx="9928225" cy="6797675"/>
  <p:defaultTextStyle>
    <a:defPPr>
      <a:defRPr lang="zh-TW"/>
    </a:defPPr>
    <a:lvl1pPr algn="ctr" rtl="0" fontAlgn="base">
      <a:spcBef>
        <a:spcPct val="0"/>
      </a:spcBef>
      <a:spcAft>
        <a:spcPct val="0"/>
      </a:spcAft>
      <a:defRPr kumimoji="1" b="1" kern="1200">
        <a:solidFill>
          <a:schemeClr val="tx1"/>
        </a:solidFill>
        <a:latin typeface="Arial" charset="0"/>
        <a:ea typeface="新細明體" pitchFamily="18" charset="-120"/>
        <a:cs typeface="+mn-cs"/>
      </a:defRPr>
    </a:lvl1pPr>
    <a:lvl2pPr marL="457200" algn="ctr" rtl="0" fontAlgn="base">
      <a:spcBef>
        <a:spcPct val="0"/>
      </a:spcBef>
      <a:spcAft>
        <a:spcPct val="0"/>
      </a:spcAft>
      <a:defRPr kumimoji="1" b="1" kern="1200">
        <a:solidFill>
          <a:schemeClr val="tx1"/>
        </a:solidFill>
        <a:latin typeface="Arial" charset="0"/>
        <a:ea typeface="新細明體" pitchFamily="18" charset="-120"/>
        <a:cs typeface="+mn-cs"/>
      </a:defRPr>
    </a:lvl2pPr>
    <a:lvl3pPr marL="914400" algn="ctr" rtl="0" fontAlgn="base">
      <a:spcBef>
        <a:spcPct val="0"/>
      </a:spcBef>
      <a:spcAft>
        <a:spcPct val="0"/>
      </a:spcAft>
      <a:defRPr kumimoji="1" b="1" kern="1200">
        <a:solidFill>
          <a:schemeClr val="tx1"/>
        </a:solidFill>
        <a:latin typeface="Arial" charset="0"/>
        <a:ea typeface="新細明體" pitchFamily="18" charset="-120"/>
        <a:cs typeface="+mn-cs"/>
      </a:defRPr>
    </a:lvl3pPr>
    <a:lvl4pPr marL="1371600" algn="ctr" rtl="0" fontAlgn="base">
      <a:spcBef>
        <a:spcPct val="0"/>
      </a:spcBef>
      <a:spcAft>
        <a:spcPct val="0"/>
      </a:spcAft>
      <a:defRPr kumimoji="1" b="1" kern="1200">
        <a:solidFill>
          <a:schemeClr val="tx1"/>
        </a:solidFill>
        <a:latin typeface="Arial" charset="0"/>
        <a:ea typeface="新細明體" pitchFamily="18" charset="-120"/>
        <a:cs typeface="+mn-cs"/>
      </a:defRPr>
    </a:lvl4pPr>
    <a:lvl5pPr marL="1828800" algn="ctr" rtl="0" fontAlgn="base">
      <a:spcBef>
        <a:spcPct val="0"/>
      </a:spcBef>
      <a:spcAft>
        <a:spcPct val="0"/>
      </a:spcAft>
      <a:defRPr kumimoji="1" b="1" kern="1200">
        <a:solidFill>
          <a:schemeClr val="tx1"/>
        </a:solidFill>
        <a:latin typeface="Arial" charset="0"/>
        <a:ea typeface="新細明體" pitchFamily="18" charset="-120"/>
        <a:cs typeface="+mn-cs"/>
      </a:defRPr>
    </a:lvl5pPr>
    <a:lvl6pPr marL="2286000" algn="l" defTabSz="914400" rtl="0" eaLnBrk="1" latinLnBrk="0" hangingPunct="1">
      <a:defRPr kumimoji="1" b="1" kern="1200">
        <a:solidFill>
          <a:schemeClr val="tx1"/>
        </a:solidFill>
        <a:latin typeface="Arial" charset="0"/>
        <a:ea typeface="新細明體" pitchFamily="18" charset="-120"/>
        <a:cs typeface="+mn-cs"/>
      </a:defRPr>
    </a:lvl6pPr>
    <a:lvl7pPr marL="2743200" algn="l" defTabSz="914400" rtl="0" eaLnBrk="1" latinLnBrk="0" hangingPunct="1">
      <a:defRPr kumimoji="1" b="1" kern="1200">
        <a:solidFill>
          <a:schemeClr val="tx1"/>
        </a:solidFill>
        <a:latin typeface="Arial" charset="0"/>
        <a:ea typeface="新細明體" pitchFamily="18" charset="-120"/>
        <a:cs typeface="+mn-cs"/>
      </a:defRPr>
    </a:lvl7pPr>
    <a:lvl8pPr marL="3200400" algn="l" defTabSz="914400" rtl="0" eaLnBrk="1" latinLnBrk="0" hangingPunct="1">
      <a:defRPr kumimoji="1" b="1" kern="1200">
        <a:solidFill>
          <a:schemeClr val="tx1"/>
        </a:solidFill>
        <a:latin typeface="Arial" charset="0"/>
        <a:ea typeface="新細明體" pitchFamily="18" charset="-120"/>
        <a:cs typeface="+mn-cs"/>
      </a:defRPr>
    </a:lvl8pPr>
    <a:lvl9pPr marL="3657600" algn="l" defTabSz="914400" rtl="0" eaLnBrk="1" latinLnBrk="0" hangingPunct="1">
      <a:defRPr kumimoji="1" b="1" kern="1200">
        <a:solidFill>
          <a:schemeClr val="tx1"/>
        </a:solidFill>
        <a:latin typeface="Arial"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userDrawn="1">
          <p15:clr>
            <a:srgbClr val="A4A3A4"/>
          </p15:clr>
        </p15:guide>
        <p15:guide id="2" pos="312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99"/>
    <a:srgbClr val="6666FF"/>
    <a:srgbClr val="006600"/>
    <a:srgbClr val="6600FF"/>
    <a:srgbClr val="4D4D4D"/>
    <a:srgbClr val="5F5F5F"/>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35" autoAdjust="0"/>
    <p:restoredTop sz="99390" autoAdjust="0"/>
  </p:normalViewPr>
  <p:slideViewPr>
    <p:cSldViewPr>
      <p:cViewPr varScale="1">
        <p:scale>
          <a:sx n="58" d="100"/>
          <a:sy n="58" d="100"/>
        </p:scale>
        <p:origin x="426" y="72"/>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60" d="100"/>
          <a:sy n="60" d="100"/>
        </p:scale>
        <p:origin x="-3221" y="-77"/>
      </p:cViewPr>
      <p:guideLst>
        <p:guide orient="horz" pos="2141"/>
        <p:guide pos="312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8898" name="Rectangle 2"/>
          <p:cNvSpPr>
            <a:spLocks noGrp="1" noChangeArrowheads="1"/>
          </p:cNvSpPr>
          <p:nvPr>
            <p:ph type="hdr" sz="quarter"/>
          </p:nvPr>
        </p:nvSpPr>
        <p:spPr bwMode="auto">
          <a:xfrm>
            <a:off x="1" y="0"/>
            <a:ext cx="4302527" cy="339515"/>
          </a:xfrm>
          <a:prstGeom prst="rect">
            <a:avLst/>
          </a:prstGeom>
          <a:noFill/>
          <a:ln w="9525">
            <a:noFill/>
            <a:miter lim="800000"/>
            <a:headEnd/>
            <a:tailEnd/>
          </a:ln>
          <a:effectLst/>
        </p:spPr>
        <p:txBody>
          <a:bodyPr vert="horz" wrap="square" lIns="95571" tIns="47786" rIns="95571" bIns="47786" numCol="1" anchor="t" anchorCtr="0" compatLnSpc="1">
            <a:prstTxWarp prst="textNoShape">
              <a:avLst/>
            </a:prstTxWarp>
          </a:bodyPr>
          <a:lstStyle>
            <a:lvl1pPr algn="l" defTabSz="955830">
              <a:defRPr sz="1300" b="0">
                <a:latin typeface="Arial" charset="0"/>
                <a:ea typeface="新細明體" pitchFamily="18" charset="-120"/>
              </a:defRPr>
            </a:lvl1pPr>
          </a:lstStyle>
          <a:p>
            <a:pPr>
              <a:defRPr/>
            </a:pPr>
            <a:endParaRPr lang="en-US" altLang="zh-TW"/>
          </a:p>
        </p:txBody>
      </p:sp>
      <p:sp>
        <p:nvSpPr>
          <p:cNvPr id="208899" name="Rectangle 3"/>
          <p:cNvSpPr>
            <a:spLocks noGrp="1" noChangeArrowheads="1"/>
          </p:cNvSpPr>
          <p:nvPr>
            <p:ph type="dt" sz="quarter" idx="1"/>
          </p:nvPr>
        </p:nvSpPr>
        <p:spPr bwMode="auto">
          <a:xfrm>
            <a:off x="5623480" y="0"/>
            <a:ext cx="4302527" cy="339515"/>
          </a:xfrm>
          <a:prstGeom prst="rect">
            <a:avLst/>
          </a:prstGeom>
          <a:noFill/>
          <a:ln w="9525">
            <a:noFill/>
            <a:miter lim="800000"/>
            <a:headEnd/>
            <a:tailEnd/>
          </a:ln>
          <a:effectLst/>
        </p:spPr>
        <p:txBody>
          <a:bodyPr vert="horz" wrap="square" lIns="95571" tIns="47786" rIns="95571" bIns="47786" numCol="1" anchor="t" anchorCtr="0" compatLnSpc="1">
            <a:prstTxWarp prst="textNoShape">
              <a:avLst/>
            </a:prstTxWarp>
          </a:bodyPr>
          <a:lstStyle>
            <a:lvl1pPr algn="r" defTabSz="955830">
              <a:defRPr sz="1300" b="0">
                <a:latin typeface="Arial" charset="0"/>
                <a:ea typeface="新細明體" pitchFamily="18" charset="-120"/>
              </a:defRPr>
            </a:lvl1pPr>
          </a:lstStyle>
          <a:p>
            <a:pPr>
              <a:defRPr/>
            </a:pPr>
            <a:endParaRPr lang="en-US" altLang="zh-TW"/>
          </a:p>
        </p:txBody>
      </p:sp>
      <p:sp>
        <p:nvSpPr>
          <p:cNvPr id="208900" name="Rectangle 4"/>
          <p:cNvSpPr>
            <a:spLocks noGrp="1" noChangeArrowheads="1"/>
          </p:cNvSpPr>
          <p:nvPr>
            <p:ph type="ftr" sz="quarter" idx="2"/>
          </p:nvPr>
        </p:nvSpPr>
        <p:spPr bwMode="auto">
          <a:xfrm>
            <a:off x="1" y="6457106"/>
            <a:ext cx="4302527" cy="339515"/>
          </a:xfrm>
          <a:prstGeom prst="rect">
            <a:avLst/>
          </a:prstGeom>
          <a:noFill/>
          <a:ln w="9525">
            <a:noFill/>
            <a:miter lim="800000"/>
            <a:headEnd/>
            <a:tailEnd/>
          </a:ln>
          <a:effectLst/>
        </p:spPr>
        <p:txBody>
          <a:bodyPr vert="horz" wrap="square" lIns="95571" tIns="47786" rIns="95571" bIns="47786" numCol="1" anchor="b" anchorCtr="0" compatLnSpc="1">
            <a:prstTxWarp prst="textNoShape">
              <a:avLst/>
            </a:prstTxWarp>
          </a:bodyPr>
          <a:lstStyle>
            <a:lvl1pPr algn="l" defTabSz="955830">
              <a:defRPr sz="1300" b="0">
                <a:latin typeface="Arial" charset="0"/>
                <a:ea typeface="新細明體" pitchFamily="18" charset="-120"/>
              </a:defRPr>
            </a:lvl1pPr>
          </a:lstStyle>
          <a:p>
            <a:pPr>
              <a:defRPr/>
            </a:pPr>
            <a:endParaRPr lang="en-US" altLang="zh-TW"/>
          </a:p>
        </p:txBody>
      </p:sp>
      <p:sp>
        <p:nvSpPr>
          <p:cNvPr id="208901" name="Rectangle 5"/>
          <p:cNvSpPr>
            <a:spLocks noGrp="1" noChangeArrowheads="1"/>
          </p:cNvSpPr>
          <p:nvPr>
            <p:ph type="sldNum" sz="quarter" idx="3"/>
          </p:nvPr>
        </p:nvSpPr>
        <p:spPr bwMode="auto">
          <a:xfrm>
            <a:off x="5623480" y="6457106"/>
            <a:ext cx="4302527" cy="339515"/>
          </a:xfrm>
          <a:prstGeom prst="rect">
            <a:avLst/>
          </a:prstGeom>
          <a:noFill/>
          <a:ln w="9525">
            <a:noFill/>
            <a:miter lim="800000"/>
            <a:headEnd/>
            <a:tailEnd/>
          </a:ln>
          <a:effectLst/>
        </p:spPr>
        <p:txBody>
          <a:bodyPr vert="horz" wrap="square" lIns="95571" tIns="47786" rIns="95571" bIns="47786" numCol="1" anchor="b" anchorCtr="0" compatLnSpc="1">
            <a:prstTxWarp prst="textNoShape">
              <a:avLst/>
            </a:prstTxWarp>
          </a:bodyPr>
          <a:lstStyle>
            <a:lvl1pPr algn="r" defTabSz="955830">
              <a:defRPr sz="1300" b="0">
                <a:latin typeface="Arial" charset="0"/>
                <a:ea typeface="新細明體" pitchFamily="18" charset="-120"/>
              </a:defRPr>
            </a:lvl1pPr>
          </a:lstStyle>
          <a:p>
            <a:pPr>
              <a:defRPr/>
            </a:pPr>
            <a:fld id="{E16AF182-793A-43C9-94FD-2AB635AB3310}" type="slidenum">
              <a:rPr lang="en-US" altLang="zh-TW"/>
              <a:pPr>
                <a:defRPr/>
              </a:pPr>
              <a:t>‹#›</a:t>
            </a:fld>
            <a:endParaRPr lang="en-US" altLang="zh-TW"/>
          </a:p>
        </p:txBody>
      </p:sp>
    </p:spTree>
    <p:extLst>
      <p:ext uri="{BB962C8B-B14F-4D97-AF65-F5344CB8AC3E}">
        <p14:creationId xmlns:p14="http://schemas.microsoft.com/office/powerpoint/2010/main" val="35907767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4302527" cy="339515"/>
          </a:xfrm>
          <a:prstGeom prst="rect">
            <a:avLst/>
          </a:prstGeom>
          <a:noFill/>
          <a:ln w="9525">
            <a:noFill/>
            <a:miter lim="800000"/>
            <a:headEnd/>
            <a:tailEnd/>
          </a:ln>
          <a:effectLst/>
        </p:spPr>
        <p:txBody>
          <a:bodyPr vert="horz" wrap="square" lIns="95571" tIns="47786" rIns="95571" bIns="47786" numCol="1" anchor="t" anchorCtr="0" compatLnSpc="1">
            <a:prstTxWarp prst="textNoShape">
              <a:avLst/>
            </a:prstTxWarp>
          </a:bodyPr>
          <a:lstStyle>
            <a:lvl1pPr algn="l" defTabSz="955830">
              <a:defRPr sz="1300" b="0">
                <a:latin typeface="Arial" charset="0"/>
                <a:ea typeface="新細明體" pitchFamily="18" charset="-120"/>
              </a:defRPr>
            </a:lvl1pPr>
          </a:lstStyle>
          <a:p>
            <a:pPr>
              <a:defRPr/>
            </a:pPr>
            <a:endParaRPr lang="en-US" altLang="zh-TW"/>
          </a:p>
        </p:txBody>
      </p:sp>
      <p:sp>
        <p:nvSpPr>
          <p:cNvPr id="5123" name="Rectangle 3"/>
          <p:cNvSpPr>
            <a:spLocks noGrp="1" noChangeArrowheads="1"/>
          </p:cNvSpPr>
          <p:nvPr>
            <p:ph type="dt" idx="1"/>
          </p:nvPr>
        </p:nvSpPr>
        <p:spPr bwMode="auto">
          <a:xfrm>
            <a:off x="5623480" y="0"/>
            <a:ext cx="4302527" cy="339515"/>
          </a:xfrm>
          <a:prstGeom prst="rect">
            <a:avLst/>
          </a:prstGeom>
          <a:noFill/>
          <a:ln w="9525">
            <a:noFill/>
            <a:miter lim="800000"/>
            <a:headEnd/>
            <a:tailEnd/>
          </a:ln>
          <a:effectLst/>
        </p:spPr>
        <p:txBody>
          <a:bodyPr vert="horz" wrap="square" lIns="95571" tIns="47786" rIns="95571" bIns="47786" numCol="1" anchor="t" anchorCtr="0" compatLnSpc="1">
            <a:prstTxWarp prst="textNoShape">
              <a:avLst/>
            </a:prstTxWarp>
          </a:bodyPr>
          <a:lstStyle>
            <a:lvl1pPr algn="r" defTabSz="955830">
              <a:defRPr sz="1300" b="0">
                <a:latin typeface="Arial" charset="0"/>
                <a:ea typeface="新細明體" pitchFamily="18" charset="-120"/>
              </a:defRPr>
            </a:lvl1pPr>
          </a:lstStyle>
          <a:p>
            <a:pPr>
              <a:defRPr/>
            </a:pPr>
            <a:endParaRPr lang="en-US" altLang="zh-TW"/>
          </a:p>
        </p:txBody>
      </p:sp>
      <p:sp>
        <p:nvSpPr>
          <p:cNvPr id="53252" name="Rectangle 4"/>
          <p:cNvSpPr>
            <a:spLocks noGrp="1" noRot="1" noChangeAspect="1" noChangeArrowheads="1" noTextEdit="1"/>
          </p:cNvSpPr>
          <p:nvPr>
            <p:ph type="sldImg" idx="2"/>
          </p:nvPr>
        </p:nvSpPr>
        <p:spPr bwMode="auto">
          <a:xfrm>
            <a:off x="3265488" y="511175"/>
            <a:ext cx="3397250" cy="25479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92380" y="3228552"/>
            <a:ext cx="7943468" cy="3058796"/>
          </a:xfrm>
          <a:prstGeom prst="rect">
            <a:avLst/>
          </a:prstGeom>
          <a:noFill/>
          <a:ln w="9525">
            <a:noFill/>
            <a:miter lim="800000"/>
            <a:headEnd/>
            <a:tailEnd/>
          </a:ln>
          <a:effectLst/>
        </p:spPr>
        <p:txBody>
          <a:bodyPr vert="horz" wrap="square" lIns="95571" tIns="47786" rIns="95571" bIns="47786"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5126" name="Rectangle 6"/>
          <p:cNvSpPr>
            <a:spLocks noGrp="1" noChangeArrowheads="1"/>
          </p:cNvSpPr>
          <p:nvPr>
            <p:ph type="ftr" sz="quarter" idx="4"/>
          </p:nvPr>
        </p:nvSpPr>
        <p:spPr bwMode="auto">
          <a:xfrm>
            <a:off x="1" y="6457106"/>
            <a:ext cx="4302527" cy="339515"/>
          </a:xfrm>
          <a:prstGeom prst="rect">
            <a:avLst/>
          </a:prstGeom>
          <a:noFill/>
          <a:ln w="9525">
            <a:noFill/>
            <a:miter lim="800000"/>
            <a:headEnd/>
            <a:tailEnd/>
          </a:ln>
          <a:effectLst/>
        </p:spPr>
        <p:txBody>
          <a:bodyPr vert="horz" wrap="square" lIns="95571" tIns="47786" rIns="95571" bIns="47786" numCol="1" anchor="b" anchorCtr="0" compatLnSpc="1">
            <a:prstTxWarp prst="textNoShape">
              <a:avLst/>
            </a:prstTxWarp>
          </a:bodyPr>
          <a:lstStyle>
            <a:lvl1pPr algn="l" defTabSz="955830">
              <a:defRPr sz="1300" b="0">
                <a:latin typeface="Arial" charset="0"/>
                <a:ea typeface="新細明體" pitchFamily="18" charset="-120"/>
              </a:defRPr>
            </a:lvl1pPr>
          </a:lstStyle>
          <a:p>
            <a:pPr>
              <a:defRPr/>
            </a:pPr>
            <a:endParaRPr lang="en-US" altLang="zh-TW"/>
          </a:p>
        </p:txBody>
      </p:sp>
      <p:sp>
        <p:nvSpPr>
          <p:cNvPr id="5127" name="Rectangle 7"/>
          <p:cNvSpPr>
            <a:spLocks noGrp="1" noChangeArrowheads="1"/>
          </p:cNvSpPr>
          <p:nvPr>
            <p:ph type="sldNum" sz="quarter" idx="5"/>
          </p:nvPr>
        </p:nvSpPr>
        <p:spPr bwMode="auto">
          <a:xfrm>
            <a:off x="5623480" y="6457106"/>
            <a:ext cx="4302527" cy="339515"/>
          </a:xfrm>
          <a:prstGeom prst="rect">
            <a:avLst/>
          </a:prstGeom>
          <a:noFill/>
          <a:ln w="9525">
            <a:noFill/>
            <a:miter lim="800000"/>
            <a:headEnd/>
            <a:tailEnd/>
          </a:ln>
          <a:effectLst/>
        </p:spPr>
        <p:txBody>
          <a:bodyPr vert="horz" wrap="square" lIns="95571" tIns="47786" rIns="95571" bIns="47786" numCol="1" anchor="b" anchorCtr="0" compatLnSpc="1">
            <a:prstTxWarp prst="textNoShape">
              <a:avLst/>
            </a:prstTxWarp>
          </a:bodyPr>
          <a:lstStyle>
            <a:lvl1pPr algn="r" defTabSz="955830">
              <a:defRPr sz="1300" b="0">
                <a:latin typeface="Arial" charset="0"/>
                <a:ea typeface="新細明體" pitchFamily="18" charset="-120"/>
              </a:defRPr>
            </a:lvl1pPr>
          </a:lstStyle>
          <a:p>
            <a:pPr>
              <a:defRPr/>
            </a:pPr>
            <a:fld id="{45C82AF5-06FB-4110-8862-78204770AB63}" type="slidenum">
              <a:rPr lang="en-US" altLang="zh-TW"/>
              <a:pPr>
                <a:defRPr/>
              </a:pPr>
              <a:t>‹#›</a:t>
            </a:fld>
            <a:endParaRPr lang="en-US" altLang="zh-TW"/>
          </a:p>
        </p:txBody>
      </p:sp>
    </p:spTree>
    <p:extLst>
      <p:ext uri="{BB962C8B-B14F-4D97-AF65-F5344CB8AC3E}">
        <p14:creationId xmlns:p14="http://schemas.microsoft.com/office/powerpoint/2010/main" val="24529848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5C82AF5-06FB-4110-8862-78204770AB63}" type="slidenum">
              <a:rPr lang="en-US" altLang="zh-TW" smtClean="0"/>
              <a:pPr>
                <a:defRPr/>
              </a:pPr>
              <a:t>1</a:t>
            </a:fld>
            <a:endParaRPr lang="en-US" altLang="zh-TW"/>
          </a:p>
        </p:txBody>
      </p:sp>
    </p:spTree>
    <p:extLst>
      <p:ext uri="{BB962C8B-B14F-4D97-AF65-F5344CB8AC3E}">
        <p14:creationId xmlns:p14="http://schemas.microsoft.com/office/powerpoint/2010/main" val="3736265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5C82AF5-06FB-4110-8862-78204770AB63}" type="slidenum">
              <a:rPr lang="en-US" altLang="zh-TW" smtClean="0"/>
              <a:pPr>
                <a:defRPr/>
              </a:pPr>
              <a:t>10</a:t>
            </a:fld>
            <a:endParaRPr lang="en-US" altLang="zh-TW"/>
          </a:p>
        </p:txBody>
      </p:sp>
    </p:spTree>
    <p:extLst>
      <p:ext uri="{BB962C8B-B14F-4D97-AF65-F5344CB8AC3E}">
        <p14:creationId xmlns:p14="http://schemas.microsoft.com/office/powerpoint/2010/main" val="3974532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5C82AF5-06FB-4110-8862-78204770AB63}" type="slidenum">
              <a:rPr lang="en-US" altLang="zh-TW" smtClean="0"/>
              <a:pPr>
                <a:defRPr/>
              </a:pPr>
              <a:t>11</a:t>
            </a:fld>
            <a:endParaRPr lang="en-US" altLang="zh-TW"/>
          </a:p>
        </p:txBody>
      </p:sp>
    </p:spTree>
    <p:extLst>
      <p:ext uri="{BB962C8B-B14F-4D97-AF65-F5344CB8AC3E}">
        <p14:creationId xmlns:p14="http://schemas.microsoft.com/office/powerpoint/2010/main" val="876853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5C82AF5-06FB-4110-8862-78204770AB63}" type="slidenum">
              <a:rPr lang="en-US" altLang="zh-TW" smtClean="0"/>
              <a:pPr>
                <a:defRPr/>
              </a:pPr>
              <a:t>12</a:t>
            </a:fld>
            <a:endParaRPr lang="en-US" altLang="zh-TW"/>
          </a:p>
        </p:txBody>
      </p:sp>
    </p:spTree>
    <p:extLst>
      <p:ext uri="{BB962C8B-B14F-4D97-AF65-F5344CB8AC3E}">
        <p14:creationId xmlns:p14="http://schemas.microsoft.com/office/powerpoint/2010/main" val="31271046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5C82AF5-06FB-4110-8862-78204770AB63}" type="slidenum">
              <a:rPr lang="en-US" altLang="zh-TW" smtClean="0"/>
              <a:pPr>
                <a:defRPr/>
              </a:pPr>
              <a:t>13</a:t>
            </a:fld>
            <a:endParaRPr lang="en-US" altLang="zh-TW"/>
          </a:p>
        </p:txBody>
      </p:sp>
    </p:spTree>
    <p:extLst>
      <p:ext uri="{BB962C8B-B14F-4D97-AF65-F5344CB8AC3E}">
        <p14:creationId xmlns:p14="http://schemas.microsoft.com/office/powerpoint/2010/main" val="2994380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5C82AF5-06FB-4110-8862-78204770AB63}" type="slidenum">
              <a:rPr lang="en-US" altLang="zh-TW" smtClean="0"/>
              <a:pPr>
                <a:defRPr/>
              </a:pPr>
              <a:t>14</a:t>
            </a:fld>
            <a:endParaRPr lang="en-US" altLang="zh-TW"/>
          </a:p>
        </p:txBody>
      </p:sp>
    </p:spTree>
    <p:extLst>
      <p:ext uri="{BB962C8B-B14F-4D97-AF65-F5344CB8AC3E}">
        <p14:creationId xmlns:p14="http://schemas.microsoft.com/office/powerpoint/2010/main" val="31557243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5C82AF5-06FB-4110-8862-78204770AB63}" type="slidenum">
              <a:rPr lang="en-US" altLang="zh-TW" smtClean="0"/>
              <a:pPr>
                <a:defRPr/>
              </a:pPr>
              <a:t>15</a:t>
            </a:fld>
            <a:endParaRPr lang="en-US" altLang="zh-TW"/>
          </a:p>
        </p:txBody>
      </p:sp>
    </p:spTree>
    <p:extLst>
      <p:ext uri="{BB962C8B-B14F-4D97-AF65-F5344CB8AC3E}">
        <p14:creationId xmlns:p14="http://schemas.microsoft.com/office/powerpoint/2010/main" val="23914494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5C82AF5-06FB-4110-8862-78204770AB63}" type="slidenum">
              <a:rPr lang="en-US" altLang="zh-TW" smtClean="0"/>
              <a:pPr>
                <a:defRPr/>
              </a:pPr>
              <a:t>16</a:t>
            </a:fld>
            <a:endParaRPr lang="en-US" altLang="zh-TW"/>
          </a:p>
        </p:txBody>
      </p:sp>
    </p:spTree>
    <p:extLst>
      <p:ext uri="{BB962C8B-B14F-4D97-AF65-F5344CB8AC3E}">
        <p14:creationId xmlns:p14="http://schemas.microsoft.com/office/powerpoint/2010/main" val="3222625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5C82AF5-06FB-4110-8862-78204770AB63}" type="slidenum">
              <a:rPr lang="en-US" altLang="zh-TW" smtClean="0"/>
              <a:pPr>
                <a:defRPr/>
              </a:pPr>
              <a:t>17</a:t>
            </a:fld>
            <a:endParaRPr lang="en-US" altLang="zh-TW"/>
          </a:p>
        </p:txBody>
      </p:sp>
    </p:spTree>
    <p:extLst>
      <p:ext uri="{BB962C8B-B14F-4D97-AF65-F5344CB8AC3E}">
        <p14:creationId xmlns:p14="http://schemas.microsoft.com/office/powerpoint/2010/main" val="1450742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5C82AF5-06FB-4110-8862-78204770AB63}" type="slidenum">
              <a:rPr lang="en-US" altLang="zh-TW" smtClean="0"/>
              <a:pPr>
                <a:defRPr/>
              </a:pPr>
              <a:t>18</a:t>
            </a:fld>
            <a:endParaRPr lang="en-US" altLang="zh-TW"/>
          </a:p>
        </p:txBody>
      </p:sp>
    </p:spTree>
    <p:extLst>
      <p:ext uri="{BB962C8B-B14F-4D97-AF65-F5344CB8AC3E}">
        <p14:creationId xmlns:p14="http://schemas.microsoft.com/office/powerpoint/2010/main" val="31526093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5C82AF5-06FB-4110-8862-78204770AB63}" type="slidenum">
              <a:rPr lang="en-US" altLang="zh-TW" smtClean="0"/>
              <a:pPr>
                <a:defRPr/>
              </a:pPr>
              <a:t>19</a:t>
            </a:fld>
            <a:endParaRPr lang="en-US" altLang="zh-TW"/>
          </a:p>
        </p:txBody>
      </p:sp>
    </p:spTree>
    <p:extLst>
      <p:ext uri="{BB962C8B-B14F-4D97-AF65-F5344CB8AC3E}">
        <p14:creationId xmlns:p14="http://schemas.microsoft.com/office/powerpoint/2010/main" val="2534395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5C82AF5-06FB-4110-8862-78204770AB63}" type="slidenum">
              <a:rPr lang="en-US" altLang="zh-TW" smtClean="0"/>
              <a:pPr>
                <a:defRPr/>
              </a:pPr>
              <a:t>2</a:t>
            </a:fld>
            <a:endParaRPr lang="en-US" altLang="zh-TW"/>
          </a:p>
        </p:txBody>
      </p:sp>
    </p:spTree>
    <p:extLst>
      <p:ext uri="{BB962C8B-B14F-4D97-AF65-F5344CB8AC3E}">
        <p14:creationId xmlns:p14="http://schemas.microsoft.com/office/powerpoint/2010/main" val="39434069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5C82AF5-06FB-4110-8862-78204770AB63}" type="slidenum">
              <a:rPr lang="en-US" altLang="zh-TW" smtClean="0"/>
              <a:pPr>
                <a:defRPr/>
              </a:pPr>
              <a:t>20</a:t>
            </a:fld>
            <a:endParaRPr lang="en-US" altLang="zh-TW"/>
          </a:p>
        </p:txBody>
      </p:sp>
    </p:spTree>
    <p:extLst>
      <p:ext uri="{BB962C8B-B14F-4D97-AF65-F5344CB8AC3E}">
        <p14:creationId xmlns:p14="http://schemas.microsoft.com/office/powerpoint/2010/main" val="35403811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5C82AF5-06FB-4110-8862-78204770AB63}" type="slidenum">
              <a:rPr lang="en-US" altLang="zh-TW" smtClean="0"/>
              <a:pPr>
                <a:defRPr/>
              </a:pPr>
              <a:t>21</a:t>
            </a:fld>
            <a:endParaRPr lang="en-US" altLang="zh-TW"/>
          </a:p>
        </p:txBody>
      </p:sp>
    </p:spTree>
    <p:extLst>
      <p:ext uri="{BB962C8B-B14F-4D97-AF65-F5344CB8AC3E}">
        <p14:creationId xmlns:p14="http://schemas.microsoft.com/office/powerpoint/2010/main" val="33179415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5C82AF5-06FB-4110-8862-78204770AB63}" type="slidenum">
              <a:rPr lang="en-US" altLang="zh-TW" smtClean="0"/>
              <a:pPr>
                <a:defRPr/>
              </a:pPr>
              <a:t>22</a:t>
            </a:fld>
            <a:endParaRPr lang="en-US" altLang="zh-TW"/>
          </a:p>
        </p:txBody>
      </p:sp>
    </p:spTree>
    <p:extLst>
      <p:ext uri="{BB962C8B-B14F-4D97-AF65-F5344CB8AC3E}">
        <p14:creationId xmlns:p14="http://schemas.microsoft.com/office/powerpoint/2010/main" val="36350060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5C82AF5-06FB-4110-8862-78204770AB63}" type="slidenum">
              <a:rPr lang="en-US" altLang="zh-TW" smtClean="0"/>
              <a:pPr>
                <a:defRPr/>
              </a:pPr>
              <a:t>23</a:t>
            </a:fld>
            <a:endParaRPr lang="en-US" altLang="zh-TW"/>
          </a:p>
        </p:txBody>
      </p:sp>
    </p:spTree>
    <p:extLst>
      <p:ext uri="{BB962C8B-B14F-4D97-AF65-F5344CB8AC3E}">
        <p14:creationId xmlns:p14="http://schemas.microsoft.com/office/powerpoint/2010/main" val="41792869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5C82AF5-06FB-4110-8862-78204770AB63}" type="slidenum">
              <a:rPr lang="en-US" altLang="zh-TW" smtClean="0"/>
              <a:pPr>
                <a:defRPr/>
              </a:pPr>
              <a:t>24</a:t>
            </a:fld>
            <a:endParaRPr lang="en-US" altLang="zh-TW"/>
          </a:p>
        </p:txBody>
      </p:sp>
    </p:spTree>
    <p:extLst>
      <p:ext uri="{BB962C8B-B14F-4D97-AF65-F5344CB8AC3E}">
        <p14:creationId xmlns:p14="http://schemas.microsoft.com/office/powerpoint/2010/main" val="13197678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5C82AF5-06FB-4110-8862-78204770AB63}" type="slidenum">
              <a:rPr lang="en-US" altLang="zh-TW" smtClean="0"/>
              <a:pPr>
                <a:defRPr/>
              </a:pPr>
              <a:t>25</a:t>
            </a:fld>
            <a:endParaRPr lang="en-US" altLang="zh-TW"/>
          </a:p>
        </p:txBody>
      </p:sp>
    </p:spTree>
    <p:extLst>
      <p:ext uri="{BB962C8B-B14F-4D97-AF65-F5344CB8AC3E}">
        <p14:creationId xmlns:p14="http://schemas.microsoft.com/office/powerpoint/2010/main" val="39014620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5C82AF5-06FB-4110-8862-78204770AB63}" type="slidenum">
              <a:rPr lang="en-US" altLang="zh-TW" smtClean="0"/>
              <a:pPr>
                <a:defRPr/>
              </a:pPr>
              <a:t>26</a:t>
            </a:fld>
            <a:endParaRPr lang="en-US" altLang="zh-TW"/>
          </a:p>
        </p:txBody>
      </p:sp>
    </p:spTree>
    <p:extLst>
      <p:ext uri="{BB962C8B-B14F-4D97-AF65-F5344CB8AC3E}">
        <p14:creationId xmlns:p14="http://schemas.microsoft.com/office/powerpoint/2010/main" val="33375454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5C82AF5-06FB-4110-8862-78204770AB63}" type="slidenum">
              <a:rPr lang="en-US" altLang="zh-TW" smtClean="0"/>
              <a:pPr>
                <a:defRPr/>
              </a:pPr>
              <a:t>27</a:t>
            </a:fld>
            <a:endParaRPr lang="en-US" altLang="zh-TW"/>
          </a:p>
        </p:txBody>
      </p:sp>
    </p:spTree>
    <p:extLst>
      <p:ext uri="{BB962C8B-B14F-4D97-AF65-F5344CB8AC3E}">
        <p14:creationId xmlns:p14="http://schemas.microsoft.com/office/powerpoint/2010/main" val="7541302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5C82AF5-06FB-4110-8862-78204770AB63}" type="slidenum">
              <a:rPr lang="en-US" altLang="zh-TW" smtClean="0"/>
              <a:pPr>
                <a:defRPr/>
              </a:pPr>
              <a:t>28</a:t>
            </a:fld>
            <a:endParaRPr lang="en-US" altLang="zh-TW"/>
          </a:p>
        </p:txBody>
      </p:sp>
    </p:spTree>
    <p:extLst>
      <p:ext uri="{BB962C8B-B14F-4D97-AF65-F5344CB8AC3E}">
        <p14:creationId xmlns:p14="http://schemas.microsoft.com/office/powerpoint/2010/main" val="29674928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5C82AF5-06FB-4110-8862-78204770AB63}" type="slidenum">
              <a:rPr lang="en-US" altLang="zh-TW" smtClean="0"/>
              <a:pPr>
                <a:defRPr/>
              </a:pPr>
              <a:t>29</a:t>
            </a:fld>
            <a:endParaRPr lang="en-US" altLang="zh-TW"/>
          </a:p>
        </p:txBody>
      </p:sp>
    </p:spTree>
    <p:extLst>
      <p:ext uri="{BB962C8B-B14F-4D97-AF65-F5344CB8AC3E}">
        <p14:creationId xmlns:p14="http://schemas.microsoft.com/office/powerpoint/2010/main" val="3606840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5C82AF5-06FB-4110-8862-78204770AB63}" type="slidenum">
              <a:rPr lang="en-US" altLang="zh-TW" smtClean="0"/>
              <a:pPr>
                <a:defRPr/>
              </a:pPr>
              <a:t>3</a:t>
            </a:fld>
            <a:endParaRPr lang="en-US" altLang="zh-TW"/>
          </a:p>
        </p:txBody>
      </p:sp>
    </p:spTree>
    <p:extLst>
      <p:ext uri="{BB962C8B-B14F-4D97-AF65-F5344CB8AC3E}">
        <p14:creationId xmlns:p14="http://schemas.microsoft.com/office/powerpoint/2010/main" val="23570611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5C82AF5-06FB-4110-8862-78204770AB63}" type="slidenum">
              <a:rPr lang="en-US" altLang="zh-TW" smtClean="0"/>
              <a:pPr>
                <a:defRPr/>
              </a:pPr>
              <a:t>30</a:t>
            </a:fld>
            <a:endParaRPr lang="en-US" altLang="zh-TW"/>
          </a:p>
        </p:txBody>
      </p:sp>
    </p:spTree>
    <p:extLst>
      <p:ext uri="{BB962C8B-B14F-4D97-AF65-F5344CB8AC3E}">
        <p14:creationId xmlns:p14="http://schemas.microsoft.com/office/powerpoint/2010/main" val="14708423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5C82AF5-06FB-4110-8862-78204770AB63}" type="slidenum">
              <a:rPr lang="en-US" altLang="zh-TW" smtClean="0"/>
              <a:pPr>
                <a:defRPr/>
              </a:pPr>
              <a:t>31</a:t>
            </a:fld>
            <a:endParaRPr lang="en-US" altLang="zh-TW"/>
          </a:p>
        </p:txBody>
      </p:sp>
    </p:spTree>
    <p:extLst>
      <p:ext uri="{BB962C8B-B14F-4D97-AF65-F5344CB8AC3E}">
        <p14:creationId xmlns:p14="http://schemas.microsoft.com/office/powerpoint/2010/main" val="18853659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5C82AF5-06FB-4110-8862-78204770AB63}" type="slidenum">
              <a:rPr lang="en-US" altLang="zh-TW" smtClean="0"/>
              <a:pPr>
                <a:defRPr/>
              </a:pPr>
              <a:t>32</a:t>
            </a:fld>
            <a:endParaRPr lang="en-US" altLang="zh-TW"/>
          </a:p>
        </p:txBody>
      </p:sp>
    </p:spTree>
    <p:extLst>
      <p:ext uri="{BB962C8B-B14F-4D97-AF65-F5344CB8AC3E}">
        <p14:creationId xmlns:p14="http://schemas.microsoft.com/office/powerpoint/2010/main" val="36680917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5C82AF5-06FB-4110-8862-78204770AB63}" type="slidenum">
              <a:rPr lang="en-US" altLang="zh-TW" smtClean="0"/>
              <a:pPr>
                <a:defRPr/>
              </a:pPr>
              <a:t>33</a:t>
            </a:fld>
            <a:endParaRPr lang="en-US" altLang="zh-TW"/>
          </a:p>
        </p:txBody>
      </p:sp>
    </p:spTree>
    <p:extLst>
      <p:ext uri="{BB962C8B-B14F-4D97-AF65-F5344CB8AC3E}">
        <p14:creationId xmlns:p14="http://schemas.microsoft.com/office/powerpoint/2010/main" val="9379946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5C82AF5-06FB-4110-8862-78204770AB63}" type="slidenum">
              <a:rPr lang="en-US" altLang="zh-TW" smtClean="0"/>
              <a:pPr>
                <a:defRPr/>
              </a:pPr>
              <a:t>34</a:t>
            </a:fld>
            <a:endParaRPr lang="en-US" altLang="zh-TW"/>
          </a:p>
        </p:txBody>
      </p:sp>
    </p:spTree>
    <p:extLst>
      <p:ext uri="{BB962C8B-B14F-4D97-AF65-F5344CB8AC3E}">
        <p14:creationId xmlns:p14="http://schemas.microsoft.com/office/powerpoint/2010/main" val="8284312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5C82AF5-06FB-4110-8862-78204770AB63}" type="slidenum">
              <a:rPr lang="en-US" altLang="zh-TW" smtClean="0"/>
              <a:pPr>
                <a:defRPr/>
              </a:pPr>
              <a:t>35</a:t>
            </a:fld>
            <a:endParaRPr lang="en-US" altLang="zh-TW"/>
          </a:p>
        </p:txBody>
      </p:sp>
    </p:spTree>
    <p:extLst>
      <p:ext uri="{BB962C8B-B14F-4D97-AF65-F5344CB8AC3E}">
        <p14:creationId xmlns:p14="http://schemas.microsoft.com/office/powerpoint/2010/main" val="38149220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5C82AF5-06FB-4110-8862-78204770AB63}" type="slidenum">
              <a:rPr lang="en-US" altLang="zh-TW" smtClean="0"/>
              <a:pPr>
                <a:defRPr/>
              </a:pPr>
              <a:t>36</a:t>
            </a:fld>
            <a:endParaRPr lang="en-US" altLang="zh-TW"/>
          </a:p>
        </p:txBody>
      </p:sp>
    </p:spTree>
    <p:extLst>
      <p:ext uri="{BB962C8B-B14F-4D97-AF65-F5344CB8AC3E}">
        <p14:creationId xmlns:p14="http://schemas.microsoft.com/office/powerpoint/2010/main" val="10771165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5C82AF5-06FB-4110-8862-78204770AB63}" type="slidenum">
              <a:rPr lang="en-US" altLang="zh-TW" smtClean="0"/>
              <a:pPr>
                <a:defRPr/>
              </a:pPr>
              <a:t>37</a:t>
            </a:fld>
            <a:endParaRPr lang="en-US" altLang="zh-TW"/>
          </a:p>
        </p:txBody>
      </p:sp>
    </p:spTree>
    <p:extLst>
      <p:ext uri="{BB962C8B-B14F-4D97-AF65-F5344CB8AC3E}">
        <p14:creationId xmlns:p14="http://schemas.microsoft.com/office/powerpoint/2010/main" val="12970502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5C82AF5-06FB-4110-8862-78204770AB63}" type="slidenum">
              <a:rPr lang="en-US" altLang="zh-TW" smtClean="0"/>
              <a:pPr>
                <a:defRPr/>
              </a:pPr>
              <a:t>38</a:t>
            </a:fld>
            <a:endParaRPr lang="en-US" altLang="zh-TW"/>
          </a:p>
        </p:txBody>
      </p:sp>
    </p:spTree>
    <p:extLst>
      <p:ext uri="{BB962C8B-B14F-4D97-AF65-F5344CB8AC3E}">
        <p14:creationId xmlns:p14="http://schemas.microsoft.com/office/powerpoint/2010/main" val="14493897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5C82AF5-06FB-4110-8862-78204770AB63}" type="slidenum">
              <a:rPr lang="en-US" altLang="zh-TW" smtClean="0"/>
              <a:pPr>
                <a:defRPr/>
              </a:pPr>
              <a:t>39</a:t>
            </a:fld>
            <a:endParaRPr lang="en-US" altLang="zh-TW"/>
          </a:p>
        </p:txBody>
      </p:sp>
    </p:spTree>
    <p:extLst>
      <p:ext uri="{BB962C8B-B14F-4D97-AF65-F5344CB8AC3E}">
        <p14:creationId xmlns:p14="http://schemas.microsoft.com/office/powerpoint/2010/main" val="3483232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5C82AF5-06FB-4110-8862-78204770AB63}" type="slidenum">
              <a:rPr lang="en-US" altLang="zh-TW" smtClean="0"/>
              <a:pPr>
                <a:defRPr/>
              </a:pPr>
              <a:t>4</a:t>
            </a:fld>
            <a:endParaRPr lang="en-US" altLang="zh-TW"/>
          </a:p>
        </p:txBody>
      </p:sp>
    </p:spTree>
    <p:extLst>
      <p:ext uri="{BB962C8B-B14F-4D97-AF65-F5344CB8AC3E}">
        <p14:creationId xmlns:p14="http://schemas.microsoft.com/office/powerpoint/2010/main" val="32255695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5C82AF5-06FB-4110-8862-78204770AB63}" type="slidenum">
              <a:rPr lang="en-US" altLang="zh-TW" smtClean="0"/>
              <a:pPr>
                <a:defRPr/>
              </a:pPr>
              <a:t>40</a:t>
            </a:fld>
            <a:endParaRPr lang="en-US" altLang="zh-TW"/>
          </a:p>
        </p:txBody>
      </p:sp>
    </p:spTree>
    <p:extLst>
      <p:ext uri="{BB962C8B-B14F-4D97-AF65-F5344CB8AC3E}">
        <p14:creationId xmlns:p14="http://schemas.microsoft.com/office/powerpoint/2010/main" val="29799162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5C82AF5-06FB-4110-8862-78204770AB63}" type="slidenum">
              <a:rPr lang="en-US" altLang="zh-TW" smtClean="0"/>
              <a:pPr>
                <a:defRPr/>
              </a:pPr>
              <a:t>41</a:t>
            </a:fld>
            <a:endParaRPr lang="en-US" altLang="zh-TW"/>
          </a:p>
        </p:txBody>
      </p:sp>
    </p:spTree>
    <p:extLst>
      <p:ext uri="{BB962C8B-B14F-4D97-AF65-F5344CB8AC3E}">
        <p14:creationId xmlns:p14="http://schemas.microsoft.com/office/powerpoint/2010/main" val="28727459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5C82AF5-06FB-4110-8862-78204770AB63}" type="slidenum">
              <a:rPr lang="en-US" altLang="zh-TW" smtClean="0"/>
              <a:pPr>
                <a:defRPr/>
              </a:pPr>
              <a:t>42</a:t>
            </a:fld>
            <a:endParaRPr lang="en-US" altLang="zh-TW"/>
          </a:p>
        </p:txBody>
      </p:sp>
    </p:spTree>
    <p:extLst>
      <p:ext uri="{BB962C8B-B14F-4D97-AF65-F5344CB8AC3E}">
        <p14:creationId xmlns:p14="http://schemas.microsoft.com/office/powerpoint/2010/main" val="27861553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5C82AF5-06FB-4110-8862-78204770AB63}" type="slidenum">
              <a:rPr lang="en-US" altLang="zh-TW" smtClean="0"/>
              <a:pPr>
                <a:defRPr/>
              </a:pPr>
              <a:t>43</a:t>
            </a:fld>
            <a:endParaRPr lang="en-US" altLang="zh-TW"/>
          </a:p>
        </p:txBody>
      </p:sp>
    </p:spTree>
    <p:extLst>
      <p:ext uri="{BB962C8B-B14F-4D97-AF65-F5344CB8AC3E}">
        <p14:creationId xmlns:p14="http://schemas.microsoft.com/office/powerpoint/2010/main" val="5194489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5C82AF5-06FB-4110-8862-78204770AB63}" type="slidenum">
              <a:rPr lang="en-US" altLang="zh-TW" smtClean="0"/>
              <a:pPr>
                <a:defRPr/>
              </a:pPr>
              <a:t>44</a:t>
            </a:fld>
            <a:endParaRPr lang="en-US" altLang="zh-TW"/>
          </a:p>
        </p:txBody>
      </p:sp>
    </p:spTree>
    <p:extLst>
      <p:ext uri="{BB962C8B-B14F-4D97-AF65-F5344CB8AC3E}">
        <p14:creationId xmlns:p14="http://schemas.microsoft.com/office/powerpoint/2010/main" val="3013582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5C82AF5-06FB-4110-8862-78204770AB63}" type="slidenum">
              <a:rPr lang="en-US" altLang="zh-TW" smtClean="0"/>
              <a:pPr>
                <a:defRPr/>
              </a:pPr>
              <a:t>45</a:t>
            </a:fld>
            <a:endParaRPr lang="en-US" altLang="zh-TW"/>
          </a:p>
        </p:txBody>
      </p:sp>
    </p:spTree>
    <p:extLst>
      <p:ext uri="{BB962C8B-B14F-4D97-AF65-F5344CB8AC3E}">
        <p14:creationId xmlns:p14="http://schemas.microsoft.com/office/powerpoint/2010/main" val="7066604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5C82AF5-06FB-4110-8862-78204770AB63}" type="slidenum">
              <a:rPr lang="en-US" altLang="zh-TW" smtClean="0"/>
              <a:pPr>
                <a:defRPr/>
              </a:pPr>
              <a:t>46</a:t>
            </a:fld>
            <a:endParaRPr lang="en-US" altLang="zh-TW"/>
          </a:p>
        </p:txBody>
      </p:sp>
    </p:spTree>
    <p:extLst>
      <p:ext uri="{BB962C8B-B14F-4D97-AF65-F5344CB8AC3E}">
        <p14:creationId xmlns:p14="http://schemas.microsoft.com/office/powerpoint/2010/main" val="12148364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5C82AF5-06FB-4110-8862-78204770AB63}" type="slidenum">
              <a:rPr lang="en-US" altLang="zh-TW" smtClean="0"/>
              <a:pPr>
                <a:defRPr/>
              </a:pPr>
              <a:t>47</a:t>
            </a:fld>
            <a:endParaRPr lang="en-US" altLang="zh-TW"/>
          </a:p>
        </p:txBody>
      </p:sp>
    </p:spTree>
    <p:extLst>
      <p:ext uri="{BB962C8B-B14F-4D97-AF65-F5344CB8AC3E}">
        <p14:creationId xmlns:p14="http://schemas.microsoft.com/office/powerpoint/2010/main" val="3977539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5C82AF5-06FB-4110-8862-78204770AB63}" type="slidenum">
              <a:rPr lang="en-US" altLang="zh-TW" smtClean="0"/>
              <a:pPr>
                <a:defRPr/>
              </a:pPr>
              <a:t>48</a:t>
            </a:fld>
            <a:endParaRPr lang="en-US" altLang="zh-TW"/>
          </a:p>
        </p:txBody>
      </p:sp>
    </p:spTree>
    <p:extLst>
      <p:ext uri="{BB962C8B-B14F-4D97-AF65-F5344CB8AC3E}">
        <p14:creationId xmlns:p14="http://schemas.microsoft.com/office/powerpoint/2010/main" val="6688582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5C82AF5-06FB-4110-8862-78204770AB63}" type="slidenum">
              <a:rPr lang="en-US" altLang="zh-TW" smtClean="0"/>
              <a:pPr>
                <a:defRPr/>
              </a:pPr>
              <a:t>49</a:t>
            </a:fld>
            <a:endParaRPr lang="en-US" altLang="zh-TW"/>
          </a:p>
        </p:txBody>
      </p:sp>
    </p:spTree>
    <p:extLst>
      <p:ext uri="{BB962C8B-B14F-4D97-AF65-F5344CB8AC3E}">
        <p14:creationId xmlns:p14="http://schemas.microsoft.com/office/powerpoint/2010/main" val="1531147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5C82AF5-06FB-4110-8862-78204770AB63}" type="slidenum">
              <a:rPr lang="en-US" altLang="zh-TW" smtClean="0"/>
              <a:pPr>
                <a:defRPr/>
              </a:pPr>
              <a:t>5</a:t>
            </a:fld>
            <a:endParaRPr lang="en-US" altLang="zh-TW"/>
          </a:p>
        </p:txBody>
      </p:sp>
    </p:spTree>
    <p:extLst>
      <p:ext uri="{BB962C8B-B14F-4D97-AF65-F5344CB8AC3E}">
        <p14:creationId xmlns:p14="http://schemas.microsoft.com/office/powerpoint/2010/main" val="16733996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5C82AF5-06FB-4110-8862-78204770AB63}" type="slidenum">
              <a:rPr lang="en-US" altLang="zh-TW" smtClean="0"/>
              <a:pPr>
                <a:defRPr/>
              </a:pPr>
              <a:t>50</a:t>
            </a:fld>
            <a:endParaRPr lang="en-US" altLang="zh-TW"/>
          </a:p>
        </p:txBody>
      </p:sp>
    </p:spTree>
    <p:extLst>
      <p:ext uri="{BB962C8B-B14F-4D97-AF65-F5344CB8AC3E}">
        <p14:creationId xmlns:p14="http://schemas.microsoft.com/office/powerpoint/2010/main" val="33679403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5C82AF5-06FB-4110-8862-78204770AB63}" type="slidenum">
              <a:rPr lang="en-US" altLang="zh-TW" smtClean="0"/>
              <a:pPr>
                <a:defRPr/>
              </a:pPr>
              <a:t>51</a:t>
            </a:fld>
            <a:endParaRPr lang="en-US" altLang="zh-TW"/>
          </a:p>
        </p:txBody>
      </p:sp>
    </p:spTree>
    <p:extLst>
      <p:ext uri="{BB962C8B-B14F-4D97-AF65-F5344CB8AC3E}">
        <p14:creationId xmlns:p14="http://schemas.microsoft.com/office/powerpoint/2010/main" val="12129139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5C82AF5-06FB-4110-8862-78204770AB63}" type="slidenum">
              <a:rPr lang="en-US" altLang="zh-TW" smtClean="0"/>
              <a:pPr>
                <a:defRPr/>
              </a:pPr>
              <a:t>52</a:t>
            </a:fld>
            <a:endParaRPr lang="en-US" altLang="zh-TW"/>
          </a:p>
        </p:txBody>
      </p:sp>
    </p:spTree>
    <p:extLst>
      <p:ext uri="{BB962C8B-B14F-4D97-AF65-F5344CB8AC3E}">
        <p14:creationId xmlns:p14="http://schemas.microsoft.com/office/powerpoint/2010/main" val="2941588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5C82AF5-06FB-4110-8862-78204770AB63}" type="slidenum">
              <a:rPr lang="en-US" altLang="zh-TW" smtClean="0"/>
              <a:pPr>
                <a:defRPr/>
              </a:pPr>
              <a:t>6</a:t>
            </a:fld>
            <a:endParaRPr lang="en-US" altLang="zh-TW"/>
          </a:p>
        </p:txBody>
      </p:sp>
    </p:spTree>
    <p:extLst>
      <p:ext uri="{BB962C8B-B14F-4D97-AF65-F5344CB8AC3E}">
        <p14:creationId xmlns:p14="http://schemas.microsoft.com/office/powerpoint/2010/main" val="2360547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5C82AF5-06FB-4110-8862-78204770AB63}" type="slidenum">
              <a:rPr lang="en-US" altLang="zh-TW" smtClean="0"/>
              <a:pPr>
                <a:defRPr/>
              </a:pPr>
              <a:t>7</a:t>
            </a:fld>
            <a:endParaRPr lang="en-US" altLang="zh-TW"/>
          </a:p>
        </p:txBody>
      </p:sp>
    </p:spTree>
    <p:extLst>
      <p:ext uri="{BB962C8B-B14F-4D97-AF65-F5344CB8AC3E}">
        <p14:creationId xmlns:p14="http://schemas.microsoft.com/office/powerpoint/2010/main" val="1340111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5C82AF5-06FB-4110-8862-78204770AB63}" type="slidenum">
              <a:rPr lang="en-US" altLang="zh-TW" smtClean="0"/>
              <a:pPr>
                <a:defRPr/>
              </a:pPr>
              <a:t>8</a:t>
            </a:fld>
            <a:endParaRPr lang="en-US" altLang="zh-TW"/>
          </a:p>
        </p:txBody>
      </p:sp>
    </p:spTree>
    <p:extLst>
      <p:ext uri="{BB962C8B-B14F-4D97-AF65-F5344CB8AC3E}">
        <p14:creationId xmlns:p14="http://schemas.microsoft.com/office/powerpoint/2010/main" val="2783046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5C82AF5-06FB-4110-8862-78204770AB63}" type="slidenum">
              <a:rPr lang="en-US" altLang="zh-TW" smtClean="0"/>
              <a:pPr>
                <a:defRPr/>
              </a:pPr>
              <a:t>9</a:t>
            </a:fld>
            <a:endParaRPr lang="en-US" altLang="zh-TW"/>
          </a:p>
        </p:txBody>
      </p:sp>
    </p:spTree>
    <p:extLst>
      <p:ext uri="{BB962C8B-B14F-4D97-AF65-F5344CB8AC3E}">
        <p14:creationId xmlns:p14="http://schemas.microsoft.com/office/powerpoint/2010/main" val="7991723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4" name="Picture 69" descr="MMS PT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4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Rectangle 7"/>
          <p:cNvSpPr>
            <a:spLocks noGrp="1" noChangeArrowheads="1"/>
          </p:cNvSpPr>
          <p:nvPr>
            <p:ph type="ctrTitle"/>
          </p:nvPr>
        </p:nvSpPr>
        <p:spPr>
          <a:xfrm>
            <a:off x="611188" y="1916113"/>
            <a:ext cx="7958137" cy="1223962"/>
          </a:xfrm>
        </p:spPr>
        <p:txBody>
          <a:bodyPr/>
          <a:lstStyle>
            <a:lvl1pPr algn="r">
              <a:defRPr sz="4400"/>
            </a:lvl1pPr>
          </a:lstStyle>
          <a:p>
            <a:r>
              <a:rPr lang="zh-TW" altLang="en-US"/>
              <a:t>按一下以編輯母片標題樣式</a:t>
            </a:r>
          </a:p>
        </p:txBody>
      </p:sp>
      <p:sp>
        <p:nvSpPr>
          <p:cNvPr id="8200" name="Rectangle 8"/>
          <p:cNvSpPr>
            <a:spLocks noGrp="1" noChangeArrowheads="1"/>
          </p:cNvSpPr>
          <p:nvPr>
            <p:ph type="subTitle" idx="1"/>
          </p:nvPr>
        </p:nvSpPr>
        <p:spPr>
          <a:xfrm>
            <a:off x="2555875" y="3644900"/>
            <a:ext cx="6048375" cy="1296988"/>
          </a:xfrm>
        </p:spPr>
        <p:txBody>
          <a:bodyPr/>
          <a:lstStyle>
            <a:lvl1pPr marL="0" indent="0" algn="r">
              <a:buFontTx/>
              <a:buNone/>
              <a:defRPr sz="3200"/>
            </a:lvl1pPr>
          </a:lstStyle>
          <a:p>
            <a:r>
              <a:rPr lang="zh-TW" altLang="en-US"/>
              <a:t>按一下以編輯母片副標題樣式</a:t>
            </a:r>
          </a:p>
        </p:txBody>
      </p:sp>
      <p:sp>
        <p:nvSpPr>
          <p:cNvPr id="6" name="Rectangle 59"/>
          <p:cNvSpPr>
            <a:spLocks noGrp="1" noChangeArrowheads="1"/>
          </p:cNvSpPr>
          <p:nvPr>
            <p:ph type="dt" sz="half" idx="10"/>
          </p:nvPr>
        </p:nvSpPr>
        <p:spPr>
          <a:xfrm>
            <a:off x="900113" y="5949950"/>
            <a:ext cx="2565400" cy="331788"/>
          </a:xfrm>
        </p:spPr>
        <p:txBody>
          <a:bodyPr/>
          <a:lstStyle>
            <a:lvl1pPr>
              <a:defRPr/>
            </a:lvl1pPr>
          </a:lstStyle>
          <a:p>
            <a:pPr>
              <a:defRPr/>
            </a:pPr>
            <a:endParaRPr lang="en-US" altLang="zh-TW" dirty="0"/>
          </a:p>
        </p:txBody>
      </p:sp>
      <p:sp>
        <p:nvSpPr>
          <p:cNvPr id="7" name="Rectangle 64"/>
          <p:cNvSpPr>
            <a:spLocks noGrp="1" noChangeArrowheads="1"/>
          </p:cNvSpPr>
          <p:nvPr>
            <p:ph type="sldNum" sz="quarter" idx="11"/>
          </p:nvPr>
        </p:nvSpPr>
        <p:spPr/>
        <p:txBody>
          <a:bodyPr/>
          <a:lstStyle>
            <a:lvl1pPr>
              <a:defRPr/>
            </a:lvl1pPr>
          </a:lstStyle>
          <a:p>
            <a:pPr>
              <a:defRPr/>
            </a:pPr>
            <a:fld id="{45DE94B6-B23B-4A8F-B3E5-D9CC5E1671FF}" type="slidenum">
              <a:rPr lang="en-US" altLang="zh-TW"/>
              <a:pPr>
                <a:defRPr/>
              </a:pPr>
              <a:t>‹#›</a:t>
            </a:fld>
            <a:endParaRPr lang="en-US" altLang="zh-TW"/>
          </a:p>
        </p:txBody>
      </p:sp>
      <p:sp>
        <p:nvSpPr>
          <p:cNvPr id="8" name="Rectangle 71"/>
          <p:cNvSpPr>
            <a:spLocks noGrp="1" noChangeArrowheads="1"/>
          </p:cNvSpPr>
          <p:nvPr>
            <p:ph type="ftr" sz="quarter" idx="12"/>
          </p:nvPr>
        </p:nvSpPr>
        <p:spPr>
          <a:xfrm>
            <a:off x="3549650" y="6453188"/>
            <a:ext cx="2967038" cy="288925"/>
          </a:xfrm>
        </p:spPr>
        <p:txBody>
          <a:bodyPr/>
          <a:lstStyle>
            <a:lvl1pPr>
              <a:defRPr/>
            </a:lvl1pPr>
          </a:lstStyle>
          <a:p>
            <a:pPr>
              <a:defRPr/>
            </a:pPr>
            <a:r>
              <a:rPr lang="en-US" altLang="zh-TW"/>
              <a:t>NTUT MMS LAB</a:t>
            </a:r>
          </a:p>
        </p:txBody>
      </p:sp>
      <p:pic>
        <p:nvPicPr>
          <p:cNvPr id="38913" name="Picture 1"/>
          <p:cNvPicPr>
            <a:picLocks noChangeAspect="1" noChangeArrowheads="1"/>
          </p:cNvPicPr>
          <p:nvPr userDrawn="1"/>
        </p:nvPicPr>
        <p:blipFill>
          <a:blip r:embed="rId3" cstate="print"/>
          <a:srcRect/>
          <a:stretch>
            <a:fillRect/>
          </a:stretch>
        </p:blipFill>
        <p:spPr bwMode="auto">
          <a:xfrm>
            <a:off x="340298" y="3624160"/>
            <a:ext cx="2160000" cy="1376476"/>
          </a:xfrm>
          <a:prstGeom prst="rect">
            <a:avLst/>
          </a:prstGeom>
          <a:noFill/>
          <a:ln w="9525">
            <a:noFill/>
            <a:miter lim="800000"/>
            <a:headEnd/>
            <a:tailEnd/>
          </a:ln>
          <a:effectLst/>
        </p:spPr>
      </p:pic>
    </p:spTree>
    <p:extLst>
      <p:ext uri="{BB962C8B-B14F-4D97-AF65-F5344CB8AC3E}">
        <p14:creationId xmlns:p14="http://schemas.microsoft.com/office/powerpoint/2010/main" val="255229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fld id="{AC7CAEC6-1C85-43F2-B528-84AE50B48746}" type="datetime1">
              <a:rPr lang="en-US"/>
              <a:pPr>
                <a:defRPr/>
              </a:pPr>
              <a:t>10/24/2019</a:t>
            </a:fld>
            <a:endParaRPr lang="en-US" altLang="zh-TW"/>
          </a:p>
        </p:txBody>
      </p:sp>
      <p:sp>
        <p:nvSpPr>
          <p:cNvPr id="5" name="Rectangle 54"/>
          <p:cNvSpPr>
            <a:spLocks noGrp="1" noChangeArrowheads="1"/>
          </p:cNvSpPr>
          <p:nvPr>
            <p:ph type="ftr" sz="quarter" idx="11"/>
          </p:nvPr>
        </p:nvSpPr>
        <p:spPr>
          <a:ln/>
        </p:spPr>
        <p:txBody>
          <a:bodyPr/>
          <a:lstStyle>
            <a:lvl1pPr>
              <a:defRPr/>
            </a:lvl1pPr>
          </a:lstStyle>
          <a:p>
            <a:pPr>
              <a:defRPr/>
            </a:pPr>
            <a:r>
              <a:rPr lang="en-US" altLang="zh-TW"/>
              <a:t>NTUT MMS LAB</a:t>
            </a:r>
          </a:p>
        </p:txBody>
      </p:sp>
      <p:sp>
        <p:nvSpPr>
          <p:cNvPr id="6" name="Rectangle 55"/>
          <p:cNvSpPr>
            <a:spLocks noGrp="1" noChangeArrowheads="1"/>
          </p:cNvSpPr>
          <p:nvPr>
            <p:ph type="sldNum" sz="quarter" idx="12"/>
          </p:nvPr>
        </p:nvSpPr>
        <p:spPr>
          <a:ln/>
        </p:spPr>
        <p:txBody>
          <a:bodyPr/>
          <a:lstStyle>
            <a:lvl1pPr>
              <a:defRPr/>
            </a:lvl1pPr>
          </a:lstStyle>
          <a:p>
            <a:pPr>
              <a:defRPr/>
            </a:pPr>
            <a:fld id="{883495EE-6C77-4ADC-A8C0-7AB868121620}" type="slidenum">
              <a:rPr lang="en-US" altLang="zh-TW"/>
              <a:pPr>
                <a:defRPr/>
              </a:pPr>
              <a:t>‹#›</a:t>
            </a:fld>
            <a:endParaRPr lang="en-US" altLang="zh-TW"/>
          </a:p>
        </p:txBody>
      </p:sp>
    </p:spTree>
    <p:extLst>
      <p:ext uri="{BB962C8B-B14F-4D97-AF65-F5344CB8AC3E}">
        <p14:creationId xmlns:p14="http://schemas.microsoft.com/office/powerpoint/2010/main" val="4129624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904038" y="0"/>
            <a:ext cx="2239962" cy="622617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79388" y="0"/>
            <a:ext cx="6572250" cy="622617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fld id="{BB3C18D2-52D5-4221-AAB4-A4D9657322E1}" type="datetime1">
              <a:rPr lang="en-US"/>
              <a:pPr>
                <a:defRPr/>
              </a:pPr>
              <a:t>10/24/2019</a:t>
            </a:fld>
            <a:endParaRPr lang="en-US" altLang="zh-TW"/>
          </a:p>
        </p:txBody>
      </p:sp>
      <p:sp>
        <p:nvSpPr>
          <p:cNvPr id="5" name="Rectangle 54"/>
          <p:cNvSpPr>
            <a:spLocks noGrp="1" noChangeArrowheads="1"/>
          </p:cNvSpPr>
          <p:nvPr>
            <p:ph type="ftr" sz="quarter" idx="11"/>
          </p:nvPr>
        </p:nvSpPr>
        <p:spPr>
          <a:ln/>
        </p:spPr>
        <p:txBody>
          <a:bodyPr/>
          <a:lstStyle>
            <a:lvl1pPr>
              <a:defRPr/>
            </a:lvl1pPr>
          </a:lstStyle>
          <a:p>
            <a:pPr>
              <a:defRPr/>
            </a:pPr>
            <a:r>
              <a:rPr lang="en-US" altLang="zh-TW"/>
              <a:t>NTUT MMS LAB</a:t>
            </a:r>
          </a:p>
        </p:txBody>
      </p:sp>
      <p:sp>
        <p:nvSpPr>
          <p:cNvPr id="6" name="Rectangle 55"/>
          <p:cNvSpPr>
            <a:spLocks noGrp="1" noChangeArrowheads="1"/>
          </p:cNvSpPr>
          <p:nvPr>
            <p:ph type="sldNum" sz="quarter" idx="12"/>
          </p:nvPr>
        </p:nvSpPr>
        <p:spPr>
          <a:ln/>
        </p:spPr>
        <p:txBody>
          <a:bodyPr/>
          <a:lstStyle>
            <a:lvl1pPr>
              <a:defRPr/>
            </a:lvl1pPr>
          </a:lstStyle>
          <a:p>
            <a:pPr>
              <a:defRPr/>
            </a:pPr>
            <a:fld id="{480B3309-3409-4286-AFBD-F9516731A0F7}" type="slidenum">
              <a:rPr lang="en-US" altLang="zh-TW"/>
              <a:pPr>
                <a:defRPr/>
              </a:pPr>
              <a:t>‹#›</a:t>
            </a:fld>
            <a:endParaRPr lang="en-US" altLang="zh-TW"/>
          </a:p>
        </p:txBody>
      </p:sp>
    </p:spTree>
    <p:extLst>
      <p:ext uri="{BB962C8B-B14F-4D97-AF65-F5344CB8AC3E}">
        <p14:creationId xmlns:p14="http://schemas.microsoft.com/office/powerpoint/2010/main" val="665675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標題，物件及文字">
    <p:spTree>
      <p:nvGrpSpPr>
        <p:cNvPr id="1" name=""/>
        <p:cNvGrpSpPr/>
        <p:nvPr/>
      </p:nvGrpSpPr>
      <p:grpSpPr>
        <a:xfrm>
          <a:off x="0" y="0"/>
          <a:ext cx="0" cy="0"/>
          <a:chOff x="0" y="0"/>
          <a:chExt cx="0" cy="0"/>
        </a:xfrm>
      </p:grpSpPr>
      <p:sp>
        <p:nvSpPr>
          <p:cNvPr id="2" name="標題 1"/>
          <p:cNvSpPr>
            <a:spLocks noGrp="1"/>
          </p:cNvSpPr>
          <p:nvPr>
            <p:ph type="title"/>
          </p:nvPr>
        </p:nvSpPr>
        <p:spPr>
          <a:xfrm>
            <a:off x="2232025" y="0"/>
            <a:ext cx="6911975" cy="720725"/>
          </a:xfrm>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79388" y="908050"/>
            <a:ext cx="4351337" cy="531812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683125" y="908050"/>
            <a:ext cx="4352925" cy="531812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fld id="{CB20764A-00C8-45F3-A79D-0E89094D04DD}" type="datetime1">
              <a:rPr lang="en-US"/>
              <a:pPr>
                <a:defRPr/>
              </a:pPr>
              <a:t>10/24/2019</a:t>
            </a:fld>
            <a:endParaRPr lang="en-US" altLang="zh-TW"/>
          </a:p>
        </p:txBody>
      </p:sp>
      <p:sp>
        <p:nvSpPr>
          <p:cNvPr id="6" name="Rectangle 54"/>
          <p:cNvSpPr>
            <a:spLocks noGrp="1" noChangeArrowheads="1"/>
          </p:cNvSpPr>
          <p:nvPr>
            <p:ph type="ftr" sz="quarter" idx="11"/>
          </p:nvPr>
        </p:nvSpPr>
        <p:spPr>
          <a:ln/>
        </p:spPr>
        <p:txBody>
          <a:bodyPr/>
          <a:lstStyle>
            <a:lvl1pPr>
              <a:defRPr/>
            </a:lvl1pPr>
          </a:lstStyle>
          <a:p>
            <a:pPr>
              <a:defRPr/>
            </a:pPr>
            <a:r>
              <a:rPr lang="en-US" altLang="zh-TW"/>
              <a:t>NTUT MMS LAB</a:t>
            </a:r>
          </a:p>
        </p:txBody>
      </p:sp>
      <p:sp>
        <p:nvSpPr>
          <p:cNvPr id="7" name="Rectangle 55"/>
          <p:cNvSpPr>
            <a:spLocks noGrp="1" noChangeArrowheads="1"/>
          </p:cNvSpPr>
          <p:nvPr>
            <p:ph type="sldNum" sz="quarter" idx="12"/>
          </p:nvPr>
        </p:nvSpPr>
        <p:spPr>
          <a:ln/>
        </p:spPr>
        <p:txBody>
          <a:bodyPr/>
          <a:lstStyle>
            <a:lvl1pPr>
              <a:defRPr/>
            </a:lvl1pPr>
          </a:lstStyle>
          <a:p>
            <a:pPr>
              <a:defRPr/>
            </a:pPr>
            <a:fld id="{F415AF03-6B51-4DD4-9001-83C9FBEAF804}" type="slidenum">
              <a:rPr lang="en-US" altLang="zh-TW"/>
              <a:pPr>
                <a:defRPr/>
              </a:pPr>
              <a:t>‹#›</a:t>
            </a:fld>
            <a:endParaRPr lang="en-US" altLang="zh-TW"/>
          </a:p>
        </p:txBody>
      </p:sp>
    </p:spTree>
    <p:extLst>
      <p:ext uri="{BB962C8B-B14F-4D97-AF65-F5344CB8AC3E}">
        <p14:creationId xmlns:p14="http://schemas.microsoft.com/office/powerpoint/2010/main" val="3346122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2232025" y="0"/>
            <a:ext cx="6911975" cy="720725"/>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179388" y="908050"/>
            <a:ext cx="4351337" cy="531812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83125" y="908050"/>
            <a:ext cx="4352925" cy="531812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fld id="{1B877758-6381-4385-9067-22C399DBEB2D}" type="datetime1">
              <a:rPr lang="en-US"/>
              <a:pPr>
                <a:defRPr/>
              </a:pPr>
              <a:t>10/24/2019</a:t>
            </a:fld>
            <a:endParaRPr lang="en-US" altLang="zh-TW"/>
          </a:p>
        </p:txBody>
      </p:sp>
      <p:sp>
        <p:nvSpPr>
          <p:cNvPr id="6" name="Rectangle 54"/>
          <p:cNvSpPr>
            <a:spLocks noGrp="1" noChangeArrowheads="1"/>
          </p:cNvSpPr>
          <p:nvPr>
            <p:ph type="ftr" sz="quarter" idx="11"/>
          </p:nvPr>
        </p:nvSpPr>
        <p:spPr>
          <a:ln/>
        </p:spPr>
        <p:txBody>
          <a:bodyPr/>
          <a:lstStyle>
            <a:lvl1pPr>
              <a:defRPr/>
            </a:lvl1pPr>
          </a:lstStyle>
          <a:p>
            <a:pPr>
              <a:defRPr/>
            </a:pPr>
            <a:r>
              <a:rPr lang="en-US" altLang="zh-TW"/>
              <a:t>NTUT MMS LAB</a:t>
            </a:r>
          </a:p>
        </p:txBody>
      </p:sp>
      <p:sp>
        <p:nvSpPr>
          <p:cNvPr id="7" name="Rectangle 55"/>
          <p:cNvSpPr>
            <a:spLocks noGrp="1" noChangeArrowheads="1"/>
          </p:cNvSpPr>
          <p:nvPr>
            <p:ph type="sldNum" sz="quarter" idx="12"/>
          </p:nvPr>
        </p:nvSpPr>
        <p:spPr>
          <a:ln/>
        </p:spPr>
        <p:txBody>
          <a:bodyPr/>
          <a:lstStyle>
            <a:lvl1pPr>
              <a:defRPr/>
            </a:lvl1pPr>
          </a:lstStyle>
          <a:p>
            <a:pPr>
              <a:defRPr/>
            </a:pPr>
            <a:fld id="{6836EDEF-D0F2-4241-BF1E-2794D969C2D5}" type="slidenum">
              <a:rPr lang="en-US" altLang="zh-TW"/>
              <a:pPr>
                <a:defRPr/>
              </a:pPr>
              <a:t>‹#›</a:t>
            </a:fld>
            <a:endParaRPr lang="en-US" altLang="zh-TW"/>
          </a:p>
        </p:txBody>
      </p:sp>
    </p:spTree>
    <p:extLst>
      <p:ext uri="{BB962C8B-B14F-4D97-AF65-F5344CB8AC3E}">
        <p14:creationId xmlns:p14="http://schemas.microsoft.com/office/powerpoint/2010/main" val="412646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標題及文字在物件之上">
    <p:spTree>
      <p:nvGrpSpPr>
        <p:cNvPr id="1" name=""/>
        <p:cNvGrpSpPr/>
        <p:nvPr/>
      </p:nvGrpSpPr>
      <p:grpSpPr>
        <a:xfrm>
          <a:off x="0" y="0"/>
          <a:ext cx="0" cy="0"/>
          <a:chOff x="0" y="0"/>
          <a:chExt cx="0" cy="0"/>
        </a:xfrm>
      </p:grpSpPr>
      <p:sp>
        <p:nvSpPr>
          <p:cNvPr id="2" name="標題 1"/>
          <p:cNvSpPr>
            <a:spLocks noGrp="1"/>
          </p:cNvSpPr>
          <p:nvPr>
            <p:ph type="title"/>
          </p:nvPr>
        </p:nvSpPr>
        <p:spPr>
          <a:xfrm>
            <a:off x="2232025" y="0"/>
            <a:ext cx="6911975" cy="720725"/>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179388" y="908050"/>
            <a:ext cx="8856662" cy="25828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179388" y="3643313"/>
            <a:ext cx="8856662" cy="2582862"/>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fld id="{0A0EE56C-A072-429A-AA44-DDA2DB5CC30F}" type="datetime1">
              <a:rPr lang="en-US"/>
              <a:pPr>
                <a:defRPr/>
              </a:pPr>
              <a:t>10/24/2019</a:t>
            </a:fld>
            <a:endParaRPr lang="en-US" altLang="zh-TW"/>
          </a:p>
        </p:txBody>
      </p:sp>
      <p:sp>
        <p:nvSpPr>
          <p:cNvPr id="6" name="Rectangle 54"/>
          <p:cNvSpPr>
            <a:spLocks noGrp="1" noChangeArrowheads="1"/>
          </p:cNvSpPr>
          <p:nvPr>
            <p:ph type="ftr" sz="quarter" idx="11"/>
          </p:nvPr>
        </p:nvSpPr>
        <p:spPr>
          <a:ln/>
        </p:spPr>
        <p:txBody>
          <a:bodyPr/>
          <a:lstStyle>
            <a:lvl1pPr>
              <a:defRPr/>
            </a:lvl1pPr>
          </a:lstStyle>
          <a:p>
            <a:pPr>
              <a:defRPr/>
            </a:pPr>
            <a:r>
              <a:rPr lang="en-US" altLang="zh-TW"/>
              <a:t>NTUT MMS LAB</a:t>
            </a:r>
          </a:p>
        </p:txBody>
      </p:sp>
      <p:sp>
        <p:nvSpPr>
          <p:cNvPr id="7" name="Rectangle 55"/>
          <p:cNvSpPr>
            <a:spLocks noGrp="1" noChangeArrowheads="1"/>
          </p:cNvSpPr>
          <p:nvPr>
            <p:ph type="sldNum" sz="quarter" idx="12"/>
          </p:nvPr>
        </p:nvSpPr>
        <p:spPr>
          <a:ln/>
        </p:spPr>
        <p:txBody>
          <a:bodyPr/>
          <a:lstStyle>
            <a:lvl1pPr>
              <a:defRPr/>
            </a:lvl1pPr>
          </a:lstStyle>
          <a:p>
            <a:pPr>
              <a:defRPr/>
            </a:pPr>
            <a:fld id="{6FBE247E-DFAF-4E93-B964-AB9365192EAE}" type="slidenum">
              <a:rPr lang="en-US" altLang="zh-TW"/>
              <a:pPr>
                <a:defRPr/>
              </a:pPr>
              <a:t>‹#›</a:t>
            </a:fld>
            <a:endParaRPr lang="en-US" altLang="zh-TW"/>
          </a:p>
        </p:txBody>
      </p:sp>
    </p:spTree>
    <p:extLst>
      <p:ext uri="{BB962C8B-B14F-4D97-AF65-F5344CB8AC3E}">
        <p14:creationId xmlns:p14="http://schemas.microsoft.com/office/powerpoint/2010/main" val="3071361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fld id="{2BD857A6-4C41-4D89-B7EE-9EFB299E91DC}" type="datetime1">
              <a:rPr lang="en-US"/>
              <a:pPr>
                <a:defRPr/>
              </a:pPr>
              <a:t>10/24/2019</a:t>
            </a:fld>
            <a:endParaRPr lang="en-US" altLang="zh-TW"/>
          </a:p>
        </p:txBody>
      </p:sp>
      <p:sp>
        <p:nvSpPr>
          <p:cNvPr id="5" name="Rectangle 54"/>
          <p:cNvSpPr>
            <a:spLocks noGrp="1" noChangeArrowheads="1"/>
          </p:cNvSpPr>
          <p:nvPr>
            <p:ph type="ftr" sz="quarter" idx="11"/>
          </p:nvPr>
        </p:nvSpPr>
        <p:spPr>
          <a:ln/>
        </p:spPr>
        <p:txBody>
          <a:bodyPr/>
          <a:lstStyle>
            <a:lvl1pPr>
              <a:defRPr/>
            </a:lvl1pPr>
          </a:lstStyle>
          <a:p>
            <a:pPr>
              <a:defRPr/>
            </a:pPr>
            <a:r>
              <a:rPr lang="en-US" altLang="zh-TW"/>
              <a:t>NTUT MMS LAB</a:t>
            </a:r>
          </a:p>
        </p:txBody>
      </p:sp>
      <p:sp>
        <p:nvSpPr>
          <p:cNvPr id="6" name="Rectangle 55"/>
          <p:cNvSpPr>
            <a:spLocks noGrp="1" noChangeArrowheads="1"/>
          </p:cNvSpPr>
          <p:nvPr>
            <p:ph type="sldNum" sz="quarter" idx="12"/>
          </p:nvPr>
        </p:nvSpPr>
        <p:spPr>
          <a:ln/>
        </p:spPr>
        <p:txBody>
          <a:bodyPr/>
          <a:lstStyle>
            <a:lvl1pPr>
              <a:defRPr/>
            </a:lvl1pPr>
          </a:lstStyle>
          <a:p>
            <a:pPr>
              <a:defRPr/>
            </a:pPr>
            <a:fld id="{66871BDD-994F-466C-8153-A686AD97389A}" type="slidenum">
              <a:rPr lang="en-US" altLang="zh-TW"/>
              <a:pPr>
                <a:defRPr/>
              </a:pPr>
              <a:t>‹#›</a:t>
            </a:fld>
            <a:endParaRPr lang="en-US" altLang="zh-TW"/>
          </a:p>
        </p:txBody>
      </p:sp>
    </p:spTree>
    <p:extLst>
      <p:ext uri="{BB962C8B-B14F-4D97-AF65-F5344CB8AC3E}">
        <p14:creationId xmlns:p14="http://schemas.microsoft.com/office/powerpoint/2010/main" val="644214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fld id="{D32ED41D-9C5B-4BE1-A081-85A082DDF573}" type="datetime1">
              <a:rPr lang="en-US"/>
              <a:pPr>
                <a:defRPr/>
              </a:pPr>
              <a:t>10/24/2019</a:t>
            </a:fld>
            <a:endParaRPr lang="en-US" altLang="zh-TW"/>
          </a:p>
        </p:txBody>
      </p:sp>
      <p:sp>
        <p:nvSpPr>
          <p:cNvPr id="5" name="Rectangle 54"/>
          <p:cNvSpPr>
            <a:spLocks noGrp="1" noChangeArrowheads="1"/>
          </p:cNvSpPr>
          <p:nvPr>
            <p:ph type="ftr" sz="quarter" idx="11"/>
          </p:nvPr>
        </p:nvSpPr>
        <p:spPr>
          <a:ln/>
        </p:spPr>
        <p:txBody>
          <a:bodyPr/>
          <a:lstStyle>
            <a:lvl1pPr>
              <a:defRPr/>
            </a:lvl1pPr>
          </a:lstStyle>
          <a:p>
            <a:pPr>
              <a:defRPr/>
            </a:pPr>
            <a:r>
              <a:rPr lang="en-US" altLang="zh-TW"/>
              <a:t>NTUT MMS LAB</a:t>
            </a:r>
          </a:p>
        </p:txBody>
      </p:sp>
      <p:sp>
        <p:nvSpPr>
          <p:cNvPr id="6" name="Rectangle 55"/>
          <p:cNvSpPr>
            <a:spLocks noGrp="1" noChangeArrowheads="1"/>
          </p:cNvSpPr>
          <p:nvPr>
            <p:ph type="sldNum" sz="quarter" idx="12"/>
          </p:nvPr>
        </p:nvSpPr>
        <p:spPr>
          <a:ln/>
        </p:spPr>
        <p:txBody>
          <a:bodyPr/>
          <a:lstStyle>
            <a:lvl1pPr>
              <a:defRPr/>
            </a:lvl1pPr>
          </a:lstStyle>
          <a:p>
            <a:pPr>
              <a:defRPr/>
            </a:pPr>
            <a:fld id="{2E283207-3BD9-4467-9A84-F6884BCFAB0A}" type="slidenum">
              <a:rPr lang="en-US" altLang="zh-TW"/>
              <a:pPr>
                <a:defRPr/>
              </a:pPr>
              <a:t>‹#›</a:t>
            </a:fld>
            <a:endParaRPr lang="en-US" altLang="zh-TW"/>
          </a:p>
        </p:txBody>
      </p:sp>
    </p:spTree>
    <p:extLst>
      <p:ext uri="{BB962C8B-B14F-4D97-AF65-F5344CB8AC3E}">
        <p14:creationId xmlns:p14="http://schemas.microsoft.com/office/powerpoint/2010/main" val="454956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79388" y="908050"/>
            <a:ext cx="4351337" cy="5318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83125" y="908050"/>
            <a:ext cx="4352925" cy="5318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fld id="{CBE4EF19-3184-4C3D-824A-C60824423530}" type="datetime1">
              <a:rPr lang="en-US"/>
              <a:pPr>
                <a:defRPr/>
              </a:pPr>
              <a:t>10/24/2019</a:t>
            </a:fld>
            <a:endParaRPr lang="en-US" altLang="zh-TW"/>
          </a:p>
        </p:txBody>
      </p:sp>
      <p:sp>
        <p:nvSpPr>
          <p:cNvPr id="6" name="Rectangle 54"/>
          <p:cNvSpPr>
            <a:spLocks noGrp="1" noChangeArrowheads="1"/>
          </p:cNvSpPr>
          <p:nvPr>
            <p:ph type="ftr" sz="quarter" idx="11"/>
          </p:nvPr>
        </p:nvSpPr>
        <p:spPr>
          <a:ln/>
        </p:spPr>
        <p:txBody>
          <a:bodyPr/>
          <a:lstStyle>
            <a:lvl1pPr>
              <a:defRPr/>
            </a:lvl1pPr>
          </a:lstStyle>
          <a:p>
            <a:pPr>
              <a:defRPr/>
            </a:pPr>
            <a:r>
              <a:rPr lang="en-US" altLang="zh-TW"/>
              <a:t>NTUT MMS LAB</a:t>
            </a:r>
          </a:p>
        </p:txBody>
      </p:sp>
      <p:sp>
        <p:nvSpPr>
          <p:cNvPr id="7" name="Rectangle 55"/>
          <p:cNvSpPr>
            <a:spLocks noGrp="1" noChangeArrowheads="1"/>
          </p:cNvSpPr>
          <p:nvPr>
            <p:ph type="sldNum" sz="quarter" idx="12"/>
          </p:nvPr>
        </p:nvSpPr>
        <p:spPr>
          <a:ln/>
        </p:spPr>
        <p:txBody>
          <a:bodyPr/>
          <a:lstStyle>
            <a:lvl1pPr>
              <a:defRPr/>
            </a:lvl1pPr>
          </a:lstStyle>
          <a:p>
            <a:pPr>
              <a:defRPr/>
            </a:pPr>
            <a:fld id="{C2F5F61B-135A-4985-A312-E88B92EDF35D}" type="slidenum">
              <a:rPr lang="en-US" altLang="zh-TW"/>
              <a:pPr>
                <a:defRPr/>
              </a:pPr>
              <a:t>‹#›</a:t>
            </a:fld>
            <a:endParaRPr lang="en-US" altLang="zh-TW"/>
          </a:p>
        </p:txBody>
      </p:sp>
    </p:spTree>
    <p:extLst>
      <p:ext uri="{BB962C8B-B14F-4D97-AF65-F5344CB8AC3E}">
        <p14:creationId xmlns:p14="http://schemas.microsoft.com/office/powerpoint/2010/main" val="3847572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fld id="{CBFB5F9B-F877-4AAB-968A-8FC572699F65}" type="datetime1">
              <a:rPr lang="en-US"/>
              <a:pPr>
                <a:defRPr/>
              </a:pPr>
              <a:t>10/24/2019</a:t>
            </a:fld>
            <a:endParaRPr lang="en-US" altLang="zh-TW"/>
          </a:p>
        </p:txBody>
      </p:sp>
      <p:sp>
        <p:nvSpPr>
          <p:cNvPr id="8" name="Rectangle 54"/>
          <p:cNvSpPr>
            <a:spLocks noGrp="1" noChangeArrowheads="1"/>
          </p:cNvSpPr>
          <p:nvPr>
            <p:ph type="ftr" sz="quarter" idx="11"/>
          </p:nvPr>
        </p:nvSpPr>
        <p:spPr>
          <a:ln/>
        </p:spPr>
        <p:txBody>
          <a:bodyPr/>
          <a:lstStyle>
            <a:lvl1pPr>
              <a:defRPr/>
            </a:lvl1pPr>
          </a:lstStyle>
          <a:p>
            <a:pPr>
              <a:defRPr/>
            </a:pPr>
            <a:r>
              <a:rPr lang="en-US" altLang="zh-TW"/>
              <a:t>NTUT MMS LAB</a:t>
            </a:r>
          </a:p>
        </p:txBody>
      </p:sp>
      <p:sp>
        <p:nvSpPr>
          <p:cNvPr id="9" name="Rectangle 55"/>
          <p:cNvSpPr>
            <a:spLocks noGrp="1" noChangeArrowheads="1"/>
          </p:cNvSpPr>
          <p:nvPr>
            <p:ph type="sldNum" sz="quarter" idx="12"/>
          </p:nvPr>
        </p:nvSpPr>
        <p:spPr>
          <a:ln/>
        </p:spPr>
        <p:txBody>
          <a:bodyPr/>
          <a:lstStyle>
            <a:lvl1pPr>
              <a:defRPr/>
            </a:lvl1pPr>
          </a:lstStyle>
          <a:p>
            <a:pPr>
              <a:defRPr/>
            </a:pPr>
            <a:fld id="{F2F454DB-C29D-4B05-A176-6D36C46945CB}" type="slidenum">
              <a:rPr lang="en-US" altLang="zh-TW"/>
              <a:pPr>
                <a:defRPr/>
              </a:pPr>
              <a:t>‹#›</a:t>
            </a:fld>
            <a:endParaRPr lang="en-US" altLang="zh-TW"/>
          </a:p>
        </p:txBody>
      </p:sp>
    </p:spTree>
    <p:extLst>
      <p:ext uri="{BB962C8B-B14F-4D97-AF65-F5344CB8AC3E}">
        <p14:creationId xmlns:p14="http://schemas.microsoft.com/office/powerpoint/2010/main" val="3375619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fld id="{7B68E173-D705-4B89-9BDB-ABD93373A86A}" type="datetime1">
              <a:rPr lang="en-US"/>
              <a:pPr>
                <a:defRPr/>
              </a:pPr>
              <a:t>10/24/2019</a:t>
            </a:fld>
            <a:endParaRPr lang="en-US" altLang="zh-TW"/>
          </a:p>
        </p:txBody>
      </p:sp>
      <p:sp>
        <p:nvSpPr>
          <p:cNvPr id="4" name="Rectangle 54"/>
          <p:cNvSpPr>
            <a:spLocks noGrp="1" noChangeArrowheads="1"/>
          </p:cNvSpPr>
          <p:nvPr>
            <p:ph type="ftr" sz="quarter" idx="11"/>
          </p:nvPr>
        </p:nvSpPr>
        <p:spPr>
          <a:ln/>
        </p:spPr>
        <p:txBody>
          <a:bodyPr/>
          <a:lstStyle>
            <a:lvl1pPr>
              <a:defRPr/>
            </a:lvl1pPr>
          </a:lstStyle>
          <a:p>
            <a:pPr>
              <a:defRPr/>
            </a:pPr>
            <a:r>
              <a:rPr lang="en-US" altLang="zh-TW"/>
              <a:t>NTUT MMS LAB</a:t>
            </a:r>
          </a:p>
        </p:txBody>
      </p:sp>
      <p:sp>
        <p:nvSpPr>
          <p:cNvPr id="5" name="Rectangle 55"/>
          <p:cNvSpPr>
            <a:spLocks noGrp="1" noChangeArrowheads="1"/>
          </p:cNvSpPr>
          <p:nvPr>
            <p:ph type="sldNum" sz="quarter" idx="12"/>
          </p:nvPr>
        </p:nvSpPr>
        <p:spPr>
          <a:ln/>
        </p:spPr>
        <p:txBody>
          <a:bodyPr/>
          <a:lstStyle>
            <a:lvl1pPr>
              <a:defRPr/>
            </a:lvl1pPr>
          </a:lstStyle>
          <a:p>
            <a:pPr>
              <a:defRPr/>
            </a:pPr>
            <a:fld id="{0F3A3B31-77F5-4061-925B-0834F13263FE}" type="slidenum">
              <a:rPr lang="en-US" altLang="zh-TW"/>
              <a:pPr>
                <a:defRPr/>
              </a:pPr>
              <a:t>‹#›</a:t>
            </a:fld>
            <a:endParaRPr lang="en-US" altLang="zh-TW"/>
          </a:p>
        </p:txBody>
      </p:sp>
    </p:spTree>
    <p:extLst>
      <p:ext uri="{BB962C8B-B14F-4D97-AF65-F5344CB8AC3E}">
        <p14:creationId xmlns:p14="http://schemas.microsoft.com/office/powerpoint/2010/main" val="3911172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55CB221D-2E65-48A2-94F8-CE3ED0309C1E}" type="datetime1">
              <a:rPr lang="en-US"/>
              <a:pPr>
                <a:defRPr/>
              </a:pPr>
              <a:t>10/24/2019</a:t>
            </a:fld>
            <a:endParaRPr lang="en-US" altLang="zh-TW"/>
          </a:p>
        </p:txBody>
      </p:sp>
      <p:sp>
        <p:nvSpPr>
          <p:cNvPr id="3" name="Rectangle 54"/>
          <p:cNvSpPr>
            <a:spLocks noGrp="1" noChangeArrowheads="1"/>
          </p:cNvSpPr>
          <p:nvPr>
            <p:ph type="ftr" sz="quarter" idx="11"/>
          </p:nvPr>
        </p:nvSpPr>
        <p:spPr>
          <a:ln/>
        </p:spPr>
        <p:txBody>
          <a:bodyPr/>
          <a:lstStyle>
            <a:lvl1pPr>
              <a:defRPr/>
            </a:lvl1pPr>
          </a:lstStyle>
          <a:p>
            <a:pPr>
              <a:defRPr/>
            </a:pPr>
            <a:r>
              <a:rPr lang="en-US" altLang="zh-TW"/>
              <a:t>NTUT MMS LAB</a:t>
            </a:r>
          </a:p>
        </p:txBody>
      </p:sp>
      <p:sp>
        <p:nvSpPr>
          <p:cNvPr id="4" name="Rectangle 55"/>
          <p:cNvSpPr>
            <a:spLocks noGrp="1" noChangeArrowheads="1"/>
          </p:cNvSpPr>
          <p:nvPr>
            <p:ph type="sldNum" sz="quarter" idx="12"/>
          </p:nvPr>
        </p:nvSpPr>
        <p:spPr>
          <a:ln/>
        </p:spPr>
        <p:txBody>
          <a:bodyPr/>
          <a:lstStyle>
            <a:lvl1pPr>
              <a:defRPr/>
            </a:lvl1pPr>
          </a:lstStyle>
          <a:p>
            <a:pPr>
              <a:defRPr/>
            </a:pPr>
            <a:fld id="{12525231-C395-4ADA-8917-F9DA8C17704F}" type="slidenum">
              <a:rPr lang="en-US" altLang="zh-TW"/>
              <a:pPr>
                <a:defRPr/>
              </a:pPr>
              <a:t>‹#›</a:t>
            </a:fld>
            <a:endParaRPr lang="en-US" altLang="zh-TW"/>
          </a:p>
        </p:txBody>
      </p:sp>
    </p:spTree>
    <p:extLst>
      <p:ext uri="{BB962C8B-B14F-4D97-AF65-F5344CB8AC3E}">
        <p14:creationId xmlns:p14="http://schemas.microsoft.com/office/powerpoint/2010/main" val="863258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fld id="{9CD7015B-CD89-4786-95FC-D1A102094A64}" type="datetime1">
              <a:rPr lang="en-US"/>
              <a:pPr>
                <a:defRPr/>
              </a:pPr>
              <a:t>10/24/2019</a:t>
            </a:fld>
            <a:endParaRPr lang="en-US" altLang="zh-TW"/>
          </a:p>
        </p:txBody>
      </p:sp>
      <p:sp>
        <p:nvSpPr>
          <p:cNvPr id="6" name="Rectangle 54"/>
          <p:cNvSpPr>
            <a:spLocks noGrp="1" noChangeArrowheads="1"/>
          </p:cNvSpPr>
          <p:nvPr>
            <p:ph type="ftr" sz="quarter" idx="11"/>
          </p:nvPr>
        </p:nvSpPr>
        <p:spPr>
          <a:ln/>
        </p:spPr>
        <p:txBody>
          <a:bodyPr/>
          <a:lstStyle>
            <a:lvl1pPr>
              <a:defRPr/>
            </a:lvl1pPr>
          </a:lstStyle>
          <a:p>
            <a:pPr>
              <a:defRPr/>
            </a:pPr>
            <a:r>
              <a:rPr lang="en-US" altLang="zh-TW"/>
              <a:t>NTUT MMS LAB</a:t>
            </a:r>
          </a:p>
        </p:txBody>
      </p:sp>
      <p:sp>
        <p:nvSpPr>
          <p:cNvPr id="7" name="Rectangle 55"/>
          <p:cNvSpPr>
            <a:spLocks noGrp="1" noChangeArrowheads="1"/>
          </p:cNvSpPr>
          <p:nvPr>
            <p:ph type="sldNum" sz="quarter" idx="12"/>
          </p:nvPr>
        </p:nvSpPr>
        <p:spPr>
          <a:ln/>
        </p:spPr>
        <p:txBody>
          <a:bodyPr/>
          <a:lstStyle>
            <a:lvl1pPr>
              <a:defRPr/>
            </a:lvl1pPr>
          </a:lstStyle>
          <a:p>
            <a:pPr>
              <a:defRPr/>
            </a:pPr>
            <a:fld id="{ADF70F42-4A16-44DB-B226-F2D4F12754CE}" type="slidenum">
              <a:rPr lang="en-US" altLang="zh-TW"/>
              <a:pPr>
                <a:defRPr/>
              </a:pPr>
              <a:t>‹#›</a:t>
            </a:fld>
            <a:endParaRPr lang="en-US" altLang="zh-TW"/>
          </a:p>
        </p:txBody>
      </p:sp>
    </p:spTree>
    <p:extLst>
      <p:ext uri="{BB962C8B-B14F-4D97-AF65-F5344CB8AC3E}">
        <p14:creationId xmlns:p14="http://schemas.microsoft.com/office/powerpoint/2010/main" val="686085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fld id="{DE71C997-2AD9-446E-9D34-14AAD854FE67}" type="datetime1">
              <a:rPr lang="en-US"/>
              <a:pPr>
                <a:defRPr/>
              </a:pPr>
              <a:t>10/24/2019</a:t>
            </a:fld>
            <a:endParaRPr lang="en-US" altLang="zh-TW"/>
          </a:p>
        </p:txBody>
      </p:sp>
      <p:sp>
        <p:nvSpPr>
          <p:cNvPr id="6" name="Rectangle 54"/>
          <p:cNvSpPr>
            <a:spLocks noGrp="1" noChangeArrowheads="1"/>
          </p:cNvSpPr>
          <p:nvPr>
            <p:ph type="ftr" sz="quarter" idx="11"/>
          </p:nvPr>
        </p:nvSpPr>
        <p:spPr>
          <a:ln/>
        </p:spPr>
        <p:txBody>
          <a:bodyPr/>
          <a:lstStyle>
            <a:lvl1pPr>
              <a:defRPr/>
            </a:lvl1pPr>
          </a:lstStyle>
          <a:p>
            <a:pPr>
              <a:defRPr/>
            </a:pPr>
            <a:r>
              <a:rPr lang="en-US" altLang="zh-TW"/>
              <a:t>NTUT MMS LAB</a:t>
            </a:r>
          </a:p>
        </p:txBody>
      </p:sp>
      <p:sp>
        <p:nvSpPr>
          <p:cNvPr id="7" name="Rectangle 55"/>
          <p:cNvSpPr>
            <a:spLocks noGrp="1" noChangeArrowheads="1"/>
          </p:cNvSpPr>
          <p:nvPr>
            <p:ph type="sldNum" sz="quarter" idx="12"/>
          </p:nvPr>
        </p:nvSpPr>
        <p:spPr>
          <a:ln/>
        </p:spPr>
        <p:txBody>
          <a:bodyPr/>
          <a:lstStyle>
            <a:lvl1pPr>
              <a:defRPr/>
            </a:lvl1pPr>
          </a:lstStyle>
          <a:p>
            <a:pPr>
              <a:defRPr/>
            </a:pPr>
            <a:fld id="{9C2587A3-34FC-4996-A7CD-ECA2F65D8689}" type="slidenum">
              <a:rPr lang="en-US" altLang="zh-TW"/>
              <a:pPr>
                <a:defRPr/>
              </a:pPr>
              <a:t>‹#›</a:t>
            </a:fld>
            <a:endParaRPr lang="en-US" altLang="zh-TW"/>
          </a:p>
        </p:txBody>
      </p:sp>
    </p:spTree>
    <p:extLst>
      <p:ext uri="{BB962C8B-B14F-4D97-AF65-F5344CB8AC3E}">
        <p14:creationId xmlns:p14="http://schemas.microsoft.com/office/powerpoint/2010/main" val="1802155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26" name="Object 62"/>
          <p:cNvGraphicFramePr>
            <a:graphicFrameLocks noChangeAspect="1"/>
          </p:cNvGraphicFramePr>
          <p:nvPr userDrawn="1"/>
        </p:nvGraphicFramePr>
        <p:xfrm>
          <a:off x="0" y="-26988"/>
          <a:ext cx="9144000" cy="6707188"/>
        </p:xfrm>
        <a:graphic>
          <a:graphicData uri="http://schemas.openxmlformats.org/presentationml/2006/ole">
            <mc:AlternateContent xmlns:mc="http://schemas.openxmlformats.org/markup-compatibility/2006">
              <mc:Choice xmlns:v="urn:schemas-microsoft-com:vml" Requires="v">
                <p:oleObj spid="_x0000_s1632" name="PhotoImpact" r:id="rId17" imgW="12673016" imgH="9295238" progId="">
                  <p:embed/>
                </p:oleObj>
              </mc:Choice>
              <mc:Fallback>
                <p:oleObj name="PhotoImpact" r:id="rId17" imgW="12673016" imgH="9295238" progId="">
                  <p:embed/>
                  <p:pic>
                    <p:nvPicPr>
                      <p:cNvPr id="0" name="Picture 10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26988"/>
                        <a:ext cx="9144000" cy="6707188"/>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27" name="Rectangle 2"/>
          <p:cNvSpPr>
            <a:spLocks noGrp="1" noChangeArrowheads="1"/>
          </p:cNvSpPr>
          <p:nvPr>
            <p:ph type="title"/>
          </p:nvPr>
        </p:nvSpPr>
        <p:spPr bwMode="auto">
          <a:xfrm>
            <a:off x="2232025" y="0"/>
            <a:ext cx="691197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8" name="Rectangle 3"/>
          <p:cNvSpPr>
            <a:spLocks noGrp="1" noChangeArrowheads="1"/>
          </p:cNvSpPr>
          <p:nvPr>
            <p:ph type="body" idx="1"/>
          </p:nvPr>
        </p:nvSpPr>
        <p:spPr bwMode="auto">
          <a:xfrm>
            <a:off x="179388" y="908050"/>
            <a:ext cx="8856662" cy="531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2" name="Rectangle 4"/>
          <p:cNvSpPr>
            <a:spLocks noGrp="1" noChangeArrowheads="1"/>
          </p:cNvSpPr>
          <p:nvPr>
            <p:ph type="dt" sz="half" idx="2"/>
          </p:nvPr>
        </p:nvSpPr>
        <p:spPr bwMode="auto">
          <a:xfrm>
            <a:off x="468313" y="6381750"/>
            <a:ext cx="2133600" cy="331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600">
                <a:latin typeface="Courier New" pitchFamily="49" charset="0"/>
                <a:ea typeface="新細明體" pitchFamily="18" charset="-120"/>
              </a:defRPr>
            </a:lvl1pPr>
          </a:lstStyle>
          <a:p>
            <a:pPr>
              <a:defRPr/>
            </a:pPr>
            <a:fld id="{CB32A91F-CA1C-4E33-B66A-4F00135122C8}" type="datetime1">
              <a:rPr lang="en-US"/>
              <a:pPr>
                <a:defRPr/>
              </a:pPr>
              <a:t>10/24/2019</a:t>
            </a:fld>
            <a:endParaRPr lang="en-US" altLang="zh-TW"/>
          </a:p>
        </p:txBody>
      </p:sp>
      <p:sp>
        <p:nvSpPr>
          <p:cNvPr id="1078" name="Rectangle 54"/>
          <p:cNvSpPr>
            <a:spLocks noGrp="1" noChangeArrowheads="1"/>
          </p:cNvSpPr>
          <p:nvPr>
            <p:ph type="ftr" sz="quarter" idx="3"/>
          </p:nvPr>
        </p:nvSpPr>
        <p:spPr bwMode="auto">
          <a:xfrm>
            <a:off x="3203575" y="6453188"/>
            <a:ext cx="2967038"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600">
                <a:latin typeface="Courier New" pitchFamily="49" charset="0"/>
                <a:ea typeface="新細明體" pitchFamily="18" charset="-120"/>
              </a:defRPr>
            </a:lvl1pPr>
          </a:lstStyle>
          <a:p>
            <a:pPr>
              <a:defRPr/>
            </a:pPr>
            <a:r>
              <a:rPr lang="en-US" altLang="zh-TW"/>
              <a:t>NTUT MMS LAB</a:t>
            </a:r>
          </a:p>
        </p:txBody>
      </p:sp>
      <p:sp>
        <p:nvSpPr>
          <p:cNvPr id="1079" name="Rectangle 55"/>
          <p:cNvSpPr>
            <a:spLocks noGrp="1" noChangeArrowheads="1"/>
          </p:cNvSpPr>
          <p:nvPr>
            <p:ph type="sldNum" sz="quarter" idx="4"/>
          </p:nvPr>
        </p:nvSpPr>
        <p:spPr bwMode="auto">
          <a:xfrm>
            <a:off x="6948488" y="63373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2000">
                <a:latin typeface="Courier New" pitchFamily="49" charset="0"/>
                <a:ea typeface="新細明體" pitchFamily="18" charset="-120"/>
              </a:defRPr>
            </a:lvl1pPr>
          </a:lstStyle>
          <a:p>
            <a:pPr>
              <a:defRPr/>
            </a:pPr>
            <a:fld id="{372F4214-8AEC-4339-ACA7-B01400A2448E}"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4326" r:id="rId1"/>
    <p:sldLayoutId id="2147484313" r:id="rId2"/>
    <p:sldLayoutId id="2147484314" r:id="rId3"/>
    <p:sldLayoutId id="2147484315" r:id="rId4"/>
    <p:sldLayoutId id="2147484316" r:id="rId5"/>
    <p:sldLayoutId id="2147484317" r:id="rId6"/>
    <p:sldLayoutId id="2147484318" r:id="rId7"/>
    <p:sldLayoutId id="2147484319" r:id="rId8"/>
    <p:sldLayoutId id="2147484320" r:id="rId9"/>
    <p:sldLayoutId id="2147484321" r:id="rId10"/>
    <p:sldLayoutId id="2147484322" r:id="rId11"/>
    <p:sldLayoutId id="2147484323" r:id="rId12"/>
    <p:sldLayoutId id="2147484324" r:id="rId13"/>
    <p:sldLayoutId id="2147484325" r:id="rId14"/>
  </p:sldLayoutIdLst>
  <p:timing>
    <p:tnLst>
      <p:par>
        <p:cTn id="1" dur="indefinite" restart="never" nodeType="tmRoot"/>
      </p:par>
    </p:tnLst>
  </p:timing>
  <p:hf hdr="0" dt="0"/>
  <p:txStyles>
    <p:titleStyle>
      <a:lvl1pPr algn="l" rtl="0" eaLnBrk="0" fontAlgn="base" hangingPunct="0">
        <a:spcBef>
          <a:spcPct val="0"/>
        </a:spcBef>
        <a:spcAft>
          <a:spcPct val="0"/>
        </a:spcAft>
        <a:defRPr kumimoji="1" sz="2400" b="1">
          <a:solidFill>
            <a:schemeClr val="tx1"/>
          </a:solidFill>
          <a:latin typeface="+mj-lt"/>
          <a:ea typeface="+mj-ea"/>
          <a:cs typeface="+mj-cs"/>
        </a:defRPr>
      </a:lvl1pPr>
      <a:lvl2pPr algn="l" rtl="0" eaLnBrk="0" fontAlgn="base" hangingPunct="0">
        <a:spcBef>
          <a:spcPct val="0"/>
        </a:spcBef>
        <a:spcAft>
          <a:spcPct val="0"/>
        </a:spcAft>
        <a:defRPr kumimoji="1" sz="2400" b="1">
          <a:solidFill>
            <a:schemeClr val="tx1"/>
          </a:solidFill>
          <a:latin typeface="Comic Sans MS" pitchFamily="66" charset="0"/>
          <a:ea typeface="新細明體" pitchFamily="18" charset="-120"/>
        </a:defRPr>
      </a:lvl2pPr>
      <a:lvl3pPr algn="l" rtl="0" eaLnBrk="0" fontAlgn="base" hangingPunct="0">
        <a:spcBef>
          <a:spcPct val="0"/>
        </a:spcBef>
        <a:spcAft>
          <a:spcPct val="0"/>
        </a:spcAft>
        <a:defRPr kumimoji="1" sz="2400" b="1">
          <a:solidFill>
            <a:schemeClr val="tx1"/>
          </a:solidFill>
          <a:latin typeface="Comic Sans MS" pitchFamily="66" charset="0"/>
          <a:ea typeface="新細明體" pitchFamily="18" charset="-120"/>
        </a:defRPr>
      </a:lvl3pPr>
      <a:lvl4pPr algn="l" rtl="0" eaLnBrk="0" fontAlgn="base" hangingPunct="0">
        <a:spcBef>
          <a:spcPct val="0"/>
        </a:spcBef>
        <a:spcAft>
          <a:spcPct val="0"/>
        </a:spcAft>
        <a:defRPr kumimoji="1" sz="2400" b="1">
          <a:solidFill>
            <a:schemeClr val="tx1"/>
          </a:solidFill>
          <a:latin typeface="Comic Sans MS" pitchFamily="66" charset="0"/>
          <a:ea typeface="新細明體" pitchFamily="18" charset="-120"/>
        </a:defRPr>
      </a:lvl4pPr>
      <a:lvl5pPr algn="l" rtl="0" eaLnBrk="0" fontAlgn="base" hangingPunct="0">
        <a:spcBef>
          <a:spcPct val="0"/>
        </a:spcBef>
        <a:spcAft>
          <a:spcPct val="0"/>
        </a:spcAft>
        <a:defRPr kumimoji="1" sz="2400" b="1">
          <a:solidFill>
            <a:schemeClr val="tx1"/>
          </a:solidFill>
          <a:latin typeface="Comic Sans MS" pitchFamily="66" charset="0"/>
          <a:ea typeface="新細明體" pitchFamily="18" charset="-120"/>
        </a:defRPr>
      </a:lvl5pPr>
      <a:lvl6pPr marL="457200" algn="l" rtl="0" fontAlgn="base">
        <a:spcBef>
          <a:spcPct val="0"/>
        </a:spcBef>
        <a:spcAft>
          <a:spcPct val="0"/>
        </a:spcAft>
        <a:defRPr kumimoji="1" sz="2400" b="1">
          <a:solidFill>
            <a:schemeClr val="tx1"/>
          </a:solidFill>
          <a:latin typeface="Comic Sans MS" pitchFamily="66" charset="0"/>
          <a:ea typeface="新細明體" pitchFamily="18" charset="-120"/>
        </a:defRPr>
      </a:lvl6pPr>
      <a:lvl7pPr marL="914400" algn="l" rtl="0" fontAlgn="base">
        <a:spcBef>
          <a:spcPct val="0"/>
        </a:spcBef>
        <a:spcAft>
          <a:spcPct val="0"/>
        </a:spcAft>
        <a:defRPr kumimoji="1" sz="2400" b="1">
          <a:solidFill>
            <a:schemeClr val="tx1"/>
          </a:solidFill>
          <a:latin typeface="Comic Sans MS" pitchFamily="66" charset="0"/>
          <a:ea typeface="新細明體" pitchFamily="18" charset="-120"/>
        </a:defRPr>
      </a:lvl7pPr>
      <a:lvl8pPr marL="1371600" algn="l" rtl="0" fontAlgn="base">
        <a:spcBef>
          <a:spcPct val="0"/>
        </a:spcBef>
        <a:spcAft>
          <a:spcPct val="0"/>
        </a:spcAft>
        <a:defRPr kumimoji="1" sz="2400" b="1">
          <a:solidFill>
            <a:schemeClr val="tx1"/>
          </a:solidFill>
          <a:latin typeface="Comic Sans MS" pitchFamily="66" charset="0"/>
          <a:ea typeface="新細明體" pitchFamily="18" charset="-120"/>
        </a:defRPr>
      </a:lvl8pPr>
      <a:lvl9pPr marL="1828800" algn="l" rtl="0" fontAlgn="base">
        <a:spcBef>
          <a:spcPct val="0"/>
        </a:spcBef>
        <a:spcAft>
          <a:spcPct val="0"/>
        </a:spcAft>
        <a:defRPr kumimoji="1" sz="2400" b="1">
          <a:solidFill>
            <a:schemeClr val="tx1"/>
          </a:solidFill>
          <a:latin typeface="Comic Sans MS" pitchFamily="66" charset="0"/>
          <a:ea typeface="新細明體" pitchFamily="18" charset="-120"/>
        </a:defRPr>
      </a:lvl9pPr>
    </p:titleStyle>
    <p:body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a:solidFill>
            <a:schemeClr val="tx1"/>
          </a:solidFill>
          <a:latin typeface="+mn-lt"/>
          <a:ea typeface="+mn-ea"/>
        </a:defRPr>
      </a:lvl6pPr>
      <a:lvl7pPr marL="2971800" indent="-228600" algn="l" rtl="0" fontAlgn="base">
        <a:spcBef>
          <a:spcPct val="20000"/>
        </a:spcBef>
        <a:spcAft>
          <a:spcPct val="0"/>
        </a:spcAft>
        <a:buChar char="»"/>
        <a:defRPr kumimoji="1">
          <a:solidFill>
            <a:schemeClr val="tx1"/>
          </a:solidFill>
          <a:latin typeface="+mn-lt"/>
          <a:ea typeface="+mn-ea"/>
        </a:defRPr>
      </a:lvl7pPr>
      <a:lvl8pPr marL="3429000" indent="-228600" algn="l" rtl="0" fontAlgn="base">
        <a:spcBef>
          <a:spcPct val="20000"/>
        </a:spcBef>
        <a:spcAft>
          <a:spcPct val="0"/>
        </a:spcAft>
        <a:buChar char="»"/>
        <a:defRPr kumimoji="1">
          <a:solidFill>
            <a:schemeClr val="tx1"/>
          </a:solidFill>
          <a:latin typeface="+mn-lt"/>
          <a:ea typeface="+mn-ea"/>
        </a:defRPr>
      </a:lvl8pPr>
      <a:lvl9pPr marL="3886200" indent="-228600" algn="l" rtl="0" fontAlgn="base">
        <a:spcBef>
          <a:spcPct val="20000"/>
        </a:spcBef>
        <a:spcAft>
          <a:spcPct val="0"/>
        </a:spcAft>
        <a:buChar char="»"/>
        <a:defRPr kumimoji="1">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3.wmf"/></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9.wmf"/></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0.png"/><Relationship Id="rId4" Type="http://schemas.openxmlformats.org/officeDocument/2006/relationships/image" Target="../media/image49.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1.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2.wmf"/></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6.jpe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1.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3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64.png"/><Relationship Id="rId4" Type="http://schemas.openxmlformats.org/officeDocument/2006/relationships/image" Target="../media/image63.png"/></Relationships>
</file>

<file path=ppt/slides/_rels/slide3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6.png"/></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5.wmf"/><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75.wmf"/></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80.wmf"/></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82.wmf"/></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wmf"/></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4"/>
          <p:cNvSpPr>
            <a:spLocks noGrp="1" noChangeArrowheads="1"/>
          </p:cNvSpPr>
          <p:nvPr>
            <p:ph type="sldNum" sz="quarter" idx="11"/>
          </p:nvPr>
        </p:nvSpPr>
        <p:spPr>
          <a:noFill/>
        </p:spPr>
        <p:txBody>
          <a:bodyPr/>
          <a:lstStyle/>
          <a:p>
            <a:fld id="{C2B309F5-9DF0-489D-9C48-235981EC41AD}" type="slidenum">
              <a:rPr lang="en-US" altLang="zh-TW" smtClean="0"/>
              <a:pPr/>
              <a:t>1</a:t>
            </a:fld>
            <a:endParaRPr lang="en-US" altLang="zh-TW" smtClean="0"/>
          </a:p>
        </p:txBody>
      </p:sp>
      <p:sp>
        <p:nvSpPr>
          <p:cNvPr id="3075" name="Rectangle 71"/>
          <p:cNvSpPr>
            <a:spLocks noGrp="1" noChangeArrowheads="1"/>
          </p:cNvSpPr>
          <p:nvPr>
            <p:ph type="ftr" sz="quarter" idx="12"/>
          </p:nvPr>
        </p:nvSpPr>
        <p:spPr>
          <a:noFill/>
        </p:spPr>
        <p:txBody>
          <a:bodyPr/>
          <a:lstStyle/>
          <a:p>
            <a:r>
              <a:rPr lang="en-US" altLang="zh-TW" smtClean="0"/>
              <a:t>NTUT MMS LAB</a:t>
            </a:r>
          </a:p>
        </p:txBody>
      </p:sp>
      <p:sp>
        <p:nvSpPr>
          <p:cNvPr id="3076" name="Rectangle 2"/>
          <p:cNvSpPr>
            <a:spLocks noGrp="1" noChangeArrowheads="1"/>
          </p:cNvSpPr>
          <p:nvPr>
            <p:ph type="ctrTitle"/>
          </p:nvPr>
        </p:nvSpPr>
        <p:spPr/>
        <p:txBody>
          <a:bodyPr/>
          <a:lstStyle/>
          <a:p>
            <a:pPr eaLnBrk="1" hangingPunct="1"/>
            <a:r>
              <a:rPr lang="en-US" altLang="zh-TW" dirty="0" smtClean="0"/>
              <a:t>CHAPTER 3</a:t>
            </a:r>
          </a:p>
        </p:txBody>
      </p:sp>
      <p:sp>
        <p:nvSpPr>
          <p:cNvPr id="3077" name="Rectangle 3"/>
          <p:cNvSpPr>
            <a:spLocks noGrp="1" noChangeArrowheads="1"/>
          </p:cNvSpPr>
          <p:nvPr>
            <p:ph type="subTitle" idx="1"/>
          </p:nvPr>
        </p:nvSpPr>
        <p:spPr>
          <a:xfrm>
            <a:off x="2540857" y="2996952"/>
            <a:ext cx="6048375" cy="2291979"/>
          </a:xfrm>
        </p:spPr>
        <p:txBody>
          <a:bodyPr/>
          <a:lstStyle/>
          <a:p>
            <a:pPr eaLnBrk="1" hangingPunct="1"/>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類別的基礎知識</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(ch8)</a:t>
            </a:r>
          </a:p>
          <a:p>
            <a:pPr eaLnBrk="1" hangingPunct="1"/>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類別的</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功能</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(ch9)</a:t>
            </a:r>
          </a:p>
          <a:p>
            <a:pPr eaLnBrk="1" hangingPunct="1"/>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類別的應用</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方式</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(ch10)</a:t>
            </a:r>
            <a:endParaRPr lang="en-US" altLang="zh-TW" sz="2400" dirty="0" smtClean="0"/>
          </a:p>
          <a:p>
            <a:pPr eaLnBrk="1" hangingPunct="1"/>
            <a:endParaRPr lang="en-US" altLang="zh-TW"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itchFamily="18" charset="0"/>
                <a:ea typeface="標楷體" pitchFamily="65" charset="-120"/>
                <a:cs typeface="Times New Roman" pitchFamily="18" charset="0"/>
              </a:rPr>
              <a:t>3.1 </a:t>
            </a:r>
            <a:r>
              <a:rPr lang="zh-TW" altLang="en-US" dirty="0">
                <a:latin typeface="Times New Roman" pitchFamily="18" charset="0"/>
                <a:ea typeface="標楷體" pitchFamily="65" charset="-120"/>
                <a:cs typeface="Times New Roman" pitchFamily="18" charset="0"/>
              </a:rPr>
              <a:t>類別的基礎知識</a:t>
            </a:r>
            <a:endParaRPr lang="zh-TW" altLang="en-US" dirty="0"/>
          </a:p>
        </p:txBody>
      </p:sp>
      <p:sp>
        <p:nvSpPr>
          <p:cNvPr id="3" name="內容版面配置區 2"/>
          <p:cNvSpPr>
            <a:spLocks noGrp="1"/>
          </p:cNvSpPr>
          <p:nvPr>
            <p:ph idx="1"/>
          </p:nvPr>
        </p:nvSpPr>
        <p:spPr/>
        <p:txBody>
          <a:bodyPr/>
          <a:lstStyle/>
          <a:p>
            <a:pPr algn="just">
              <a:lnSpc>
                <a:spcPts val="3360"/>
              </a:lnSpc>
              <a:buBlip>
                <a:blip r:embed="rId3"/>
              </a:buBlip>
            </a:pPr>
            <a:r>
              <a:rPr lang="zh-TW" altLang="en-US" b="1" dirty="0" smtClean="0">
                <a:latin typeface="Times New Roman" pitchFamily="18" charset="0"/>
                <a:ea typeface="標楷體" pitchFamily="65" charset="-120"/>
                <a:cs typeface="Times New Roman" pitchFamily="18" charset="0"/>
              </a:rPr>
              <a:t>物件的欄位與方法</a:t>
            </a:r>
            <a:r>
              <a:rPr lang="en-US" altLang="zh-TW" b="1" dirty="0" smtClean="0">
                <a:latin typeface="Times New Roman" pitchFamily="18" charset="0"/>
                <a:ea typeface="標楷體" pitchFamily="65" charset="-120"/>
                <a:cs typeface="Times New Roman" pitchFamily="18" charset="0"/>
              </a:rPr>
              <a:t>(2/4)</a:t>
            </a:r>
          </a:p>
          <a:p>
            <a:pPr marL="0" indent="0" algn="just">
              <a:lnSpc>
                <a:spcPts val="3360"/>
              </a:lnSpc>
              <a:buNone/>
            </a:pPr>
            <a:r>
              <a:rPr lang="zh-TW" altLang="en-US" sz="2000" dirty="0">
                <a:latin typeface="Times New Roman" pitchFamily="18" charset="0"/>
                <a:ea typeface="標楷體" pitchFamily="65" charset="-120"/>
                <a:cs typeface="Times New Roman" pitchFamily="18" charset="0"/>
              </a:rPr>
              <a:t> </a:t>
            </a:r>
            <a:r>
              <a:rPr lang="zh-TW" altLang="en-US" sz="2000" dirty="0" smtClean="0">
                <a:latin typeface="Times New Roman" pitchFamily="18" charset="0"/>
                <a:ea typeface="標楷體" pitchFamily="65" charset="-120"/>
                <a:cs typeface="Times New Roman" pitchFamily="18" charset="0"/>
              </a:rPr>
              <a:t>       在</a:t>
            </a:r>
            <a:r>
              <a:rPr lang="zh-TW" altLang="en-US" sz="2000" dirty="0">
                <a:latin typeface="Times New Roman" pitchFamily="18" charset="0"/>
                <a:ea typeface="標楷體" pitchFamily="65" charset="-120"/>
                <a:cs typeface="Times New Roman" pitchFamily="18" charset="0"/>
              </a:rPr>
              <a:t>建立類別的過程中，每個物件都擁有不同的功能，匯集有關其類別的各種「功能」，所組成的架構則稱為「</a:t>
            </a:r>
            <a:r>
              <a:rPr lang="zh-TW" altLang="en-US" sz="2000" dirty="0">
                <a:solidFill>
                  <a:srgbClr val="FF0000"/>
                </a:solidFill>
                <a:latin typeface="Times New Roman" pitchFamily="18" charset="0"/>
                <a:ea typeface="標楷體" pitchFamily="65" charset="-120"/>
                <a:cs typeface="Times New Roman" pitchFamily="18" charset="0"/>
              </a:rPr>
              <a:t>方法</a:t>
            </a:r>
            <a:r>
              <a:rPr lang="zh-TW" altLang="en-US" sz="2000" dirty="0" smtClean="0">
                <a:latin typeface="Times New Roman" pitchFamily="18" charset="0"/>
                <a:ea typeface="標楷體" pitchFamily="65" charset="-120"/>
                <a:cs typeface="Times New Roman" pitchFamily="18" charset="0"/>
              </a:rPr>
              <a:t>」</a:t>
            </a:r>
            <a:r>
              <a:rPr lang="en-US" altLang="zh-TW" sz="2000" dirty="0" smtClean="0">
                <a:latin typeface="Times New Roman" pitchFamily="18" charset="0"/>
                <a:ea typeface="標楷體" pitchFamily="65" charset="-120"/>
                <a:cs typeface="Times New Roman" pitchFamily="18" charset="0"/>
              </a:rPr>
              <a:t>(method)</a:t>
            </a:r>
            <a:r>
              <a:rPr lang="zh-TW" altLang="en-US" sz="2000" dirty="0" smtClean="0">
                <a:latin typeface="Times New Roman" pitchFamily="18" charset="0"/>
                <a:ea typeface="標楷體" pitchFamily="65" charset="-120"/>
                <a:cs typeface="Times New Roman" pitchFamily="18" charset="0"/>
              </a:rPr>
              <a:t>。</a:t>
            </a:r>
            <a:endParaRPr lang="en-US" altLang="zh-TW" sz="2000" dirty="0">
              <a:latin typeface="Times New Roman" pitchFamily="18" charset="0"/>
              <a:ea typeface="標楷體" pitchFamily="65" charset="-120"/>
              <a:cs typeface="Times New Roman" pitchFamily="18" charset="0"/>
            </a:endParaRPr>
          </a:p>
          <a:p>
            <a:pPr lvl="2" algn="just"/>
            <a:endParaRPr lang="en-US" altLang="zh-TW" sz="1200" dirty="0" smtClean="0">
              <a:latin typeface="Times New Roman" pitchFamily="18" charset="0"/>
              <a:ea typeface="標楷體" pitchFamily="65" charset="-120"/>
              <a:cs typeface="Times New Roman" pitchFamily="18" charset="0"/>
            </a:endParaRPr>
          </a:p>
          <a:p>
            <a:pPr algn="just"/>
            <a:endParaRPr lang="zh-TW" altLang="en-US" dirty="0"/>
          </a:p>
        </p:txBody>
      </p:sp>
      <p:sp>
        <p:nvSpPr>
          <p:cNvPr id="4" name="頁尾版面配置區 3"/>
          <p:cNvSpPr>
            <a:spLocks noGrp="1"/>
          </p:cNvSpPr>
          <p:nvPr>
            <p:ph type="ftr" sz="quarter" idx="11"/>
          </p:nvPr>
        </p:nvSpPr>
        <p:spPr/>
        <p:txBody>
          <a:bodyPr/>
          <a:lstStyle/>
          <a:p>
            <a:pPr>
              <a:defRPr/>
            </a:pPr>
            <a:r>
              <a:rPr lang="en-US" altLang="zh-TW" smtClean="0"/>
              <a:t>NTUT MMS LAB</a:t>
            </a:r>
            <a:endParaRPr lang="en-US" altLang="zh-TW"/>
          </a:p>
        </p:txBody>
      </p:sp>
      <p:sp>
        <p:nvSpPr>
          <p:cNvPr id="5" name="投影片編號版面配置區 4"/>
          <p:cNvSpPr>
            <a:spLocks noGrp="1"/>
          </p:cNvSpPr>
          <p:nvPr>
            <p:ph type="sldNum" sz="quarter" idx="12"/>
          </p:nvPr>
        </p:nvSpPr>
        <p:spPr/>
        <p:txBody>
          <a:bodyPr/>
          <a:lstStyle/>
          <a:p>
            <a:pPr>
              <a:defRPr/>
            </a:pPr>
            <a:fld id="{66871BDD-994F-466C-8153-A686AD97389A}" type="slidenum">
              <a:rPr lang="en-US" altLang="zh-TW" smtClean="0"/>
              <a:pPr>
                <a:defRPr/>
              </a:pPr>
              <a:t>10</a:t>
            </a:fld>
            <a:endParaRPr lang="en-US" altLang="zh-TW"/>
          </a:p>
        </p:txBody>
      </p:sp>
      <p:sp>
        <p:nvSpPr>
          <p:cNvPr id="43" name="矩形 42"/>
          <p:cNvSpPr/>
          <p:nvPr/>
        </p:nvSpPr>
        <p:spPr bwMode="auto">
          <a:xfrm>
            <a:off x="683568" y="3140968"/>
            <a:ext cx="3672408" cy="2304256"/>
          </a:xfrm>
          <a:prstGeom prst="rect">
            <a:avLst/>
          </a:prstGeom>
          <a:solidFill>
            <a:schemeClr val="bg1">
              <a:lumMod val="85000"/>
            </a:schemeClr>
          </a:solidFill>
          <a:ln w="31750" cap="sq"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eaLnBrk="1" fontAlgn="ctr" hangingPunct="1">
              <a:spcBef>
                <a:spcPct val="50000"/>
              </a:spcBef>
            </a:pPr>
            <a:r>
              <a:rPr lang="zh-TW" altLang="en-US" sz="1400" dirty="0" smtClean="0">
                <a:latin typeface="標楷體" panose="03000509000000000000" pitchFamily="65" charset="-120"/>
                <a:ea typeface="標楷體" panose="03000509000000000000" pitchFamily="65" charset="-120"/>
              </a:rPr>
              <a:t>傳回</a:t>
            </a:r>
            <a:r>
              <a:rPr lang="zh-TW" altLang="en-US" sz="1400" dirty="0">
                <a:latin typeface="標楷體" panose="03000509000000000000" pitchFamily="65" charset="-120"/>
                <a:ea typeface="標楷體" panose="03000509000000000000" pitchFamily="65" charset="-120"/>
              </a:rPr>
              <a:t>值的資料型態  </a:t>
            </a:r>
            <a:r>
              <a:rPr lang="zh-TW" altLang="en-US" sz="1400" dirty="0" smtClean="0">
                <a:latin typeface="標楷體" panose="03000509000000000000" pitchFamily="65" charset="-120"/>
                <a:ea typeface="標楷體" panose="03000509000000000000" pitchFamily="65" charset="-120"/>
              </a:rPr>
              <a:t>方法名稱</a:t>
            </a:r>
            <a:r>
              <a:rPr lang="en-US" altLang="zh-TW" sz="1400" dirty="0">
                <a:latin typeface="標楷體" panose="03000509000000000000" pitchFamily="65" charset="-120"/>
                <a:ea typeface="標楷體" panose="03000509000000000000" pitchFamily="65" charset="-120"/>
              </a:rPr>
              <a:t>(</a:t>
            </a:r>
            <a:r>
              <a:rPr lang="zh-TW" altLang="en-US" sz="1400" dirty="0">
                <a:latin typeface="標楷體" panose="03000509000000000000" pitchFamily="65" charset="-120"/>
                <a:ea typeface="標楷體" panose="03000509000000000000" pitchFamily="65" charset="-120"/>
              </a:rPr>
              <a:t>參數</a:t>
            </a:r>
            <a:r>
              <a:rPr lang="en-US" altLang="zh-TW" sz="1400" dirty="0">
                <a:latin typeface="標楷體" panose="03000509000000000000" pitchFamily="65" charset="-120"/>
                <a:ea typeface="標楷體" panose="03000509000000000000" pitchFamily="65" charset="-120"/>
              </a:rPr>
              <a:t>…)</a:t>
            </a:r>
          </a:p>
          <a:p>
            <a:pPr algn="l" eaLnBrk="1" fontAlgn="ctr" hangingPunct="1">
              <a:spcBef>
                <a:spcPct val="50000"/>
              </a:spcBef>
            </a:pPr>
            <a:r>
              <a:rPr lang="en-US" altLang="zh-TW" sz="1400" dirty="0">
                <a:latin typeface="標楷體" panose="03000509000000000000" pitchFamily="65" charset="-120"/>
                <a:ea typeface="標楷體" panose="03000509000000000000" pitchFamily="65" charset="-120"/>
              </a:rPr>
              <a:t>  {</a:t>
            </a:r>
          </a:p>
          <a:p>
            <a:pPr algn="l" eaLnBrk="1" fontAlgn="ctr" hangingPunct="1">
              <a:spcBef>
                <a:spcPct val="50000"/>
              </a:spcBef>
            </a:pPr>
            <a:r>
              <a:rPr lang="zh-TW" altLang="en-US" sz="1400" dirty="0">
                <a:latin typeface="標楷體" panose="03000509000000000000" pitchFamily="65" charset="-120"/>
                <a:ea typeface="標楷體" panose="03000509000000000000" pitchFamily="65" charset="-120"/>
              </a:rPr>
              <a:t>　　　程式敘述句 </a:t>
            </a:r>
            <a:r>
              <a:rPr lang="en-US" altLang="zh-TW" sz="1400" dirty="0">
                <a:latin typeface="標楷體" panose="03000509000000000000" pitchFamily="65" charset="-120"/>
                <a:ea typeface="標楷體" panose="03000509000000000000" pitchFamily="65" charset="-120"/>
              </a:rPr>
              <a:t>; </a:t>
            </a:r>
          </a:p>
          <a:p>
            <a:pPr algn="l" eaLnBrk="1" fontAlgn="ctr" hangingPunct="1">
              <a:spcBef>
                <a:spcPct val="50000"/>
              </a:spcBef>
            </a:pPr>
            <a:r>
              <a:rPr lang="zh-TW" altLang="en-US" sz="1400" dirty="0">
                <a:latin typeface="標楷體" panose="03000509000000000000" pitchFamily="65" charset="-120"/>
                <a:ea typeface="標楷體" panose="03000509000000000000" pitchFamily="65" charset="-120"/>
              </a:rPr>
              <a:t>　　　</a:t>
            </a:r>
            <a:r>
              <a:rPr lang="en-US" altLang="zh-TW" sz="1400" dirty="0">
                <a:latin typeface="標楷體" panose="03000509000000000000" pitchFamily="65" charset="-120"/>
                <a:ea typeface="標楷體" panose="03000509000000000000" pitchFamily="65" charset="-120"/>
              </a:rPr>
              <a:t>…				</a:t>
            </a:r>
          </a:p>
          <a:p>
            <a:pPr algn="l" eaLnBrk="1" fontAlgn="ctr" hangingPunct="1">
              <a:spcBef>
                <a:spcPct val="50000"/>
              </a:spcBef>
            </a:pPr>
            <a:r>
              <a:rPr lang="zh-TW" altLang="en-US" sz="1400" dirty="0">
                <a:latin typeface="標楷體" panose="03000509000000000000" pitchFamily="65" charset="-120"/>
                <a:ea typeface="標楷體" panose="03000509000000000000" pitchFamily="65" charset="-120"/>
              </a:rPr>
              <a:t>　　　</a:t>
            </a:r>
            <a:r>
              <a:rPr lang="en-US" altLang="zh-TW" sz="1400" dirty="0">
                <a:latin typeface="標楷體" panose="03000509000000000000" pitchFamily="65" charset="-120"/>
                <a:ea typeface="標楷體" panose="03000509000000000000" pitchFamily="65" charset="-120"/>
              </a:rPr>
              <a:t>return </a:t>
            </a:r>
            <a:r>
              <a:rPr lang="zh-TW" altLang="en-US" sz="1400" dirty="0">
                <a:latin typeface="標楷體" panose="03000509000000000000" pitchFamily="65" charset="-120"/>
                <a:ea typeface="標楷體" panose="03000509000000000000" pitchFamily="65" charset="-120"/>
              </a:rPr>
              <a:t>運算式 </a:t>
            </a:r>
            <a:r>
              <a:rPr lang="en-US" altLang="zh-TW" sz="1400" dirty="0">
                <a:latin typeface="標楷體" panose="03000509000000000000" pitchFamily="65" charset="-120"/>
                <a:ea typeface="標楷體" panose="03000509000000000000" pitchFamily="65" charset="-120"/>
              </a:rPr>
              <a:t>; </a:t>
            </a:r>
          </a:p>
          <a:p>
            <a:pPr algn="l" eaLnBrk="1" fontAlgn="ctr" hangingPunct="1">
              <a:spcBef>
                <a:spcPct val="50000"/>
              </a:spcBef>
            </a:pPr>
            <a:r>
              <a:rPr lang="en-US" altLang="zh-TW" sz="1400" dirty="0">
                <a:latin typeface="標楷體" panose="03000509000000000000" pitchFamily="65" charset="-120"/>
                <a:ea typeface="標楷體" panose="03000509000000000000" pitchFamily="65" charset="-120"/>
              </a:rPr>
              <a:t>  }</a:t>
            </a:r>
          </a:p>
        </p:txBody>
      </p:sp>
      <p:sp>
        <p:nvSpPr>
          <p:cNvPr id="44" name="矩形 43"/>
          <p:cNvSpPr/>
          <p:nvPr/>
        </p:nvSpPr>
        <p:spPr bwMode="auto">
          <a:xfrm>
            <a:off x="608221" y="3140968"/>
            <a:ext cx="75347" cy="2304256"/>
          </a:xfrm>
          <a:prstGeom prst="rect">
            <a:avLst/>
          </a:prstGeom>
          <a:solidFill>
            <a:srgbClr val="000099"/>
          </a:solidFill>
          <a:ln w="31750" cap="sq"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45" name="流程圖: 結束點 44"/>
          <p:cNvSpPr/>
          <p:nvPr/>
        </p:nvSpPr>
        <p:spPr bwMode="auto">
          <a:xfrm>
            <a:off x="331667" y="3018684"/>
            <a:ext cx="720080" cy="291562"/>
          </a:xfrm>
          <a:prstGeom prst="flowChartTerminator">
            <a:avLst/>
          </a:prstGeom>
          <a:solidFill>
            <a:schemeClr val="bg1"/>
          </a:solidFill>
          <a:ln w="19050" cap="sq" cmpd="sng" algn="ctr">
            <a:solidFill>
              <a:srgbClr val="000099"/>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46" name="文字方塊 45"/>
          <p:cNvSpPr txBox="1"/>
          <p:nvPr/>
        </p:nvSpPr>
        <p:spPr>
          <a:xfrm>
            <a:off x="394189" y="2993178"/>
            <a:ext cx="595035" cy="338554"/>
          </a:xfrm>
          <a:prstGeom prst="rect">
            <a:avLst/>
          </a:prstGeom>
          <a:noFill/>
        </p:spPr>
        <p:txBody>
          <a:bodyPr wrap="none" rtlCol="0">
            <a:spAutoFit/>
          </a:bodyPr>
          <a:lstStyle/>
          <a:p>
            <a:r>
              <a:rPr lang="zh-TW" altLang="en-US" sz="1600" dirty="0">
                <a:latin typeface="標楷體" panose="03000509000000000000" pitchFamily="65" charset="-120"/>
                <a:ea typeface="標楷體" panose="03000509000000000000" pitchFamily="65" charset="-120"/>
              </a:rPr>
              <a:t>語</a:t>
            </a:r>
            <a:r>
              <a:rPr lang="zh-TW" altLang="en-US" sz="1600" dirty="0" smtClean="0">
                <a:latin typeface="標楷體" panose="03000509000000000000" pitchFamily="65" charset="-120"/>
                <a:ea typeface="標楷體" panose="03000509000000000000" pitchFamily="65" charset="-120"/>
              </a:rPr>
              <a:t>法</a:t>
            </a:r>
            <a:endParaRPr lang="zh-TW" altLang="en-US" dirty="0">
              <a:latin typeface="標楷體" panose="03000509000000000000" pitchFamily="65" charset="-120"/>
              <a:ea typeface="標楷體" panose="03000509000000000000" pitchFamily="65" charset="-120"/>
            </a:endParaRPr>
          </a:p>
        </p:txBody>
      </p:sp>
      <p:pic>
        <p:nvPicPr>
          <p:cNvPr id="6" name="圖片 5"/>
          <p:cNvPicPr>
            <a:picLocks noChangeAspect="1"/>
          </p:cNvPicPr>
          <p:nvPr/>
        </p:nvPicPr>
        <p:blipFill>
          <a:blip r:embed="rId4"/>
          <a:stretch>
            <a:fillRect/>
          </a:stretch>
        </p:blipFill>
        <p:spPr>
          <a:xfrm>
            <a:off x="4836154" y="2993178"/>
            <a:ext cx="3719718" cy="2664296"/>
          </a:xfrm>
          <a:prstGeom prst="rect">
            <a:avLst/>
          </a:prstGeom>
          <a:ln>
            <a:solidFill>
              <a:schemeClr val="tx1"/>
            </a:solidFill>
          </a:ln>
        </p:spPr>
      </p:pic>
      <p:sp>
        <p:nvSpPr>
          <p:cNvPr id="7" name="矩形 6"/>
          <p:cNvSpPr/>
          <p:nvPr/>
        </p:nvSpPr>
        <p:spPr bwMode="auto">
          <a:xfrm>
            <a:off x="5364088" y="4293096"/>
            <a:ext cx="3096344" cy="1152128"/>
          </a:xfrm>
          <a:prstGeom prst="rect">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47" name="直線圖說文字 1 46"/>
          <p:cNvSpPr/>
          <p:nvPr/>
        </p:nvSpPr>
        <p:spPr bwMode="auto">
          <a:xfrm>
            <a:off x="6795935" y="5545035"/>
            <a:ext cx="983045" cy="347496"/>
          </a:xfrm>
          <a:prstGeom prst="borderCallout1">
            <a:avLst>
              <a:gd name="adj1" fmla="val 50350"/>
              <a:gd name="adj2" fmla="val -540"/>
              <a:gd name="adj3" fmla="val -25730"/>
              <a:gd name="adj4" fmla="val -37588"/>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48" name="文字方塊 47"/>
          <p:cNvSpPr txBox="1"/>
          <p:nvPr/>
        </p:nvSpPr>
        <p:spPr>
          <a:xfrm>
            <a:off x="6680051" y="5545035"/>
            <a:ext cx="1214815"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定義方法</a:t>
            </a:r>
            <a:endParaRPr lang="zh-TW" altLang="en-US" sz="1600" b="0" dirty="0">
              <a:latin typeface="標楷體" panose="03000509000000000000" pitchFamily="65" charset="-120"/>
              <a:ea typeface="標楷體" panose="03000509000000000000" pitchFamily="65" charset="-120"/>
            </a:endParaRPr>
          </a:p>
        </p:txBody>
      </p:sp>
      <p:sp>
        <p:nvSpPr>
          <p:cNvPr id="49" name="直線圖說文字 1 48"/>
          <p:cNvSpPr/>
          <p:nvPr/>
        </p:nvSpPr>
        <p:spPr bwMode="auto">
          <a:xfrm>
            <a:off x="6700928" y="3381276"/>
            <a:ext cx="1807634" cy="569234"/>
          </a:xfrm>
          <a:prstGeom prst="borderCallout1">
            <a:avLst>
              <a:gd name="adj1" fmla="val 52175"/>
              <a:gd name="adj2" fmla="val -1146"/>
              <a:gd name="adj3" fmla="val 166914"/>
              <a:gd name="adj4" fmla="val -53112"/>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50" name="文字方塊 49"/>
          <p:cNvSpPr txBox="1"/>
          <p:nvPr/>
        </p:nvSpPr>
        <p:spPr>
          <a:xfrm>
            <a:off x="6680051" y="3381276"/>
            <a:ext cx="1854944" cy="584775"/>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en-US" altLang="zh-TW" sz="1600" b="0" dirty="0">
                <a:latin typeface="標楷體" panose="03000509000000000000" pitchFamily="65" charset="-120"/>
                <a:ea typeface="標楷體" panose="03000509000000000000" pitchFamily="65" charset="-120"/>
              </a:rPr>
              <a:t>v</a:t>
            </a:r>
            <a:r>
              <a:rPr lang="en-US" altLang="zh-TW" sz="1600" b="0" dirty="0" smtClean="0">
                <a:latin typeface="標楷體" panose="03000509000000000000" pitchFamily="65" charset="-120"/>
                <a:ea typeface="標楷體" panose="03000509000000000000" pitchFamily="65" charset="-120"/>
              </a:rPr>
              <a:t>oid</a:t>
            </a:r>
            <a:r>
              <a:rPr lang="zh-TW" altLang="en-US" sz="1600" b="0" dirty="0" smtClean="0">
                <a:latin typeface="標楷體" panose="03000509000000000000" pitchFamily="65" charset="-120"/>
                <a:ea typeface="標楷體" panose="03000509000000000000" pitchFamily="65" charset="-120"/>
              </a:rPr>
              <a:t>表示無傳回值所以沒有</a:t>
            </a:r>
            <a:r>
              <a:rPr lang="en-US" altLang="zh-TW" sz="1600" b="0" dirty="0" smtClean="0">
                <a:latin typeface="標楷體" panose="03000509000000000000" pitchFamily="65" charset="-120"/>
                <a:ea typeface="標楷體" panose="03000509000000000000" pitchFamily="65" charset="-120"/>
              </a:rPr>
              <a:t>return</a:t>
            </a:r>
            <a:endParaRPr lang="zh-TW" altLang="en-US" sz="1600" b="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081079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itchFamily="18" charset="0"/>
                <a:ea typeface="標楷體" pitchFamily="65" charset="-120"/>
                <a:cs typeface="Times New Roman" pitchFamily="18" charset="0"/>
              </a:rPr>
              <a:t>3.1 </a:t>
            </a:r>
            <a:r>
              <a:rPr lang="zh-TW" altLang="en-US" dirty="0">
                <a:latin typeface="Times New Roman" pitchFamily="18" charset="0"/>
                <a:ea typeface="標楷體" pitchFamily="65" charset="-120"/>
                <a:cs typeface="Times New Roman" pitchFamily="18" charset="0"/>
              </a:rPr>
              <a:t>類別的基礎知識</a:t>
            </a:r>
            <a:endParaRPr lang="zh-TW" altLang="en-US" dirty="0"/>
          </a:p>
        </p:txBody>
      </p:sp>
      <p:sp>
        <p:nvSpPr>
          <p:cNvPr id="3" name="內容版面配置區 2"/>
          <p:cNvSpPr>
            <a:spLocks noGrp="1"/>
          </p:cNvSpPr>
          <p:nvPr>
            <p:ph idx="1"/>
          </p:nvPr>
        </p:nvSpPr>
        <p:spPr>
          <a:xfrm>
            <a:off x="107504" y="873702"/>
            <a:ext cx="8856662" cy="5318125"/>
          </a:xfrm>
        </p:spPr>
        <p:txBody>
          <a:bodyPr/>
          <a:lstStyle/>
          <a:p>
            <a:pPr algn="just">
              <a:lnSpc>
                <a:spcPts val="3360"/>
              </a:lnSpc>
              <a:buBlip>
                <a:blip r:embed="rId3"/>
              </a:buBlip>
            </a:pPr>
            <a:r>
              <a:rPr lang="zh-TW" altLang="en-US" b="1" dirty="0">
                <a:latin typeface="Times New Roman" pitchFamily="18" charset="0"/>
                <a:ea typeface="標楷體" pitchFamily="65" charset="-120"/>
                <a:cs typeface="Times New Roman" pitchFamily="18" charset="0"/>
              </a:rPr>
              <a:t>物件的欄位與方法</a:t>
            </a:r>
            <a:r>
              <a:rPr lang="en-US" altLang="zh-TW" b="1" dirty="0" smtClean="0">
                <a:latin typeface="Times New Roman" pitchFamily="18" charset="0"/>
                <a:ea typeface="標楷體" pitchFamily="65" charset="-120"/>
                <a:cs typeface="Times New Roman" pitchFamily="18" charset="0"/>
              </a:rPr>
              <a:t>(3/4)</a:t>
            </a:r>
            <a:endParaRPr lang="en-US" altLang="zh-TW" b="1" dirty="0">
              <a:latin typeface="Times New Roman" pitchFamily="18" charset="0"/>
              <a:ea typeface="標楷體" pitchFamily="65" charset="-120"/>
              <a:cs typeface="Times New Roman" pitchFamily="18" charset="0"/>
            </a:endParaRPr>
          </a:p>
          <a:p>
            <a:pPr marL="0" indent="0" algn="just">
              <a:lnSpc>
                <a:spcPts val="2800"/>
              </a:lnSpc>
              <a:buNone/>
            </a:pPr>
            <a:r>
              <a:rPr lang="zh-TW" altLang="en-US" sz="2000" dirty="0" smtClean="0">
                <a:latin typeface="Times New Roman" pitchFamily="18" charset="0"/>
                <a:ea typeface="標楷體" pitchFamily="65" charset="-120"/>
                <a:cs typeface="Times New Roman" pitchFamily="18" charset="0"/>
              </a:rPr>
              <a:t>        在</a:t>
            </a:r>
            <a:r>
              <a:rPr lang="zh-TW" altLang="en-US" sz="2000" dirty="0">
                <a:latin typeface="Times New Roman" pitchFamily="18" charset="0"/>
                <a:ea typeface="標楷體" pitchFamily="65" charset="-120"/>
                <a:cs typeface="Times New Roman" pitchFamily="18" charset="0"/>
              </a:rPr>
              <a:t>類別中定義好方法後，利用該類別建立新的物件，實際進行方法的處理，此稱為「</a:t>
            </a:r>
            <a:r>
              <a:rPr lang="zh-TW" altLang="en-US" sz="2000" dirty="0">
                <a:solidFill>
                  <a:srgbClr val="FF0000"/>
                </a:solidFill>
                <a:latin typeface="Times New Roman" pitchFamily="18" charset="0"/>
                <a:ea typeface="標楷體" pitchFamily="65" charset="-120"/>
                <a:cs typeface="Times New Roman" pitchFamily="18" charset="0"/>
              </a:rPr>
              <a:t>呼叫方法</a:t>
            </a:r>
            <a:r>
              <a:rPr lang="zh-TW" altLang="en-US" sz="2000" dirty="0">
                <a:latin typeface="Times New Roman" pitchFamily="18" charset="0"/>
                <a:ea typeface="標楷體" pitchFamily="65" charset="-120"/>
                <a:cs typeface="Times New Roman" pitchFamily="18" charset="0"/>
              </a:rPr>
              <a:t>」。</a:t>
            </a:r>
          </a:p>
          <a:p>
            <a:pPr algn="just"/>
            <a:endParaRPr lang="en-US" altLang="zh-TW" sz="2400" b="1" dirty="0" smtClean="0">
              <a:solidFill>
                <a:srgbClr val="002060"/>
              </a:solidFill>
              <a:latin typeface="Times New Roman" pitchFamily="18" charset="0"/>
              <a:ea typeface="標楷體" pitchFamily="65" charset="-120"/>
              <a:cs typeface="Times New Roman" pitchFamily="18" charset="0"/>
            </a:endParaRPr>
          </a:p>
          <a:p>
            <a:pPr marL="0" indent="0" algn="just">
              <a:buNone/>
            </a:pPr>
            <a:endParaRPr lang="en-US" altLang="zh-TW" b="1" dirty="0" smtClean="0">
              <a:solidFill>
                <a:srgbClr val="002060"/>
              </a:solidFill>
              <a:latin typeface="Times New Roman" pitchFamily="18" charset="0"/>
              <a:ea typeface="標楷體" pitchFamily="65" charset="-120"/>
              <a:cs typeface="Times New Roman" pitchFamily="18" charset="0"/>
            </a:endParaRPr>
          </a:p>
          <a:p>
            <a:pPr marL="0" indent="0" algn="just">
              <a:buNone/>
            </a:pPr>
            <a:endParaRPr lang="en-US" altLang="zh-TW" sz="2400" b="1" dirty="0">
              <a:solidFill>
                <a:srgbClr val="002060"/>
              </a:solidFill>
              <a:latin typeface="Times New Roman" pitchFamily="18" charset="0"/>
              <a:ea typeface="標楷體" pitchFamily="65" charset="-120"/>
              <a:cs typeface="Times New Roman" pitchFamily="18" charset="0"/>
            </a:endParaRPr>
          </a:p>
          <a:p>
            <a:pPr lvl="2" algn="just"/>
            <a:endParaRPr lang="en-US" altLang="zh-TW" sz="1600" dirty="0">
              <a:latin typeface="Times New Roman" pitchFamily="18" charset="0"/>
              <a:ea typeface="標楷體" pitchFamily="65" charset="-120"/>
              <a:cs typeface="Times New Roman" pitchFamily="18" charset="0"/>
            </a:endParaRPr>
          </a:p>
        </p:txBody>
      </p:sp>
      <p:sp>
        <p:nvSpPr>
          <p:cNvPr id="5" name="投影片編號版面配置區 4"/>
          <p:cNvSpPr>
            <a:spLocks noGrp="1"/>
          </p:cNvSpPr>
          <p:nvPr>
            <p:ph type="sldNum" sz="quarter" idx="12"/>
          </p:nvPr>
        </p:nvSpPr>
        <p:spPr/>
        <p:txBody>
          <a:bodyPr/>
          <a:lstStyle/>
          <a:p>
            <a:pPr>
              <a:defRPr/>
            </a:pPr>
            <a:fld id="{66871BDD-994F-466C-8153-A686AD97389A}" type="slidenum">
              <a:rPr lang="en-US" altLang="zh-TW" smtClean="0"/>
              <a:pPr>
                <a:defRPr/>
              </a:pPr>
              <a:t>11</a:t>
            </a:fld>
            <a:endParaRPr lang="en-US" altLang="zh-TW"/>
          </a:p>
        </p:txBody>
      </p:sp>
      <p:pic>
        <p:nvPicPr>
          <p:cNvPr id="4" name="圖片 3"/>
          <p:cNvPicPr>
            <a:picLocks noChangeAspect="1"/>
          </p:cNvPicPr>
          <p:nvPr/>
        </p:nvPicPr>
        <p:blipFill>
          <a:blip r:embed="rId4"/>
          <a:stretch>
            <a:fillRect/>
          </a:stretch>
        </p:blipFill>
        <p:spPr>
          <a:xfrm>
            <a:off x="900291" y="2151731"/>
            <a:ext cx="3272114" cy="4595462"/>
          </a:xfrm>
          <a:prstGeom prst="rect">
            <a:avLst/>
          </a:prstGeom>
          <a:ln>
            <a:solidFill>
              <a:schemeClr val="tx1"/>
            </a:solidFill>
          </a:ln>
        </p:spPr>
      </p:pic>
      <p:pic>
        <p:nvPicPr>
          <p:cNvPr id="7" name="圖片 6"/>
          <p:cNvPicPr>
            <a:picLocks noChangeAspect="1"/>
          </p:cNvPicPr>
          <p:nvPr/>
        </p:nvPicPr>
        <p:blipFill>
          <a:blip r:embed="rId5"/>
          <a:stretch>
            <a:fillRect/>
          </a:stretch>
        </p:blipFill>
        <p:spPr>
          <a:xfrm>
            <a:off x="5692279" y="3211860"/>
            <a:ext cx="2512418" cy="2362423"/>
          </a:xfrm>
          <a:prstGeom prst="rect">
            <a:avLst/>
          </a:prstGeom>
          <a:ln>
            <a:solidFill>
              <a:schemeClr val="tx1"/>
            </a:solidFill>
          </a:ln>
        </p:spPr>
      </p:pic>
      <p:sp>
        <p:nvSpPr>
          <p:cNvPr id="24" name="向右箭號 23"/>
          <p:cNvSpPr/>
          <p:nvPr/>
        </p:nvSpPr>
        <p:spPr bwMode="auto">
          <a:xfrm>
            <a:off x="4784899" y="4014448"/>
            <a:ext cx="432048" cy="379579"/>
          </a:xfrm>
          <a:prstGeom prst="rightArrow">
            <a:avLst/>
          </a:prstGeom>
          <a:solidFill>
            <a:srgbClr val="FF0000"/>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25" name="直線圖說文字 1 24"/>
          <p:cNvSpPr/>
          <p:nvPr/>
        </p:nvSpPr>
        <p:spPr bwMode="auto">
          <a:xfrm>
            <a:off x="7638647" y="5114777"/>
            <a:ext cx="1094357" cy="347496"/>
          </a:xfrm>
          <a:prstGeom prst="borderCallout1">
            <a:avLst>
              <a:gd name="adj1" fmla="val 50350"/>
              <a:gd name="adj2" fmla="val -540"/>
              <a:gd name="adj3" fmla="val -22740"/>
              <a:gd name="adj4" fmla="val -20768"/>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27" name="文字方塊 26"/>
          <p:cNvSpPr txBox="1"/>
          <p:nvPr/>
        </p:nvSpPr>
        <p:spPr>
          <a:xfrm>
            <a:off x="7597289" y="5126091"/>
            <a:ext cx="1214815"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輸出</a:t>
            </a:r>
            <a:r>
              <a:rPr lang="zh-TW" altLang="en-US" sz="1600" b="0" dirty="0">
                <a:latin typeface="標楷體" panose="03000509000000000000" pitchFamily="65" charset="-120"/>
                <a:ea typeface="標楷體" panose="03000509000000000000" pitchFamily="65" charset="-120"/>
              </a:rPr>
              <a:t>結果</a:t>
            </a:r>
          </a:p>
        </p:txBody>
      </p:sp>
      <p:sp>
        <p:nvSpPr>
          <p:cNvPr id="28" name="直線圖說文字 1 27"/>
          <p:cNvSpPr/>
          <p:nvPr/>
        </p:nvSpPr>
        <p:spPr bwMode="auto">
          <a:xfrm>
            <a:off x="2998948" y="3810161"/>
            <a:ext cx="1094357" cy="347496"/>
          </a:xfrm>
          <a:prstGeom prst="borderCallout1">
            <a:avLst>
              <a:gd name="adj1" fmla="val 50350"/>
              <a:gd name="adj2" fmla="val -540"/>
              <a:gd name="adj3" fmla="val 90889"/>
              <a:gd name="adj4" fmla="val -66344"/>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29" name="文字方塊 28"/>
          <p:cNvSpPr txBox="1"/>
          <p:nvPr/>
        </p:nvSpPr>
        <p:spPr>
          <a:xfrm>
            <a:off x="2938718" y="3809434"/>
            <a:ext cx="1214815"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呼叫方</a:t>
            </a:r>
            <a:r>
              <a:rPr lang="zh-TW" altLang="en-US" sz="1600" b="0" dirty="0">
                <a:latin typeface="標楷體" panose="03000509000000000000" pitchFamily="65" charset="-120"/>
                <a:ea typeface="標楷體" panose="03000509000000000000" pitchFamily="65" charset="-120"/>
              </a:rPr>
              <a:t>法</a:t>
            </a:r>
          </a:p>
        </p:txBody>
      </p:sp>
      <p:sp>
        <p:nvSpPr>
          <p:cNvPr id="30" name="直線圖說文字 1 29"/>
          <p:cNvSpPr/>
          <p:nvPr/>
        </p:nvSpPr>
        <p:spPr bwMode="auto">
          <a:xfrm>
            <a:off x="2998948" y="4521664"/>
            <a:ext cx="1668609" cy="347496"/>
          </a:xfrm>
          <a:prstGeom prst="borderCallout1">
            <a:avLst>
              <a:gd name="adj1" fmla="val 50350"/>
              <a:gd name="adj2" fmla="val -540"/>
              <a:gd name="adj3" fmla="val -43671"/>
              <a:gd name="adj4" fmla="val -43925"/>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31" name="文字方塊 30"/>
          <p:cNvSpPr txBox="1"/>
          <p:nvPr/>
        </p:nvSpPr>
        <p:spPr>
          <a:xfrm>
            <a:off x="2985268" y="4521664"/>
            <a:ext cx="1709967"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再一次呼叫方</a:t>
            </a:r>
            <a:r>
              <a:rPr lang="zh-TW" altLang="en-US" sz="1600" b="0" dirty="0">
                <a:latin typeface="標楷體" panose="03000509000000000000" pitchFamily="65" charset="-120"/>
                <a:ea typeface="標楷體" panose="03000509000000000000" pitchFamily="65" charset="-120"/>
              </a:rPr>
              <a:t>法</a:t>
            </a:r>
          </a:p>
        </p:txBody>
      </p:sp>
      <p:sp>
        <p:nvSpPr>
          <p:cNvPr id="32" name="直線圖說文字 1 31"/>
          <p:cNvSpPr/>
          <p:nvPr/>
        </p:nvSpPr>
        <p:spPr bwMode="auto">
          <a:xfrm>
            <a:off x="2998948" y="5283179"/>
            <a:ext cx="1094357" cy="347496"/>
          </a:xfrm>
          <a:prstGeom prst="borderCallout1">
            <a:avLst>
              <a:gd name="adj1" fmla="val 50350"/>
              <a:gd name="adj2" fmla="val -540"/>
              <a:gd name="adj3" fmla="val 123782"/>
              <a:gd name="adj4" fmla="val -35959"/>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33" name="文字方塊 32"/>
          <p:cNvSpPr txBox="1"/>
          <p:nvPr/>
        </p:nvSpPr>
        <p:spPr>
          <a:xfrm>
            <a:off x="2938718" y="5282452"/>
            <a:ext cx="1214815"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定義方法</a:t>
            </a:r>
            <a:endParaRPr lang="zh-TW" altLang="en-US" sz="1600" b="0" dirty="0">
              <a:latin typeface="標楷體" panose="03000509000000000000" pitchFamily="65" charset="-120"/>
              <a:ea typeface="標楷體" panose="03000509000000000000" pitchFamily="65" charset="-120"/>
            </a:endParaRPr>
          </a:p>
        </p:txBody>
      </p:sp>
      <p:sp>
        <p:nvSpPr>
          <p:cNvPr id="8" name="矩形 7"/>
          <p:cNvSpPr/>
          <p:nvPr/>
        </p:nvSpPr>
        <p:spPr bwMode="auto">
          <a:xfrm>
            <a:off x="1403648" y="5733256"/>
            <a:ext cx="2232248" cy="864096"/>
          </a:xfrm>
          <a:prstGeom prst="rect">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Tree>
    <p:extLst>
      <p:ext uri="{BB962C8B-B14F-4D97-AF65-F5344CB8AC3E}">
        <p14:creationId xmlns:p14="http://schemas.microsoft.com/office/powerpoint/2010/main" val="3842357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itchFamily="18" charset="0"/>
                <a:ea typeface="標楷體" pitchFamily="65" charset="-120"/>
                <a:cs typeface="Times New Roman" pitchFamily="18" charset="0"/>
              </a:rPr>
              <a:t>3.1 </a:t>
            </a:r>
            <a:r>
              <a:rPr lang="zh-TW" altLang="en-US" dirty="0">
                <a:latin typeface="Times New Roman" pitchFamily="18" charset="0"/>
                <a:ea typeface="標楷體" pitchFamily="65" charset="-120"/>
                <a:cs typeface="Times New Roman" pitchFamily="18" charset="0"/>
              </a:rPr>
              <a:t>類別的基礎知識</a:t>
            </a:r>
            <a:endParaRPr lang="zh-TW" altLang="en-US" dirty="0"/>
          </a:p>
        </p:txBody>
      </p:sp>
      <p:sp>
        <p:nvSpPr>
          <p:cNvPr id="3" name="內容版面配置區 2"/>
          <p:cNvSpPr>
            <a:spLocks noGrp="1"/>
          </p:cNvSpPr>
          <p:nvPr>
            <p:ph idx="1"/>
          </p:nvPr>
        </p:nvSpPr>
        <p:spPr/>
        <p:txBody>
          <a:bodyPr/>
          <a:lstStyle/>
          <a:p>
            <a:pPr algn="just">
              <a:lnSpc>
                <a:spcPts val="3360"/>
              </a:lnSpc>
              <a:buBlip>
                <a:blip r:embed="rId3"/>
              </a:buBlip>
            </a:pPr>
            <a:r>
              <a:rPr lang="zh-TW" altLang="en-US" b="1" dirty="0">
                <a:latin typeface="Times New Roman" pitchFamily="18" charset="0"/>
                <a:ea typeface="標楷體" pitchFamily="65" charset="-120"/>
                <a:cs typeface="Times New Roman" pitchFamily="18" charset="0"/>
              </a:rPr>
              <a:t>物件的欄位與方法</a:t>
            </a:r>
            <a:r>
              <a:rPr lang="en-US" altLang="zh-TW" b="1" dirty="0" smtClean="0">
                <a:latin typeface="Times New Roman" pitchFamily="18" charset="0"/>
                <a:ea typeface="標楷體" pitchFamily="65" charset="-120"/>
                <a:cs typeface="Times New Roman" pitchFamily="18" charset="0"/>
              </a:rPr>
              <a:t>(4/4)</a:t>
            </a:r>
            <a:endParaRPr lang="en-US" altLang="zh-TW" b="1" dirty="0">
              <a:latin typeface="Times New Roman" pitchFamily="18" charset="0"/>
              <a:ea typeface="標楷體" pitchFamily="65" charset="-120"/>
              <a:cs typeface="Times New Roman" pitchFamily="18" charset="0"/>
            </a:endParaRPr>
          </a:p>
          <a:p>
            <a:pPr marL="0" lvl="1" indent="0">
              <a:buNone/>
            </a:pPr>
            <a:r>
              <a:rPr lang="zh-TW" altLang="en-US" sz="2000" dirty="0" smtClean="0">
                <a:latin typeface="Times New Roman" pitchFamily="18" charset="0"/>
                <a:ea typeface="標楷體" pitchFamily="65" charset="-120"/>
                <a:cs typeface="Times New Roman" pitchFamily="18" charset="0"/>
              </a:rPr>
              <a:t>我們可以在類別本身的方法呼叫類別內其他方法。</a:t>
            </a:r>
            <a:endParaRPr lang="en-US" altLang="zh-TW" sz="2000" dirty="0">
              <a:latin typeface="Times New Roman" pitchFamily="18" charset="0"/>
              <a:ea typeface="標楷體" pitchFamily="65" charset="-120"/>
              <a:cs typeface="Times New Roman" pitchFamily="18" charset="0"/>
            </a:endParaRPr>
          </a:p>
          <a:p>
            <a:endParaRPr lang="en-US" altLang="zh-TW" dirty="0"/>
          </a:p>
          <a:p>
            <a:endParaRPr lang="zh-TW" altLang="en-US" dirty="0"/>
          </a:p>
        </p:txBody>
      </p:sp>
      <p:sp>
        <p:nvSpPr>
          <p:cNvPr id="5" name="投影片編號版面配置區 4"/>
          <p:cNvSpPr>
            <a:spLocks noGrp="1"/>
          </p:cNvSpPr>
          <p:nvPr>
            <p:ph type="sldNum" sz="quarter" idx="12"/>
          </p:nvPr>
        </p:nvSpPr>
        <p:spPr/>
        <p:txBody>
          <a:bodyPr/>
          <a:lstStyle/>
          <a:p>
            <a:pPr>
              <a:defRPr/>
            </a:pPr>
            <a:fld id="{66871BDD-994F-466C-8153-A686AD97389A}" type="slidenum">
              <a:rPr lang="en-US" altLang="zh-TW" smtClean="0"/>
              <a:pPr>
                <a:defRPr/>
              </a:pPr>
              <a:t>12</a:t>
            </a:fld>
            <a:endParaRPr lang="en-US" altLang="zh-TW"/>
          </a:p>
        </p:txBody>
      </p:sp>
      <p:pic>
        <p:nvPicPr>
          <p:cNvPr id="6" name="圖片 5"/>
          <p:cNvPicPr>
            <a:picLocks noChangeAspect="1"/>
          </p:cNvPicPr>
          <p:nvPr/>
        </p:nvPicPr>
        <p:blipFill>
          <a:blip r:embed="rId4"/>
          <a:stretch>
            <a:fillRect/>
          </a:stretch>
        </p:blipFill>
        <p:spPr>
          <a:xfrm>
            <a:off x="971600" y="1872482"/>
            <a:ext cx="3294764" cy="4888201"/>
          </a:xfrm>
          <a:prstGeom prst="rect">
            <a:avLst/>
          </a:prstGeom>
          <a:ln>
            <a:solidFill>
              <a:schemeClr val="tx1"/>
            </a:solidFill>
          </a:ln>
        </p:spPr>
      </p:pic>
      <p:pic>
        <p:nvPicPr>
          <p:cNvPr id="13" name="圖片 12"/>
          <p:cNvPicPr>
            <a:picLocks noChangeAspect="1"/>
          </p:cNvPicPr>
          <p:nvPr/>
        </p:nvPicPr>
        <p:blipFill>
          <a:blip r:embed="rId5"/>
          <a:stretch>
            <a:fillRect/>
          </a:stretch>
        </p:blipFill>
        <p:spPr>
          <a:xfrm>
            <a:off x="5787896" y="2780928"/>
            <a:ext cx="2415219" cy="2232248"/>
          </a:xfrm>
          <a:prstGeom prst="rect">
            <a:avLst/>
          </a:prstGeom>
          <a:ln>
            <a:solidFill>
              <a:schemeClr val="tx1"/>
            </a:solidFill>
          </a:ln>
        </p:spPr>
      </p:pic>
      <p:sp>
        <p:nvSpPr>
          <p:cNvPr id="25" name="向右箭號 24"/>
          <p:cNvSpPr/>
          <p:nvPr/>
        </p:nvSpPr>
        <p:spPr bwMode="auto">
          <a:xfrm>
            <a:off x="4854294" y="3757570"/>
            <a:ext cx="432048" cy="379579"/>
          </a:xfrm>
          <a:prstGeom prst="rightArrow">
            <a:avLst/>
          </a:prstGeom>
          <a:solidFill>
            <a:srgbClr val="FF0000"/>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26" name="直線圖說文字 1 25"/>
          <p:cNvSpPr/>
          <p:nvPr/>
        </p:nvSpPr>
        <p:spPr bwMode="auto">
          <a:xfrm>
            <a:off x="7637065" y="4425798"/>
            <a:ext cx="1094357" cy="347496"/>
          </a:xfrm>
          <a:prstGeom prst="borderCallout1">
            <a:avLst>
              <a:gd name="adj1" fmla="val 50350"/>
              <a:gd name="adj2" fmla="val -540"/>
              <a:gd name="adj3" fmla="val -22740"/>
              <a:gd name="adj4" fmla="val -20768"/>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30" name="文字方塊 29"/>
          <p:cNvSpPr txBox="1"/>
          <p:nvPr/>
        </p:nvSpPr>
        <p:spPr>
          <a:xfrm>
            <a:off x="7595707" y="4437112"/>
            <a:ext cx="1214815"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輸出</a:t>
            </a:r>
            <a:r>
              <a:rPr lang="zh-TW" altLang="en-US" sz="1600" b="0" dirty="0">
                <a:latin typeface="標楷體" panose="03000509000000000000" pitchFamily="65" charset="-120"/>
                <a:ea typeface="標楷體" panose="03000509000000000000" pitchFamily="65" charset="-120"/>
              </a:rPr>
              <a:t>結果</a:t>
            </a:r>
          </a:p>
        </p:txBody>
      </p:sp>
      <p:sp>
        <p:nvSpPr>
          <p:cNvPr id="31" name="直線圖說文字 1 30"/>
          <p:cNvSpPr/>
          <p:nvPr/>
        </p:nvSpPr>
        <p:spPr bwMode="auto">
          <a:xfrm>
            <a:off x="2443683" y="6421582"/>
            <a:ext cx="2046874" cy="347496"/>
          </a:xfrm>
          <a:prstGeom prst="borderCallout1">
            <a:avLst>
              <a:gd name="adj1" fmla="val 50350"/>
              <a:gd name="adj2" fmla="val -540"/>
              <a:gd name="adj3" fmla="val 1182"/>
              <a:gd name="adj4" fmla="val -13661"/>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32" name="文字方塊 31"/>
          <p:cNvSpPr txBox="1"/>
          <p:nvPr/>
        </p:nvSpPr>
        <p:spPr>
          <a:xfrm>
            <a:off x="2411065" y="6422129"/>
            <a:ext cx="2088232"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a:latin typeface="標楷體" panose="03000509000000000000" pitchFamily="65" charset="-120"/>
                <a:ea typeface="標楷體" panose="03000509000000000000" pitchFamily="65" charset="-120"/>
              </a:rPr>
              <a:t>呼叫物件本身的方法</a:t>
            </a:r>
          </a:p>
        </p:txBody>
      </p:sp>
      <p:sp>
        <p:nvSpPr>
          <p:cNvPr id="33" name="直線圖說文字 1 32"/>
          <p:cNvSpPr/>
          <p:nvPr/>
        </p:nvSpPr>
        <p:spPr bwMode="auto">
          <a:xfrm>
            <a:off x="2454382" y="4420165"/>
            <a:ext cx="1166946" cy="347496"/>
          </a:xfrm>
          <a:prstGeom prst="borderCallout1">
            <a:avLst>
              <a:gd name="adj1" fmla="val 101184"/>
              <a:gd name="adj2" fmla="val 39128"/>
              <a:gd name="adj3" fmla="val 542411"/>
              <a:gd name="adj4" fmla="val -58250"/>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34" name="文字方塊 33"/>
          <p:cNvSpPr txBox="1"/>
          <p:nvPr/>
        </p:nvSpPr>
        <p:spPr>
          <a:xfrm>
            <a:off x="2411065" y="4420165"/>
            <a:ext cx="1259632"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en-US" altLang="zh-TW" sz="1600" b="0" dirty="0" smtClean="0">
                <a:latin typeface="標楷體" panose="03000509000000000000" pitchFamily="65" charset="-120"/>
                <a:ea typeface="標楷體" panose="03000509000000000000" pitchFamily="65" charset="-120"/>
              </a:rPr>
              <a:t>this</a:t>
            </a:r>
            <a:r>
              <a:rPr lang="zh-TW" altLang="en-US" sz="1600" b="0" dirty="0" smtClean="0">
                <a:latin typeface="標楷體" panose="03000509000000000000" pitchFamily="65" charset="-120"/>
                <a:ea typeface="標楷體" panose="03000509000000000000" pitchFamily="65" charset="-120"/>
              </a:rPr>
              <a:t>可不加</a:t>
            </a:r>
            <a:endParaRPr lang="zh-TW" altLang="en-US" sz="1600" b="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1299955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itchFamily="18" charset="0"/>
                <a:ea typeface="標楷體" pitchFamily="65" charset="-120"/>
                <a:cs typeface="Times New Roman" pitchFamily="18" charset="0"/>
              </a:rPr>
              <a:t>3.1 </a:t>
            </a:r>
            <a:r>
              <a:rPr lang="zh-TW" altLang="en-US" dirty="0">
                <a:latin typeface="Times New Roman" pitchFamily="18" charset="0"/>
                <a:ea typeface="標楷體" pitchFamily="65" charset="-120"/>
                <a:cs typeface="Times New Roman" pitchFamily="18" charset="0"/>
              </a:rPr>
              <a:t>類別的基礎知識</a:t>
            </a:r>
            <a:endParaRPr lang="zh-TW" altLang="en-US" dirty="0"/>
          </a:p>
        </p:txBody>
      </p:sp>
      <p:sp>
        <p:nvSpPr>
          <p:cNvPr id="3" name="內容版面配置區 2"/>
          <p:cNvSpPr>
            <a:spLocks noGrp="1"/>
          </p:cNvSpPr>
          <p:nvPr>
            <p:ph idx="1"/>
          </p:nvPr>
        </p:nvSpPr>
        <p:spPr/>
        <p:txBody>
          <a:bodyPr/>
          <a:lstStyle/>
          <a:p>
            <a:pPr>
              <a:lnSpc>
                <a:spcPts val="3360"/>
              </a:lnSpc>
              <a:buBlip>
                <a:blip r:embed="rId3"/>
              </a:buBlip>
            </a:pPr>
            <a:r>
              <a:rPr lang="zh-TW" altLang="en-US" b="1" dirty="0">
                <a:latin typeface="Times New Roman" pitchFamily="18" charset="0"/>
                <a:ea typeface="標楷體" pitchFamily="65" charset="-120"/>
                <a:cs typeface="Times New Roman" pitchFamily="18" charset="0"/>
              </a:rPr>
              <a:t>引數及傳回</a:t>
            </a:r>
            <a:r>
              <a:rPr lang="zh-TW" altLang="en-US" b="1" dirty="0" smtClean="0">
                <a:latin typeface="Times New Roman" pitchFamily="18" charset="0"/>
                <a:ea typeface="標楷體" pitchFamily="65" charset="-120"/>
                <a:cs typeface="Times New Roman" pitchFamily="18" charset="0"/>
              </a:rPr>
              <a:t>值</a:t>
            </a:r>
            <a:r>
              <a:rPr lang="en-US" altLang="zh-TW" b="1" dirty="0">
                <a:latin typeface="Times New Roman" pitchFamily="18" charset="0"/>
                <a:ea typeface="標楷體" pitchFamily="65" charset="-120"/>
                <a:cs typeface="Times New Roman" pitchFamily="18" charset="0"/>
              </a:rPr>
              <a:t>(</a:t>
            </a:r>
            <a:r>
              <a:rPr lang="en-US" altLang="zh-TW" b="1" dirty="0" smtClean="0">
                <a:latin typeface="Times New Roman" pitchFamily="18" charset="0"/>
                <a:ea typeface="標楷體" pitchFamily="65" charset="-120"/>
                <a:cs typeface="Times New Roman" pitchFamily="18" charset="0"/>
              </a:rPr>
              <a:t>1/5)</a:t>
            </a:r>
            <a:endParaRPr lang="zh-TW" altLang="en-US" b="1" dirty="0">
              <a:latin typeface="Times New Roman" pitchFamily="18" charset="0"/>
              <a:ea typeface="標楷體" pitchFamily="65" charset="-120"/>
              <a:cs typeface="Times New Roman" pitchFamily="18" charset="0"/>
            </a:endParaRPr>
          </a:p>
          <a:p>
            <a:pPr marL="0" indent="0" algn="just">
              <a:lnSpc>
                <a:spcPts val="3360"/>
              </a:lnSpc>
              <a:buNone/>
            </a:pPr>
            <a:r>
              <a:rPr lang="zh-TW" altLang="en-US" sz="2000" dirty="0" smtClean="0">
                <a:latin typeface="Times New Roman" pitchFamily="18" charset="0"/>
                <a:ea typeface="標楷體" pitchFamily="65" charset="-120"/>
                <a:cs typeface="Times New Roman" pitchFamily="18" charset="0"/>
              </a:rPr>
              <a:t>        呼叫方</a:t>
            </a:r>
            <a:r>
              <a:rPr lang="zh-TW" altLang="en-US" sz="2000" dirty="0">
                <a:latin typeface="Times New Roman" pitchFamily="18" charset="0"/>
                <a:ea typeface="標楷體" pitchFamily="65" charset="-120"/>
                <a:cs typeface="Times New Roman" pitchFamily="18" charset="0"/>
              </a:rPr>
              <a:t>法</a:t>
            </a:r>
            <a:r>
              <a:rPr lang="zh-TW" altLang="en-US" sz="2000" dirty="0" smtClean="0">
                <a:latin typeface="Times New Roman" pitchFamily="18" charset="0"/>
                <a:ea typeface="標楷體" pitchFamily="65" charset="-120"/>
                <a:cs typeface="Times New Roman" pitchFamily="18" charset="0"/>
              </a:rPr>
              <a:t>的</a:t>
            </a:r>
            <a:r>
              <a:rPr lang="zh-TW" altLang="en-US" sz="2000" dirty="0">
                <a:latin typeface="Times New Roman" pitchFamily="18" charset="0"/>
                <a:ea typeface="標楷體" pitchFamily="65" charset="-120"/>
                <a:cs typeface="Times New Roman" pitchFamily="18" charset="0"/>
              </a:rPr>
              <a:t>主程式可以在括號內加上</a:t>
            </a:r>
            <a:r>
              <a:rPr lang="zh-TW" altLang="en-US" sz="2000" dirty="0">
                <a:solidFill>
                  <a:srgbClr val="FF0000"/>
                </a:solidFill>
                <a:latin typeface="Times New Roman" pitchFamily="18" charset="0"/>
                <a:ea typeface="標楷體" pitchFamily="65" charset="-120"/>
                <a:cs typeface="Times New Roman" pitchFamily="18" charset="0"/>
              </a:rPr>
              <a:t>引數</a:t>
            </a:r>
            <a:r>
              <a:rPr lang="zh-TW" altLang="en-US" sz="2000" dirty="0">
                <a:latin typeface="Times New Roman" pitchFamily="18" charset="0"/>
                <a:ea typeface="標楷體" pitchFamily="65" charset="-120"/>
                <a:cs typeface="Times New Roman" pitchFamily="18" charset="0"/>
              </a:rPr>
              <a:t>，並傳遞</a:t>
            </a:r>
            <a:r>
              <a:rPr lang="zh-TW" altLang="en-US" sz="2000" dirty="0" smtClean="0">
                <a:latin typeface="Times New Roman" pitchFamily="18" charset="0"/>
                <a:ea typeface="標楷體" pitchFamily="65" charset="-120"/>
                <a:cs typeface="Times New Roman" pitchFamily="18" charset="0"/>
              </a:rPr>
              <a:t>給方</a:t>
            </a:r>
            <a:r>
              <a:rPr lang="zh-TW" altLang="en-US" sz="2000" dirty="0">
                <a:latin typeface="Times New Roman" pitchFamily="18" charset="0"/>
                <a:ea typeface="標楷體" pitchFamily="65" charset="-120"/>
                <a:cs typeface="Times New Roman" pitchFamily="18" charset="0"/>
              </a:rPr>
              <a:t>法</a:t>
            </a:r>
            <a:r>
              <a:rPr lang="zh-TW" altLang="en-US" sz="2000" dirty="0" smtClean="0">
                <a:latin typeface="Times New Roman" pitchFamily="18" charset="0"/>
                <a:ea typeface="標楷體" pitchFamily="65" charset="-120"/>
                <a:cs typeface="Times New Roman" pitchFamily="18" charset="0"/>
              </a:rPr>
              <a:t>進行</a:t>
            </a:r>
            <a:r>
              <a:rPr lang="zh-TW" altLang="en-US" sz="2000" dirty="0">
                <a:latin typeface="Times New Roman" pitchFamily="18" charset="0"/>
                <a:ea typeface="標楷體" pitchFamily="65" charset="-120"/>
                <a:cs typeface="Times New Roman" pitchFamily="18" charset="0"/>
              </a:rPr>
              <a:t>後續處理，使用引數的時候，必須在括號</a:t>
            </a:r>
            <a:r>
              <a:rPr lang="en-US" altLang="zh-TW" sz="2000" dirty="0" smtClean="0">
                <a:latin typeface="Times New Roman" pitchFamily="18" charset="0"/>
                <a:ea typeface="標楷體" pitchFamily="65" charset="-120"/>
                <a:cs typeface="Times New Roman" pitchFamily="18" charset="0"/>
              </a:rPr>
              <a:t>()</a:t>
            </a:r>
            <a:r>
              <a:rPr lang="zh-TW" altLang="en-US" sz="2000" dirty="0">
                <a:latin typeface="Times New Roman" pitchFamily="18" charset="0"/>
                <a:ea typeface="標楷體" pitchFamily="65" charset="-120"/>
                <a:cs typeface="Times New Roman" pitchFamily="18" charset="0"/>
              </a:rPr>
              <a:t>內指定引數的資料型態和變數名稱</a:t>
            </a:r>
            <a:r>
              <a:rPr lang="en-US" altLang="zh-TW" sz="2000" dirty="0">
                <a:latin typeface="Times New Roman" pitchFamily="18" charset="0"/>
                <a:ea typeface="標楷體" pitchFamily="65" charset="-120"/>
                <a:cs typeface="Times New Roman" pitchFamily="18" charset="0"/>
              </a:rPr>
              <a:t>(</a:t>
            </a:r>
            <a:r>
              <a:rPr lang="zh-TW" altLang="en-US" sz="2000" dirty="0">
                <a:latin typeface="Times New Roman" pitchFamily="18" charset="0"/>
                <a:ea typeface="標楷體" pitchFamily="65" charset="-120"/>
                <a:cs typeface="Times New Roman" pitchFamily="18" charset="0"/>
              </a:rPr>
              <a:t>通常是數值或一般資料</a:t>
            </a:r>
            <a:r>
              <a:rPr lang="en-US" altLang="zh-TW" sz="2000" dirty="0">
                <a:latin typeface="Times New Roman" pitchFamily="18" charset="0"/>
                <a:ea typeface="標楷體" pitchFamily="65" charset="-120"/>
                <a:cs typeface="Times New Roman" pitchFamily="18" charset="0"/>
              </a:rPr>
              <a:t>)</a:t>
            </a:r>
            <a:r>
              <a:rPr lang="zh-TW" altLang="en-US" sz="2000" dirty="0">
                <a:latin typeface="Times New Roman" pitchFamily="18" charset="0"/>
                <a:ea typeface="標楷體" pitchFamily="65" charset="-120"/>
                <a:cs typeface="Times New Roman" pitchFamily="18" charset="0"/>
              </a:rPr>
              <a:t>。</a:t>
            </a:r>
          </a:p>
          <a:p>
            <a:pPr marL="0" indent="0" algn="just">
              <a:buNone/>
            </a:pPr>
            <a:endParaRPr lang="en-US" altLang="zh-TW" dirty="0" smtClean="0"/>
          </a:p>
          <a:p>
            <a:endParaRPr lang="en-US" altLang="zh-TW" dirty="0"/>
          </a:p>
          <a:p>
            <a:endParaRPr lang="zh-TW" altLang="en-US" dirty="0"/>
          </a:p>
        </p:txBody>
      </p:sp>
      <p:sp>
        <p:nvSpPr>
          <p:cNvPr id="4" name="頁尾版面配置區 3"/>
          <p:cNvSpPr>
            <a:spLocks noGrp="1"/>
          </p:cNvSpPr>
          <p:nvPr>
            <p:ph type="ftr" sz="quarter" idx="11"/>
          </p:nvPr>
        </p:nvSpPr>
        <p:spPr/>
        <p:txBody>
          <a:bodyPr/>
          <a:lstStyle/>
          <a:p>
            <a:pPr>
              <a:defRPr/>
            </a:pPr>
            <a:r>
              <a:rPr lang="en-US" altLang="zh-TW" smtClean="0"/>
              <a:t>NTUT MMS LAB</a:t>
            </a:r>
            <a:endParaRPr lang="en-US" altLang="zh-TW"/>
          </a:p>
        </p:txBody>
      </p:sp>
      <p:sp>
        <p:nvSpPr>
          <p:cNvPr id="5" name="投影片編號版面配置區 4"/>
          <p:cNvSpPr>
            <a:spLocks noGrp="1"/>
          </p:cNvSpPr>
          <p:nvPr>
            <p:ph type="sldNum" sz="quarter" idx="12"/>
          </p:nvPr>
        </p:nvSpPr>
        <p:spPr/>
        <p:txBody>
          <a:bodyPr/>
          <a:lstStyle/>
          <a:p>
            <a:pPr>
              <a:defRPr/>
            </a:pPr>
            <a:fld id="{66871BDD-994F-466C-8153-A686AD97389A}" type="slidenum">
              <a:rPr lang="en-US" altLang="zh-TW" smtClean="0"/>
              <a:pPr>
                <a:defRPr/>
              </a:pPr>
              <a:t>13</a:t>
            </a:fld>
            <a:endParaRPr lang="en-US" altLang="zh-TW"/>
          </a:p>
        </p:txBody>
      </p:sp>
      <p:pic>
        <p:nvPicPr>
          <p:cNvPr id="6" name="圖片 5"/>
          <p:cNvPicPr>
            <a:picLocks noChangeAspect="1"/>
          </p:cNvPicPr>
          <p:nvPr/>
        </p:nvPicPr>
        <p:blipFill>
          <a:blip r:embed="rId4"/>
          <a:stretch>
            <a:fillRect/>
          </a:stretch>
        </p:blipFill>
        <p:spPr>
          <a:xfrm>
            <a:off x="971600" y="4761328"/>
            <a:ext cx="5735172" cy="1620000"/>
          </a:xfrm>
          <a:prstGeom prst="rect">
            <a:avLst/>
          </a:prstGeom>
          <a:ln>
            <a:solidFill>
              <a:schemeClr val="tx1"/>
            </a:solidFill>
          </a:ln>
        </p:spPr>
      </p:pic>
      <p:pic>
        <p:nvPicPr>
          <p:cNvPr id="8" name="圖片 7"/>
          <p:cNvPicPr>
            <a:picLocks noChangeAspect="1"/>
          </p:cNvPicPr>
          <p:nvPr/>
        </p:nvPicPr>
        <p:blipFill>
          <a:blip r:embed="rId5"/>
          <a:stretch>
            <a:fillRect/>
          </a:stretch>
        </p:blipFill>
        <p:spPr>
          <a:xfrm>
            <a:off x="3155395" y="2912714"/>
            <a:ext cx="3337067" cy="1793051"/>
          </a:xfrm>
          <a:prstGeom prst="rect">
            <a:avLst/>
          </a:prstGeom>
        </p:spPr>
      </p:pic>
      <p:sp>
        <p:nvSpPr>
          <p:cNvPr id="11" name="直線圖說文字 1 10"/>
          <p:cNvSpPr/>
          <p:nvPr/>
        </p:nvSpPr>
        <p:spPr bwMode="auto">
          <a:xfrm>
            <a:off x="4708921" y="4481418"/>
            <a:ext cx="2239566" cy="347496"/>
          </a:xfrm>
          <a:prstGeom prst="borderCallout1">
            <a:avLst>
              <a:gd name="adj1" fmla="val 50350"/>
              <a:gd name="adj2" fmla="val -540"/>
              <a:gd name="adj3" fmla="val 81917"/>
              <a:gd name="adj4" fmla="val -39994"/>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2" name="文字方塊 11"/>
          <p:cNvSpPr txBox="1"/>
          <p:nvPr/>
        </p:nvSpPr>
        <p:spPr>
          <a:xfrm>
            <a:off x="4708920" y="4470844"/>
            <a:ext cx="2239567"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en-US" altLang="zh-TW" sz="1600" b="0" dirty="0" smtClean="0">
                <a:latin typeface="標楷體" panose="03000509000000000000" pitchFamily="65" charset="-120"/>
                <a:ea typeface="標楷體" panose="03000509000000000000" pitchFamily="65" charset="-120"/>
              </a:rPr>
              <a:t>int</a:t>
            </a:r>
            <a:r>
              <a:rPr lang="zh-TW" altLang="en-US" sz="1600" b="0" dirty="0" smtClean="0">
                <a:latin typeface="標楷體" panose="03000509000000000000" pitchFamily="65" charset="-120"/>
                <a:ea typeface="標楷體" panose="03000509000000000000" pitchFamily="65" charset="-120"/>
              </a:rPr>
              <a:t>型別的參數</a:t>
            </a:r>
            <a:r>
              <a:rPr lang="en-US" altLang="zh-TW" sz="1600" b="0" dirty="0" smtClean="0">
                <a:latin typeface="標楷體" panose="03000509000000000000" pitchFamily="65" charset="-120"/>
                <a:ea typeface="標楷體" panose="03000509000000000000" pitchFamily="65" charset="-120"/>
              </a:rPr>
              <a:t>n</a:t>
            </a:r>
            <a:r>
              <a:rPr lang="zh-TW" altLang="en-US" sz="1600" b="0" dirty="0" smtClean="0">
                <a:latin typeface="標楷體" panose="03000509000000000000" pitchFamily="65" charset="-120"/>
                <a:ea typeface="標楷體" panose="03000509000000000000" pitchFamily="65" charset="-120"/>
              </a:rPr>
              <a:t>為</a:t>
            </a:r>
            <a:r>
              <a:rPr lang="en-US" altLang="zh-TW" sz="1600" b="0" dirty="0" smtClean="0">
                <a:latin typeface="標楷體" panose="03000509000000000000" pitchFamily="65" charset="-120"/>
                <a:ea typeface="標楷體" panose="03000509000000000000" pitchFamily="65" charset="-120"/>
              </a:rPr>
              <a:t>1234</a:t>
            </a:r>
            <a:endParaRPr lang="zh-TW" altLang="en-US" sz="1600" b="0" dirty="0">
              <a:latin typeface="標楷體" panose="03000509000000000000" pitchFamily="65" charset="-120"/>
              <a:ea typeface="標楷體" panose="03000509000000000000" pitchFamily="65" charset="-120"/>
            </a:endParaRPr>
          </a:p>
        </p:txBody>
      </p:sp>
      <p:sp>
        <p:nvSpPr>
          <p:cNvPr id="13" name="直線圖說文字 1 12"/>
          <p:cNvSpPr/>
          <p:nvPr/>
        </p:nvSpPr>
        <p:spPr bwMode="auto">
          <a:xfrm>
            <a:off x="4708920" y="5020962"/>
            <a:ext cx="1997851" cy="574201"/>
          </a:xfrm>
          <a:prstGeom prst="borderCallout1">
            <a:avLst>
              <a:gd name="adj1" fmla="val 50350"/>
              <a:gd name="adj2" fmla="val -540"/>
              <a:gd name="adj3" fmla="val 91914"/>
              <a:gd name="adj4" fmla="val -80799"/>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4" name="文字方塊 13"/>
          <p:cNvSpPr txBox="1"/>
          <p:nvPr/>
        </p:nvSpPr>
        <p:spPr>
          <a:xfrm>
            <a:off x="4659647" y="5024060"/>
            <a:ext cx="2096396" cy="584775"/>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引數引入的數值</a:t>
            </a:r>
            <a:r>
              <a:rPr lang="en-US" altLang="zh-TW" sz="1600" b="0" dirty="0" smtClean="0">
                <a:latin typeface="標楷體" panose="03000509000000000000" pitchFamily="65" charset="-120"/>
                <a:ea typeface="標楷體" panose="03000509000000000000" pitchFamily="65" charset="-120"/>
              </a:rPr>
              <a:t>1234</a:t>
            </a:r>
            <a:r>
              <a:rPr lang="zh-TW" altLang="en-US" sz="1600" b="0" dirty="0" smtClean="0">
                <a:latin typeface="標楷體" panose="03000509000000000000" pitchFamily="65" charset="-120"/>
                <a:ea typeface="標楷體" panose="03000509000000000000" pitchFamily="65" charset="-120"/>
              </a:rPr>
              <a:t>在程式內部可以使用</a:t>
            </a:r>
            <a:endParaRPr lang="zh-TW" altLang="en-US" sz="1600" b="0" dirty="0">
              <a:latin typeface="標楷體" panose="03000509000000000000" pitchFamily="65" charset="-120"/>
              <a:ea typeface="標楷體" panose="03000509000000000000" pitchFamily="65" charset="-120"/>
            </a:endParaRPr>
          </a:p>
        </p:txBody>
      </p:sp>
      <p:pic>
        <p:nvPicPr>
          <p:cNvPr id="10" name="圖片 9"/>
          <p:cNvPicPr>
            <a:picLocks noChangeAspect="1"/>
          </p:cNvPicPr>
          <p:nvPr/>
        </p:nvPicPr>
        <p:blipFill>
          <a:blip r:embed="rId6"/>
          <a:stretch>
            <a:fillRect/>
          </a:stretch>
        </p:blipFill>
        <p:spPr>
          <a:xfrm>
            <a:off x="6084168" y="2699651"/>
            <a:ext cx="2721867" cy="446556"/>
          </a:xfrm>
          <a:prstGeom prst="rect">
            <a:avLst/>
          </a:prstGeom>
        </p:spPr>
      </p:pic>
      <p:sp>
        <p:nvSpPr>
          <p:cNvPr id="16" name="直線圖說文字 1 15"/>
          <p:cNvSpPr/>
          <p:nvPr/>
        </p:nvSpPr>
        <p:spPr bwMode="auto">
          <a:xfrm>
            <a:off x="7749272" y="3647923"/>
            <a:ext cx="595326" cy="347496"/>
          </a:xfrm>
          <a:prstGeom prst="borderCallout1">
            <a:avLst>
              <a:gd name="adj1" fmla="val -9454"/>
              <a:gd name="adj2" fmla="val 57382"/>
              <a:gd name="adj3" fmla="val -151320"/>
              <a:gd name="adj4" fmla="val 82361"/>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7" name="文字方塊 16"/>
          <p:cNvSpPr txBox="1"/>
          <p:nvPr/>
        </p:nvSpPr>
        <p:spPr>
          <a:xfrm>
            <a:off x="7641260" y="3639962"/>
            <a:ext cx="811350"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引數</a:t>
            </a:r>
            <a:endParaRPr lang="zh-TW" altLang="en-US" sz="1600" b="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2320338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itchFamily="18" charset="0"/>
                <a:ea typeface="標楷體" pitchFamily="65" charset="-120"/>
                <a:cs typeface="Times New Roman" pitchFamily="18" charset="0"/>
              </a:rPr>
              <a:t>3.1 </a:t>
            </a:r>
            <a:r>
              <a:rPr lang="zh-TW" altLang="en-US" dirty="0">
                <a:latin typeface="Times New Roman" pitchFamily="18" charset="0"/>
                <a:ea typeface="標楷體" pitchFamily="65" charset="-120"/>
                <a:cs typeface="Times New Roman" pitchFamily="18" charset="0"/>
              </a:rPr>
              <a:t>類別的基礎知識</a:t>
            </a:r>
            <a:endParaRPr lang="zh-TW" altLang="en-US" dirty="0"/>
          </a:p>
        </p:txBody>
      </p:sp>
      <p:sp>
        <p:nvSpPr>
          <p:cNvPr id="3" name="內容版面配置區 2"/>
          <p:cNvSpPr>
            <a:spLocks noGrp="1"/>
          </p:cNvSpPr>
          <p:nvPr>
            <p:ph idx="1"/>
          </p:nvPr>
        </p:nvSpPr>
        <p:spPr/>
        <p:txBody>
          <a:bodyPr/>
          <a:lstStyle/>
          <a:p>
            <a:pPr>
              <a:buBlip>
                <a:blip r:embed="rId3"/>
              </a:buBlip>
            </a:pPr>
            <a:r>
              <a:rPr lang="zh-TW" altLang="en-US" b="1" dirty="0">
                <a:latin typeface="Times New Roman" pitchFamily="18" charset="0"/>
                <a:ea typeface="標楷體" pitchFamily="65" charset="-120"/>
                <a:cs typeface="Times New Roman" pitchFamily="18" charset="0"/>
              </a:rPr>
              <a:t>引數及傳回</a:t>
            </a:r>
            <a:r>
              <a:rPr lang="zh-TW" altLang="en-US" b="1" dirty="0" smtClean="0">
                <a:latin typeface="Times New Roman" pitchFamily="18" charset="0"/>
                <a:ea typeface="標楷體" pitchFamily="65" charset="-120"/>
                <a:cs typeface="Times New Roman" pitchFamily="18" charset="0"/>
              </a:rPr>
              <a:t>值</a:t>
            </a:r>
            <a:r>
              <a:rPr lang="en-US" altLang="zh-TW" b="1" dirty="0" smtClean="0">
                <a:latin typeface="Times New Roman" pitchFamily="18" charset="0"/>
                <a:ea typeface="標楷體" pitchFamily="65" charset="-120"/>
                <a:cs typeface="Times New Roman" pitchFamily="18" charset="0"/>
              </a:rPr>
              <a:t>(</a:t>
            </a:r>
            <a:r>
              <a:rPr lang="en-US" altLang="zh-TW" b="1" dirty="0">
                <a:latin typeface="Times New Roman" pitchFamily="18" charset="0"/>
                <a:ea typeface="標楷體" pitchFamily="65" charset="-120"/>
                <a:cs typeface="Times New Roman" pitchFamily="18" charset="0"/>
              </a:rPr>
              <a:t>2</a:t>
            </a:r>
            <a:r>
              <a:rPr lang="en-US" altLang="zh-TW" b="1" dirty="0" smtClean="0">
                <a:latin typeface="Times New Roman" pitchFamily="18" charset="0"/>
                <a:ea typeface="標楷體" pitchFamily="65" charset="-120"/>
                <a:cs typeface="Times New Roman" pitchFamily="18" charset="0"/>
              </a:rPr>
              <a:t>/5)</a:t>
            </a:r>
            <a:endParaRPr lang="en-US" altLang="zh-TW" b="1" dirty="0">
              <a:latin typeface="Times New Roman" pitchFamily="18" charset="0"/>
              <a:ea typeface="標楷體" pitchFamily="65" charset="-120"/>
              <a:cs typeface="Times New Roman" pitchFamily="18" charset="0"/>
            </a:endParaRPr>
          </a:p>
          <a:p>
            <a:pPr>
              <a:buBlip>
                <a:blip r:embed="rId3"/>
              </a:buBlip>
            </a:pPr>
            <a:endParaRPr lang="zh-TW" altLang="en-US" b="1" dirty="0">
              <a:latin typeface="Times New Roman" pitchFamily="18" charset="0"/>
              <a:ea typeface="標楷體" pitchFamily="65" charset="-120"/>
              <a:cs typeface="Times New Roman" pitchFamily="18" charset="0"/>
            </a:endParaRPr>
          </a:p>
        </p:txBody>
      </p:sp>
      <p:sp>
        <p:nvSpPr>
          <p:cNvPr id="4" name="頁尾版面配置區 3"/>
          <p:cNvSpPr>
            <a:spLocks noGrp="1"/>
          </p:cNvSpPr>
          <p:nvPr>
            <p:ph type="ftr" sz="quarter" idx="11"/>
          </p:nvPr>
        </p:nvSpPr>
        <p:spPr/>
        <p:txBody>
          <a:bodyPr/>
          <a:lstStyle/>
          <a:p>
            <a:pPr>
              <a:defRPr/>
            </a:pPr>
            <a:r>
              <a:rPr lang="en-US" altLang="zh-TW" smtClean="0"/>
              <a:t>NTUT MMS LAB</a:t>
            </a:r>
            <a:endParaRPr lang="en-US" altLang="zh-TW"/>
          </a:p>
        </p:txBody>
      </p:sp>
      <p:sp>
        <p:nvSpPr>
          <p:cNvPr id="5" name="投影片編號版面配置區 4"/>
          <p:cNvSpPr>
            <a:spLocks noGrp="1"/>
          </p:cNvSpPr>
          <p:nvPr>
            <p:ph type="sldNum" sz="quarter" idx="12"/>
          </p:nvPr>
        </p:nvSpPr>
        <p:spPr/>
        <p:txBody>
          <a:bodyPr/>
          <a:lstStyle/>
          <a:p>
            <a:pPr>
              <a:defRPr/>
            </a:pPr>
            <a:fld id="{66871BDD-994F-466C-8153-A686AD97389A}" type="slidenum">
              <a:rPr lang="en-US" altLang="zh-TW" smtClean="0"/>
              <a:pPr>
                <a:defRPr/>
              </a:pPr>
              <a:t>14</a:t>
            </a:fld>
            <a:endParaRPr lang="en-US" altLang="zh-TW"/>
          </a:p>
        </p:txBody>
      </p:sp>
      <p:pic>
        <p:nvPicPr>
          <p:cNvPr id="16" name="圖片 15"/>
          <p:cNvPicPr>
            <a:picLocks noChangeAspect="1"/>
          </p:cNvPicPr>
          <p:nvPr/>
        </p:nvPicPr>
        <p:blipFill>
          <a:blip r:embed="rId4"/>
          <a:stretch>
            <a:fillRect/>
          </a:stretch>
        </p:blipFill>
        <p:spPr>
          <a:xfrm>
            <a:off x="800100" y="1589088"/>
            <a:ext cx="4029075" cy="5153025"/>
          </a:xfrm>
          <a:prstGeom prst="rect">
            <a:avLst/>
          </a:prstGeom>
          <a:ln>
            <a:solidFill>
              <a:schemeClr val="tx1"/>
            </a:solidFill>
          </a:ln>
        </p:spPr>
      </p:pic>
      <p:pic>
        <p:nvPicPr>
          <p:cNvPr id="19" name="圖片 18"/>
          <p:cNvPicPr>
            <a:picLocks noChangeAspect="1"/>
          </p:cNvPicPr>
          <p:nvPr/>
        </p:nvPicPr>
        <p:blipFill>
          <a:blip r:embed="rId5"/>
          <a:stretch>
            <a:fillRect/>
          </a:stretch>
        </p:blipFill>
        <p:spPr>
          <a:xfrm>
            <a:off x="6225149" y="3077686"/>
            <a:ext cx="2228041" cy="2079505"/>
          </a:xfrm>
          <a:prstGeom prst="rect">
            <a:avLst/>
          </a:prstGeom>
          <a:ln>
            <a:solidFill>
              <a:schemeClr val="tx1"/>
            </a:solidFill>
          </a:ln>
        </p:spPr>
      </p:pic>
      <p:sp>
        <p:nvSpPr>
          <p:cNvPr id="32" name="向右箭號 31"/>
          <p:cNvSpPr/>
          <p:nvPr/>
        </p:nvSpPr>
        <p:spPr bwMode="auto">
          <a:xfrm>
            <a:off x="5347663" y="3790585"/>
            <a:ext cx="432048" cy="379579"/>
          </a:xfrm>
          <a:prstGeom prst="rightArrow">
            <a:avLst/>
          </a:prstGeom>
          <a:solidFill>
            <a:srgbClr val="FF0000"/>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33" name="直線圖說文字 1 32"/>
          <p:cNvSpPr/>
          <p:nvPr/>
        </p:nvSpPr>
        <p:spPr bwMode="auto">
          <a:xfrm>
            <a:off x="7732502" y="4497806"/>
            <a:ext cx="1094357" cy="347496"/>
          </a:xfrm>
          <a:prstGeom prst="borderCallout1">
            <a:avLst>
              <a:gd name="adj1" fmla="val 50350"/>
              <a:gd name="adj2" fmla="val -540"/>
              <a:gd name="adj3" fmla="val -22740"/>
              <a:gd name="adj4" fmla="val -20768"/>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34" name="文字方塊 33"/>
          <p:cNvSpPr txBox="1"/>
          <p:nvPr/>
        </p:nvSpPr>
        <p:spPr>
          <a:xfrm>
            <a:off x="7691144" y="4509120"/>
            <a:ext cx="1214815"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輸出</a:t>
            </a:r>
            <a:r>
              <a:rPr lang="zh-TW" altLang="en-US" sz="1600" b="0" dirty="0">
                <a:latin typeface="標楷體" panose="03000509000000000000" pitchFamily="65" charset="-120"/>
                <a:ea typeface="標楷體" panose="03000509000000000000" pitchFamily="65" charset="-120"/>
              </a:rPr>
              <a:t>結果</a:t>
            </a:r>
          </a:p>
        </p:txBody>
      </p:sp>
      <p:sp>
        <p:nvSpPr>
          <p:cNvPr id="35" name="直線圖說文字 1 34"/>
          <p:cNvSpPr/>
          <p:nvPr/>
        </p:nvSpPr>
        <p:spPr bwMode="auto">
          <a:xfrm>
            <a:off x="3173198" y="2744245"/>
            <a:ext cx="1542818" cy="596090"/>
          </a:xfrm>
          <a:prstGeom prst="borderCallout1">
            <a:avLst>
              <a:gd name="adj1" fmla="val 50350"/>
              <a:gd name="adj2" fmla="val -540"/>
              <a:gd name="adj3" fmla="val 75708"/>
              <a:gd name="adj4" fmla="val -31885"/>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36" name="文字方塊 35"/>
          <p:cNvSpPr txBox="1"/>
          <p:nvPr/>
        </p:nvSpPr>
        <p:spPr>
          <a:xfrm>
            <a:off x="3077571" y="2744245"/>
            <a:ext cx="1751603" cy="584775"/>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傳遞引數</a:t>
            </a:r>
            <a:r>
              <a:rPr lang="en-US" altLang="zh-TW" sz="1600" b="0" dirty="0" smtClean="0">
                <a:latin typeface="標楷體" panose="03000509000000000000" pitchFamily="65" charset="-120"/>
                <a:ea typeface="標楷體" panose="03000509000000000000" pitchFamily="65" charset="-120"/>
              </a:rPr>
              <a:t>1234</a:t>
            </a:r>
            <a:r>
              <a:rPr lang="zh-TW" altLang="en-US" sz="1600" b="0" dirty="0" smtClean="0">
                <a:latin typeface="標楷體" panose="03000509000000000000" pitchFamily="65" charset="-120"/>
                <a:ea typeface="標楷體" panose="03000509000000000000" pitchFamily="65" charset="-120"/>
              </a:rPr>
              <a:t>來呼叫</a:t>
            </a:r>
            <a:r>
              <a:rPr lang="en-US" altLang="zh-TW" sz="1600" b="0" dirty="0" smtClean="0">
                <a:latin typeface="標楷體" panose="03000509000000000000" pitchFamily="65" charset="-120"/>
                <a:ea typeface="標楷體" panose="03000509000000000000" pitchFamily="65" charset="-120"/>
              </a:rPr>
              <a:t>setNum</a:t>
            </a:r>
            <a:r>
              <a:rPr lang="zh-TW" altLang="en-US" sz="1600" b="0" dirty="0" smtClean="0">
                <a:latin typeface="標楷體" panose="03000509000000000000" pitchFamily="65" charset="-120"/>
                <a:ea typeface="標楷體" panose="03000509000000000000" pitchFamily="65" charset="-120"/>
              </a:rPr>
              <a:t>方法</a:t>
            </a:r>
            <a:endParaRPr lang="zh-TW" altLang="en-US" sz="1600" b="0" dirty="0">
              <a:latin typeface="標楷體" panose="03000509000000000000" pitchFamily="65" charset="-120"/>
              <a:ea typeface="標楷體" panose="03000509000000000000" pitchFamily="65" charset="-120"/>
            </a:endParaRPr>
          </a:p>
        </p:txBody>
      </p:sp>
      <p:sp>
        <p:nvSpPr>
          <p:cNvPr id="37" name="直線圖說文字 1 36"/>
          <p:cNvSpPr/>
          <p:nvPr/>
        </p:nvSpPr>
        <p:spPr bwMode="auto">
          <a:xfrm>
            <a:off x="3173198" y="3516345"/>
            <a:ext cx="1542818" cy="596090"/>
          </a:xfrm>
          <a:prstGeom prst="borderCallout1">
            <a:avLst>
              <a:gd name="adj1" fmla="val 36404"/>
              <a:gd name="adj2" fmla="val -2026"/>
              <a:gd name="adj3" fmla="val -11451"/>
              <a:gd name="adj4" fmla="val -39640"/>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38" name="文字方塊 37"/>
          <p:cNvSpPr txBox="1"/>
          <p:nvPr/>
        </p:nvSpPr>
        <p:spPr>
          <a:xfrm>
            <a:off x="3077572" y="3516345"/>
            <a:ext cx="1751602" cy="584775"/>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傳遞引數</a:t>
            </a:r>
            <a:r>
              <a:rPr lang="en-US" altLang="zh-TW" sz="1600" b="0" dirty="0" smtClean="0">
                <a:latin typeface="標楷體" panose="03000509000000000000" pitchFamily="65" charset="-120"/>
                <a:ea typeface="標楷體" panose="03000509000000000000" pitchFamily="65" charset="-120"/>
              </a:rPr>
              <a:t>20.5</a:t>
            </a:r>
            <a:r>
              <a:rPr lang="zh-TW" altLang="en-US" sz="1600" b="0" dirty="0" smtClean="0">
                <a:latin typeface="標楷體" panose="03000509000000000000" pitchFamily="65" charset="-120"/>
                <a:ea typeface="標楷體" panose="03000509000000000000" pitchFamily="65" charset="-120"/>
              </a:rPr>
              <a:t>來呼叫</a:t>
            </a:r>
            <a:r>
              <a:rPr lang="en-US" altLang="zh-TW" sz="1600" b="0" dirty="0" smtClean="0">
                <a:latin typeface="標楷體" panose="03000509000000000000" pitchFamily="65" charset="-120"/>
                <a:ea typeface="標楷體" panose="03000509000000000000" pitchFamily="65" charset="-120"/>
              </a:rPr>
              <a:t>setGas</a:t>
            </a:r>
            <a:r>
              <a:rPr lang="zh-TW" altLang="en-US" sz="1600" b="0" dirty="0" smtClean="0">
                <a:latin typeface="標楷體" panose="03000509000000000000" pitchFamily="65" charset="-120"/>
                <a:ea typeface="標楷體" panose="03000509000000000000" pitchFamily="65" charset="-120"/>
              </a:rPr>
              <a:t>方法</a:t>
            </a:r>
            <a:endParaRPr lang="zh-TW" altLang="en-US" sz="1600" b="0" dirty="0">
              <a:latin typeface="標楷體" panose="03000509000000000000" pitchFamily="65" charset="-120"/>
              <a:ea typeface="標楷體" panose="03000509000000000000" pitchFamily="65" charset="-120"/>
            </a:endParaRPr>
          </a:p>
        </p:txBody>
      </p:sp>
      <p:sp>
        <p:nvSpPr>
          <p:cNvPr id="39" name="直線圖說文字 1 38"/>
          <p:cNvSpPr/>
          <p:nvPr/>
        </p:nvSpPr>
        <p:spPr bwMode="auto">
          <a:xfrm>
            <a:off x="3173195" y="4374694"/>
            <a:ext cx="1339012" cy="596090"/>
          </a:xfrm>
          <a:prstGeom prst="borderCallout1">
            <a:avLst>
              <a:gd name="adj1" fmla="val 50350"/>
              <a:gd name="adj2" fmla="val -540"/>
              <a:gd name="adj3" fmla="val 77452"/>
              <a:gd name="adj4" fmla="val -49894"/>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40" name="文字方塊 39"/>
          <p:cNvSpPr txBox="1"/>
          <p:nvPr/>
        </p:nvSpPr>
        <p:spPr>
          <a:xfrm>
            <a:off x="3131840" y="4386009"/>
            <a:ext cx="1434639" cy="584775"/>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接收</a:t>
            </a:r>
            <a:r>
              <a:rPr lang="en-US" altLang="zh-TW" sz="1600" b="0" dirty="0" smtClean="0">
                <a:latin typeface="標楷體" panose="03000509000000000000" pitchFamily="65" charset="-120"/>
                <a:ea typeface="標楷體" panose="03000509000000000000" pitchFamily="65" charset="-120"/>
              </a:rPr>
              <a:t>int</a:t>
            </a:r>
            <a:r>
              <a:rPr lang="zh-TW" altLang="en-US" sz="1600" b="0" dirty="0" smtClean="0">
                <a:latin typeface="標楷體" panose="03000509000000000000" pitchFamily="65" charset="-120"/>
                <a:ea typeface="標楷體" panose="03000509000000000000" pitchFamily="65" charset="-120"/>
              </a:rPr>
              <a:t>型別引數的參數</a:t>
            </a:r>
            <a:r>
              <a:rPr lang="en-US" altLang="zh-TW" sz="1600" b="0" dirty="0" smtClean="0">
                <a:latin typeface="標楷體" panose="03000509000000000000" pitchFamily="65" charset="-120"/>
                <a:ea typeface="標楷體" panose="03000509000000000000" pitchFamily="65" charset="-120"/>
              </a:rPr>
              <a:t>n</a:t>
            </a:r>
            <a:endParaRPr lang="zh-TW" altLang="en-US" sz="1600" b="0" dirty="0">
              <a:latin typeface="標楷體" panose="03000509000000000000" pitchFamily="65" charset="-120"/>
              <a:ea typeface="標楷體" panose="03000509000000000000" pitchFamily="65" charset="-120"/>
            </a:endParaRPr>
          </a:p>
        </p:txBody>
      </p:sp>
      <p:sp>
        <p:nvSpPr>
          <p:cNvPr id="41" name="直線圖說文字 1 40"/>
          <p:cNvSpPr/>
          <p:nvPr/>
        </p:nvSpPr>
        <p:spPr bwMode="auto">
          <a:xfrm>
            <a:off x="3173195" y="5569214"/>
            <a:ext cx="1501466" cy="596090"/>
          </a:xfrm>
          <a:prstGeom prst="borderCallout1">
            <a:avLst>
              <a:gd name="adj1" fmla="val 50350"/>
              <a:gd name="adj2" fmla="val -540"/>
              <a:gd name="adj3" fmla="val 47818"/>
              <a:gd name="adj4" fmla="val -33242"/>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42" name="文字方塊 41"/>
          <p:cNvSpPr txBox="1"/>
          <p:nvPr/>
        </p:nvSpPr>
        <p:spPr>
          <a:xfrm>
            <a:off x="3131840" y="5580529"/>
            <a:ext cx="1542821" cy="584775"/>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接收</a:t>
            </a:r>
            <a:r>
              <a:rPr lang="en-US" altLang="zh-TW" sz="1600" b="0" dirty="0" smtClean="0">
                <a:latin typeface="標楷體" panose="03000509000000000000" pitchFamily="65" charset="-120"/>
                <a:ea typeface="標楷體" panose="03000509000000000000" pitchFamily="65" charset="-120"/>
              </a:rPr>
              <a:t>double</a:t>
            </a:r>
            <a:r>
              <a:rPr lang="zh-TW" altLang="en-US" sz="1600" b="0" dirty="0" smtClean="0">
                <a:latin typeface="標楷體" panose="03000509000000000000" pitchFamily="65" charset="-120"/>
                <a:ea typeface="標楷體" panose="03000509000000000000" pitchFamily="65" charset="-120"/>
              </a:rPr>
              <a:t>型別引數的參數</a:t>
            </a:r>
            <a:r>
              <a:rPr lang="en-US" altLang="zh-TW" sz="1600" b="0" dirty="0" smtClean="0">
                <a:latin typeface="標楷體" panose="03000509000000000000" pitchFamily="65" charset="-120"/>
                <a:ea typeface="標楷體" panose="03000509000000000000" pitchFamily="65" charset="-120"/>
              </a:rPr>
              <a:t>g</a:t>
            </a:r>
            <a:endParaRPr lang="zh-TW" altLang="en-US" sz="1600" b="0" dirty="0">
              <a:latin typeface="標楷體" panose="03000509000000000000" pitchFamily="65" charset="-120"/>
              <a:ea typeface="標楷體" panose="03000509000000000000" pitchFamily="65" charset="-120"/>
            </a:endParaRPr>
          </a:p>
        </p:txBody>
      </p:sp>
      <p:sp>
        <p:nvSpPr>
          <p:cNvPr id="43" name="直線圖說文字 1 42"/>
          <p:cNvSpPr/>
          <p:nvPr/>
        </p:nvSpPr>
        <p:spPr bwMode="auto">
          <a:xfrm>
            <a:off x="3706670" y="1499488"/>
            <a:ext cx="1609181" cy="1058781"/>
          </a:xfrm>
          <a:prstGeom prst="borderCallout1">
            <a:avLst>
              <a:gd name="adj1" fmla="val 58201"/>
              <a:gd name="adj2" fmla="val -540"/>
              <a:gd name="adj3" fmla="val 155201"/>
              <a:gd name="adj4" fmla="val -68691"/>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44" name="文字方塊 43"/>
          <p:cNvSpPr txBox="1"/>
          <p:nvPr/>
        </p:nvSpPr>
        <p:spPr>
          <a:xfrm>
            <a:off x="3782967" y="1507797"/>
            <a:ext cx="1456585" cy="584775"/>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引數亦可傳遞變數值例如</a:t>
            </a:r>
            <a:r>
              <a:rPr lang="en-US" altLang="zh-TW" sz="1600" b="0" dirty="0" smtClean="0">
                <a:latin typeface="標楷體" panose="03000509000000000000" pitchFamily="65" charset="-120"/>
                <a:ea typeface="標楷體" panose="03000509000000000000" pitchFamily="65" charset="-120"/>
              </a:rPr>
              <a:t>:</a:t>
            </a:r>
            <a:endParaRPr lang="zh-TW" altLang="en-US" sz="1600" b="0" dirty="0">
              <a:latin typeface="標楷體" panose="03000509000000000000" pitchFamily="65" charset="-120"/>
              <a:ea typeface="標楷體" panose="03000509000000000000" pitchFamily="65" charset="-120"/>
            </a:endParaRPr>
          </a:p>
        </p:txBody>
      </p:sp>
      <p:pic>
        <p:nvPicPr>
          <p:cNvPr id="22" name="圖片 21"/>
          <p:cNvPicPr>
            <a:picLocks noChangeAspect="1"/>
          </p:cNvPicPr>
          <p:nvPr/>
        </p:nvPicPr>
        <p:blipFill>
          <a:blip r:embed="rId6"/>
          <a:stretch>
            <a:fillRect/>
          </a:stretch>
        </p:blipFill>
        <p:spPr>
          <a:xfrm>
            <a:off x="3792234" y="2084263"/>
            <a:ext cx="1439945" cy="437743"/>
          </a:xfrm>
          <a:prstGeom prst="rect">
            <a:avLst/>
          </a:prstGeom>
        </p:spPr>
      </p:pic>
    </p:spTree>
    <p:extLst>
      <p:ext uri="{BB962C8B-B14F-4D97-AF65-F5344CB8AC3E}">
        <p14:creationId xmlns:p14="http://schemas.microsoft.com/office/powerpoint/2010/main" val="34445620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p:cNvPicPr>
            <a:picLocks noChangeAspect="1"/>
          </p:cNvPicPr>
          <p:nvPr/>
        </p:nvPicPr>
        <p:blipFill>
          <a:blip r:embed="rId3"/>
          <a:stretch>
            <a:fillRect/>
          </a:stretch>
        </p:blipFill>
        <p:spPr>
          <a:xfrm>
            <a:off x="5821069" y="3296994"/>
            <a:ext cx="2721660" cy="2099566"/>
          </a:xfrm>
          <a:prstGeom prst="rect">
            <a:avLst/>
          </a:prstGeom>
          <a:ln>
            <a:solidFill>
              <a:schemeClr val="tx1"/>
            </a:solidFill>
          </a:ln>
        </p:spPr>
      </p:pic>
      <p:sp>
        <p:nvSpPr>
          <p:cNvPr id="2" name="標題 1"/>
          <p:cNvSpPr>
            <a:spLocks noGrp="1"/>
          </p:cNvSpPr>
          <p:nvPr>
            <p:ph type="title"/>
          </p:nvPr>
        </p:nvSpPr>
        <p:spPr/>
        <p:txBody>
          <a:bodyPr/>
          <a:lstStyle/>
          <a:p>
            <a:r>
              <a:rPr lang="en-US" altLang="zh-TW" dirty="0">
                <a:latin typeface="Times New Roman" pitchFamily="18" charset="0"/>
                <a:ea typeface="標楷體" pitchFamily="65" charset="-120"/>
                <a:cs typeface="Times New Roman" pitchFamily="18" charset="0"/>
              </a:rPr>
              <a:t>3.1 </a:t>
            </a:r>
            <a:r>
              <a:rPr lang="zh-TW" altLang="en-US" dirty="0">
                <a:latin typeface="Times New Roman" pitchFamily="18" charset="0"/>
                <a:ea typeface="標楷體" pitchFamily="65" charset="-120"/>
                <a:cs typeface="Times New Roman" pitchFamily="18" charset="0"/>
              </a:rPr>
              <a:t>類別的基礎知識</a:t>
            </a:r>
            <a:endParaRPr lang="zh-TW" altLang="en-US" dirty="0"/>
          </a:p>
        </p:txBody>
      </p:sp>
      <p:sp>
        <p:nvSpPr>
          <p:cNvPr id="3" name="內容版面配置區 2"/>
          <p:cNvSpPr>
            <a:spLocks noGrp="1"/>
          </p:cNvSpPr>
          <p:nvPr>
            <p:ph idx="1"/>
          </p:nvPr>
        </p:nvSpPr>
        <p:spPr>
          <a:xfrm>
            <a:off x="150830" y="800365"/>
            <a:ext cx="8856662" cy="5318125"/>
          </a:xfrm>
        </p:spPr>
        <p:txBody>
          <a:bodyPr/>
          <a:lstStyle/>
          <a:p>
            <a:pPr>
              <a:lnSpc>
                <a:spcPts val="3360"/>
              </a:lnSpc>
              <a:buBlip>
                <a:blip r:embed="rId4"/>
              </a:buBlip>
            </a:pPr>
            <a:r>
              <a:rPr lang="zh-TW" altLang="en-US" b="1" dirty="0">
                <a:latin typeface="Times New Roman" pitchFamily="18" charset="0"/>
                <a:ea typeface="標楷體" pitchFamily="65" charset="-120"/>
                <a:cs typeface="Times New Roman" pitchFamily="18" charset="0"/>
              </a:rPr>
              <a:t>引數及傳回</a:t>
            </a:r>
            <a:r>
              <a:rPr lang="zh-TW" altLang="en-US" b="1" dirty="0" smtClean="0">
                <a:latin typeface="Times New Roman" pitchFamily="18" charset="0"/>
                <a:ea typeface="標楷體" pitchFamily="65" charset="-120"/>
                <a:cs typeface="Times New Roman" pitchFamily="18" charset="0"/>
              </a:rPr>
              <a:t>值</a:t>
            </a:r>
            <a:r>
              <a:rPr lang="en-US" altLang="zh-TW" b="1" dirty="0" smtClean="0">
                <a:latin typeface="Times New Roman" pitchFamily="18" charset="0"/>
                <a:ea typeface="標楷體" pitchFamily="65" charset="-120"/>
                <a:cs typeface="Times New Roman" pitchFamily="18" charset="0"/>
              </a:rPr>
              <a:t>(3/5)</a:t>
            </a:r>
          </a:p>
          <a:p>
            <a:pPr marL="0" indent="0">
              <a:lnSpc>
                <a:spcPts val="3360"/>
              </a:lnSpc>
              <a:buNone/>
            </a:pPr>
            <a:r>
              <a:rPr lang="zh-TW" altLang="en-US" sz="2000" dirty="0" smtClean="0">
                <a:solidFill>
                  <a:srgbClr val="000000"/>
                </a:solidFill>
                <a:latin typeface="Times New Roman" pitchFamily="18" charset="0"/>
                <a:ea typeface="標楷體" pitchFamily="65" charset="-120"/>
                <a:cs typeface="Times New Roman" pitchFamily="18" charset="0"/>
              </a:rPr>
              <a:t>我們也可以一次傳遞多個引數。</a:t>
            </a:r>
            <a:endParaRPr lang="zh-TW" altLang="en-US" b="1" dirty="0">
              <a:latin typeface="Times New Roman" pitchFamily="18" charset="0"/>
              <a:ea typeface="標楷體" pitchFamily="65" charset="-120"/>
              <a:cs typeface="Times New Roman" pitchFamily="18" charset="0"/>
            </a:endParaRPr>
          </a:p>
        </p:txBody>
      </p:sp>
      <p:sp>
        <p:nvSpPr>
          <p:cNvPr id="5" name="投影片編號版面配置區 4"/>
          <p:cNvSpPr>
            <a:spLocks noGrp="1"/>
          </p:cNvSpPr>
          <p:nvPr>
            <p:ph type="sldNum" sz="quarter" idx="12"/>
          </p:nvPr>
        </p:nvSpPr>
        <p:spPr/>
        <p:txBody>
          <a:bodyPr/>
          <a:lstStyle/>
          <a:p>
            <a:pPr>
              <a:defRPr/>
            </a:pPr>
            <a:fld id="{66871BDD-994F-466C-8153-A686AD97389A}" type="slidenum">
              <a:rPr lang="en-US" altLang="zh-TW" smtClean="0"/>
              <a:pPr>
                <a:defRPr/>
              </a:pPr>
              <a:t>15</a:t>
            </a:fld>
            <a:endParaRPr lang="en-US" altLang="zh-TW"/>
          </a:p>
        </p:txBody>
      </p:sp>
      <p:sp>
        <p:nvSpPr>
          <p:cNvPr id="32" name="向右箭號 31"/>
          <p:cNvSpPr/>
          <p:nvPr/>
        </p:nvSpPr>
        <p:spPr bwMode="auto">
          <a:xfrm>
            <a:off x="5035183" y="4039129"/>
            <a:ext cx="432048" cy="379579"/>
          </a:xfrm>
          <a:prstGeom prst="rightArrow">
            <a:avLst/>
          </a:prstGeom>
          <a:solidFill>
            <a:srgbClr val="FF0000"/>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33" name="直線圖說文字 1 32"/>
          <p:cNvSpPr/>
          <p:nvPr/>
        </p:nvSpPr>
        <p:spPr bwMode="auto">
          <a:xfrm>
            <a:off x="7691401" y="4355976"/>
            <a:ext cx="1094357" cy="347496"/>
          </a:xfrm>
          <a:prstGeom prst="borderCallout1">
            <a:avLst>
              <a:gd name="adj1" fmla="val 50350"/>
              <a:gd name="adj2" fmla="val -540"/>
              <a:gd name="adj3" fmla="val -22740"/>
              <a:gd name="adj4" fmla="val -20768"/>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34" name="文字方塊 33"/>
          <p:cNvSpPr txBox="1"/>
          <p:nvPr/>
        </p:nvSpPr>
        <p:spPr>
          <a:xfrm>
            <a:off x="7650043" y="4367290"/>
            <a:ext cx="1214815"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輸出</a:t>
            </a:r>
            <a:r>
              <a:rPr lang="zh-TW" altLang="en-US" sz="1600" b="0" dirty="0">
                <a:latin typeface="標楷體" panose="03000509000000000000" pitchFamily="65" charset="-120"/>
                <a:ea typeface="標楷體" panose="03000509000000000000" pitchFamily="65" charset="-120"/>
              </a:rPr>
              <a:t>結果</a:t>
            </a:r>
          </a:p>
        </p:txBody>
      </p:sp>
      <p:pic>
        <p:nvPicPr>
          <p:cNvPr id="7" name="圖片 6"/>
          <p:cNvPicPr>
            <a:picLocks noChangeAspect="1"/>
          </p:cNvPicPr>
          <p:nvPr/>
        </p:nvPicPr>
        <p:blipFill>
          <a:blip r:embed="rId5"/>
          <a:stretch>
            <a:fillRect/>
          </a:stretch>
        </p:blipFill>
        <p:spPr>
          <a:xfrm>
            <a:off x="644151" y="1878353"/>
            <a:ext cx="3935010" cy="4935023"/>
          </a:xfrm>
          <a:prstGeom prst="rect">
            <a:avLst/>
          </a:prstGeom>
          <a:ln>
            <a:solidFill>
              <a:schemeClr val="tx1"/>
            </a:solidFill>
          </a:ln>
        </p:spPr>
      </p:pic>
      <p:sp>
        <p:nvSpPr>
          <p:cNvPr id="25" name="直線圖說文字 1 24"/>
          <p:cNvSpPr/>
          <p:nvPr/>
        </p:nvSpPr>
        <p:spPr bwMode="auto">
          <a:xfrm>
            <a:off x="3244933" y="3116403"/>
            <a:ext cx="1935225" cy="347496"/>
          </a:xfrm>
          <a:prstGeom prst="borderCallout1">
            <a:avLst>
              <a:gd name="adj1" fmla="val 50350"/>
              <a:gd name="adj2" fmla="val -540"/>
              <a:gd name="adj3" fmla="val 138732"/>
              <a:gd name="adj4" fmla="val -30970"/>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26" name="文字方塊 25"/>
          <p:cNvSpPr txBox="1"/>
          <p:nvPr/>
        </p:nvSpPr>
        <p:spPr>
          <a:xfrm>
            <a:off x="3203575" y="3120874"/>
            <a:ext cx="2016497"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傳遞</a:t>
            </a:r>
            <a:r>
              <a:rPr lang="en-US" altLang="zh-TW" sz="1600" b="0" dirty="0" smtClean="0">
                <a:latin typeface="標楷體" panose="03000509000000000000" pitchFamily="65" charset="-120"/>
                <a:ea typeface="標楷體" panose="03000509000000000000" pitchFamily="65" charset="-120"/>
              </a:rPr>
              <a:t>2</a:t>
            </a:r>
            <a:r>
              <a:rPr lang="zh-TW" altLang="en-US" sz="1600" b="0" dirty="0" smtClean="0">
                <a:latin typeface="標楷體" panose="03000509000000000000" pitchFamily="65" charset="-120"/>
                <a:ea typeface="標楷體" panose="03000509000000000000" pitchFamily="65" charset="-120"/>
              </a:rPr>
              <a:t>個引數的方法</a:t>
            </a:r>
            <a:endParaRPr lang="zh-TW" altLang="en-US" sz="1600" b="0" dirty="0">
              <a:latin typeface="標楷體" panose="03000509000000000000" pitchFamily="65" charset="-120"/>
              <a:ea typeface="標楷體" panose="03000509000000000000" pitchFamily="65" charset="-120"/>
            </a:endParaRPr>
          </a:p>
        </p:txBody>
      </p:sp>
      <p:sp>
        <p:nvSpPr>
          <p:cNvPr id="27" name="直線圖說文字 1 26"/>
          <p:cNvSpPr/>
          <p:nvPr/>
        </p:nvSpPr>
        <p:spPr bwMode="auto">
          <a:xfrm>
            <a:off x="3286291" y="4954981"/>
            <a:ext cx="2041457" cy="347496"/>
          </a:xfrm>
          <a:prstGeom prst="borderCallout1">
            <a:avLst>
              <a:gd name="adj1" fmla="val 50350"/>
              <a:gd name="adj2" fmla="val -540"/>
              <a:gd name="adj3" fmla="val 37065"/>
              <a:gd name="adj4" fmla="val -25684"/>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28" name="文字方塊 27"/>
          <p:cNvSpPr txBox="1"/>
          <p:nvPr/>
        </p:nvSpPr>
        <p:spPr>
          <a:xfrm>
            <a:off x="3203575" y="4959452"/>
            <a:ext cx="2222298"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這個方法擁有</a:t>
            </a:r>
            <a:r>
              <a:rPr lang="en-US" altLang="zh-TW" sz="1600" b="0" dirty="0" smtClean="0">
                <a:latin typeface="標楷體" panose="03000509000000000000" pitchFamily="65" charset="-120"/>
                <a:ea typeface="標楷體" panose="03000509000000000000" pitchFamily="65" charset="-120"/>
              </a:rPr>
              <a:t>2</a:t>
            </a:r>
            <a:r>
              <a:rPr lang="zh-TW" altLang="en-US" sz="1600" b="0" dirty="0" smtClean="0">
                <a:latin typeface="標楷體" panose="03000509000000000000" pitchFamily="65" charset="-120"/>
                <a:ea typeface="標楷體" panose="03000509000000000000" pitchFamily="65" charset="-120"/>
              </a:rPr>
              <a:t>個參數</a:t>
            </a:r>
            <a:endParaRPr lang="zh-TW" altLang="en-US" sz="1600" b="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6112864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itchFamily="18" charset="0"/>
                <a:ea typeface="標楷體" pitchFamily="65" charset="-120"/>
                <a:cs typeface="Times New Roman" pitchFamily="18" charset="0"/>
              </a:rPr>
              <a:t>3.1 </a:t>
            </a:r>
            <a:r>
              <a:rPr lang="zh-TW" altLang="en-US" dirty="0">
                <a:latin typeface="Times New Roman" pitchFamily="18" charset="0"/>
                <a:ea typeface="標楷體" pitchFamily="65" charset="-120"/>
                <a:cs typeface="Times New Roman" pitchFamily="18" charset="0"/>
              </a:rPr>
              <a:t>類別的基礎知識</a:t>
            </a:r>
            <a:endParaRPr lang="zh-TW" altLang="en-US" dirty="0"/>
          </a:p>
        </p:txBody>
      </p:sp>
      <p:sp>
        <p:nvSpPr>
          <p:cNvPr id="3" name="內容版面配置區 2"/>
          <p:cNvSpPr>
            <a:spLocks noGrp="1"/>
          </p:cNvSpPr>
          <p:nvPr>
            <p:ph idx="1"/>
          </p:nvPr>
        </p:nvSpPr>
        <p:spPr/>
        <p:txBody>
          <a:bodyPr/>
          <a:lstStyle/>
          <a:p>
            <a:pPr>
              <a:lnSpc>
                <a:spcPts val="3360"/>
              </a:lnSpc>
              <a:buBlip>
                <a:blip r:embed="rId3"/>
              </a:buBlip>
            </a:pPr>
            <a:r>
              <a:rPr lang="zh-TW" altLang="en-US" b="1" dirty="0">
                <a:latin typeface="Times New Roman" pitchFamily="18" charset="0"/>
                <a:ea typeface="標楷體" pitchFamily="65" charset="-120"/>
                <a:cs typeface="Times New Roman" pitchFamily="18" charset="0"/>
              </a:rPr>
              <a:t>引數及傳回</a:t>
            </a:r>
            <a:r>
              <a:rPr lang="zh-TW" altLang="en-US" b="1" dirty="0" smtClean="0">
                <a:latin typeface="Times New Roman" pitchFamily="18" charset="0"/>
                <a:ea typeface="標楷體" pitchFamily="65" charset="-120"/>
                <a:cs typeface="Times New Roman" pitchFamily="18" charset="0"/>
              </a:rPr>
              <a:t>值</a:t>
            </a:r>
            <a:r>
              <a:rPr lang="en-US" altLang="zh-TW" b="1" dirty="0" smtClean="0">
                <a:latin typeface="Times New Roman" pitchFamily="18" charset="0"/>
                <a:ea typeface="標楷體" pitchFamily="65" charset="-120"/>
                <a:cs typeface="Times New Roman" pitchFamily="18" charset="0"/>
              </a:rPr>
              <a:t>(4/5)</a:t>
            </a:r>
            <a:endParaRPr lang="zh-TW" altLang="en-US" b="1" dirty="0">
              <a:latin typeface="Times New Roman" pitchFamily="18" charset="0"/>
              <a:ea typeface="標楷體" pitchFamily="65" charset="-120"/>
              <a:cs typeface="Times New Roman" pitchFamily="18" charset="0"/>
            </a:endParaRPr>
          </a:p>
          <a:p>
            <a:pPr marL="0" indent="0">
              <a:lnSpc>
                <a:spcPts val="3360"/>
              </a:lnSpc>
              <a:buNone/>
            </a:pPr>
            <a:r>
              <a:rPr lang="zh-TW" altLang="en-US" sz="2000" dirty="0" smtClean="0">
                <a:latin typeface="Times New Roman" pitchFamily="18" charset="0"/>
                <a:ea typeface="標楷體" pitchFamily="65" charset="-120"/>
                <a:cs typeface="Times New Roman" pitchFamily="18" charset="0"/>
              </a:rPr>
              <a:t>        透過</a:t>
            </a:r>
            <a:r>
              <a:rPr lang="zh-TW" altLang="en-US" sz="2000" dirty="0">
                <a:latin typeface="Times New Roman" pitchFamily="18" charset="0"/>
                <a:ea typeface="標楷體" pitchFamily="65" charset="-120"/>
                <a:cs typeface="Times New Roman" pitchFamily="18" charset="0"/>
              </a:rPr>
              <a:t>適當的設定，</a:t>
            </a:r>
            <a:r>
              <a:rPr lang="zh-TW" altLang="en-US" sz="2000" dirty="0" smtClean="0">
                <a:latin typeface="Times New Roman" pitchFamily="18" charset="0"/>
                <a:ea typeface="標楷體" pitchFamily="65" charset="-120"/>
                <a:cs typeface="Times New Roman" pitchFamily="18" charset="0"/>
              </a:rPr>
              <a:t>讓方</a:t>
            </a:r>
            <a:r>
              <a:rPr lang="zh-TW" altLang="en-US" sz="2000" dirty="0">
                <a:latin typeface="Times New Roman" pitchFamily="18" charset="0"/>
                <a:ea typeface="標楷體" pitchFamily="65" charset="-120"/>
                <a:cs typeface="Times New Roman" pitchFamily="18" charset="0"/>
              </a:rPr>
              <a:t>法</a:t>
            </a:r>
            <a:r>
              <a:rPr lang="zh-TW" altLang="en-US" sz="2000" dirty="0" smtClean="0">
                <a:latin typeface="Times New Roman" pitchFamily="18" charset="0"/>
                <a:ea typeface="標楷體" pitchFamily="65" charset="-120"/>
                <a:cs typeface="Times New Roman" pitchFamily="18" charset="0"/>
              </a:rPr>
              <a:t>傳回</a:t>
            </a:r>
            <a:r>
              <a:rPr lang="zh-TW" altLang="en-US" sz="2000" dirty="0">
                <a:latin typeface="Times New Roman" pitchFamily="18" charset="0"/>
                <a:ea typeface="標楷體" pitchFamily="65" charset="-120"/>
                <a:cs typeface="Times New Roman" pitchFamily="18" charset="0"/>
              </a:rPr>
              <a:t>特定值給當初呼叫端的程式，這時候傳回來的值</a:t>
            </a:r>
            <a:r>
              <a:rPr lang="zh-TW" altLang="en-US" sz="2000" dirty="0" smtClean="0">
                <a:latin typeface="Times New Roman" pitchFamily="18" charset="0"/>
                <a:ea typeface="標楷體" pitchFamily="65" charset="-120"/>
                <a:cs typeface="Times New Roman" pitchFamily="18" charset="0"/>
              </a:rPr>
              <a:t>稱為</a:t>
            </a:r>
            <a:r>
              <a:rPr lang="zh-TW" altLang="en-US" sz="2000" b="1" dirty="0" smtClean="0">
                <a:solidFill>
                  <a:srgbClr val="FF0000"/>
                </a:solidFill>
                <a:latin typeface="Times New Roman" pitchFamily="18" charset="0"/>
                <a:ea typeface="標楷體" pitchFamily="65" charset="-120"/>
                <a:cs typeface="Times New Roman" pitchFamily="18" charset="0"/>
              </a:rPr>
              <a:t>傳回值</a:t>
            </a:r>
            <a:r>
              <a:rPr lang="en-US" altLang="zh-TW" sz="2000" b="1" dirty="0" smtClean="0">
                <a:solidFill>
                  <a:srgbClr val="FF0000"/>
                </a:solidFill>
                <a:latin typeface="Times New Roman" pitchFamily="18" charset="0"/>
                <a:ea typeface="標楷體" pitchFamily="65" charset="-120"/>
                <a:cs typeface="Times New Roman" pitchFamily="18" charset="0"/>
              </a:rPr>
              <a:t>(</a:t>
            </a:r>
            <a:r>
              <a:rPr lang="en-US" altLang="zh-TW" sz="2000" b="1" dirty="0">
                <a:solidFill>
                  <a:srgbClr val="FF0000"/>
                </a:solidFill>
                <a:latin typeface="Times New Roman" pitchFamily="18" charset="0"/>
                <a:ea typeface="標楷體" pitchFamily="65" charset="-120"/>
                <a:cs typeface="Times New Roman" pitchFamily="18" charset="0"/>
              </a:rPr>
              <a:t>return value</a:t>
            </a:r>
            <a:r>
              <a:rPr lang="en-US" altLang="zh-TW" sz="2000" b="1" dirty="0" smtClean="0">
                <a:solidFill>
                  <a:srgbClr val="FF0000"/>
                </a:solidFill>
                <a:latin typeface="Times New Roman" pitchFamily="18" charset="0"/>
                <a:ea typeface="標楷體" pitchFamily="65" charset="-120"/>
                <a:cs typeface="Times New Roman" pitchFamily="18" charset="0"/>
              </a:rPr>
              <a:t>)</a:t>
            </a:r>
            <a:r>
              <a:rPr lang="zh-TW" altLang="en-US" sz="2000" dirty="0" smtClean="0">
                <a:solidFill>
                  <a:srgbClr val="FF0000"/>
                </a:solidFill>
                <a:latin typeface="Times New Roman" pitchFamily="18" charset="0"/>
                <a:ea typeface="標楷體" pitchFamily="65" charset="-120"/>
                <a:cs typeface="Times New Roman" pitchFamily="18" charset="0"/>
              </a:rPr>
              <a:t>。</a:t>
            </a:r>
            <a:r>
              <a:rPr lang="zh-TW" altLang="en-US" sz="2000" dirty="0" smtClean="0">
                <a:latin typeface="Times New Roman" pitchFamily="18" charset="0"/>
                <a:ea typeface="標楷體" pitchFamily="65" charset="-120"/>
                <a:cs typeface="Times New Roman" pitchFamily="18" charset="0"/>
              </a:rPr>
              <a:t>對</a:t>
            </a:r>
            <a:r>
              <a:rPr lang="zh-TW" altLang="en-US" sz="2000" dirty="0">
                <a:latin typeface="Times New Roman" pitchFamily="18" charset="0"/>
                <a:ea typeface="標楷體" pitchFamily="65" charset="-120"/>
                <a:cs typeface="Times New Roman" pitchFamily="18" charset="0"/>
              </a:rPr>
              <a:t>方法</a:t>
            </a:r>
            <a:r>
              <a:rPr lang="zh-TW" altLang="en-US" sz="2000" dirty="0" smtClean="0">
                <a:latin typeface="Times New Roman" pitchFamily="18" charset="0"/>
                <a:ea typeface="標楷體" pitchFamily="65" charset="-120"/>
                <a:cs typeface="Times New Roman" pitchFamily="18" charset="0"/>
              </a:rPr>
              <a:t>來</a:t>
            </a:r>
            <a:r>
              <a:rPr lang="zh-TW" altLang="en-US" sz="2000" dirty="0">
                <a:latin typeface="Times New Roman" pitchFamily="18" charset="0"/>
                <a:ea typeface="標楷體" pitchFamily="65" charset="-120"/>
                <a:cs typeface="Times New Roman" pitchFamily="18" charset="0"/>
              </a:rPr>
              <a:t>說，只能有一個傳回值被傳送到原來的呼叫程式，雖然前面曾經提到</a:t>
            </a:r>
            <a:r>
              <a:rPr lang="zh-TW" altLang="en-US" sz="2000" dirty="0" smtClean="0">
                <a:latin typeface="Times New Roman" pitchFamily="18" charset="0"/>
                <a:ea typeface="標楷體" pitchFamily="65" charset="-120"/>
                <a:cs typeface="Times New Roman" pitchFamily="18" charset="0"/>
              </a:rPr>
              <a:t>過</a:t>
            </a:r>
            <a:r>
              <a:rPr lang="zh-TW" altLang="en-US" sz="2000" dirty="0">
                <a:latin typeface="Times New Roman" pitchFamily="18" charset="0"/>
                <a:ea typeface="標楷體" pitchFamily="65" charset="-120"/>
                <a:cs typeface="Times New Roman" pitchFamily="18" charset="0"/>
              </a:rPr>
              <a:t>方法</a:t>
            </a:r>
            <a:r>
              <a:rPr lang="zh-TW" altLang="en-US" sz="2000" dirty="0" smtClean="0">
                <a:latin typeface="Times New Roman" pitchFamily="18" charset="0"/>
                <a:ea typeface="標楷體" pitchFamily="65" charset="-120"/>
                <a:cs typeface="Times New Roman" pitchFamily="18" charset="0"/>
              </a:rPr>
              <a:t>的</a:t>
            </a:r>
            <a:r>
              <a:rPr lang="zh-TW" altLang="en-US" sz="2000" dirty="0">
                <a:latin typeface="Times New Roman" pitchFamily="18" charset="0"/>
                <a:ea typeface="標楷體" pitchFamily="65" charset="-120"/>
                <a:cs typeface="Times New Roman" pitchFamily="18" charset="0"/>
              </a:rPr>
              <a:t>參數可以有很多個，不過</a:t>
            </a:r>
            <a:r>
              <a:rPr lang="zh-TW" altLang="en-US" sz="2000" b="1" dirty="0">
                <a:solidFill>
                  <a:srgbClr val="FF0000"/>
                </a:solidFill>
                <a:latin typeface="Times New Roman" pitchFamily="18" charset="0"/>
                <a:ea typeface="標楷體" pitchFamily="65" charset="-120"/>
                <a:cs typeface="Times New Roman" pitchFamily="18" charset="0"/>
              </a:rPr>
              <a:t>傳回值只能</a:t>
            </a:r>
            <a:r>
              <a:rPr lang="zh-TW" altLang="en-US" sz="2000" b="1" dirty="0" smtClean="0">
                <a:solidFill>
                  <a:srgbClr val="FF0000"/>
                </a:solidFill>
                <a:latin typeface="Times New Roman" pitchFamily="18" charset="0"/>
                <a:ea typeface="標楷體" pitchFamily="65" charset="-120"/>
                <a:cs typeface="Times New Roman" pitchFamily="18" charset="0"/>
              </a:rPr>
              <a:t>有一個</a:t>
            </a:r>
            <a:r>
              <a:rPr lang="zh-TW" altLang="en-US" sz="2000" dirty="0" smtClean="0">
                <a:latin typeface="Times New Roman" pitchFamily="18" charset="0"/>
                <a:ea typeface="標楷體" pitchFamily="65" charset="-120"/>
                <a:cs typeface="Times New Roman" pitchFamily="18" charset="0"/>
              </a:rPr>
              <a:t>。</a:t>
            </a:r>
            <a:endParaRPr lang="en-US" altLang="zh-TW" sz="2000" dirty="0">
              <a:latin typeface="Times New Roman" pitchFamily="18" charset="0"/>
              <a:ea typeface="標楷體" pitchFamily="65" charset="-120"/>
              <a:cs typeface="Times New Roman" pitchFamily="18" charset="0"/>
            </a:endParaRPr>
          </a:p>
          <a:p>
            <a:pPr marL="0" indent="0">
              <a:buNone/>
            </a:pPr>
            <a:endParaRPr lang="en-US" altLang="zh-TW" sz="2400" b="1" dirty="0">
              <a:solidFill>
                <a:srgbClr val="002060"/>
              </a:solidFill>
              <a:latin typeface="Times New Roman" pitchFamily="18" charset="0"/>
              <a:ea typeface="標楷體" pitchFamily="65" charset="-120"/>
              <a:cs typeface="Times New Roman" pitchFamily="18" charset="0"/>
            </a:endParaRPr>
          </a:p>
          <a:p>
            <a:endParaRPr lang="en-US" altLang="zh-TW" sz="2400" b="1" dirty="0" smtClean="0">
              <a:solidFill>
                <a:srgbClr val="002060"/>
              </a:solidFill>
              <a:latin typeface="Times New Roman" pitchFamily="18" charset="0"/>
              <a:ea typeface="標楷體" pitchFamily="65" charset="-120"/>
              <a:cs typeface="Times New Roman" pitchFamily="18" charset="0"/>
            </a:endParaRPr>
          </a:p>
          <a:p>
            <a:pPr marL="0" indent="0">
              <a:buNone/>
            </a:pPr>
            <a:endParaRPr lang="en-US" altLang="zh-TW" sz="2000" dirty="0" smtClean="0">
              <a:latin typeface="Times New Roman" pitchFamily="18" charset="0"/>
              <a:ea typeface="標楷體" pitchFamily="65" charset="-120"/>
              <a:cs typeface="Times New Roman" pitchFamily="18" charset="0"/>
            </a:endParaRPr>
          </a:p>
          <a:p>
            <a:pPr marL="0" indent="0">
              <a:buNone/>
            </a:pPr>
            <a:endParaRPr lang="zh-TW" altLang="en-US" sz="2000" dirty="0">
              <a:latin typeface="Times New Roman" pitchFamily="18" charset="0"/>
              <a:ea typeface="標楷體" pitchFamily="65" charset="-120"/>
              <a:cs typeface="Times New Roman" pitchFamily="18" charset="0"/>
            </a:endParaRPr>
          </a:p>
          <a:p>
            <a:pPr marL="0" indent="0">
              <a:buNone/>
            </a:pPr>
            <a:endParaRPr lang="en-US" altLang="zh-TW" dirty="0"/>
          </a:p>
          <a:p>
            <a:endParaRPr lang="zh-TW" altLang="en-US" dirty="0"/>
          </a:p>
        </p:txBody>
      </p:sp>
      <p:sp>
        <p:nvSpPr>
          <p:cNvPr id="4" name="頁尾版面配置區 3"/>
          <p:cNvSpPr>
            <a:spLocks noGrp="1"/>
          </p:cNvSpPr>
          <p:nvPr>
            <p:ph type="ftr" sz="quarter" idx="11"/>
          </p:nvPr>
        </p:nvSpPr>
        <p:spPr/>
        <p:txBody>
          <a:bodyPr/>
          <a:lstStyle/>
          <a:p>
            <a:pPr>
              <a:defRPr/>
            </a:pPr>
            <a:r>
              <a:rPr lang="en-US" altLang="zh-TW" smtClean="0"/>
              <a:t>NTUT MMS LAB</a:t>
            </a:r>
            <a:endParaRPr lang="en-US" altLang="zh-TW"/>
          </a:p>
        </p:txBody>
      </p:sp>
      <p:sp>
        <p:nvSpPr>
          <p:cNvPr id="5" name="投影片編號版面配置區 4"/>
          <p:cNvSpPr>
            <a:spLocks noGrp="1"/>
          </p:cNvSpPr>
          <p:nvPr>
            <p:ph type="sldNum" sz="quarter" idx="12"/>
          </p:nvPr>
        </p:nvSpPr>
        <p:spPr/>
        <p:txBody>
          <a:bodyPr/>
          <a:lstStyle/>
          <a:p>
            <a:pPr>
              <a:defRPr/>
            </a:pPr>
            <a:fld id="{66871BDD-994F-466C-8153-A686AD97389A}" type="slidenum">
              <a:rPr lang="en-US" altLang="zh-TW" smtClean="0"/>
              <a:pPr>
                <a:defRPr/>
              </a:pPr>
              <a:t>16</a:t>
            </a:fld>
            <a:endParaRPr lang="en-US" altLang="zh-TW"/>
          </a:p>
        </p:txBody>
      </p:sp>
      <p:sp>
        <p:nvSpPr>
          <p:cNvPr id="11" name="矩形 10"/>
          <p:cNvSpPr/>
          <p:nvPr/>
        </p:nvSpPr>
        <p:spPr bwMode="auto">
          <a:xfrm>
            <a:off x="2699792" y="3501008"/>
            <a:ext cx="3888432" cy="2376264"/>
          </a:xfrm>
          <a:prstGeom prst="rect">
            <a:avLst/>
          </a:prstGeom>
          <a:solidFill>
            <a:schemeClr val="bg1">
              <a:lumMod val="85000"/>
            </a:schemeClr>
          </a:solidFill>
          <a:ln w="31750" cap="sq"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eaLnBrk="1" fontAlgn="ctr" hangingPunct="1">
              <a:spcBef>
                <a:spcPct val="50000"/>
              </a:spcBef>
            </a:pPr>
            <a:r>
              <a:rPr lang="zh-TW" altLang="en-US" sz="1600" dirty="0">
                <a:latin typeface="標楷體" panose="03000509000000000000" pitchFamily="65" charset="-120"/>
                <a:ea typeface="標楷體" panose="03000509000000000000" pitchFamily="65" charset="-120"/>
              </a:rPr>
              <a:t>傳回值的型態 </a:t>
            </a:r>
            <a:r>
              <a:rPr lang="zh-TW" altLang="en-US" sz="1600" dirty="0" smtClean="0">
                <a:latin typeface="標楷體" panose="03000509000000000000" pitchFamily="65" charset="-120"/>
                <a:ea typeface="標楷體" panose="03000509000000000000" pitchFamily="65" charset="-120"/>
              </a:rPr>
              <a:t>方</a:t>
            </a:r>
            <a:r>
              <a:rPr lang="zh-TW" altLang="en-US" sz="1600" dirty="0">
                <a:latin typeface="標楷體" panose="03000509000000000000" pitchFamily="65" charset="-120"/>
                <a:ea typeface="標楷體" panose="03000509000000000000" pitchFamily="65" charset="-120"/>
              </a:rPr>
              <a:t>法</a:t>
            </a:r>
            <a:r>
              <a:rPr lang="zh-TW" altLang="en-US" sz="1600" dirty="0" smtClean="0">
                <a:latin typeface="標楷體" panose="03000509000000000000" pitchFamily="65" charset="-120"/>
                <a:ea typeface="標楷體" panose="03000509000000000000" pitchFamily="65" charset="-120"/>
              </a:rPr>
              <a:t>名稱（參數列表）</a:t>
            </a:r>
            <a:endParaRPr lang="zh-TW" altLang="en-US" sz="1600" dirty="0">
              <a:latin typeface="標楷體" panose="03000509000000000000" pitchFamily="65" charset="-120"/>
              <a:ea typeface="標楷體" panose="03000509000000000000" pitchFamily="65" charset="-120"/>
            </a:endParaRPr>
          </a:p>
          <a:p>
            <a:pPr algn="l" eaLnBrk="1" fontAlgn="ctr" hangingPunct="1">
              <a:spcBef>
                <a:spcPct val="50000"/>
              </a:spcBef>
            </a:pPr>
            <a:r>
              <a:rPr lang="en-US" altLang="zh-TW" sz="1600" dirty="0">
                <a:latin typeface="標楷體" panose="03000509000000000000" pitchFamily="65" charset="-120"/>
                <a:ea typeface="標楷體" panose="03000509000000000000" pitchFamily="65" charset="-120"/>
              </a:rPr>
              <a:t>{</a:t>
            </a:r>
          </a:p>
          <a:p>
            <a:pPr algn="l" eaLnBrk="1" fontAlgn="ctr" hangingPunct="1">
              <a:spcBef>
                <a:spcPct val="50000"/>
              </a:spcBef>
            </a:pPr>
            <a:r>
              <a:rPr lang="zh-TW" altLang="en-US" sz="1600" dirty="0">
                <a:latin typeface="標楷體" panose="03000509000000000000" pitchFamily="65" charset="-120"/>
                <a:ea typeface="標楷體" panose="03000509000000000000" pitchFamily="65" charset="-120"/>
              </a:rPr>
              <a:t> </a:t>
            </a:r>
            <a:r>
              <a:rPr lang="zh-TW" altLang="en-US" sz="1600" dirty="0" smtClean="0">
                <a:latin typeface="標楷體" panose="03000509000000000000" pitchFamily="65" charset="-120"/>
                <a:ea typeface="標楷體" panose="03000509000000000000" pitchFamily="65" charset="-120"/>
              </a:rPr>
              <a:t>    運算</a:t>
            </a:r>
            <a:r>
              <a:rPr lang="zh-TW" altLang="en-US" sz="1600" dirty="0">
                <a:latin typeface="標楷體" panose="03000509000000000000" pitchFamily="65" charset="-120"/>
                <a:ea typeface="標楷體" panose="03000509000000000000" pitchFamily="65" charset="-120"/>
              </a:rPr>
              <a:t>式</a:t>
            </a:r>
            <a:r>
              <a:rPr lang="en-US" altLang="zh-TW" sz="1600" dirty="0">
                <a:latin typeface="標楷體" panose="03000509000000000000" pitchFamily="65" charset="-120"/>
                <a:ea typeface="標楷體" panose="03000509000000000000" pitchFamily="65" charset="-120"/>
              </a:rPr>
              <a:t>;	</a:t>
            </a:r>
          </a:p>
          <a:p>
            <a:pPr algn="l" eaLnBrk="1" fontAlgn="ctr" hangingPunct="1">
              <a:spcBef>
                <a:spcPct val="50000"/>
              </a:spcBef>
            </a:pPr>
            <a:r>
              <a:rPr lang="en-US" altLang="zh-TW" sz="1600" dirty="0">
                <a:latin typeface="標楷體" panose="03000509000000000000" pitchFamily="65" charset="-120"/>
                <a:ea typeface="標楷體" panose="03000509000000000000" pitchFamily="65" charset="-120"/>
              </a:rPr>
              <a:t>   …</a:t>
            </a:r>
          </a:p>
          <a:p>
            <a:pPr algn="l" eaLnBrk="1" fontAlgn="ctr" hangingPunct="1">
              <a:spcBef>
                <a:spcPct val="50000"/>
              </a:spcBef>
            </a:pPr>
            <a:r>
              <a:rPr lang="zh-TW" altLang="en-US" sz="1600" dirty="0" smtClean="0">
                <a:latin typeface="標楷體" panose="03000509000000000000" pitchFamily="65" charset="-120"/>
                <a:ea typeface="標楷體" panose="03000509000000000000" pitchFamily="65" charset="-120"/>
              </a:rPr>
              <a:t>     </a:t>
            </a:r>
            <a:r>
              <a:rPr lang="en-US" altLang="zh-TW" sz="1600" dirty="0" smtClean="0">
                <a:latin typeface="標楷體" panose="03000509000000000000" pitchFamily="65" charset="-120"/>
                <a:ea typeface="標楷體" panose="03000509000000000000" pitchFamily="65" charset="-120"/>
              </a:rPr>
              <a:t>return </a:t>
            </a:r>
            <a:r>
              <a:rPr lang="zh-TW" altLang="en-US" sz="1600" dirty="0">
                <a:latin typeface="標楷體" panose="03000509000000000000" pitchFamily="65" charset="-120"/>
                <a:ea typeface="標楷體" panose="03000509000000000000" pitchFamily="65" charset="-120"/>
              </a:rPr>
              <a:t>運算式</a:t>
            </a:r>
            <a:r>
              <a:rPr lang="en-US" altLang="zh-TW" sz="1600" dirty="0">
                <a:latin typeface="標楷體" panose="03000509000000000000" pitchFamily="65" charset="-120"/>
                <a:ea typeface="標楷體" panose="03000509000000000000" pitchFamily="65" charset="-120"/>
              </a:rPr>
              <a:t>;</a:t>
            </a:r>
          </a:p>
          <a:p>
            <a:pPr algn="l" eaLnBrk="1" fontAlgn="ctr" hangingPunct="1">
              <a:spcBef>
                <a:spcPct val="50000"/>
              </a:spcBef>
            </a:pPr>
            <a:r>
              <a:rPr lang="en-US" altLang="zh-TW" sz="1600" dirty="0">
                <a:latin typeface="標楷體" panose="03000509000000000000" pitchFamily="65" charset="-120"/>
                <a:ea typeface="標楷體" panose="03000509000000000000" pitchFamily="65" charset="-120"/>
              </a:rPr>
              <a:t>}</a:t>
            </a:r>
          </a:p>
        </p:txBody>
      </p:sp>
      <p:sp>
        <p:nvSpPr>
          <p:cNvPr id="13" name="矩形 12"/>
          <p:cNvSpPr/>
          <p:nvPr/>
        </p:nvSpPr>
        <p:spPr bwMode="auto">
          <a:xfrm>
            <a:off x="2624393" y="3501008"/>
            <a:ext cx="75399" cy="2376264"/>
          </a:xfrm>
          <a:prstGeom prst="rect">
            <a:avLst/>
          </a:prstGeom>
          <a:solidFill>
            <a:srgbClr val="000099"/>
          </a:solidFill>
          <a:ln w="31750" cap="sq"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4" name="流程圖: 結束點 13"/>
          <p:cNvSpPr/>
          <p:nvPr/>
        </p:nvSpPr>
        <p:spPr bwMode="auto">
          <a:xfrm>
            <a:off x="2347891" y="3378724"/>
            <a:ext cx="720080" cy="291562"/>
          </a:xfrm>
          <a:prstGeom prst="flowChartTerminator">
            <a:avLst/>
          </a:prstGeom>
          <a:solidFill>
            <a:schemeClr val="bg1"/>
          </a:solidFill>
          <a:ln w="19050" cap="sq" cmpd="sng" algn="ctr">
            <a:solidFill>
              <a:srgbClr val="000099"/>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5" name="文字方塊 14"/>
          <p:cNvSpPr txBox="1"/>
          <p:nvPr/>
        </p:nvSpPr>
        <p:spPr>
          <a:xfrm>
            <a:off x="2410413" y="3353218"/>
            <a:ext cx="595035" cy="338554"/>
          </a:xfrm>
          <a:prstGeom prst="rect">
            <a:avLst/>
          </a:prstGeom>
          <a:noFill/>
        </p:spPr>
        <p:txBody>
          <a:bodyPr wrap="none" rtlCol="0">
            <a:spAutoFit/>
          </a:bodyPr>
          <a:lstStyle/>
          <a:p>
            <a:r>
              <a:rPr lang="zh-TW" altLang="en-US" sz="1600" dirty="0">
                <a:latin typeface="標楷體" panose="03000509000000000000" pitchFamily="65" charset="-120"/>
                <a:ea typeface="標楷體" panose="03000509000000000000" pitchFamily="65" charset="-120"/>
              </a:rPr>
              <a:t>語</a:t>
            </a:r>
            <a:r>
              <a:rPr lang="zh-TW" altLang="en-US" sz="1600" dirty="0" smtClean="0">
                <a:latin typeface="標楷體" panose="03000509000000000000" pitchFamily="65" charset="-120"/>
                <a:ea typeface="標楷體" panose="03000509000000000000" pitchFamily="65" charset="-120"/>
              </a:rPr>
              <a:t>法</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3885608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a:buBlip>
                <a:blip r:embed="rId3"/>
              </a:buBlip>
            </a:pPr>
            <a:r>
              <a:rPr lang="zh-TW" altLang="en-US" b="1" dirty="0">
                <a:latin typeface="Times New Roman" pitchFamily="18" charset="0"/>
                <a:ea typeface="標楷體" pitchFamily="65" charset="-120"/>
                <a:cs typeface="Times New Roman" pitchFamily="18" charset="0"/>
              </a:rPr>
              <a:t>引數及傳回</a:t>
            </a:r>
            <a:r>
              <a:rPr lang="zh-TW" altLang="en-US" b="1" dirty="0" smtClean="0">
                <a:latin typeface="Times New Roman" pitchFamily="18" charset="0"/>
                <a:ea typeface="標楷體" pitchFamily="65" charset="-120"/>
                <a:cs typeface="Times New Roman" pitchFamily="18" charset="0"/>
              </a:rPr>
              <a:t>值</a:t>
            </a:r>
            <a:r>
              <a:rPr lang="en-US" altLang="zh-TW" b="1" dirty="0" smtClean="0">
                <a:latin typeface="Times New Roman" pitchFamily="18" charset="0"/>
                <a:ea typeface="標楷體" pitchFamily="65" charset="-120"/>
                <a:cs typeface="Times New Roman" pitchFamily="18" charset="0"/>
              </a:rPr>
              <a:t>(5/5</a:t>
            </a:r>
            <a:r>
              <a:rPr lang="en-US" altLang="zh-TW" b="1" dirty="0">
                <a:latin typeface="Times New Roman" pitchFamily="18" charset="0"/>
                <a:ea typeface="標楷體" pitchFamily="65" charset="-120"/>
                <a:cs typeface="Times New Roman" pitchFamily="18" charset="0"/>
              </a:rPr>
              <a:t>)</a:t>
            </a:r>
          </a:p>
          <a:p>
            <a:pPr marL="0" indent="0">
              <a:buNone/>
            </a:pPr>
            <a:endParaRPr lang="zh-TW" altLang="en-US" b="1" dirty="0">
              <a:latin typeface="Times New Roman" pitchFamily="18" charset="0"/>
              <a:ea typeface="標楷體" pitchFamily="65" charset="-120"/>
              <a:cs typeface="Times New Roman" pitchFamily="18" charset="0"/>
            </a:endParaRPr>
          </a:p>
          <a:p>
            <a:endParaRPr lang="en-US" altLang="zh-TW" dirty="0"/>
          </a:p>
          <a:p>
            <a:endParaRPr lang="zh-TW" altLang="en-US" dirty="0"/>
          </a:p>
        </p:txBody>
      </p:sp>
      <p:sp>
        <p:nvSpPr>
          <p:cNvPr id="2" name="標題 1"/>
          <p:cNvSpPr>
            <a:spLocks noGrp="1"/>
          </p:cNvSpPr>
          <p:nvPr>
            <p:ph type="title"/>
          </p:nvPr>
        </p:nvSpPr>
        <p:spPr/>
        <p:txBody>
          <a:bodyPr/>
          <a:lstStyle/>
          <a:p>
            <a:r>
              <a:rPr lang="en-US" altLang="zh-TW" dirty="0">
                <a:latin typeface="Times New Roman" pitchFamily="18" charset="0"/>
                <a:ea typeface="標楷體" pitchFamily="65" charset="-120"/>
                <a:cs typeface="Times New Roman" pitchFamily="18" charset="0"/>
              </a:rPr>
              <a:t>3.1 </a:t>
            </a:r>
            <a:r>
              <a:rPr lang="zh-TW" altLang="en-US" dirty="0">
                <a:latin typeface="Times New Roman" pitchFamily="18" charset="0"/>
                <a:ea typeface="標楷體" pitchFamily="65" charset="-120"/>
                <a:cs typeface="Times New Roman" pitchFamily="18" charset="0"/>
              </a:rPr>
              <a:t>類別的基礎知識</a:t>
            </a:r>
            <a:endParaRPr lang="zh-TW" altLang="en-US" dirty="0"/>
          </a:p>
        </p:txBody>
      </p:sp>
      <p:sp>
        <p:nvSpPr>
          <p:cNvPr id="4" name="頁尾版面配置區 3"/>
          <p:cNvSpPr>
            <a:spLocks noGrp="1"/>
          </p:cNvSpPr>
          <p:nvPr>
            <p:ph type="ftr" sz="quarter" idx="11"/>
          </p:nvPr>
        </p:nvSpPr>
        <p:spPr/>
        <p:txBody>
          <a:bodyPr/>
          <a:lstStyle/>
          <a:p>
            <a:pPr>
              <a:defRPr/>
            </a:pPr>
            <a:r>
              <a:rPr lang="en-US" altLang="zh-TW" smtClean="0"/>
              <a:t>NTUT MMS LAB</a:t>
            </a:r>
            <a:endParaRPr lang="en-US" altLang="zh-TW"/>
          </a:p>
        </p:txBody>
      </p:sp>
      <p:sp>
        <p:nvSpPr>
          <p:cNvPr id="5" name="投影片編號版面配置區 4"/>
          <p:cNvSpPr>
            <a:spLocks noGrp="1"/>
          </p:cNvSpPr>
          <p:nvPr>
            <p:ph type="sldNum" sz="quarter" idx="12"/>
          </p:nvPr>
        </p:nvSpPr>
        <p:spPr/>
        <p:txBody>
          <a:bodyPr/>
          <a:lstStyle/>
          <a:p>
            <a:pPr>
              <a:defRPr/>
            </a:pPr>
            <a:fld id="{66871BDD-994F-466C-8153-A686AD97389A}" type="slidenum">
              <a:rPr lang="en-US" altLang="zh-TW" smtClean="0"/>
              <a:pPr>
                <a:defRPr/>
              </a:pPr>
              <a:t>17</a:t>
            </a:fld>
            <a:endParaRPr lang="en-US" altLang="zh-TW"/>
          </a:p>
        </p:txBody>
      </p:sp>
      <p:pic>
        <p:nvPicPr>
          <p:cNvPr id="6" name="圖片 5"/>
          <p:cNvPicPr>
            <a:picLocks noChangeAspect="1"/>
          </p:cNvPicPr>
          <p:nvPr/>
        </p:nvPicPr>
        <p:blipFill>
          <a:blip r:embed="rId4"/>
          <a:stretch>
            <a:fillRect/>
          </a:stretch>
        </p:blipFill>
        <p:spPr>
          <a:xfrm>
            <a:off x="397016" y="1502068"/>
            <a:ext cx="4676713" cy="5184328"/>
          </a:xfrm>
          <a:prstGeom prst="rect">
            <a:avLst/>
          </a:prstGeom>
          <a:ln>
            <a:solidFill>
              <a:schemeClr val="tx1"/>
            </a:solidFill>
          </a:ln>
        </p:spPr>
      </p:pic>
      <p:pic>
        <p:nvPicPr>
          <p:cNvPr id="8" name="圖片 7"/>
          <p:cNvPicPr>
            <a:picLocks noChangeAspect="1"/>
          </p:cNvPicPr>
          <p:nvPr/>
        </p:nvPicPr>
        <p:blipFill>
          <a:blip r:embed="rId5"/>
          <a:stretch>
            <a:fillRect/>
          </a:stretch>
        </p:blipFill>
        <p:spPr>
          <a:xfrm>
            <a:off x="5961549" y="2899278"/>
            <a:ext cx="2840580" cy="2389911"/>
          </a:xfrm>
          <a:prstGeom prst="rect">
            <a:avLst/>
          </a:prstGeom>
          <a:ln>
            <a:solidFill>
              <a:schemeClr val="tx1"/>
            </a:solidFill>
          </a:ln>
        </p:spPr>
      </p:pic>
      <p:sp>
        <p:nvSpPr>
          <p:cNvPr id="33" name="向右箭號 32"/>
          <p:cNvSpPr/>
          <p:nvPr/>
        </p:nvSpPr>
        <p:spPr bwMode="auto">
          <a:xfrm>
            <a:off x="5292080" y="3904443"/>
            <a:ext cx="432048" cy="379579"/>
          </a:xfrm>
          <a:prstGeom prst="rightArrow">
            <a:avLst/>
          </a:prstGeom>
          <a:solidFill>
            <a:srgbClr val="FF0000"/>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9" name="矩形 8"/>
          <p:cNvSpPr/>
          <p:nvPr/>
        </p:nvSpPr>
        <p:spPr bwMode="auto">
          <a:xfrm>
            <a:off x="827584" y="4284022"/>
            <a:ext cx="2016224" cy="657146"/>
          </a:xfrm>
          <a:prstGeom prst="rect">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6" name="流程圖: 程序 15"/>
          <p:cNvSpPr/>
          <p:nvPr/>
        </p:nvSpPr>
        <p:spPr bwMode="auto">
          <a:xfrm>
            <a:off x="827584" y="4941168"/>
            <a:ext cx="2016224" cy="720080"/>
          </a:xfrm>
          <a:prstGeom prst="flowChartProcess">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7" name="流程圖: 程序 16"/>
          <p:cNvSpPr/>
          <p:nvPr/>
        </p:nvSpPr>
        <p:spPr bwMode="auto">
          <a:xfrm>
            <a:off x="827584" y="5661248"/>
            <a:ext cx="3393610" cy="914177"/>
          </a:xfrm>
          <a:prstGeom prst="flowChartProcess">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34" name="直線圖說文字 1 33"/>
          <p:cNvSpPr/>
          <p:nvPr/>
        </p:nvSpPr>
        <p:spPr bwMode="auto">
          <a:xfrm>
            <a:off x="7931591" y="4591300"/>
            <a:ext cx="1094357" cy="347496"/>
          </a:xfrm>
          <a:prstGeom prst="borderCallout1">
            <a:avLst>
              <a:gd name="adj1" fmla="val 50350"/>
              <a:gd name="adj2" fmla="val -540"/>
              <a:gd name="adj3" fmla="val -22740"/>
              <a:gd name="adj4" fmla="val -20768"/>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35" name="文字方塊 34"/>
          <p:cNvSpPr txBox="1"/>
          <p:nvPr/>
        </p:nvSpPr>
        <p:spPr>
          <a:xfrm>
            <a:off x="7890233" y="4602614"/>
            <a:ext cx="1214815"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輸出</a:t>
            </a:r>
            <a:r>
              <a:rPr lang="zh-TW" altLang="en-US" sz="1600" b="0" dirty="0">
                <a:latin typeface="標楷體" panose="03000509000000000000" pitchFamily="65" charset="-120"/>
                <a:ea typeface="標楷體" panose="03000509000000000000" pitchFamily="65" charset="-120"/>
              </a:rPr>
              <a:t>結果</a:t>
            </a:r>
          </a:p>
        </p:txBody>
      </p:sp>
      <p:sp>
        <p:nvSpPr>
          <p:cNvPr id="36" name="直線圖說文字 1 35"/>
          <p:cNvSpPr/>
          <p:nvPr/>
        </p:nvSpPr>
        <p:spPr bwMode="auto">
          <a:xfrm>
            <a:off x="3102794" y="3934153"/>
            <a:ext cx="1669698" cy="596089"/>
          </a:xfrm>
          <a:prstGeom prst="borderCallout1">
            <a:avLst>
              <a:gd name="adj1" fmla="val 60809"/>
              <a:gd name="adj2" fmla="val -540"/>
              <a:gd name="adj3" fmla="val 107998"/>
              <a:gd name="adj4" fmla="val -15167"/>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37" name="文字方塊 36"/>
          <p:cNvSpPr txBox="1"/>
          <p:nvPr/>
        </p:nvSpPr>
        <p:spPr>
          <a:xfrm>
            <a:off x="3118670" y="3945467"/>
            <a:ext cx="1711056" cy="584775"/>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有回傳值的方法，回傳型別為</a:t>
            </a:r>
            <a:r>
              <a:rPr lang="en-US" altLang="zh-TW" sz="1600" b="0" dirty="0" smtClean="0">
                <a:latin typeface="標楷體" panose="03000509000000000000" pitchFamily="65" charset="-120"/>
                <a:ea typeface="標楷體" panose="03000509000000000000" pitchFamily="65" charset="-120"/>
              </a:rPr>
              <a:t>int</a:t>
            </a:r>
            <a:endParaRPr lang="zh-TW" altLang="en-US" sz="1600" b="0" dirty="0">
              <a:latin typeface="標楷體" panose="03000509000000000000" pitchFamily="65" charset="-120"/>
              <a:ea typeface="標楷體" panose="03000509000000000000" pitchFamily="65" charset="-120"/>
            </a:endParaRPr>
          </a:p>
        </p:txBody>
      </p:sp>
      <p:sp>
        <p:nvSpPr>
          <p:cNvPr id="38" name="直線圖說文字 1 37"/>
          <p:cNvSpPr/>
          <p:nvPr/>
        </p:nvSpPr>
        <p:spPr bwMode="auto">
          <a:xfrm>
            <a:off x="3120469" y="4714723"/>
            <a:ext cx="1833368" cy="596089"/>
          </a:xfrm>
          <a:prstGeom prst="borderCallout1">
            <a:avLst>
              <a:gd name="adj1" fmla="val 60809"/>
              <a:gd name="adj2" fmla="val -540"/>
              <a:gd name="adj3" fmla="val 107998"/>
              <a:gd name="adj4" fmla="val -15167"/>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39" name="文字方塊 38"/>
          <p:cNvSpPr txBox="1"/>
          <p:nvPr/>
        </p:nvSpPr>
        <p:spPr>
          <a:xfrm>
            <a:off x="3144925" y="4716433"/>
            <a:ext cx="1817492" cy="584775"/>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有回傳值的方法，回傳型別為</a:t>
            </a:r>
            <a:r>
              <a:rPr lang="en-US" altLang="zh-TW" sz="1600" b="0" dirty="0" smtClean="0">
                <a:latin typeface="標楷體" panose="03000509000000000000" pitchFamily="65" charset="-120"/>
                <a:ea typeface="標楷體" panose="03000509000000000000" pitchFamily="65" charset="-120"/>
              </a:rPr>
              <a:t>double</a:t>
            </a:r>
            <a:endParaRPr lang="zh-TW" altLang="en-US" sz="1600" b="0" dirty="0">
              <a:latin typeface="標楷體" panose="03000509000000000000" pitchFamily="65" charset="-120"/>
              <a:ea typeface="標楷體" panose="03000509000000000000" pitchFamily="65" charset="-120"/>
            </a:endParaRPr>
          </a:p>
        </p:txBody>
      </p:sp>
      <p:sp>
        <p:nvSpPr>
          <p:cNvPr id="40" name="直線圖說文字 1 39"/>
          <p:cNvSpPr/>
          <p:nvPr/>
        </p:nvSpPr>
        <p:spPr bwMode="auto">
          <a:xfrm>
            <a:off x="4556357" y="5954406"/>
            <a:ext cx="1549958" cy="327332"/>
          </a:xfrm>
          <a:prstGeom prst="borderCallout1">
            <a:avLst>
              <a:gd name="adj1" fmla="val 60809"/>
              <a:gd name="adj2" fmla="val -540"/>
              <a:gd name="adj3" fmla="val 76254"/>
              <a:gd name="adj4" fmla="val -19860"/>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41" name="文字方塊 40"/>
          <p:cNvSpPr txBox="1"/>
          <p:nvPr/>
        </p:nvSpPr>
        <p:spPr>
          <a:xfrm>
            <a:off x="4490891" y="5943183"/>
            <a:ext cx="1711056"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a:latin typeface="標楷體" panose="03000509000000000000" pitchFamily="65" charset="-120"/>
                <a:ea typeface="標楷體" panose="03000509000000000000" pitchFamily="65" charset="-120"/>
              </a:rPr>
              <a:t>無</a:t>
            </a:r>
            <a:r>
              <a:rPr lang="zh-TW" altLang="en-US" sz="1600" b="0" dirty="0" smtClean="0">
                <a:latin typeface="標楷體" panose="03000509000000000000" pitchFamily="65" charset="-120"/>
                <a:ea typeface="標楷體" panose="03000509000000000000" pitchFamily="65" charset="-120"/>
              </a:rPr>
              <a:t>回傳值的方法</a:t>
            </a:r>
            <a:endParaRPr lang="zh-TW" altLang="en-US" sz="1600" b="0" dirty="0">
              <a:latin typeface="標楷體" panose="03000509000000000000" pitchFamily="65" charset="-120"/>
              <a:ea typeface="標楷體" panose="03000509000000000000" pitchFamily="65" charset="-120"/>
            </a:endParaRPr>
          </a:p>
        </p:txBody>
      </p:sp>
      <p:sp>
        <p:nvSpPr>
          <p:cNvPr id="42" name="直線圖說文字 1 41"/>
          <p:cNvSpPr/>
          <p:nvPr/>
        </p:nvSpPr>
        <p:spPr bwMode="auto">
          <a:xfrm>
            <a:off x="3556563" y="1196752"/>
            <a:ext cx="2059520" cy="842311"/>
          </a:xfrm>
          <a:prstGeom prst="borderCallout1">
            <a:avLst>
              <a:gd name="adj1" fmla="val 83014"/>
              <a:gd name="adj2" fmla="val -1101"/>
              <a:gd name="adj3" fmla="val 184482"/>
              <a:gd name="adj4" fmla="val -51849"/>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43" name="文字方塊 42"/>
          <p:cNvSpPr txBox="1"/>
          <p:nvPr/>
        </p:nvSpPr>
        <p:spPr>
          <a:xfrm>
            <a:off x="3572438" y="1208066"/>
            <a:ext cx="2043645" cy="830997"/>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lgn="l">
              <a:defRPr/>
            </a:pPr>
            <a:r>
              <a:rPr lang="zh-TW" altLang="en-US" sz="1600" b="0" dirty="0">
                <a:latin typeface="標楷體" panose="03000509000000000000" pitchFamily="65" charset="-120"/>
                <a:ea typeface="標楷體" panose="03000509000000000000" pitchFamily="65" charset="-120"/>
              </a:rPr>
              <a:t>呼叫具有傳回值</a:t>
            </a:r>
            <a:r>
              <a:rPr lang="zh-TW" altLang="en-US" sz="1600" b="0" dirty="0" smtClean="0">
                <a:latin typeface="標楷體" panose="03000509000000000000" pitchFamily="65" charset="-120"/>
                <a:ea typeface="標楷體" panose="03000509000000000000" pitchFamily="65" charset="-120"/>
              </a:rPr>
              <a:t>的</a:t>
            </a:r>
            <a:r>
              <a:rPr lang="en-US" altLang="zh-TW" sz="1600" b="0" dirty="0" err="1" smtClean="0">
                <a:latin typeface="標楷體" panose="03000509000000000000" pitchFamily="65" charset="-120"/>
                <a:ea typeface="標楷體" panose="03000509000000000000" pitchFamily="65" charset="-120"/>
              </a:rPr>
              <a:t>getNum</a:t>
            </a:r>
            <a:r>
              <a:rPr lang="zh-TW" altLang="en-US" sz="1600" b="0" dirty="0" smtClean="0">
                <a:latin typeface="標楷體" panose="03000509000000000000" pitchFamily="65" charset="-120"/>
                <a:ea typeface="標楷體" panose="03000509000000000000" pitchFamily="65" charset="-120"/>
              </a:rPr>
              <a:t>方法</a:t>
            </a:r>
            <a:r>
              <a:rPr lang="zh-TW" altLang="en-US" sz="1600" b="0" dirty="0">
                <a:latin typeface="標楷體" panose="03000509000000000000" pitchFamily="65" charset="-120"/>
                <a:ea typeface="標楷體" panose="03000509000000000000" pitchFamily="65" charset="-120"/>
              </a:rPr>
              <a:t>，並將傳回值指定給</a:t>
            </a:r>
            <a:r>
              <a:rPr lang="en-US" altLang="zh-TW" sz="1600" b="0" dirty="0">
                <a:latin typeface="標楷體" panose="03000509000000000000" pitchFamily="65" charset="-120"/>
                <a:ea typeface="標楷體" panose="03000509000000000000" pitchFamily="65" charset="-120"/>
              </a:rPr>
              <a:t>number</a:t>
            </a:r>
          </a:p>
        </p:txBody>
      </p:sp>
      <p:sp>
        <p:nvSpPr>
          <p:cNvPr id="44" name="直線圖說文字 1 43"/>
          <p:cNvSpPr/>
          <p:nvPr/>
        </p:nvSpPr>
        <p:spPr bwMode="auto">
          <a:xfrm>
            <a:off x="3566414" y="2226649"/>
            <a:ext cx="2049670" cy="842311"/>
          </a:xfrm>
          <a:prstGeom prst="borderCallout1">
            <a:avLst>
              <a:gd name="adj1" fmla="val 60809"/>
              <a:gd name="adj2" fmla="val -540"/>
              <a:gd name="adj3" fmla="val 83326"/>
              <a:gd name="adj4" fmla="val -44869"/>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45" name="文字方塊 44"/>
          <p:cNvSpPr txBox="1"/>
          <p:nvPr/>
        </p:nvSpPr>
        <p:spPr>
          <a:xfrm>
            <a:off x="3582290" y="2237963"/>
            <a:ext cx="2033794" cy="830997"/>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lgn="l">
              <a:defRPr/>
            </a:pPr>
            <a:r>
              <a:rPr lang="zh-TW" altLang="en-US" sz="1600" b="0" dirty="0">
                <a:latin typeface="標楷體" panose="03000509000000000000" pitchFamily="65" charset="-120"/>
                <a:ea typeface="標楷體" panose="03000509000000000000" pitchFamily="65" charset="-120"/>
              </a:rPr>
              <a:t>呼叫具有傳回值</a:t>
            </a:r>
            <a:r>
              <a:rPr lang="zh-TW" altLang="en-US" sz="1600" b="0" dirty="0" smtClean="0">
                <a:latin typeface="標楷體" panose="03000509000000000000" pitchFamily="65" charset="-120"/>
                <a:ea typeface="標楷體" panose="03000509000000000000" pitchFamily="65" charset="-120"/>
              </a:rPr>
              <a:t>的</a:t>
            </a:r>
            <a:r>
              <a:rPr lang="en-US" altLang="zh-TW" sz="1600" b="0" dirty="0" err="1" smtClean="0">
                <a:latin typeface="標楷體" panose="03000509000000000000" pitchFamily="65" charset="-120"/>
                <a:ea typeface="標楷體" panose="03000509000000000000" pitchFamily="65" charset="-120"/>
              </a:rPr>
              <a:t>getGas</a:t>
            </a:r>
            <a:r>
              <a:rPr lang="zh-TW" altLang="en-US" sz="1600" b="0" dirty="0" smtClean="0">
                <a:latin typeface="標楷體" panose="03000509000000000000" pitchFamily="65" charset="-120"/>
                <a:ea typeface="標楷體" panose="03000509000000000000" pitchFamily="65" charset="-120"/>
              </a:rPr>
              <a:t>方法</a:t>
            </a:r>
            <a:r>
              <a:rPr lang="zh-TW" altLang="en-US" sz="1600" b="0" dirty="0">
                <a:latin typeface="標楷體" panose="03000509000000000000" pitchFamily="65" charset="-120"/>
                <a:ea typeface="標楷體" panose="03000509000000000000" pitchFamily="65" charset="-120"/>
              </a:rPr>
              <a:t>，並將傳回值指定</a:t>
            </a:r>
            <a:r>
              <a:rPr lang="zh-TW" altLang="en-US" sz="1600" b="0" dirty="0" smtClean="0">
                <a:latin typeface="標楷體" panose="03000509000000000000" pitchFamily="65" charset="-120"/>
                <a:ea typeface="標楷體" panose="03000509000000000000" pitchFamily="65" charset="-120"/>
              </a:rPr>
              <a:t>給</a:t>
            </a:r>
            <a:r>
              <a:rPr lang="en-US" altLang="zh-TW" sz="1600" b="0" dirty="0" smtClean="0">
                <a:latin typeface="標楷體" panose="03000509000000000000" pitchFamily="65" charset="-120"/>
                <a:ea typeface="標楷體" panose="03000509000000000000" pitchFamily="65" charset="-120"/>
              </a:rPr>
              <a:t>gasoline</a:t>
            </a:r>
            <a:endParaRPr lang="en-US" altLang="zh-TW" sz="1600" b="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3802381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itchFamily="18" charset="0"/>
                <a:ea typeface="標楷體" pitchFamily="65" charset="-120"/>
                <a:cs typeface="Times New Roman" pitchFamily="18" charset="0"/>
              </a:rPr>
              <a:t>3.2 </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類別</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的功能</a:t>
            </a:r>
            <a:endParaRPr lang="zh-TW" altLang="en-US" dirty="0"/>
          </a:p>
        </p:txBody>
      </p:sp>
      <p:sp>
        <p:nvSpPr>
          <p:cNvPr id="4" name="頁尾版面配置區 3"/>
          <p:cNvSpPr>
            <a:spLocks noGrp="1"/>
          </p:cNvSpPr>
          <p:nvPr>
            <p:ph type="ftr" sz="quarter" idx="11"/>
          </p:nvPr>
        </p:nvSpPr>
        <p:spPr/>
        <p:txBody>
          <a:bodyPr/>
          <a:lstStyle/>
          <a:p>
            <a:pPr>
              <a:defRPr/>
            </a:pPr>
            <a:r>
              <a:rPr lang="en-US" altLang="zh-TW" smtClean="0"/>
              <a:t>NTUT MMS LAB</a:t>
            </a:r>
            <a:endParaRPr lang="en-US" altLang="zh-TW"/>
          </a:p>
        </p:txBody>
      </p:sp>
      <p:sp>
        <p:nvSpPr>
          <p:cNvPr id="5" name="投影片編號版面配置區 4"/>
          <p:cNvSpPr>
            <a:spLocks noGrp="1"/>
          </p:cNvSpPr>
          <p:nvPr>
            <p:ph type="sldNum" sz="quarter" idx="12"/>
          </p:nvPr>
        </p:nvSpPr>
        <p:spPr/>
        <p:txBody>
          <a:bodyPr/>
          <a:lstStyle/>
          <a:p>
            <a:pPr>
              <a:defRPr/>
            </a:pPr>
            <a:fld id="{66871BDD-994F-466C-8153-A686AD97389A}" type="slidenum">
              <a:rPr lang="en-US" altLang="zh-TW" smtClean="0"/>
              <a:pPr>
                <a:defRPr/>
              </a:pPr>
              <a:t>18</a:t>
            </a:fld>
            <a:endParaRPr lang="en-US" altLang="zh-TW"/>
          </a:p>
        </p:txBody>
      </p:sp>
      <p:sp>
        <p:nvSpPr>
          <p:cNvPr id="7" name="文字方塊 6"/>
          <p:cNvSpPr txBox="1"/>
          <p:nvPr/>
        </p:nvSpPr>
        <p:spPr>
          <a:xfrm>
            <a:off x="2502929" y="1975941"/>
            <a:ext cx="4464496" cy="5447645"/>
          </a:xfrm>
          <a:prstGeom prst="rect">
            <a:avLst/>
          </a:prstGeom>
          <a:noFill/>
        </p:spPr>
        <p:txBody>
          <a:bodyPr wrap="square" rtlCol="0">
            <a:spAutoFit/>
          </a:bodyPr>
          <a:lstStyle/>
          <a:p>
            <a:pPr marL="457200" indent="-457200" algn="l">
              <a:buFont typeface="Wingdings" panose="05000000000000000000" pitchFamily="2" charset="2"/>
              <a:buChar char="l"/>
            </a:pPr>
            <a:r>
              <a:rPr lang="zh-TW" altLang="en-US" sz="2400" dirty="0" smtClean="0">
                <a:latin typeface="Times New Roman" pitchFamily="18" charset="0"/>
                <a:ea typeface="標楷體" pitchFamily="65" charset="-120"/>
                <a:cs typeface="Times New Roman" pitchFamily="18" charset="0"/>
              </a:rPr>
              <a:t>成員存取限制</a:t>
            </a:r>
            <a:endParaRPr lang="zh-TW" altLang="en-US" sz="2400" dirty="0">
              <a:latin typeface="Times New Roman" pitchFamily="18" charset="0"/>
              <a:ea typeface="標楷體" pitchFamily="65" charset="-120"/>
              <a:cs typeface="Times New Roman" pitchFamily="18" charset="0"/>
            </a:endParaRPr>
          </a:p>
          <a:p>
            <a:pPr marL="457200" indent="-457200" algn="l">
              <a:buFont typeface="Wingdings" panose="05000000000000000000" pitchFamily="2" charset="2"/>
              <a:buChar char="l"/>
            </a:pPr>
            <a:r>
              <a:rPr lang="zh-TW" altLang="en-US" sz="2400" kern="0" dirty="0" smtClean="0">
                <a:latin typeface="標楷體" panose="03000509000000000000" pitchFamily="65" charset="-120"/>
                <a:ea typeface="標楷體" panose="03000509000000000000" pitchFamily="65" charset="-120"/>
                <a:cs typeface="Times New Roman" pitchFamily="18" charset="0"/>
              </a:rPr>
              <a:t>封裝</a:t>
            </a:r>
            <a:r>
              <a:rPr lang="en-US" altLang="zh-TW" sz="2400" kern="0" dirty="0" smtClean="0">
                <a:latin typeface="標楷體" panose="03000509000000000000" pitchFamily="65" charset="-120"/>
                <a:ea typeface="標楷體" panose="03000509000000000000" pitchFamily="65" charset="-120"/>
                <a:cs typeface="Times New Roman" pitchFamily="18" charset="0"/>
              </a:rPr>
              <a:t>(</a:t>
            </a:r>
            <a:r>
              <a:rPr lang="en-US" altLang="zh-TW" sz="2400" kern="0" dirty="0">
                <a:latin typeface="標楷體" panose="03000509000000000000" pitchFamily="65" charset="-120"/>
                <a:ea typeface="標楷體" panose="03000509000000000000" pitchFamily="65" charset="-120"/>
                <a:cs typeface="Times New Roman" pitchFamily="18" charset="0"/>
              </a:rPr>
              <a:t>encapsulation</a:t>
            </a:r>
            <a:r>
              <a:rPr lang="en-US" altLang="zh-TW" sz="2400" kern="0" dirty="0" smtClean="0">
                <a:latin typeface="標楷體" panose="03000509000000000000" pitchFamily="65" charset="-120"/>
                <a:ea typeface="標楷體" panose="03000509000000000000" pitchFamily="65" charset="-120"/>
                <a:cs typeface="Times New Roman" pitchFamily="18" charset="0"/>
              </a:rPr>
              <a:t>)</a:t>
            </a:r>
          </a:p>
          <a:p>
            <a:pPr marL="457200" indent="-457200" algn="l">
              <a:buFont typeface="Wingdings" panose="05000000000000000000" pitchFamily="2" charset="2"/>
              <a:buChar char="l"/>
            </a:pPr>
            <a:r>
              <a:rPr lang="zh-TW" altLang="en-US" sz="2400" kern="0" dirty="0" smtClean="0">
                <a:latin typeface="標楷體" panose="03000509000000000000" pitchFamily="65" charset="-120"/>
                <a:ea typeface="標楷體" panose="03000509000000000000" pitchFamily="65" charset="-120"/>
                <a:cs typeface="Times New Roman" pitchFamily="18" charset="0"/>
              </a:rPr>
              <a:t>多載</a:t>
            </a:r>
            <a:r>
              <a:rPr lang="en-US" altLang="zh-TW" sz="2400" kern="0" dirty="0" smtClean="0">
                <a:latin typeface="標楷體" panose="03000509000000000000" pitchFamily="65" charset="-120"/>
                <a:ea typeface="標楷體" panose="03000509000000000000" pitchFamily="65" charset="-120"/>
                <a:cs typeface="Times New Roman" pitchFamily="18" charset="0"/>
              </a:rPr>
              <a:t>(overloading)</a:t>
            </a:r>
          </a:p>
          <a:p>
            <a:pPr marL="457200" indent="-457200" algn="l">
              <a:buFont typeface="Wingdings" panose="05000000000000000000" pitchFamily="2" charset="2"/>
              <a:buChar char="l"/>
            </a:pPr>
            <a:r>
              <a:rPr lang="zh-TW" altLang="en-US" sz="2400" kern="0" dirty="0">
                <a:latin typeface="標楷體" panose="03000509000000000000" pitchFamily="65" charset="-120"/>
                <a:ea typeface="標楷體" panose="03000509000000000000" pitchFamily="65" charset="-120"/>
                <a:cs typeface="Times New Roman" pitchFamily="18" charset="0"/>
              </a:rPr>
              <a:t>建構</a:t>
            </a:r>
            <a:r>
              <a:rPr lang="zh-TW" altLang="en-US" sz="2400" kern="0" dirty="0" smtClean="0">
                <a:latin typeface="標楷體" panose="03000509000000000000" pitchFamily="65" charset="-120"/>
                <a:ea typeface="標楷體" panose="03000509000000000000" pitchFamily="65" charset="-120"/>
                <a:cs typeface="Times New Roman" pitchFamily="18" charset="0"/>
              </a:rPr>
              <a:t>式</a:t>
            </a:r>
            <a:r>
              <a:rPr lang="en-US" altLang="zh-TW" sz="2400" kern="0" dirty="0" smtClean="0">
                <a:latin typeface="標楷體" panose="03000509000000000000" pitchFamily="65" charset="-120"/>
                <a:ea typeface="標楷體" panose="03000509000000000000" pitchFamily="65" charset="-120"/>
                <a:cs typeface="Times New Roman" pitchFamily="18" charset="0"/>
              </a:rPr>
              <a:t>(constructor)</a:t>
            </a:r>
          </a:p>
          <a:p>
            <a:pPr marL="457200" indent="-457200" algn="l">
              <a:buFont typeface="Wingdings" panose="05000000000000000000" pitchFamily="2" charset="2"/>
              <a:buChar char="l"/>
            </a:pPr>
            <a:r>
              <a:rPr lang="zh-TW" altLang="en-US" sz="2400" kern="0" dirty="0" smtClean="0">
                <a:latin typeface="標楷體" panose="03000509000000000000" pitchFamily="65" charset="-120"/>
                <a:ea typeface="標楷體" panose="03000509000000000000" pitchFamily="65" charset="-120"/>
                <a:cs typeface="Times New Roman" pitchFamily="18" charset="0"/>
              </a:rPr>
              <a:t>實體變數和實體方法</a:t>
            </a:r>
          </a:p>
          <a:p>
            <a:pPr marL="457200" indent="-457200" algn="l">
              <a:buFont typeface="Wingdings" panose="05000000000000000000" pitchFamily="2" charset="2"/>
              <a:buChar char="l"/>
            </a:pPr>
            <a:r>
              <a:rPr lang="zh-TW" altLang="en-US" sz="2400" kern="0" dirty="0" smtClean="0">
                <a:latin typeface="標楷體" panose="03000509000000000000" pitchFamily="65" charset="-120"/>
                <a:ea typeface="標楷體" panose="03000509000000000000" pitchFamily="65" charset="-120"/>
                <a:cs typeface="Times New Roman" pitchFamily="18" charset="0"/>
              </a:rPr>
              <a:t>類別變數和類別方法</a:t>
            </a:r>
          </a:p>
          <a:p>
            <a:pPr marL="457200" indent="-457200" algn="l">
              <a:buFont typeface="Wingdings" panose="05000000000000000000" pitchFamily="2" charset="2"/>
              <a:buChar char="l"/>
            </a:pPr>
            <a:endParaRPr lang="zh-TW" altLang="en-US" sz="2400" kern="0" dirty="0" smtClean="0">
              <a:latin typeface="標楷體" panose="03000509000000000000" pitchFamily="65" charset="-120"/>
              <a:ea typeface="標楷體" panose="03000509000000000000" pitchFamily="65" charset="-120"/>
              <a:cs typeface="Times New Roman" pitchFamily="18" charset="0"/>
            </a:endParaRPr>
          </a:p>
          <a:p>
            <a:pPr marL="457200" indent="-457200" algn="l">
              <a:buFont typeface="Wingdings" panose="05000000000000000000" pitchFamily="2" charset="2"/>
              <a:buChar char="l"/>
            </a:pPr>
            <a:endParaRPr lang="zh-TW" altLang="en-US" sz="2400" kern="0" dirty="0">
              <a:latin typeface="標楷體" panose="03000509000000000000" pitchFamily="65" charset="-120"/>
              <a:ea typeface="標楷體" panose="03000509000000000000" pitchFamily="65" charset="-120"/>
              <a:cs typeface="Times New Roman" pitchFamily="18" charset="0"/>
            </a:endParaRPr>
          </a:p>
          <a:p>
            <a:pPr marL="457200" indent="-457200" algn="l">
              <a:buFont typeface="Wingdings" panose="05000000000000000000" pitchFamily="2" charset="2"/>
              <a:buChar char="l"/>
            </a:pPr>
            <a:endParaRPr lang="en-US" altLang="zh-TW" sz="2400" kern="0" dirty="0">
              <a:latin typeface="標楷體" panose="03000509000000000000" pitchFamily="65" charset="-120"/>
              <a:ea typeface="標楷體" panose="03000509000000000000" pitchFamily="65" charset="-120"/>
              <a:cs typeface="Times New Roman" pitchFamily="18" charset="0"/>
            </a:endParaRPr>
          </a:p>
          <a:p>
            <a:pPr marL="457200" indent="-457200" algn="l">
              <a:buFont typeface="Wingdings" panose="05000000000000000000" pitchFamily="2" charset="2"/>
              <a:buChar char="l"/>
            </a:pPr>
            <a:endParaRPr lang="en-US" altLang="zh-TW" sz="2400" kern="0" dirty="0">
              <a:latin typeface="標楷體" panose="03000509000000000000" pitchFamily="65" charset="-120"/>
              <a:ea typeface="標楷體" panose="03000509000000000000" pitchFamily="65" charset="-120"/>
              <a:cs typeface="Times New Roman" pitchFamily="18" charset="0"/>
            </a:endParaRPr>
          </a:p>
          <a:p>
            <a:pPr marL="457200" indent="-457200" algn="l">
              <a:buFont typeface="Wingdings" panose="05000000000000000000" pitchFamily="2" charset="2"/>
              <a:buChar char="l"/>
            </a:pPr>
            <a:endParaRPr lang="zh-TW" altLang="en-US" sz="2400" kern="0" dirty="0">
              <a:latin typeface="標楷體" panose="03000509000000000000" pitchFamily="65" charset="-120"/>
              <a:ea typeface="標楷體" panose="03000509000000000000" pitchFamily="65" charset="-120"/>
              <a:cs typeface="Times New Roman" pitchFamily="18" charset="0"/>
            </a:endParaRPr>
          </a:p>
          <a:p>
            <a:pPr marL="457200" indent="-457200" algn="l">
              <a:buFont typeface="Wingdings" panose="05000000000000000000" pitchFamily="2" charset="2"/>
              <a:buChar char="l"/>
            </a:pPr>
            <a:endParaRPr lang="en-US" altLang="zh-TW" sz="2400" kern="0" dirty="0">
              <a:latin typeface="標楷體" panose="03000509000000000000" pitchFamily="65" charset="-120"/>
              <a:ea typeface="標楷體" panose="03000509000000000000" pitchFamily="65" charset="-120"/>
              <a:cs typeface="Times New Roman" pitchFamily="18" charset="0"/>
            </a:endParaRPr>
          </a:p>
          <a:p>
            <a:endParaRPr lang="en-US" altLang="zh-TW" sz="2800" dirty="0" smtClean="0"/>
          </a:p>
          <a:p>
            <a:endParaRPr lang="zh-TW" altLang="en-US" sz="3200" dirty="0"/>
          </a:p>
        </p:txBody>
      </p:sp>
      <p:sp>
        <p:nvSpPr>
          <p:cNvPr id="8" name="文字方塊 7"/>
          <p:cNvSpPr txBox="1"/>
          <p:nvPr/>
        </p:nvSpPr>
        <p:spPr>
          <a:xfrm>
            <a:off x="1760743" y="1431282"/>
            <a:ext cx="2736304" cy="584775"/>
          </a:xfrm>
          <a:prstGeom prst="rect">
            <a:avLst/>
          </a:prstGeom>
          <a:noFill/>
        </p:spPr>
        <p:txBody>
          <a:bodyPr wrap="square" rtlCol="0">
            <a:spAutoFit/>
          </a:bodyPr>
          <a:lstStyle/>
          <a:p>
            <a:r>
              <a:rPr lang="zh-TW" altLang="en-US" sz="3200" dirty="0" smtClean="0">
                <a:latin typeface="標楷體" panose="03000509000000000000" pitchFamily="65" charset="-120"/>
                <a:ea typeface="標楷體" panose="03000509000000000000" pitchFamily="65" charset="-120"/>
              </a:rPr>
              <a:t>本節</a:t>
            </a:r>
            <a:r>
              <a:rPr lang="zh-TW" altLang="en-US" sz="3200" dirty="0">
                <a:latin typeface="標楷體" panose="03000509000000000000" pitchFamily="65" charset="-120"/>
                <a:ea typeface="標楷體" panose="03000509000000000000" pitchFamily="65" charset="-120"/>
              </a:rPr>
              <a:t>介紹</a:t>
            </a:r>
          </a:p>
        </p:txBody>
      </p:sp>
      <p:sp>
        <p:nvSpPr>
          <p:cNvPr id="9" name="文字方塊 8"/>
          <p:cNvSpPr txBox="1"/>
          <p:nvPr/>
        </p:nvSpPr>
        <p:spPr>
          <a:xfrm>
            <a:off x="6570278" y="3539550"/>
            <a:ext cx="2016224" cy="461665"/>
          </a:xfrm>
          <a:prstGeom prst="rect">
            <a:avLst/>
          </a:prstGeom>
          <a:noFill/>
        </p:spPr>
        <p:txBody>
          <a:bodyPr wrap="square" rtlCol="0">
            <a:spAutoFit/>
          </a:bodyPr>
          <a:lstStyle/>
          <a:p>
            <a:r>
              <a:rPr lang="zh-TW" altLang="en-US" sz="2400" dirty="0" smtClean="0">
                <a:latin typeface="標楷體" panose="03000509000000000000" pitchFamily="65" charset="-120"/>
                <a:ea typeface="標楷體" panose="03000509000000000000" pitchFamily="65" charset="-120"/>
              </a:rPr>
              <a:t>關鍵詞彙</a:t>
            </a:r>
            <a:endParaRPr lang="zh-TW" altLang="en-US" sz="2400" dirty="0">
              <a:latin typeface="標楷體" panose="03000509000000000000" pitchFamily="65" charset="-120"/>
              <a:ea typeface="標楷體" panose="03000509000000000000" pitchFamily="65" charset="-120"/>
            </a:endParaRPr>
          </a:p>
        </p:txBody>
      </p:sp>
      <p:sp>
        <p:nvSpPr>
          <p:cNvPr id="10" name="文字方塊 9"/>
          <p:cNvSpPr txBox="1"/>
          <p:nvPr/>
        </p:nvSpPr>
        <p:spPr>
          <a:xfrm>
            <a:off x="6950054" y="4050052"/>
            <a:ext cx="1692300" cy="2585323"/>
          </a:xfrm>
          <a:prstGeom prst="rect">
            <a:avLst/>
          </a:prstGeom>
          <a:noFill/>
          <a:ln>
            <a:solidFill>
              <a:schemeClr val="tx1"/>
            </a:solidFill>
          </a:ln>
        </p:spPr>
        <p:txBody>
          <a:bodyPr wrap="square" rtlCol="0">
            <a:spAutoFit/>
          </a:bodyPr>
          <a:lstStyle/>
          <a:p>
            <a:pPr marL="285750" indent="-285750" algn="l">
              <a:buFont typeface="Wingdings" panose="05000000000000000000" pitchFamily="2" charset="2"/>
              <a:buChar char="u"/>
            </a:pPr>
            <a:r>
              <a:rPr lang="zh-TW" altLang="en-US" dirty="0" smtClean="0">
                <a:latin typeface="Times New Roman" pitchFamily="18" charset="0"/>
                <a:ea typeface="標楷體" pitchFamily="65" charset="-120"/>
                <a:cs typeface="Times New Roman" pitchFamily="18" charset="0"/>
              </a:rPr>
              <a:t>成員</a:t>
            </a:r>
            <a:endParaRPr lang="en-US" altLang="zh-TW" dirty="0" smtClean="0">
              <a:latin typeface="Times New Roman" pitchFamily="18" charset="0"/>
              <a:ea typeface="標楷體" pitchFamily="65" charset="-120"/>
              <a:cs typeface="Times New Roman" pitchFamily="18" charset="0"/>
            </a:endParaRPr>
          </a:p>
          <a:p>
            <a:pPr marL="285750" indent="-285750" algn="l">
              <a:buFont typeface="Wingdings" panose="05000000000000000000" pitchFamily="2" charset="2"/>
              <a:buChar char="u"/>
            </a:pPr>
            <a:r>
              <a:rPr lang="zh-TW" altLang="en-US" dirty="0" smtClean="0">
                <a:latin typeface="Times New Roman" pitchFamily="18" charset="0"/>
                <a:ea typeface="標楷體" pitchFamily="65" charset="-120"/>
                <a:cs typeface="Times New Roman" pitchFamily="18" charset="0"/>
              </a:rPr>
              <a:t>修飾子</a:t>
            </a:r>
            <a:endParaRPr lang="en-US" altLang="zh-TW" dirty="0" smtClean="0">
              <a:latin typeface="Times New Roman" pitchFamily="18" charset="0"/>
              <a:ea typeface="標楷體" pitchFamily="65" charset="-120"/>
              <a:cs typeface="Times New Roman" pitchFamily="18" charset="0"/>
            </a:endParaRPr>
          </a:p>
          <a:p>
            <a:pPr marL="285750" indent="-285750" algn="l">
              <a:buFont typeface="Wingdings" panose="05000000000000000000" pitchFamily="2" charset="2"/>
              <a:buChar char="u"/>
            </a:pPr>
            <a:r>
              <a:rPr lang="zh-TW" altLang="en-US" dirty="0" smtClean="0">
                <a:latin typeface="Times New Roman" pitchFamily="18" charset="0"/>
                <a:ea typeface="標楷體" pitchFamily="65" charset="-120"/>
                <a:cs typeface="Times New Roman" pitchFamily="18" charset="0"/>
              </a:rPr>
              <a:t>封裝</a:t>
            </a:r>
            <a:endParaRPr lang="en-US" altLang="zh-TW" dirty="0">
              <a:latin typeface="Times New Roman" pitchFamily="18" charset="0"/>
              <a:ea typeface="標楷體" pitchFamily="65" charset="-120"/>
              <a:cs typeface="Times New Roman" pitchFamily="18" charset="0"/>
            </a:endParaRPr>
          </a:p>
          <a:p>
            <a:pPr marL="285750" indent="-285750" algn="l">
              <a:buFont typeface="Wingdings" panose="05000000000000000000" pitchFamily="2" charset="2"/>
              <a:buChar char="u"/>
            </a:pPr>
            <a:r>
              <a:rPr lang="zh-TW" altLang="en-US" dirty="0" smtClean="0">
                <a:latin typeface="Times New Roman" pitchFamily="18" charset="0"/>
                <a:ea typeface="標楷體" pitchFamily="65" charset="-120"/>
                <a:cs typeface="Times New Roman" pitchFamily="18" charset="0"/>
              </a:rPr>
              <a:t>多載</a:t>
            </a:r>
            <a:endParaRPr lang="en-US" altLang="zh-TW" dirty="0" smtClean="0">
              <a:latin typeface="Times New Roman" pitchFamily="18" charset="0"/>
              <a:ea typeface="標楷體" pitchFamily="65" charset="-120"/>
              <a:cs typeface="Times New Roman" pitchFamily="18" charset="0"/>
            </a:endParaRPr>
          </a:p>
          <a:p>
            <a:pPr marL="285750" indent="-285750" algn="l">
              <a:buFont typeface="Wingdings" panose="05000000000000000000" pitchFamily="2" charset="2"/>
              <a:buChar char="u"/>
            </a:pPr>
            <a:r>
              <a:rPr lang="zh-TW" altLang="en-US" dirty="0" smtClean="0">
                <a:latin typeface="Times New Roman" pitchFamily="18" charset="0"/>
                <a:ea typeface="標楷體" pitchFamily="65" charset="-120"/>
                <a:cs typeface="Times New Roman" pitchFamily="18" charset="0"/>
              </a:rPr>
              <a:t>建構式</a:t>
            </a:r>
            <a:endParaRPr lang="en-US" altLang="zh-TW" dirty="0" smtClean="0">
              <a:latin typeface="Times New Roman" pitchFamily="18" charset="0"/>
              <a:ea typeface="標楷體" pitchFamily="65" charset="-120"/>
              <a:cs typeface="Times New Roman" pitchFamily="18" charset="0"/>
            </a:endParaRPr>
          </a:p>
          <a:p>
            <a:pPr marL="285750" indent="-285750" algn="l">
              <a:buFont typeface="Wingdings" panose="05000000000000000000" pitchFamily="2" charset="2"/>
              <a:buChar char="u"/>
            </a:pPr>
            <a:r>
              <a:rPr lang="zh-TW" altLang="en-US" dirty="0" smtClean="0">
                <a:latin typeface="Times New Roman" pitchFamily="18" charset="0"/>
                <a:ea typeface="標楷體" pitchFamily="65" charset="-120"/>
                <a:cs typeface="Times New Roman" pitchFamily="18" charset="0"/>
              </a:rPr>
              <a:t>實體變數</a:t>
            </a:r>
            <a:endParaRPr lang="en-US" altLang="zh-TW" dirty="0" smtClean="0">
              <a:latin typeface="Times New Roman" pitchFamily="18" charset="0"/>
              <a:ea typeface="標楷體" pitchFamily="65" charset="-120"/>
              <a:cs typeface="Times New Roman" pitchFamily="18" charset="0"/>
            </a:endParaRPr>
          </a:p>
          <a:p>
            <a:pPr marL="285750" indent="-285750" algn="l">
              <a:buFont typeface="Wingdings" panose="05000000000000000000" pitchFamily="2" charset="2"/>
              <a:buChar char="u"/>
            </a:pPr>
            <a:r>
              <a:rPr lang="zh-TW" altLang="en-US" kern="0" dirty="0" smtClean="0">
                <a:latin typeface="標楷體" panose="03000509000000000000" pitchFamily="65" charset="-120"/>
                <a:ea typeface="標楷體" panose="03000509000000000000" pitchFamily="65" charset="-120"/>
                <a:cs typeface="Times New Roman" pitchFamily="18" charset="0"/>
              </a:rPr>
              <a:t>實體方法</a:t>
            </a:r>
          </a:p>
          <a:p>
            <a:pPr marL="285750" indent="-285750" algn="l">
              <a:buFont typeface="Wingdings" panose="05000000000000000000" pitchFamily="2" charset="2"/>
              <a:buChar char="u"/>
            </a:pPr>
            <a:r>
              <a:rPr lang="zh-TW" altLang="en-US" kern="0" dirty="0" smtClean="0">
                <a:latin typeface="標楷體" panose="03000509000000000000" pitchFamily="65" charset="-120"/>
                <a:ea typeface="標楷體" panose="03000509000000000000" pitchFamily="65" charset="-120"/>
                <a:cs typeface="Times New Roman" pitchFamily="18" charset="0"/>
              </a:rPr>
              <a:t>類別變數</a:t>
            </a:r>
            <a:endParaRPr lang="en-US" altLang="zh-TW" kern="0" dirty="0" smtClean="0">
              <a:latin typeface="標楷體" panose="03000509000000000000" pitchFamily="65" charset="-120"/>
              <a:ea typeface="標楷體" panose="03000509000000000000" pitchFamily="65" charset="-120"/>
              <a:cs typeface="Times New Roman" pitchFamily="18" charset="0"/>
            </a:endParaRPr>
          </a:p>
          <a:p>
            <a:pPr marL="285750" indent="-285750" algn="l">
              <a:buFont typeface="Wingdings" panose="05000000000000000000" pitchFamily="2" charset="2"/>
              <a:buChar char="u"/>
            </a:pPr>
            <a:r>
              <a:rPr lang="zh-TW" altLang="en-US" kern="0" dirty="0" smtClean="0">
                <a:latin typeface="標楷體" panose="03000509000000000000" pitchFamily="65" charset="-120"/>
                <a:ea typeface="標楷體" panose="03000509000000000000" pitchFamily="65" charset="-120"/>
                <a:cs typeface="Times New Roman" pitchFamily="18" charset="0"/>
              </a:rPr>
              <a:t>類別方法</a:t>
            </a:r>
          </a:p>
        </p:txBody>
      </p:sp>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1556792"/>
            <a:ext cx="1219200" cy="1219200"/>
          </a:xfrm>
          <a:prstGeom prst="rect">
            <a:avLst/>
          </a:prstGeom>
        </p:spPr>
      </p:pic>
    </p:spTree>
    <p:extLst>
      <p:ext uri="{BB962C8B-B14F-4D97-AF65-F5344CB8AC3E}">
        <p14:creationId xmlns:p14="http://schemas.microsoft.com/office/powerpoint/2010/main" val="31342741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3.2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類別的功能</a:t>
            </a:r>
            <a:endParaRPr lang="zh-TW" altLang="en-US" dirty="0" smtClean="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lstStyle/>
          <a:p>
            <a:pPr>
              <a:lnSpc>
                <a:spcPts val="3360"/>
              </a:lnSpc>
              <a:buBlip>
                <a:blip r:embed="rId3"/>
              </a:buBlip>
              <a:defRPr/>
            </a:pPr>
            <a:r>
              <a:rPr lang="zh-TW" altLang="en-US" b="1" dirty="0" smtClean="0">
                <a:latin typeface="Times New Roman" pitchFamily="18" charset="0"/>
                <a:ea typeface="標楷體" pitchFamily="65" charset="-120"/>
                <a:cs typeface="Times New Roman" pitchFamily="18" charset="0"/>
              </a:rPr>
              <a:t>成員存取限制</a:t>
            </a:r>
            <a:r>
              <a:rPr lang="en-US" altLang="zh-TW" b="1" dirty="0" smtClean="0">
                <a:latin typeface="Times New Roman" pitchFamily="18" charset="0"/>
                <a:ea typeface="標楷體" pitchFamily="65" charset="-120"/>
                <a:cs typeface="Times New Roman" pitchFamily="18" charset="0"/>
              </a:rPr>
              <a:t>(</a:t>
            </a:r>
            <a:r>
              <a:rPr lang="en-US" altLang="zh-TW" b="1" dirty="0">
                <a:latin typeface="Times New Roman" pitchFamily="18" charset="0"/>
                <a:ea typeface="標楷體" pitchFamily="65" charset="-120"/>
                <a:cs typeface="Times New Roman" pitchFamily="18" charset="0"/>
              </a:rPr>
              <a:t>1</a:t>
            </a:r>
            <a:r>
              <a:rPr lang="en-US" altLang="zh-TW" b="1" dirty="0" smtClean="0">
                <a:latin typeface="Times New Roman" pitchFamily="18" charset="0"/>
                <a:ea typeface="標楷體" pitchFamily="65" charset="-120"/>
                <a:cs typeface="Times New Roman" pitchFamily="18" charset="0"/>
              </a:rPr>
              <a:t>/4)</a:t>
            </a:r>
            <a:endParaRPr lang="zh-TW" altLang="en-US" b="1" dirty="0" smtClean="0">
              <a:latin typeface="Times New Roman" pitchFamily="18" charset="0"/>
              <a:ea typeface="標楷體" pitchFamily="65" charset="-120"/>
              <a:cs typeface="Times New Roman" pitchFamily="18" charset="0"/>
            </a:endParaRPr>
          </a:p>
          <a:p>
            <a:pPr marL="0" indent="0" algn="just" eaLnBrk="1" fontAlgn="ctr" hangingPunct="1">
              <a:lnSpc>
                <a:spcPts val="3360"/>
              </a:lnSpc>
              <a:spcBef>
                <a:spcPct val="50000"/>
              </a:spcBef>
              <a:buFontTx/>
              <a:buNone/>
              <a:defRPr/>
            </a:pPr>
            <a:r>
              <a:rPr lang="zh-TW" altLang="en-US" sz="2000" dirty="0" smtClean="0">
                <a:latin typeface="Times New Roman" pitchFamily="18" charset="0"/>
                <a:ea typeface="標楷體" pitchFamily="65" charset="-120"/>
                <a:cs typeface="Times New Roman" pitchFamily="18" charset="0"/>
              </a:rPr>
              <a:t>        成員</a:t>
            </a:r>
            <a:r>
              <a:rPr lang="en-US" altLang="zh-TW" sz="2000" dirty="0" smtClean="0">
                <a:latin typeface="Times New Roman" pitchFamily="18" charset="0"/>
                <a:ea typeface="標楷體" pitchFamily="65" charset="-120"/>
                <a:cs typeface="Times New Roman" pitchFamily="18" charset="0"/>
              </a:rPr>
              <a:t>(member)</a:t>
            </a:r>
            <a:r>
              <a:rPr lang="zh-TW" altLang="en-US" sz="2000" dirty="0" smtClean="0">
                <a:latin typeface="Times New Roman" pitchFamily="18" charset="0"/>
                <a:ea typeface="標楷體" pitchFamily="65" charset="-120"/>
                <a:cs typeface="Times New Roman" pitchFamily="18" charset="0"/>
              </a:rPr>
              <a:t>的資料被毫無限制的存取，任誰都可以指定任意值給成員，</a:t>
            </a:r>
            <a:r>
              <a:rPr lang="en-US" altLang="zh-TW" sz="2000" dirty="0" smtClean="0">
                <a:latin typeface="Times New Roman" pitchFamily="18" charset="0"/>
                <a:ea typeface="標楷體" pitchFamily="65" charset="-120"/>
                <a:cs typeface="Times New Roman" pitchFamily="18" charset="0"/>
              </a:rPr>
              <a:t>Java </a:t>
            </a:r>
            <a:r>
              <a:rPr lang="zh-TW" altLang="en-US" sz="2000" dirty="0" smtClean="0">
                <a:latin typeface="Times New Roman" pitchFamily="18" charset="0"/>
                <a:ea typeface="標楷體" pitchFamily="65" charset="-120"/>
                <a:cs typeface="Times New Roman" pitchFamily="18" charset="0"/>
              </a:rPr>
              <a:t>語言為了防止這種現象的</a:t>
            </a:r>
            <a:r>
              <a:rPr lang="zh-TW" altLang="en-US" sz="2000" dirty="0">
                <a:latin typeface="Times New Roman" pitchFamily="18" charset="0"/>
                <a:ea typeface="標楷體" pitchFamily="65" charset="-120"/>
                <a:cs typeface="Times New Roman" pitchFamily="18" charset="0"/>
              </a:rPr>
              <a:t>產生，規定</a:t>
            </a:r>
            <a:r>
              <a:rPr lang="zh-TW" altLang="en-US" sz="2000" dirty="0" smtClean="0">
                <a:latin typeface="Times New Roman" pitchFamily="18" charset="0"/>
                <a:ea typeface="標楷體" pitchFamily="65" charset="-120"/>
                <a:cs typeface="Times New Roman" pitchFamily="18" charset="0"/>
              </a:rPr>
              <a:t>：</a:t>
            </a:r>
            <a:r>
              <a:rPr lang="zh-TW" altLang="en-US" sz="2000" dirty="0" smtClean="0">
                <a:solidFill>
                  <a:srgbClr val="FF0000"/>
                </a:solidFill>
                <a:latin typeface="Times New Roman" pitchFamily="18" charset="0"/>
                <a:ea typeface="標楷體" pitchFamily="65" charset="-120"/>
                <a:cs typeface="Times New Roman" pitchFamily="18" charset="0"/>
              </a:rPr>
              <a:t>有一種成員的資料不能任由類別外部的任何人隨意存取。</a:t>
            </a:r>
            <a:endParaRPr lang="zh-TW" altLang="en-US" sz="2000" dirty="0">
              <a:solidFill>
                <a:srgbClr val="FF0000"/>
              </a:solidFill>
              <a:latin typeface="Times New Roman" pitchFamily="18" charset="0"/>
              <a:ea typeface="標楷體" pitchFamily="65" charset="-120"/>
              <a:cs typeface="Times New Roman" pitchFamily="18" charset="0"/>
            </a:endParaRPr>
          </a:p>
          <a:p>
            <a:pPr marL="0" indent="0" algn="just" eaLnBrk="1" fontAlgn="ctr" hangingPunct="1">
              <a:lnSpc>
                <a:spcPts val="3360"/>
              </a:lnSpc>
              <a:spcBef>
                <a:spcPct val="50000"/>
              </a:spcBef>
              <a:buFontTx/>
              <a:buNone/>
              <a:defRPr/>
            </a:pPr>
            <a:endParaRPr lang="zh-TW" altLang="en-US" sz="2000" dirty="0" smtClean="0">
              <a:latin typeface="Times New Roman" pitchFamily="18" charset="0"/>
              <a:ea typeface="標楷體" pitchFamily="65" charset="-120"/>
              <a:cs typeface="Times New Roman" pitchFamily="18" charset="0"/>
            </a:endParaRPr>
          </a:p>
          <a:p>
            <a:pPr marL="0" indent="0">
              <a:buFontTx/>
              <a:buNone/>
              <a:defRPr/>
            </a:pPr>
            <a:endParaRPr lang="en-US" altLang="zh-TW" sz="2400" b="1" dirty="0" smtClean="0">
              <a:solidFill>
                <a:srgbClr val="002060"/>
              </a:solidFill>
              <a:latin typeface="Times New Roman" pitchFamily="18" charset="0"/>
              <a:ea typeface="標楷體" pitchFamily="65" charset="-120"/>
              <a:cs typeface="Times New Roman" pitchFamily="18" charset="0"/>
            </a:endParaRPr>
          </a:p>
          <a:p>
            <a:pPr lvl="1">
              <a:defRPr/>
            </a:pPr>
            <a:endParaRPr lang="zh-TW" altLang="en-US" sz="2000" b="1" dirty="0">
              <a:solidFill>
                <a:srgbClr val="002060"/>
              </a:solidFill>
              <a:latin typeface="Times New Roman" pitchFamily="18" charset="0"/>
              <a:ea typeface="標楷體" pitchFamily="65" charset="-120"/>
              <a:cs typeface="Times New Roman" pitchFamily="18" charset="0"/>
            </a:endParaRPr>
          </a:p>
          <a:p>
            <a:pPr>
              <a:defRPr/>
            </a:pPr>
            <a:endParaRPr lang="zh-TW" altLang="en-US" dirty="0"/>
          </a:p>
        </p:txBody>
      </p:sp>
      <p:sp>
        <p:nvSpPr>
          <p:cNvPr id="4100" name="頁尾版面配置區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r>
              <a:rPr lang="en-US" altLang="zh-TW" smtClean="0">
                <a:latin typeface="Courier New" panose="02070309020205020404" pitchFamily="49" charset="0"/>
              </a:rPr>
              <a:t>NTUT MMS LAB</a:t>
            </a:r>
          </a:p>
        </p:txBody>
      </p:sp>
      <p:sp>
        <p:nvSpPr>
          <p:cNvPr id="4101"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fld id="{0AE26B4E-6FC7-4890-82DA-557F3783C0CD}" type="slidenum">
              <a:rPr lang="en-US" altLang="zh-TW">
                <a:latin typeface="Courier New" panose="02070309020205020404" pitchFamily="49" charset="0"/>
              </a:rPr>
              <a:pPr eaLnBrk="1" hangingPunct="1"/>
              <a:t>19</a:t>
            </a:fld>
            <a:endParaRPr lang="en-US" altLang="zh-TW">
              <a:latin typeface="Courier New" panose="02070309020205020404" pitchFamily="49" charset="0"/>
            </a:endParaRPr>
          </a:p>
        </p:txBody>
      </p:sp>
      <p:pic>
        <p:nvPicPr>
          <p:cNvPr id="4102" name="Picture 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4088" y="3500438"/>
            <a:ext cx="5084762"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94378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itchFamily="18" charset="0"/>
                <a:ea typeface="標楷體" pitchFamily="65" charset="-120"/>
                <a:cs typeface="Times New Roman" pitchFamily="18" charset="0"/>
              </a:rPr>
              <a:t>3.1 </a:t>
            </a:r>
            <a:r>
              <a:rPr lang="zh-TW" altLang="en-US" dirty="0">
                <a:latin typeface="Times New Roman" pitchFamily="18" charset="0"/>
                <a:ea typeface="標楷體" pitchFamily="65" charset="-120"/>
                <a:cs typeface="Times New Roman" pitchFamily="18" charset="0"/>
              </a:rPr>
              <a:t>類別的基礎知識</a:t>
            </a:r>
            <a:endParaRPr lang="zh-TW" altLang="en-US" dirty="0"/>
          </a:p>
        </p:txBody>
      </p:sp>
      <p:sp>
        <p:nvSpPr>
          <p:cNvPr id="5" name="投影片編號版面配置區 4"/>
          <p:cNvSpPr>
            <a:spLocks noGrp="1"/>
          </p:cNvSpPr>
          <p:nvPr>
            <p:ph type="sldNum" sz="quarter" idx="12"/>
          </p:nvPr>
        </p:nvSpPr>
        <p:spPr/>
        <p:txBody>
          <a:bodyPr/>
          <a:lstStyle/>
          <a:p>
            <a:pPr>
              <a:defRPr/>
            </a:pPr>
            <a:fld id="{66871BDD-994F-466C-8153-A686AD97389A}" type="slidenum">
              <a:rPr lang="en-US" altLang="zh-TW" smtClean="0"/>
              <a:pPr>
                <a:defRPr/>
              </a:pPr>
              <a:t>2</a:t>
            </a:fld>
            <a:endParaRPr lang="en-US" altLang="zh-TW"/>
          </a:p>
        </p:txBody>
      </p:sp>
      <p:sp>
        <p:nvSpPr>
          <p:cNvPr id="7" name="文字方塊 6"/>
          <p:cNvSpPr txBox="1"/>
          <p:nvPr/>
        </p:nvSpPr>
        <p:spPr>
          <a:xfrm>
            <a:off x="2264799" y="1964353"/>
            <a:ext cx="4464496" cy="1323439"/>
          </a:xfrm>
          <a:prstGeom prst="rect">
            <a:avLst/>
          </a:prstGeom>
          <a:noFill/>
        </p:spPr>
        <p:txBody>
          <a:bodyPr wrap="square" rtlCol="0">
            <a:spAutoFit/>
          </a:bodyPr>
          <a:lstStyle/>
          <a:p>
            <a:pPr marL="457200" indent="-457200" algn="l">
              <a:buFont typeface="Wingdings" panose="05000000000000000000" pitchFamily="2" charset="2"/>
              <a:buChar char="l"/>
            </a:pPr>
            <a:r>
              <a:rPr lang="zh-TW" altLang="en-US" sz="2000" dirty="0">
                <a:latin typeface="Times New Roman" pitchFamily="18" charset="0"/>
                <a:ea typeface="標楷體" pitchFamily="65" charset="-120"/>
                <a:cs typeface="Times New Roman" pitchFamily="18" charset="0"/>
              </a:rPr>
              <a:t>類別的基本介紹</a:t>
            </a:r>
          </a:p>
          <a:p>
            <a:pPr marL="457200" indent="-457200" algn="l">
              <a:buFont typeface="Wingdings" panose="05000000000000000000" pitchFamily="2" charset="2"/>
              <a:buChar char="l"/>
            </a:pPr>
            <a:r>
              <a:rPr lang="zh-TW" altLang="en-US" sz="2000" kern="0" dirty="0">
                <a:latin typeface="標楷體" panose="03000509000000000000" pitchFamily="65" charset="-120"/>
                <a:ea typeface="標楷體" panose="03000509000000000000" pitchFamily="65" charset="-120"/>
                <a:cs typeface="Times New Roman" pitchFamily="18" charset="0"/>
              </a:rPr>
              <a:t>建立新物件及存取成員</a:t>
            </a:r>
            <a:r>
              <a:rPr lang="zh-TW" altLang="en-US" sz="2000" kern="0" dirty="0" smtClean="0">
                <a:latin typeface="標楷體" panose="03000509000000000000" pitchFamily="65" charset="-120"/>
                <a:ea typeface="標楷體" panose="03000509000000000000" pitchFamily="65" charset="-120"/>
                <a:cs typeface="Times New Roman" pitchFamily="18" charset="0"/>
              </a:rPr>
              <a:t>資料</a:t>
            </a:r>
            <a:endParaRPr lang="en-US" altLang="zh-TW" sz="2000" kern="0" dirty="0" smtClean="0">
              <a:latin typeface="標楷體" panose="03000509000000000000" pitchFamily="65" charset="-120"/>
              <a:ea typeface="標楷體" panose="03000509000000000000" pitchFamily="65" charset="-120"/>
              <a:cs typeface="Times New Roman" pitchFamily="18" charset="0"/>
            </a:endParaRPr>
          </a:p>
          <a:p>
            <a:pPr marL="457200" indent="-457200" algn="l">
              <a:buFont typeface="Wingdings" panose="05000000000000000000" pitchFamily="2" charset="2"/>
              <a:buChar char="l"/>
            </a:pPr>
            <a:r>
              <a:rPr lang="zh-TW" altLang="en-US" sz="2000" dirty="0">
                <a:latin typeface="Times New Roman" pitchFamily="18" charset="0"/>
                <a:ea typeface="標楷體" pitchFamily="65" charset="-120"/>
                <a:cs typeface="Times New Roman" pitchFamily="18" charset="0"/>
              </a:rPr>
              <a:t>物件的欄位與</a:t>
            </a:r>
            <a:r>
              <a:rPr lang="zh-TW" altLang="en-US" sz="2000" dirty="0" smtClean="0">
                <a:latin typeface="Times New Roman" pitchFamily="18" charset="0"/>
                <a:ea typeface="標楷體" pitchFamily="65" charset="-120"/>
                <a:cs typeface="Times New Roman" pitchFamily="18" charset="0"/>
              </a:rPr>
              <a:t>方法</a:t>
            </a:r>
            <a:endParaRPr lang="en-US" altLang="zh-TW" sz="2000" dirty="0" smtClean="0">
              <a:latin typeface="Times New Roman" pitchFamily="18" charset="0"/>
              <a:ea typeface="標楷體" pitchFamily="65" charset="-120"/>
              <a:cs typeface="Times New Roman" pitchFamily="18" charset="0"/>
            </a:endParaRPr>
          </a:p>
          <a:p>
            <a:pPr marL="457200" indent="-457200" algn="l">
              <a:buFont typeface="Wingdings" panose="05000000000000000000" pitchFamily="2" charset="2"/>
              <a:buChar char="l"/>
            </a:pPr>
            <a:r>
              <a:rPr lang="zh-TW" altLang="en-US" sz="2000" dirty="0" smtClean="0">
                <a:latin typeface="Times New Roman" pitchFamily="18" charset="0"/>
                <a:ea typeface="標楷體" pitchFamily="65" charset="-120"/>
                <a:cs typeface="Times New Roman" pitchFamily="18" charset="0"/>
              </a:rPr>
              <a:t>引數及傳回值</a:t>
            </a:r>
            <a:endParaRPr lang="en-US" altLang="zh-TW" sz="2000" kern="0" dirty="0" smtClean="0">
              <a:latin typeface="標楷體" panose="03000509000000000000" pitchFamily="65" charset="-120"/>
              <a:ea typeface="標楷體" panose="03000509000000000000" pitchFamily="65" charset="-120"/>
              <a:cs typeface="Times New Roman" pitchFamily="18" charset="0"/>
            </a:endParaRPr>
          </a:p>
        </p:txBody>
      </p:sp>
      <p:sp>
        <p:nvSpPr>
          <p:cNvPr id="8" name="文字方塊 7"/>
          <p:cNvSpPr txBox="1"/>
          <p:nvPr/>
        </p:nvSpPr>
        <p:spPr>
          <a:xfrm>
            <a:off x="1760743" y="1431282"/>
            <a:ext cx="2736304" cy="584775"/>
          </a:xfrm>
          <a:prstGeom prst="rect">
            <a:avLst/>
          </a:prstGeom>
          <a:noFill/>
        </p:spPr>
        <p:txBody>
          <a:bodyPr wrap="square" rtlCol="0">
            <a:spAutoFit/>
          </a:bodyPr>
          <a:lstStyle/>
          <a:p>
            <a:r>
              <a:rPr lang="zh-TW" altLang="en-US" sz="3200" dirty="0" smtClean="0">
                <a:latin typeface="標楷體" panose="03000509000000000000" pitchFamily="65" charset="-120"/>
                <a:ea typeface="標楷體" panose="03000509000000000000" pitchFamily="65" charset="-120"/>
              </a:rPr>
              <a:t>本節</a:t>
            </a:r>
            <a:r>
              <a:rPr lang="zh-TW" altLang="en-US" sz="3200" dirty="0">
                <a:latin typeface="標楷體" panose="03000509000000000000" pitchFamily="65" charset="-120"/>
                <a:ea typeface="標楷體" panose="03000509000000000000" pitchFamily="65" charset="-120"/>
              </a:rPr>
              <a:t>介紹</a:t>
            </a:r>
          </a:p>
        </p:txBody>
      </p:sp>
      <p:sp>
        <p:nvSpPr>
          <p:cNvPr id="9" name="文字方塊 8"/>
          <p:cNvSpPr txBox="1"/>
          <p:nvPr/>
        </p:nvSpPr>
        <p:spPr>
          <a:xfrm>
            <a:off x="6570278" y="3539550"/>
            <a:ext cx="2016224" cy="461665"/>
          </a:xfrm>
          <a:prstGeom prst="rect">
            <a:avLst/>
          </a:prstGeom>
          <a:noFill/>
        </p:spPr>
        <p:txBody>
          <a:bodyPr wrap="square" rtlCol="0">
            <a:spAutoFit/>
          </a:bodyPr>
          <a:lstStyle/>
          <a:p>
            <a:r>
              <a:rPr lang="zh-TW" altLang="en-US" sz="2400" dirty="0" smtClean="0">
                <a:latin typeface="標楷體" panose="03000509000000000000" pitchFamily="65" charset="-120"/>
                <a:ea typeface="標楷體" panose="03000509000000000000" pitchFamily="65" charset="-120"/>
              </a:rPr>
              <a:t>關鍵詞彙</a:t>
            </a:r>
            <a:endParaRPr lang="zh-TW" altLang="en-US" sz="2400" dirty="0">
              <a:latin typeface="標楷體" panose="03000509000000000000" pitchFamily="65" charset="-120"/>
              <a:ea typeface="標楷體" panose="03000509000000000000" pitchFamily="65" charset="-120"/>
            </a:endParaRPr>
          </a:p>
        </p:txBody>
      </p:sp>
      <p:sp>
        <p:nvSpPr>
          <p:cNvPr id="10" name="文字方塊 9"/>
          <p:cNvSpPr txBox="1"/>
          <p:nvPr/>
        </p:nvSpPr>
        <p:spPr>
          <a:xfrm>
            <a:off x="6950054" y="4050052"/>
            <a:ext cx="1692300" cy="2031325"/>
          </a:xfrm>
          <a:prstGeom prst="rect">
            <a:avLst/>
          </a:prstGeom>
          <a:noFill/>
          <a:ln>
            <a:solidFill>
              <a:schemeClr val="tx1"/>
            </a:solidFill>
          </a:ln>
        </p:spPr>
        <p:txBody>
          <a:bodyPr wrap="square" rtlCol="0">
            <a:spAutoFit/>
          </a:bodyPr>
          <a:lstStyle/>
          <a:p>
            <a:pPr marL="285750" indent="-285750" algn="l">
              <a:buFont typeface="Wingdings" panose="05000000000000000000" pitchFamily="2" charset="2"/>
              <a:buChar char="u"/>
            </a:pPr>
            <a:r>
              <a:rPr lang="zh-TW" altLang="en-US" dirty="0" smtClean="0">
                <a:latin typeface="Times New Roman" pitchFamily="18" charset="0"/>
                <a:ea typeface="標楷體" pitchFamily="65" charset="-120"/>
                <a:cs typeface="Times New Roman" pitchFamily="18" charset="0"/>
              </a:rPr>
              <a:t>類別</a:t>
            </a:r>
            <a:endParaRPr lang="en-US" altLang="zh-TW" dirty="0" smtClean="0">
              <a:latin typeface="Times New Roman" pitchFamily="18" charset="0"/>
              <a:ea typeface="標楷體" pitchFamily="65" charset="-120"/>
              <a:cs typeface="Times New Roman" pitchFamily="18" charset="0"/>
            </a:endParaRPr>
          </a:p>
          <a:p>
            <a:pPr marL="285750" indent="-285750" algn="l">
              <a:buFont typeface="Wingdings" panose="05000000000000000000" pitchFamily="2" charset="2"/>
              <a:buChar char="u"/>
            </a:pPr>
            <a:r>
              <a:rPr lang="zh-TW" altLang="en-US" dirty="0" smtClean="0">
                <a:latin typeface="Times New Roman" pitchFamily="18" charset="0"/>
                <a:ea typeface="標楷體" pitchFamily="65" charset="-120"/>
                <a:cs typeface="Times New Roman" pitchFamily="18" charset="0"/>
              </a:rPr>
              <a:t>資料成員</a:t>
            </a:r>
            <a:endParaRPr lang="en-US" altLang="zh-TW" dirty="0" smtClean="0">
              <a:latin typeface="Times New Roman" pitchFamily="18" charset="0"/>
              <a:ea typeface="標楷體" pitchFamily="65" charset="-120"/>
              <a:cs typeface="Times New Roman" pitchFamily="18" charset="0"/>
            </a:endParaRPr>
          </a:p>
          <a:p>
            <a:pPr marL="285750" indent="-285750" algn="l">
              <a:buFont typeface="Wingdings" panose="05000000000000000000" pitchFamily="2" charset="2"/>
              <a:buChar char="u"/>
            </a:pPr>
            <a:r>
              <a:rPr lang="zh-TW" altLang="en-US" dirty="0" smtClean="0">
                <a:latin typeface="Times New Roman" pitchFamily="18" charset="0"/>
                <a:ea typeface="標楷體" pitchFamily="65" charset="-120"/>
                <a:cs typeface="Times New Roman" pitchFamily="18" charset="0"/>
              </a:rPr>
              <a:t>物件</a:t>
            </a:r>
            <a:endParaRPr lang="en-US" altLang="zh-TW" dirty="0" smtClean="0">
              <a:latin typeface="Times New Roman" pitchFamily="18" charset="0"/>
              <a:ea typeface="標楷體" pitchFamily="65" charset="-120"/>
              <a:cs typeface="Times New Roman" pitchFamily="18" charset="0"/>
            </a:endParaRPr>
          </a:p>
          <a:p>
            <a:pPr marL="285750" indent="-285750" algn="l">
              <a:buFont typeface="Wingdings" panose="05000000000000000000" pitchFamily="2" charset="2"/>
              <a:buChar char="u"/>
            </a:pPr>
            <a:r>
              <a:rPr lang="zh-TW" altLang="en-US" dirty="0" smtClean="0">
                <a:latin typeface="Times New Roman" pitchFamily="18" charset="0"/>
                <a:ea typeface="標楷體" pitchFamily="65" charset="-120"/>
                <a:cs typeface="Times New Roman" pitchFamily="18" charset="0"/>
              </a:rPr>
              <a:t>欄位</a:t>
            </a:r>
            <a:endParaRPr lang="en-US" altLang="zh-TW" dirty="0" smtClean="0">
              <a:latin typeface="Times New Roman" pitchFamily="18" charset="0"/>
              <a:ea typeface="標楷體" pitchFamily="65" charset="-120"/>
              <a:cs typeface="Times New Roman" pitchFamily="18" charset="0"/>
            </a:endParaRPr>
          </a:p>
          <a:p>
            <a:pPr marL="285750" indent="-285750" algn="l">
              <a:buFont typeface="Wingdings" panose="05000000000000000000" pitchFamily="2" charset="2"/>
              <a:buChar char="u"/>
            </a:pPr>
            <a:r>
              <a:rPr lang="zh-TW" altLang="en-US" dirty="0" smtClean="0">
                <a:latin typeface="Times New Roman" pitchFamily="18" charset="0"/>
                <a:ea typeface="標楷體" pitchFamily="65" charset="-120"/>
                <a:cs typeface="Times New Roman" pitchFamily="18" charset="0"/>
              </a:rPr>
              <a:t>方法</a:t>
            </a:r>
            <a:endParaRPr lang="en-US" altLang="zh-TW" dirty="0" smtClean="0">
              <a:latin typeface="Times New Roman" pitchFamily="18" charset="0"/>
              <a:ea typeface="標楷體" pitchFamily="65" charset="-120"/>
              <a:cs typeface="Times New Roman" pitchFamily="18" charset="0"/>
            </a:endParaRPr>
          </a:p>
          <a:p>
            <a:pPr marL="285750" indent="-285750" algn="l">
              <a:buFont typeface="Wingdings" panose="05000000000000000000" pitchFamily="2" charset="2"/>
              <a:buChar char="u"/>
            </a:pPr>
            <a:r>
              <a:rPr lang="zh-TW" altLang="en-US" dirty="0" smtClean="0">
                <a:latin typeface="Times New Roman" pitchFamily="18" charset="0"/>
                <a:ea typeface="標楷體" pitchFamily="65" charset="-120"/>
                <a:cs typeface="Times New Roman" pitchFamily="18" charset="0"/>
              </a:rPr>
              <a:t>傳回值</a:t>
            </a:r>
          </a:p>
          <a:p>
            <a:pPr marL="285750" indent="-285750" algn="l">
              <a:buFont typeface="Wingdings" panose="05000000000000000000" pitchFamily="2" charset="2"/>
              <a:buChar char="u"/>
            </a:pPr>
            <a:r>
              <a:rPr lang="zh-TW" altLang="en-US" dirty="0" smtClean="0">
                <a:latin typeface="Times New Roman" pitchFamily="18" charset="0"/>
                <a:ea typeface="標楷體" pitchFamily="65" charset="-120"/>
                <a:cs typeface="Times New Roman" pitchFamily="18" charset="0"/>
              </a:rPr>
              <a:t>引數</a:t>
            </a:r>
            <a:endParaRPr lang="en-US" altLang="zh-TW" dirty="0" smtClean="0">
              <a:latin typeface="Times New Roman" pitchFamily="18" charset="0"/>
              <a:ea typeface="標楷體" pitchFamily="65" charset="-120"/>
              <a:cs typeface="Times New Roman" pitchFamily="18" charset="0"/>
            </a:endParaRPr>
          </a:p>
        </p:txBody>
      </p:sp>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1556792"/>
            <a:ext cx="1219200" cy="1219200"/>
          </a:xfrm>
          <a:prstGeom prst="rect">
            <a:avLst/>
          </a:prstGeom>
        </p:spPr>
      </p:pic>
    </p:spTree>
    <p:extLst>
      <p:ext uri="{BB962C8B-B14F-4D97-AF65-F5344CB8AC3E}">
        <p14:creationId xmlns:p14="http://schemas.microsoft.com/office/powerpoint/2010/main" val="18020220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3.2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類別的功能</a:t>
            </a:r>
            <a:endParaRPr lang="zh-TW" altLang="en-US" dirty="0" smtClean="0">
              <a:ea typeface="標楷體" panose="03000509000000000000" pitchFamily="65" charset="-120"/>
              <a:cs typeface="Times New Roman" panose="02020603050405020304" pitchFamily="18" charset="0"/>
            </a:endParaRPr>
          </a:p>
        </p:txBody>
      </p:sp>
      <p:sp>
        <p:nvSpPr>
          <p:cNvPr id="5127"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fld id="{8FD3D9B3-466C-4B94-AEBC-E938CDC5554C}" type="slidenum">
              <a:rPr lang="en-US" altLang="zh-TW">
                <a:latin typeface="Courier New" panose="02070309020205020404" pitchFamily="49" charset="0"/>
              </a:rPr>
              <a:pPr eaLnBrk="1" hangingPunct="1"/>
              <a:t>20</a:t>
            </a:fld>
            <a:endParaRPr lang="en-US" altLang="zh-TW">
              <a:latin typeface="Courier New" panose="02070309020205020404" pitchFamily="49" charset="0"/>
            </a:endParaRPr>
          </a:p>
        </p:txBody>
      </p:sp>
      <p:sp>
        <p:nvSpPr>
          <p:cNvPr id="5128" name="內容版面配置區 2"/>
          <p:cNvSpPr>
            <a:spLocks noGrp="1"/>
          </p:cNvSpPr>
          <p:nvPr>
            <p:ph idx="1"/>
          </p:nvPr>
        </p:nvSpPr>
        <p:spPr>
          <a:xfrm>
            <a:off x="179388" y="896939"/>
            <a:ext cx="8640762" cy="1451942"/>
          </a:xfrm>
        </p:spPr>
        <p:txBody>
          <a:bodyPr/>
          <a:lstStyle/>
          <a:p>
            <a:pPr>
              <a:lnSpc>
                <a:spcPts val="3360"/>
              </a:lnSpc>
              <a:buBlip>
                <a:blip r:embed="rId3"/>
              </a:buBlip>
              <a:defRPr/>
            </a:pPr>
            <a:r>
              <a:rPr lang="zh-TW" altLang="en-US" b="1" dirty="0">
                <a:latin typeface="Times New Roman" pitchFamily="18" charset="0"/>
                <a:ea typeface="標楷體" pitchFamily="65" charset="-120"/>
                <a:cs typeface="Times New Roman" pitchFamily="18" charset="0"/>
              </a:rPr>
              <a:t>成員存取</a:t>
            </a:r>
            <a:r>
              <a:rPr lang="zh-TW" altLang="en-US" b="1" dirty="0" smtClean="0">
                <a:latin typeface="Times New Roman" pitchFamily="18" charset="0"/>
                <a:ea typeface="標楷體" pitchFamily="65" charset="-120"/>
                <a:cs typeface="Times New Roman" pitchFamily="18" charset="0"/>
              </a:rPr>
              <a:t>限制</a:t>
            </a:r>
            <a:r>
              <a:rPr lang="en-US" altLang="zh-TW" b="1" dirty="0" smtClean="0">
                <a:latin typeface="Times New Roman" pitchFamily="18" charset="0"/>
                <a:ea typeface="標楷體" pitchFamily="65" charset="-120"/>
                <a:cs typeface="Times New Roman" pitchFamily="18" charset="0"/>
              </a:rPr>
              <a:t>(2/4</a:t>
            </a:r>
            <a:r>
              <a:rPr lang="en-US" altLang="zh-TW" b="1" dirty="0">
                <a:latin typeface="Times New Roman" pitchFamily="18" charset="0"/>
                <a:ea typeface="標楷體" pitchFamily="65" charset="-120"/>
                <a:cs typeface="Times New Roman" pitchFamily="18" charset="0"/>
              </a:rPr>
              <a:t>)</a:t>
            </a:r>
            <a:endParaRPr lang="zh-TW" altLang="en-US" b="1" dirty="0" smtClean="0">
              <a:latin typeface="Times New Roman" pitchFamily="18" charset="0"/>
              <a:ea typeface="標楷體" pitchFamily="65" charset="-120"/>
              <a:cs typeface="Times New Roman" pitchFamily="18" charset="0"/>
            </a:endParaRPr>
          </a:p>
          <a:p>
            <a:pPr marL="0" indent="0">
              <a:lnSpc>
                <a:spcPts val="3360"/>
              </a:lnSpc>
              <a:buNone/>
              <a:defRPr/>
            </a:pPr>
            <a:r>
              <a:rPr lang="zh-TW" altLang="en-US" sz="2000" dirty="0" smtClean="0">
                <a:latin typeface="Times New Roman" pitchFamily="18" charset="0"/>
                <a:ea typeface="標楷體" pitchFamily="65" charset="-120"/>
                <a:cs typeface="Times New Roman" pitchFamily="18" charset="0"/>
              </a:rPr>
              <a:t>如果沒有做存取限制，就有可能讓外部的任何人隨意存取資料。</a:t>
            </a:r>
            <a:endParaRPr lang="en-US" altLang="zh-TW" sz="2000" dirty="0" smtClean="0">
              <a:latin typeface="Times New Roman" pitchFamily="18" charset="0"/>
              <a:ea typeface="標楷體" pitchFamily="65" charset="-120"/>
              <a:cs typeface="Times New Roman" pitchFamily="18" charset="0"/>
            </a:endParaRPr>
          </a:p>
          <a:p>
            <a:pPr marL="0" indent="0">
              <a:lnSpc>
                <a:spcPts val="3360"/>
              </a:lnSpc>
              <a:buNone/>
              <a:defRPr/>
            </a:pPr>
            <a:endParaRPr lang="zh-TW" altLang="en-US" b="1" dirty="0" smtClean="0">
              <a:latin typeface="Times New Roman" pitchFamily="18" charset="0"/>
              <a:ea typeface="標楷體" pitchFamily="65" charset="-120"/>
              <a:cs typeface="Times New Roman" pitchFamily="18" charset="0"/>
            </a:endParaRPr>
          </a:p>
          <a:p>
            <a:pPr marL="1371600" lvl="3" indent="0">
              <a:buFontTx/>
              <a:buNone/>
            </a:pPr>
            <a:endParaRPr lang="zh-TW" altLang="en-US" sz="1600" dirty="0" smtClean="0">
              <a:ea typeface="標楷體" panose="03000509000000000000" pitchFamily="65" charset="-120"/>
              <a:cs typeface="Times New Roman" panose="02020603050405020304" pitchFamily="18" charset="0"/>
            </a:endParaRPr>
          </a:p>
          <a:p>
            <a:pPr lvl="2"/>
            <a:endParaRPr lang="zh-TW" altLang="en-US" sz="1600" dirty="0" smtClean="0">
              <a:ea typeface="標楷體" panose="03000509000000000000" pitchFamily="65" charset="-120"/>
              <a:cs typeface="Times New Roman" panose="02020603050405020304" pitchFamily="18" charset="0"/>
            </a:endParaRPr>
          </a:p>
          <a:p>
            <a:pPr lvl="1"/>
            <a:endParaRPr lang="en-US" altLang="zh-TW" sz="2000" b="1" dirty="0" smtClean="0">
              <a:ea typeface="標楷體" panose="03000509000000000000" pitchFamily="65" charset="-120"/>
              <a:cs typeface="Times New Roman" panose="02020603050405020304" pitchFamily="18" charset="0"/>
            </a:endParaRPr>
          </a:p>
          <a:p>
            <a:pPr lvl="2"/>
            <a:endParaRPr lang="zh-TW" altLang="en-US" sz="1600" dirty="0" smtClean="0">
              <a:ea typeface="標楷體" panose="03000509000000000000" pitchFamily="65" charset="-120"/>
              <a:cs typeface="Times New Roman" panose="02020603050405020304" pitchFamily="18" charset="0"/>
            </a:endParaRPr>
          </a:p>
          <a:p>
            <a:pPr lvl="2"/>
            <a:endParaRPr lang="zh-TW" altLang="en-US" sz="1600" dirty="0" smtClean="0">
              <a:ea typeface="標楷體" panose="03000509000000000000" pitchFamily="65" charset="-120"/>
              <a:cs typeface="Times New Roman" panose="02020603050405020304" pitchFamily="18" charset="0"/>
            </a:endParaRPr>
          </a:p>
          <a:p>
            <a:pPr lvl="1"/>
            <a:endParaRPr lang="zh-TW" altLang="en-US" sz="2000" b="1" dirty="0" smtClean="0">
              <a:ea typeface="標楷體" panose="03000509000000000000" pitchFamily="65" charset="-120"/>
              <a:cs typeface="Times New Roman" panose="02020603050405020304" pitchFamily="18" charset="0"/>
            </a:endParaRPr>
          </a:p>
          <a:p>
            <a:pPr lvl="1"/>
            <a:endParaRPr lang="en-US" altLang="zh-TW" sz="2000" dirty="0" smtClean="0">
              <a:latin typeface="Times New Roman" panose="02020603050405020304" pitchFamily="18" charset="0"/>
              <a:ea typeface="標楷體" panose="03000509000000000000" pitchFamily="65" charset="-120"/>
              <a:cs typeface="Times New Roman" panose="02020603050405020304" pitchFamily="18" charset="0"/>
            </a:endParaRPr>
          </a:p>
          <a:p>
            <a:pPr lvl="2"/>
            <a:endPar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dirty="0" smtClean="0">
              <a:cs typeface="Times New Roman" panose="02020603050405020304" pitchFamily="18" charset="0"/>
            </a:endParaRPr>
          </a:p>
        </p:txBody>
      </p:sp>
      <p:sp>
        <p:nvSpPr>
          <p:cNvPr id="5136" name="頁尾版面配置區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r>
              <a:rPr lang="en-US" altLang="zh-TW" dirty="0" smtClean="0">
                <a:latin typeface="Courier New" panose="02070309020205020404" pitchFamily="49" charset="0"/>
              </a:rPr>
              <a:t>NTUT MMS LAB</a:t>
            </a:r>
          </a:p>
        </p:txBody>
      </p:sp>
      <p:pic>
        <p:nvPicPr>
          <p:cNvPr id="2" name="圖片 1"/>
          <p:cNvPicPr>
            <a:picLocks noChangeAspect="1"/>
          </p:cNvPicPr>
          <p:nvPr/>
        </p:nvPicPr>
        <p:blipFill>
          <a:blip r:embed="rId4"/>
          <a:stretch>
            <a:fillRect/>
          </a:stretch>
        </p:blipFill>
        <p:spPr>
          <a:xfrm>
            <a:off x="767434" y="2119313"/>
            <a:ext cx="3724275" cy="4333875"/>
          </a:xfrm>
          <a:prstGeom prst="rect">
            <a:avLst/>
          </a:prstGeom>
          <a:ln>
            <a:solidFill>
              <a:schemeClr val="tx1"/>
            </a:solidFill>
          </a:ln>
        </p:spPr>
      </p:pic>
      <p:pic>
        <p:nvPicPr>
          <p:cNvPr id="4" name="圖片 3"/>
          <p:cNvPicPr>
            <a:picLocks noChangeAspect="1"/>
          </p:cNvPicPr>
          <p:nvPr/>
        </p:nvPicPr>
        <p:blipFill>
          <a:blip r:embed="rId5"/>
          <a:stretch>
            <a:fillRect/>
          </a:stretch>
        </p:blipFill>
        <p:spPr>
          <a:xfrm>
            <a:off x="6012160" y="2931828"/>
            <a:ext cx="2161400" cy="2081348"/>
          </a:xfrm>
          <a:prstGeom prst="rect">
            <a:avLst/>
          </a:prstGeom>
          <a:ln>
            <a:solidFill>
              <a:schemeClr val="tx1"/>
            </a:solidFill>
          </a:ln>
        </p:spPr>
      </p:pic>
      <p:sp>
        <p:nvSpPr>
          <p:cNvPr id="21" name="向右箭號 20"/>
          <p:cNvSpPr/>
          <p:nvPr/>
        </p:nvSpPr>
        <p:spPr bwMode="auto">
          <a:xfrm>
            <a:off x="5039940" y="3848206"/>
            <a:ext cx="432048" cy="379579"/>
          </a:xfrm>
          <a:prstGeom prst="rightArrow">
            <a:avLst/>
          </a:prstGeom>
          <a:solidFill>
            <a:srgbClr val="FF0000"/>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23" name="直線圖說文字 1 22"/>
          <p:cNvSpPr/>
          <p:nvPr/>
        </p:nvSpPr>
        <p:spPr bwMode="auto">
          <a:xfrm>
            <a:off x="7513519" y="4233653"/>
            <a:ext cx="1094357" cy="347496"/>
          </a:xfrm>
          <a:prstGeom prst="borderCallout1">
            <a:avLst>
              <a:gd name="adj1" fmla="val 50350"/>
              <a:gd name="adj2" fmla="val -540"/>
              <a:gd name="adj3" fmla="val -22740"/>
              <a:gd name="adj4" fmla="val -20768"/>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24" name="文字方塊 23"/>
          <p:cNvSpPr txBox="1"/>
          <p:nvPr/>
        </p:nvSpPr>
        <p:spPr>
          <a:xfrm>
            <a:off x="7472161" y="4244967"/>
            <a:ext cx="1214815"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輸出</a:t>
            </a:r>
            <a:r>
              <a:rPr lang="zh-TW" altLang="en-US" sz="1600" b="0" dirty="0">
                <a:latin typeface="標楷體" panose="03000509000000000000" pitchFamily="65" charset="-120"/>
                <a:ea typeface="標楷體" panose="03000509000000000000" pitchFamily="65" charset="-120"/>
              </a:rPr>
              <a:t>結果</a:t>
            </a:r>
          </a:p>
        </p:txBody>
      </p:sp>
      <p:sp>
        <p:nvSpPr>
          <p:cNvPr id="25" name="直線圖說文字 1 24"/>
          <p:cNvSpPr/>
          <p:nvPr/>
        </p:nvSpPr>
        <p:spPr bwMode="auto">
          <a:xfrm>
            <a:off x="2637525" y="3876231"/>
            <a:ext cx="1173457" cy="596089"/>
          </a:xfrm>
          <a:prstGeom prst="borderCallout1">
            <a:avLst>
              <a:gd name="adj1" fmla="val 50350"/>
              <a:gd name="adj2" fmla="val -540"/>
              <a:gd name="adj3" fmla="val -14024"/>
              <a:gd name="adj4" fmla="val -26081"/>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26" name="文字方塊 25"/>
          <p:cNvSpPr txBox="1"/>
          <p:nvPr/>
        </p:nvSpPr>
        <p:spPr>
          <a:xfrm>
            <a:off x="2629571" y="3866262"/>
            <a:ext cx="1214815" cy="584775"/>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指定錯誤的汽油量資料</a:t>
            </a:r>
            <a:endParaRPr lang="zh-TW" altLang="en-US" sz="1600" b="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2933119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3.2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類別的功能</a:t>
            </a:r>
            <a:endParaRPr lang="zh-TW" altLang="en-US" dirty="0" smtClean="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a:xfrm>
            <a:off x="179388" y="908050"/>
            <a:ext cx="8856662" cy="5905500"/>
          </a:xfrm>
        </p:spPr>
        <p:txBody>
          <a:bodyPr/>
          <a:lstStyle/>
          <a:p>
            <a:pPr>
              <a:lnSpc>
                <a:spcPts val="3360"/>
              </a:lnSpc>
              <a:buBlip>
                <a:blip r:embed="rId3"/>
              </a:buBlip>
              <a:defRPr/>
            </a:pPr>
            <a:r>
              <a:rPr lang="zh-TW" altLang="en-US" b="1" dirty="0">
                <a:latin typeface="Times New Roman" pitchFamily="18" charset="0"/>
                <a:ea typeface="標楷體" pitchFamily="65" charset="-120"/>
                <a:cs typeface="Times New Roman" pitchFamily="18" charset="0"/>
              </a:rPr>
              <a:t>成員存取</a:t>
            </a:r>
            <a:r>
              <a:rPr lang="zh-TW" altLang="en-US" b="1" dirty="0" smtClean="0">
                <a:latin typeface="Times New Roman" pitchFamily="18" charset="0"/>
                <a:ea typeface="標楷體" pitchFamily="65" charset="-120"/>
                <a:cs typeface="Times New Roman" pitchFamily="18" charset="0"/>
              </a:rPr>
              <a:t>限制</a:t>
            </a:r>
            <a:r>
              <a:rPr lang="en-US" altLang="zh-TW" b="1" dirty="0" smtClean="0">
                <a:latin typeface="Times New Roman" pitchFamily="18" charset="0"/>
                <a:ea typeface="標楷體" pitchFamily="65" charset="-120"/>
                <a:cs typeface="Times New Roman" pitchFamily="18" charset="0"/>
              </a:rPr>
              <a:t>(3/4</a:t>
            </a:r>
            <a:r>
              <a:rPr lang="en-US" altLang="zh-TW" b="1" dirty="0">
                <a:latin typeface="Times New Roman" pitchFamily="18" charset="0"/>
                <a:ea typeface="標楷體" pitchFamily="65" charset="-120"/>
                <a:cs typeface="Times New Roman" pitchFamily="18" charset="0"/>
              </a:rPr>
              <a:t>)</a:t>
            </a:r>
            <a:endParaRPr lang="zh-TW" altLang="en-US" b="1" dirty="0">
              <a:latin typeface="Times New Roman" pitchFamily="18" charset="0"/>
              <a:ea typeface="標楷體" pitchFamily="65" charset="-120"/>
              <a:cs typeface="Times New Roman" pitchFamily="18" charset="0"/>
            </a:endParaRPr>
          </a:p>
          <a:p>
            <a:pPr marL="0" indent="0">
              <a:lnSpc>
                <a:spcPts val="3360"/>
              </a:lnSpc>
              <a:buNone/>
              <a:defRPr/>
            </a:pPr>
            <a:r>
              <a:rPr lang="zh-TW" altLang="en-US" sz="2000" dirty="0" smtClean="0">
                <a:latin typeface="Times New Roman" pitchFamily="18" charset="0"/>
                <a:ea typeface="標楷體" pitchFamily="65" charset="-120"/>
                <a:cs typeface="Times New Roman" pitchFamily="18" charset="0"/>
              </a:rPr>
              <a:t>為了避免前頁所說的情況發生，所以出現了下面</a:t>
            </a:r>
            <a:r>
              <a:rPr lang="zh-TW" altLang="en-US" sz="2000" dirty="0">
                <a:latin typeface="Times New Roman" pitchFamily="18" charset="0"/>
                <a:ea typeface="標楷體" pitchFamily="65" charset="-120"/>
                <a:cs typeface="Times New Roman" pitchFamily="18" charset="0"/>
              </a:rPr>
              <a:t>三</a:t>
            </a:r>
            <a:r>
              <a:rPr lang="zh-TW" altLang="en-US" sz="2000" dirty="0" smtClean="0">
                <a:latin typeface="Times New Roman" pitchFamily="18" charset="0"/>
                <a:ea typeface="標楷體" pitchFamily="65" charset="-120"/>
                <a:cs typeface="Times New Roman" pitchFamily="18" charset="0"/>
              </a:rPr>
              <a:t>種</a:t>
            </a:r>
            <a:r>
              <a:rPr lang="zh-TW" altLang="en-US" sz="2000" dirty="0" smtClean="0">
                <a:solidFill>
                  <a:srgbClr val="FF0000"/>
                </a:solidFill>
                <a:latin typeface="Times New Roman" pitchFamily="18" charset="0"/>
                <a:ea typeface="標楷體" pitchFamily="65" charset="-120"/>
                <a:cs typeface="Times New Roman" pitchFamily="18" charset="0"/>
              </a:rPr>
              <a:t>修飾子</a:t>
            </a:r>
            <a:r>
              <a:rPr lang="en-US" altLang="zh-TW" sz="2000" dirty="0">
                <a:solidFill>
                  <a:srgbClr val="FF0000"/>
                </a:solidFill>
                <a:latin typeface="Times New Roman" pitchFamily="18" charset="0"/>
                <a:ea typeface="標楷體" pitchFamily="65" charset="-120"/>
                <a:cs typeface="Times New Roman" pitchFamily="18" charset="0"/>
              </a:rPr>
              <a:t>(modifier</a:t>
            </a:r>
            <a:r>
              <a:rPr lang="en-US" altLang="zh-TW" sz="2000" dirty="0" smtClean="0">
                <a:solidFill>
                  <a:srgbClr val="FF0000"/>
                </a:solidFill>
                <a:latin typeface="Times New Roman" pitchFamily="18" charset="0"/>
                <a:ea typeface="標楷體" pitchFamily="65" charset="-120"/>
                <a:cs typeface="Times New Roman" pitchFamily="18" charset="0"/>
              </a:rPr>
              <a:t>)</a:t>
            </a:r>
            <a:r>
              <a:rPr lang="zh-TW" altLang="en-US" sz="2000" dirty="0" smtClean="0">
                <a:latin typeface="Times New Roman" pitchFamily="18" charset="0"/>
                <a:ea typeface="標楷體" pitchFamily="65" charset="-120"/>
                <a:cs typeface="Times New Roman" pitchFamily="18" charset="0"/>
              </a:rPr>
              <a:t>。</a:t>
            </a:r>
            <a:endParaRPr lang="en-US" altLang="zh-TW" sz="2000" dirty="0" smtClean="0">
              <a:latin typeface="Times New Roman" pitchFamily="18" charset="0"/>
              <a:ea typeface="標楷體" pitchFamily="65" charset="-120"/>
              <a:cs typeface="Times New Roman" pitchFamily="18" charset="0"/>
            </a:endParaRPr>
          </a:p>
          <a:p>
            <a:pPr lvl="1">
              <a:lnSpc>
                <a:spcPts val="3360"/>
              </a:lnSpc>
              <a:buFont typeface="Wingdings" panose="05000000000000000000" pitchFamily="2" charset="2"/>
              <a:buChar char="ü"/>
              <a:defRPr/>
            </a:pPr>
            <a:r>
              <a:rPr lang="zh-TW" altLang="en-US" sz="2000" b="1" dirty="0" smtClean="0">
                <a:latin typeface="Times New Roman" pitchFamily="18" charset="0"/>
                <a:ea typeface="標楷體" pitchFamily="65" charset="-120"/>
                <a:cs typeface="Times New Roman" pitchFamily="18" charset="0"/>
              </a:rPr>
              <a:t>私有</a:t>
            </a:r>
            <a:r>
              <a:rPr lang="zh-TW" altLang="en-US" sz="2000" b="1" dirty="0">
                <a:latin typeface="Times New Roman" pitchFamily="18" charset="0"/>
                <a:ea typeface="標楷體" pitchFamily="65" charset="-120"/>
                <a:cs typeface="Times New Roman" pitchFamily="18" charset="0"/>
              </a:rPr>
              <a:t>成員</a:t>
            </a:r>
            <a:r>
              <a:rPr lang="en-US" altLang="zh-TW" sz="2000" b="1" dirty="0">
                <a:latin typeface="Times New Roman" pitchFamily="18" charset="0"/>
                <a:ea typeface="標楷體" pitchFamily="65" charset="-120"/>
                <a:cs typeface="Times New Roman" pitchFamily="18" charset="0"/>
              </a:rPr>
              <a:t>(private member)</a:t>
            </a:r>
          </a:p>
          <a:p>
            <a:pPr lvl="2">
              <a:lnSpc>
                <a:spcPts val="3360"/>
              </a:lnSpc>
              <a:defRPr/>
            </a:pPr>
            <a:r>
              <a:rPr lang="zh-TW" altLang="en-US" sz="1600" dirty="0">
                <a:latin typeface="Times New Roman" pitchFamily="18" charset="0"/>
                <a:ea typeface="標楷體" pitchFamily="65" charset="-120"/>
                <a:cs typeface="Times New Roman" pitchFamily="18" charset="0"/>
              </a:rPr>
              <a:t>宣告成員的時候如果在前面加上 </a:t>
            </a:r>
            <a:r>
              <a:rPr lang="en-US" altLang="zh-TW" sz="1600" b="1" dirty="0">
                <a:solidFill>
                  <a:srgbClr val="FF0000"/>
                </a:solidFill>
                <a:latin typeface="Times New Roman" pitchFamily="18" charset="0"/>
                <a:ea typeface="標楷體" pitchFamily="65" charset="-120"/>
                <a:cs typeface="Times New Roman" pitchFamily="18" charset="0"/>
              </a:rPr>
              <a:t>private</a:t>
            </a:r>
            <a:r>
              <a:rPr lang="en-US" altLang="zh-TW" sz="1600" dirty="0">
                <a:latin typeface="Times New Roman" pitchFamily="18" charset="0"/>
                <a:ea typeface="標楷體" pitchFamily="65" charset="-120"/>
                <a:cs typeface="Times New Roman" pitchFamily="18" charset="0"/>
              </a:rPr>
              <a:t> </a:t>
            </a:r>
            <a:r>
              <a:rPr lang="zh-TW" altLang="en-US" sz="1600" dirty="0">
                <a:latin typeface="Times New Roman" pitchFamily="18" charset="0"/>
                <a:ea typeface="標楷體" pitchFamily="65" charset="-120"/>
                <a:cs typeface="Times New Roman" pitchFamily="18" charset="0"/>
              </a:rPr>
              <a:t>字樣，就無法</a:t>
            </a:r>
            <a:r>
              <a:rPr lang="zh-TW" altLang="en-US" sz="1600" dirty="0" smtClean="0">
                <a:latin typeface="Times New Roman" pitchFamily="18" charset="0"/>
                <a:ea typeface="標楷體" pitchFamily="65" charset="-120"/>
                <a:cs typeface="Times New Roman" pitchFamily="18" charset="0"/>
              </a:rPr>
              <a:t>從類別</a:t>
            </a:r>
            <a:r>
              <a:rPr lang="zh-TW" altLang="en-US" sz="1600" dirty="0">
                <a:latin typeface="Times New Roman" pitchFamily="18" charset="0"/>
                <a:ea typeface="標楷體" pitchFamily="65" charset="-120"/>
                <a:cs typeface="Times New Roman" pitchFamily="18" charset="0"/>
              </a:rPr>
              <a:t>以外的地方存取到類別內部的成員資料，具有這種特性的成員稱為</a:t>
            </a:r>
            <a:r>
              <a:rPr lang="zh-TW" altLang="en-US" sz="1600" dirty="0">
                <a:solidFill>
                  <a:srgbClr val="FF0000"/>
                </a:solidFill>
                <a:latin typeface="Times New Roman" pitchFamily="18" charset="0"/>
                <a:ea typeface="標楷體" pitchFamily="65" charset="-120"/>
                <a:cs typeface="Times New Roman" pitchFamily="18" charset="0"/>
              </a:rPr>
              <a:t>私有成員</a:t>
            </a:r>
            <a:r>
              <a:rPr lang="en-US" altLang="zh-TW" sz="1600" dirty="0">
                <a:solidFill>
                  <a:srgbClr val="FF0000"/>
                </a:solidFill>
                <a:latin typeface="Times New Roman" pitchFamily="18" charset="0"/>
                <a:ea typeface="標楷體" pitchFamily="65" charset="-120"/>
                <a:cs typeface="Times New Roman" pitchFamily="18" charset="0"/>
              </a:rPr>
              <a:t>(private member)</a:t>
            </a:r>
            <a:r>
              <a:rPr lang="zh-TW" altLang="en-US" sz="1600" dirty="0">
                <a:latin typeface="Times New Roman" pitchFamily="18" charset="0"/>
                <a:ea typeface="標楷體" pitchFamily="65" charset="-120"/>
                <a:cs typeface="Times New Roman" pitchFamily="18" charset="0"/>
              </a:rPr>
              <a:t>。</a:t>
            </a:r>
          </a:p>
          <a:p>
            <a:pPr lvl="1">
              <a:lnSpc>
                <a:spcPts val="3360"/>
              </a:lnSpc>
              <a:buFont typeface="Wingdings" panose="05000000000000000000" pitchFamily="2" charset="2"/>
              <a:buChar char="ü"/>
              <a:defRPr/>
            </a:pPr>
            <a:r>
              <a:rPr lang="zh-TW" altLang="en-US" sz="2000" b="1">
                <a:latin typeface="Times New Roman" pitchFamily="18" charset="0"/>
                <a:ea typeface="標楷體" pitchFamily="65" charset="-120"/>
                <a:cs typeface="Times New Roman" pitchFamily="18" charset="0"/>
              </a:rPr>
              <a:t>公</a:t>
            </a:r>
            <a:r>
              <a:rPr lang="zh-TW" altLang="en-US" sz="2000" b="1" smtClean="0">
                <a:latin typeface="Times New Roman" pitchFamily="18" charset="0"/>
                <a:ea typeface="標楷體" pitchFamily="65" charset="-120"/>
                <a:cs typeface="Times New Roman" pitchFamily="18" charset="0"/>
              </a:rPr>
              <a:t>有</a:t>
            </a:r>
            <a:r>
              <a:rPr lang="zh-TW" altLang="en-US" sz="2000" b="1" dirty="0">
                <a:latin typeface="Times New Roman" pitchFamily="18" charset="0"/>
                <a:ea typeface="標楷體" pitchFamily="65" charset="-120"/>
                <a:cs typeface="Times New Roman" pitchFamily="18" charset="0"/>
              </a:rPr>
              <a:t>成員</a:t>
            </a:r>
            <a:r>
              <a:rPr lang="en-US" altLang="zh-TW" sz="2000" b="1" dirty="0">
                <a:latin typeface="Times New Roman" pitchFamily="18" charset="0"/>
                <a:ea typeface="標楷體" pitchFamily="65" charset="-120"/>
                <a:cs typeface="Times New Roman" pitchFamily="18" charset="0"/>
              </a:rPr>
              <a:t>(public member)</a:t>
            </a:r>
          </a:p>
          <a:p>
            <a:pPr lvl="2">
              <a:lnSpc>
                <a:spcPts val="3360"/>
              </a:lnSpc>
              <a:defRPr/>
            </a:pPr>
            <a:r>
              <a:rPr lang="zh-TW" altLang="en-US" sz="1600" dirty="0">
                <a:latin typeface="Times New Roman" pitchFamily="18" charset="0"/>
                <a:ea typeface="標楷體" pitchFamily="65" charset="-120"/>
                <a:cs typeface="Times New Roman" pitchFamily="18" charset="0"/>
              </a:rPr>
              <a:t>宣告成員的時候如果在前面加上 </a:t>
            </a:r>
            <a:r>
              <a:rPr lang="en-US" altLang="zh-TW" sz="1600" b="1" dirty="0">
                <a:solidFill>
                  <a:srgbClr val="FF0000"/>
                </a:solidFill>
                <a:latin typeface="Times New Roman" pitchFamily="18" charset="0"/>
                <a:ea typeface="標楷體" pitchFamily="65" charset="-120"/>
                <a:cs typeface="Times New Roman" pitchFamily="18" charset="0"/>
              </a:rPr>
              <a:t>public</a:t>
            </a:r>
            <a:r>
              <a:rPr lang="en-US" altLang="zh-TW" sz="1600" dirty="0">
                <a:latin typeface="Times New Roman" pitchFamily="18" charset="0"/>
                <a:ea typeface="標楷體" pitchFamily="65" charset="-120"/>
                <a:cs typeface="Times New Roman" pitchFamily="18" charset="0"/>
              </a:rPr>
              <a:t> </a:t>
            </a:r>
            <a:r>
              <a:rPr lang="zh-TW" altLang="en-US" sz="1600" dirty="0">
                <a:latin typeface="Times New Roman" pitchFamily="18" charset="0"/>
                <a:ea typeface="標楷體" pitchFamily="65" charset="-120"/>
                <a:cs typeface="Times New Roman" pitchFamily="18" charset="0"/>
              </a:rPr>
              <a:t>字樣，</a:t>
            </a:r>
            <a:r>
              <a:rPr lang="zh-TW" altLang="en-US" sz="1600" dirty="0" smtClean="0">
                <a:latin typeface="Times New Roman" pitchFamily="18" charset="0"/>
                <a:ea typeface="標楷體" pitchFamily="65" charset="-120"/>
                <a:cs typeface="Times New Roman" pitchFamily="18" charset="0"/>
              </a:rPr>
              <a:t>表示可以</a:t>
            </a:r>
            <a:r>
              <a:rPr lang="zh-TW" altLang="en-US" sz="1600" dirty="0">
                <a:latin typeface="Times New Roman" pitchFamily="18" charset="0"/>
                <a:ea typeface="標楷體" pitchFamily="65" charset="-120"/>
                <a:cs typeface="Times New Roman" pitchFamily="18" charset="0"/>
              </a:rPr>
              <a:t>從類別以外的地方存取內部的成員資料，具有這種特性的成員稱為</a:t>
            </a:r>
            <a:r>
              <a:rPr lang="zh-TW" altLang="en-US" sz="1600" dirty="0">
                <a:solidFill>
                  <a:srgbClr val="FF0000"/>
                </a:solidFill>
                <a:latin typeface="Times New Roman" pitchFamily="18" charset="0"/>
                <a:ea typeface="標楷體" pitchFamily="65" charset="-120"/>
                <a:cs typeface="Times New Roman" pitchFamily="18" charset="0"/>
              </a:rPr>
              <a:t>公用成員</a:t>
            </a:r>
            <a:r>
              <a:rPr lang="en-US" altLang="zh-TW" sz="1600" dirty="0">
                <a:solidFill>
                  <a:srgbClr val="FF0000"/>
                </a:solidFill>
                <a:latin typeface="Times New Roman" pitchFamily="18" charset="0"/>
                <a:ea typeface="標楷體" pitchFamily="65" charset="-120"/>
                <a:cs typeface="Times New Roman" pitchFamily="18" charset="0"/>
              </a:rPr>
              <a:t>(public member</a:t>
            </a:r>
            <a:r>
              <a:rPr lang="en-US" altLang="zh-TW" sz="1600" dirty="0" smtClean="0">
                <a:solidFill>
                  <a:srgbClr val="FF0000"/>
                </a:solidFill>
                <a:latin typeface="Times New Roman" pitchFamily="18" charset="0"/>
                <a:ea typeface="標楷體" pitchFamily="65" charset="-120"/>
                <a:cs typeface="Times New Roman" pitchFamily="18" charset="0"/>
              </a:rPr>
              <a:t>)</a:t>
            </a:r>
            <a:r>
              <a:rPr lang="zh-TW" altLang="en-US" sz="1600" dirty="0" smtClean="0">
                <a:solidFill>
                  <a:srgbClr val="FF0000"/>
                </a:solidFill>
                <a:latin typeface="Times New Roman" pitchFamily="18" charset="0"/>
                <a:ea typeface="標楷體" pitchFamily="65" charset="-120"/>
                <a:cs typeface="Times New Roman" pitchFamily="18" charset="0"/>
              </a:rPr>
              <a:t>。</a:t>
            </a:r>
            <a:endParaRPr lang="en-US" altLang="zh-TW" sz="1800" b="1" dirty="0" smtClean="0">
              <a:solidFill>
                <a:srgbClr val="FF0000"/>
              </a:solidFill>
              <a:latin typeface="Times New Roman" pitchFamily="18" charset="0"/>
              <a:ea typeface="標楷體" pitchFamily="65" charset="-120"/>
              <a:cs typeface="Times New Roman" pitchFamily="18" charset="0"/>
            </a:endParaRPr>
          </a:p>
          <a:p>
            <a:pPr lvl="1">
              <a:lnSpc>
                <a:spcPts val="3360"/>
              </a:lnSpc>
              <a:buFont typeface="Wingdings" panose="05000000000000000000" pitchFamily="2" charset="2"/>
              <a:buChar char="ü"/>
              <a:defRPr/>
            </a:pPr>
            <a:r>
              <a:rPr lang="zh-TW" altLang="en-US" sz="2000" b="1" dirty="0" smtClean="0">
                <a:latin typeface="Times New Roman" pitchFamily="18" charset="0"/>
                <a:ea typeface="標楷體" pitchFamily="65" charset="-120"/>
                <a:cs typeface="Times New Roman" pitchFamily="18" charset="0"/>
              </a:rPr>
              <a:t>保護</a:t>
            </a:r>
            <a:r>
              <a:rPr lang="zh-TW" altLang="en-US" sz="2000" b="1" dirty="0">
                <a:latin typeface="Times New Roman" pitchFamily="18" charset="0"/>
                <a:ea typeface="標楷體" pitchFamily="65" charset="-120"/>
                <a:cs typeface="Times New Roman" pitchFamily="18" charset="0"/>
              </a:rPr>
              <a:t>成員 </a:t>
            </a:r>
            <a:r>
              <a:rPr lang="en-US" altLang="zh-TW" sz="2000" b="1" dirty="0">
                <a:latin typeface="Times New Roman" pitchFamily="18" charset="0"/>
                <a:ea typeface="標楷體" pitchFamily="65" charset="-120"/>
                <a:cs typeface="Times New Roman" pitchFamily="18" charset="0"/>
              </a:rPr>
              <a:t>(</a:t>
            </a:r>
            <a:r>
              <a:rPr lang="en-US" altLang="zh-TW" sz="2000" b="1" dirty="0" smtClean="0">
                <a:latin typeface="Times New Roman" pitchFamily="18" charset="0"/>
                <a:ea typeface="標楷體" pitchFamily="65" charset="-120"/>
                <a:cs typeface="Times New Roman" pitchFamily="18" charset="0"/>
              </a:rPr>
              <a:t>protected</a:t>
            </a:r>
            <a:r>
              <a:rPr lang="zh-TW" altLang="en-US" sz="2000" b="1" dirty="0" smtClean="0">
                <a:latin typeface="Times New Roman" pitchFamily="18" charset="0"/>
                <a:ea typeface="標楷體" pitchFamily="65" charset="-120"/>
                <a:cs typeface="Times New Roman" pitchFamily="18" charset="0"/>
              </a:rPr>
              <a:t> </a:t>
            </a:r>
            <a:r>
              <a:rPr lang="en-US" altLang="zh-TW" sz="2000" b="1" dirty="0" smtClean="0">
                <a:latin typeface="Times New Roman" pitchFamily="18" charset="0"/>
                <a:ea typeface="標楷體" pitchFamily="65" charset="-120"/>
                <a:cs typeface="Times New Roman" pitchFamily="18" charset="0"/>
              </a:rPr>
              <a:t>member)</a:t>
            </a:r>
            <a:endParaRPr lang="en-US" altLang="zh-TW" sz="2000" b="1" dirty="0">
              <a:latin typeface="Times New Roman" pitchFamily="18" charset="0"/>
              <a:ea typeface="標楷體" pitchFamily="65" charset="-120"/>
              <a:cs typeface="Times New Roman" pitchFamily="18" charset="0"/>
            </a:endParaRPr>
          </a:p>
          <a:p>
            <a:pPr lvl="2">
              <a:lnSpc>
                <a:spcPts val="3360"/>
              </a:lnSpc>
              <a:defRPr/>
            </a:pPr>
            <a:r>
              <a:rPr lang="zh-TW" altLang="en-US" sz="1600" dirty="0" smtClean="0">
                <a:latin typeface="Times New Roman" pitchFamily="18" charset="0"/>
                <a:ea typeface="標楷體" pitchFamily="65" charset="-120"/>
                <a:cs typeface="Times New Roman" pitchFamily="18" charset="0"/>
              </a:rPr>
              <a:t>宣告</a:t>
            </a:r>
            <a:r>
              <a:rPr lang="zh-TW" altLang="en-US" sz="1600" dirty="0">
                <a:latin typeface="Times New Roman" pitchFamily="18" charset="0"/>
                <a:ea typeface="標楷體" pitchFamily="65" charset="-120"/>
                <a:cs typeface="Times New Roman" pitchFamily="18" charset="0"/>
              </a:rPr>
              <a:t>成員的時候如果在前面加上 </a:t>
            </a:r>
            <a:r>
              <a:rPr lang="en-US" altLang="zh-TW" sz="1600" b="1" dirty="0" smtClean="0">
                <a:solidFill>
                  <a:srgbClr val="FF0000"/>
                </a:solidFill>
                <a:latin typeface="Times New Roman" pitchFamily="18" charset="0"/>
                <a:ea typeface="標楷體" pitchFamily="65" charset="-120"/>
                <a:cs typeface="Times New Roman" pitchFamily="18" charset="0"/>
              </a:rPr>
              <a:t>protected</a:t>
            </a:r>
            <a:r>
              <a:rPr lang="en-US" altLang="zh-TW" sz="1600" dirty="0" smtClean="0">
                <a:latin typeface="Times New Roman" pitchFamily="18" charset="0"/>
                <a:ea typeface="標楷體" pitchFamily="65" charset="-120"/>
                <a:cs typeface="Times New Roman" pitchFamily="18" charset="0"/>
              </a:rPr>
              <a:t> </a:t>
            </a:r>
            <a:r>
              <a:rPr lang="zh-TW" altLang="en-US" sz="1600" dirty="0">
                <a:latin typeface="Times New Roman" pitchFamily="18" charset="0"/>
                <a:ea typeface="標楷體" pitchFamily="65" charset="-120"/>
                <a:cs typeface="Times New Roman" pitchFamily="18" charset="0"/>
              </a:rPr>
              <a:t>字樣，</a:t>
            </a:r>
            <a:r>
              <a:rPr lang="zh-TW" altLang="en-US" sz="1600" dirty="0" smtClean="0">
                <a:latin typeface="Times New Roman" pitchFamily="18" charset="0"/>
                <a:ea typeface="標楷體" pitchFamily="65" charset="-120"/>
                <a:cs typeface="Times New Roman" pitchFamily="18" charset="0"/>
              </a:rPr>
              <a:t>表示只有子類別可以存取父類別內部的成員</a:t>
            </a:r>
            <a:r>
              <a:rPr lang="zh-TW" altLang="en-US" sz="1600" dirty="0">
                <a:latin typeface="Times New Roman" pitchFamily="18" charset="0"/>
                <a:ea typeface="標楷體" pitchFamily="65" charset="-120"/>
                <a:cs typeface="Times New Roman" pitchFamily="18" charset="0"/>
              </a:rPr>
              <a:t>資料，具有這種特性的成員</a:t>
            </a:r>
            <a:r>
              <a:rPr lang="zh-TW" altLang="en-US" sz="1600" dirty="0" smtClean="0">
                <a:latin typeface="Times New Roman" pitchFamily="18" charset="0"/>
                <a:ea typeface="標楷體" pitchFamily="65" charset="-120"/>
                <a:cs typeface="Times New Roman" pitchFamily="18" charset="0"/>
              </a:rPr>
              <a:t>稱為</a:t>
            </a:r>
            <a:r>
              <a:rPr lang="zh-TW" altLang="en-US" sz="1600" dirty="0" smtClean="0">
                <a:solidFill>
                  <a:srgbClr val="FF0000"/>
                </a:solidFill>
                <a:latin typeface="Times New Roman" pitchFamily="18" charset="0"/>
                <a:ea typeface="標楷體" pitchFamily="65" charset="-120"/>
                <a:cs typeface="Times New Roman" pitchFamily="18" charset="0"/>
              </a:rPr>
              <a:t>保護成員</a:t>
            </a:r>
            <a:r>
              <a:rPr lang="en-US" altLang="zh-TW" sz="1600" dirty="0" smtClean="0">
                <a:solidFill>
                  <a:srgbClr val="FF0000"/>
                </a:solidFill>
                <a:latin typeface="Times New Roman" pitchFamily="18" charset="0"/>
                <a:ea typeface="標楷體" pitchFamily="65" charset="-120"/>
                <a:cs typeface="Times New Roman" pitchFamily="18" charset="0"/>
              </a:rPr>
              <a:t>(protected member)</a:t>
            </a:r>
            <a:r>
              <a:rPr lang="zh-TW" altLang="en-US" sz="1600" dirty="0" smtClean="0">
                <a:latin typeface="Times New Roman" pitchFamily="18" charset="0"/>
                <a:ea typeface="標楷體" pitchFamily="65" charset="-120"/>
                <a:cs typeface="Times New Roman" pitchFamily="18" charset="0"/>
              </a:rPr>
              <a:t>。此方法我們會在第四章在做介紹。</a:t>
            </a:r>
          </a:p>
          <a:p>
            <a:pPr marL="914400" lvl="2" indent="0">
              <a:buFontTx/>
              <a:buNone/>
              <a:defRPr/>
            </a:pPr>
            <a:endParaRPr lang="zh-TW" altLang="en-US" dirty="0" smtClean="0">
              <a:latin typeface="Times New Roman" pitchFamily="18" charset="0"/>
              <a:ea typeface="標楷體" pitchFamily="65" charset="-120"/>
              <a:cs typeface="Times New Roman" pitchFamily="18" charset="0"/>
            </a:endParaRPr>
          </a:p>
          <a:p>
            <a:pPr lvl="2">
              <a:defRPr/>
            </a:pPr>
            <a:endParaRPr lang="zh-TW" altLang="en-US" dirty="0" smtClean="0">
              <a:latin typeface="Times New Roman" pitchFamily="18" charset="0"/>
              <a:ea typeface="標楷體" pitchFamily="65" charset="-120"/>
              <a:cs typeface="Times New Roman" pitchFamily="18" charset="0"/>
            </a:endParaRPr>
          </a:p>
          <a:p>
            <a:pPr lvl="2">
              <a:defRPr/>
            </a:pPr>
            <a:endParaRPr lang="zh-TW" altLang="en-US" dirty="0" smtClean="0">
              <a:latin typeface="Times New Roman" pitchFamily="18" charset="0"/>
              <a:ea typeface="標楷體" pitchFamily="65" charset="-120"/>
              <a:cs typeface="Times New Roman" pitchFamily="18" charset="0"/>
            </a:endParaRPr>
          </a:p>
          <a:p>
            <a:pPr marL="457200" lvl="1" indent="0">
              <a:buFontTx/>
              <a:buNone/>
              <a:defRPr/>
            </a:pPr>
            <a:endParaRPr lang="en-US" altLang="zh-TW" b="1" dirty="0" smtClean="0">
              <a:solidFill>
                <a:srgbClr val="002060"/>
              </a:solidFill>
              <a:latin typeface="Times New Roman" pitchFamily="18" charset="0"/>
              <a:ea typeface="標楷體" pitchFamily="65" charset="-120"/>
              <a:cs typeface="Times New Roman" pitchFamily="18" charset="0"/>
            </a:endParaRPr>
          </a:p>
        </p:txBody>
      </p:sp>
      <p:sp>
        <p:nvSpPr>
          <p:cNvPr id="6148" name="頁尾版面配置區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r>
              <a:rPr lang="en-US" altLang="zh-TW" dirty="0" smtClean="0">
                <a:latin typeface="Courier New" panose="02070309020205020404" pitchFamily="49" charset="0"/>
              </a:rPr>
              <a:t>NTUT MMS LAB</a:t>
            </a:r>
          </a:p>
        </p:txBody>
      </p:sp>
      <p:sp>
        <p:nvSpPr>
          <p:cNvPr id="6149"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fld id="{58BDF70A-0D9D-4C45-843E-C1FDCAB17B90}" type="slidenum">
              <a:rPr lang="en-US" altLang="zh-TW">
                <a:latin typeface="Courier New" panose="02070309020205020404" pitchFamily="49" charset="0"/>
              </a:rPr>
              <a:pPr eaLnBrk="1" hangingPunct="1"/>
              <a:t>21</a:t>
            </a:fld>
            <a:endParaRPr lang="en-US" altLang="zh-TW">
              <a:latin typeface="Courier New" panose="02070309020205020404" pitchFamily="49" charset="0"/>
            </a:endParaRPr>
          </a:p>
        </p:txBody>
      </p:sp>
    </p:spTree>
    <p:extLst>
      <p:ext uri="{BB962C8B-B14F-4D97-AF65-F5344CB8AC3E}">
        <p14:creationId xmlns:p14="http://schemas.microsoft.com/office/powerpoint/2010/main" val="10045021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3.2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類別的功能</a:t>
            </a:r>
            <a:endParaRPr lang="zh-TW" altLang="en-US" dirty="0" smtClean="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lstStyle/>
          <a:p>
            <a:pPr>
              <a:lnSpc>
                <a:spcPts val="3360"/>
              </a:lnSpc>
              <a:buBlip>
                <a:blip r:embed="rId3"/>
              </a:buBlip>
              <a:defRPr/>
            </a:pPr>
            <a:r>
              <a:rPr lang="zh-TW" altLang="en-US" b="1" dirty="0">
                <a:latin typeface="Times New Roman" pitchFamily="18" charset="0"/>
                <a:ea typeface="標楷體" pitchFamily="65" charset="-120"/>
                <a:cs typeface="Times New Roman" pitchFamily="18" charset="0"/>
              </a:rPr>
              <a:t>成員存取</a:t>
            </a:r>
            <a:r>
              <a:rPr lang="zh-TW" altLang="en-US" b="1" dirty="0" smtClean="0">
                <a:latin typeface="Times New Roman" pitchFamily="18" charset="0"/>
                <a:ea typeface="標楷體" pitchFamily="65" charset="-120"/>
                <a:cs typeface="Times New Roman" pitchFamily="18" charset="0"/>
              </a:rPr>
              <a:t>限制</a:t>
            </a:r>
            <a:r>
              <a:rPr lang="en-US" altLang="zh-TW" b="1" dirty="0" smtClean="0">
                <a:latin typeface="Times New Roman" pitchFamily="18" charset="0"/>
                <a:ea typeface="標楷體" pitchFamily="65" charset="-120"/>
                <a:cs typeface="Times New Roman" pitchFamily="18" charset="0"/>
              </a:rPr>
              <a:t>(4/4</a:t>
            </a:r>
            <a:r>
              <a:rPr lang="en-US" altLang="zh-TW" b="1" dirty="0">
                <a:latin typeface="Times New Roman" pitchFamily="18" charset="0"/>
                <a:ea typeface="標楷體" pitchFamily="65" charset="-120"/>
                <a:cs typeface="Times New Roman" pitchFamily="18" charset="0"/>
              </a:rPr>
              <a:t>)</a:t>
            </a:r>
            <a:endParaRPr lang="zh-TW" altLang="en-US" b="1" dirty="0">
              <a:latin typeface="Times New Roman" pitchFamily="18" charset="0"/>
              <a:ea typeface="標楷體" pitchFamily="65" charset="-120"/>
              <a:cs typeface="Times New Roman" pitchFamily="18" charset="0"/>
            </a:endParaRPr>
          </a:p>
          <a:p>
            <a:pPr marL="914400" lvl="2" indent="0">
              <a:buNone/>
              <a:defRPr/>
            </a:pPr>
            <a:endParaRPr lang="zh-TW" altLang="en-US" dirty="0" smtClean="0">
              <a:latin typeface="Times New Roman" pitchFamily="18" charset="0"/>
              <a:ea typeface="標楷體" pitchFamily="65" charset="-120"/>
              <a:cs typeface="Times New Roman" pitchFamily="18" charset="0"/>
            </a:endParaRPr>
          </a:p>
          <a:p>
            <a:pPr marL="457200" lvl="1" indent="0">
              <a:buFontTx/>
              <a:buNone/>
              <a:defRPr/>
            </a:pPr>
            <a:endParaRPr lang="en-US" altLang="zh-TW" b="1" dirty="0" smtClean="0">
              <a:solidFill>
                <a:srgbClr val="002060"/>
              </a:solidFill>
              <a:latin typeface="Times New Roman" pitchFamily="18" charset="0"/>
              <a:ea typeface="標楷體" pitchFamily="65" charset="-120"/>
              <a:cs typeface="Times New Roman" pitchFamily="18" charset="0"/>
            </a:endParaRPr>
          </a:p>
        </p:txBody>
      </p:sp>
      <p:sp>
        <p:nvSpPr>
          <p:cNvPr id="6149"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fld id="{58BDF70A-0D9D-4C45-843E-C1FDCAB17B90}" type="slidenum">
              <a:rPr lang="en-US" altLang="zh-TW">
                <a:latin typeface="Courier New" panose="02070309020205020404" pitchFamily="49" charset="0"/>
              </a:rPr>
              <a:pPr eaLnBrk="1" hangingPunct="1"/>
              <a:t>22</a:t>
            </a:fld>
            <a:endParaRPr lang="en-US" altLang="zh-TW">
              <a:latin typeface="Courier New" panose="02070309020205020404" pitchFamily="49" charset="0"/>
            </a:endParaRPr>
          </a:p>
        </p:txBody>
      </p:sp>
      <p:pic>
        <p:nvPicPr>
          <p:cNvPr id="6" name="圖片 5"/>
          <p:cNvPicPr>
            <a:picLocks noChangeAspect="1"/>
          </p:cNvPicPr>
          <p:nvPr/>
        </p:nvPicPr>
        <p:blipFill>
          <a:blip r:embed="rId4"/>
          <a:stretch>
            <a:fillRect/>
          </a:stretch>
        </p:blipFill>
        <p:spPr>
          <a:xfrm>
            <a:off x="1036918" y="1484784"/>
            <a:ext cx="3257550" cy="5191125"/>
          </a:xfrm>
          <a:prstGeom prst="rect">
            <a:avLst/>
          </a:prstGeom>
          <a:ln>
            <a:solidFill>
              <a:schemeClr val="tx1"/>
            </a:solidFill>
          </a:ln>
        </p:spPr>
      </p:pic>
      <p:pic>
        <p:nvPicPr>
          <p:cNvPr id="7" name="圖片 6"/>
          <p:cNvPicPr>
            <a:picLocks noChangeAspect="1"/>
          </p:cNvPicPr>
          <p:nvPr/>
        </p:nvPicPr>
        <p:blipFill>
          <a:blip r:embed="rId5"/>
          <a:stretch>
            <a:fillRect/>
          </a:stretch>
        </p:blipFill>
        <p:spPr>
          <a:xfrm>
            <a:off x="5843067" y="2780928"/>
            <a:ext cx="2508279" cy="2232248"/>
          </a:xfrm>
          <a:prstGeom prst="rect">
            <a:avLst/>
          </a:prstGeom>
          <a:ln>
            <a:solidFill>
              <a:schemeClr val="tx1"/>
            </a:solidFill>
          </a:ln>
        </p:spPr>
      </p:pic>
      <p:sp>
        <p:nvSpPr>
          <p:cNvPr id="11" name="向右箭號 10"/>
          <p:cNvSpPr/>
          <p:nvPr/>
        </p:nvSpPr>
        <p:spPr bwMode="auto">
          <a:xfrm>
            <a:off x="4898449" y="3890558"/>
            <a:ext cx="432048" cy="379579"/>
          </a:xfrm>
          <a:prstGeom prst="rightArrow">
            <a:avLst/>
          </a:prstGeom>
          <a:solidFill>
            <a:srgbClr val="FF0000"/>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2" name="直線圖說文字 1 11"/>
          <p:cNvSpPr/>
          <p:nvPr/>
        </p:nvSpPr>
        <p:spPr bwMode="auto">
          <a:xfrm>
            <a:off x="7647015" y="4489384"/>
            <a:ext cx="1094357" cy="347496"/>
          </a:xfrm>
          <a:prstGeom prst="borderCallout1">
            <a:avLst>
              <a:gd name="adj1" fmla="val 50350"/>
              <a:gd name="adj2" fmla="val -540"/>
              <a:gd name="adj3" fmla="val -22740"/>
              <a:gd name="adj4" fmla="val -20768"/>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3" name="文字方塊 12"/>
          <p:cNvSpPr txBox="1"/>
          <p:nvPr/>
        </p:nvSpPr>
        <p:spPr>
          <a:xfrm>
            <a:off x="7605657" y="4500698"/>
            <a:ext cx="1214815"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輸出</a:t>
            </a:r>
            <a:r>
              <a:rPr lang="zh-TW" altLang="en-US" sz="1600" b="0" dirty="0">
                <a:latin typeface="標楷體" panose="03000509000000000000" pitchFamily="65" charset="-120"/>
                <a:ea typeface="標楷體" panose="03000509000000000000" pitchFamily="65" charset="-120"/>
              </a:rPr>
              <a:t>結果</a:t>
            </a:r>
          </a:p>
        </p:txBody>
      </p:sp>
      <p:sp>
        <p:nvSpPr>
          <p:cNvPr id="14" name="直線圖說文字 1 13"/>
          <p:cNvSpPr/>
          <p:nvPr/>
        </p:nvSpPr>
        <p:spPr bwMode="auto">
          <a:xfrm>
            <a:off x="2455277" y="3294468"/>
            <a:ext cx="2095476" cy="596089"/>
          </a:xfrm>
          <a:prstGeom prst="borderCallout1">
            <a:avLst>
              <a:gd name="adj1" fmla="val 67927"/>
              <a:gd name="adj2" fmla="val -540"/>
              <a:gd name="adj3" fmla="val 100361"/>
              <a:gd name="adj4" fmla="val -11946"/>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5" name="文字方塊 14"/>
          <p:cNvSpPr txBox="1"/>
          <p:nvPr/>
        </p:nvSpPr>
        <p:spPr>
          <a:xfrm>
            <a:off x="2464430" y="3294468"/>
            <a:ext cx="2228245" cy="584775"/>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lgn="l">
              <a:defRPr/>
            </a:pPr>
            <a:r>
              <a:rPr lang="zh-TW" altLang="en-US" sz="1600" b="0" dirty="0">
                <a:latin typeface="標楷體" panose="03000509000000000000" pitchFamily="65" charset="-120"/>
                <a:ea typeface="標楷體" panose="03000509000000000000" pitchFamily="65" charset="-120"/>
              </a:rPr>
              <a:t>將欄位設為</a:t>
            </a:r>
            <a:r>
              <a:rPr lang="en-US" altLang="zh-TW" sz="1600" b="0" dirty="0" smtClean="0">
                <a:solidFill>
                  <a:srgbClr val="FF0000"/>
                </a:solidFill>
                <a:latin typeface="標楷體" panose="03000509000000000000" pitchFamily="65" charset="-120"/>
                <a:ea typeface="標楷體" panose="03000509000000000000" pitchFamily="65" charset="-120"/>
              </a:rPr>
              <a:t>private</a:t>
            </a:r>
            <a:r>
              <a:rPr lang="zh-TW" altLang="en-US" sz="1600" b="0" dirty="0" smtClean="0">
                <a:latin typeface="標楷體" panose="03000509000000000000" pitchFamily="65" charset="-120"/>
                <a:ea typeface="標楷體" panose="03000509000000000000" pitchFamily="65" charset="-120"/>
              </a:rPr>
              <a:t>使外部</a:t>
            </a:r>
            <a:r>
              <a:rPr lang="zh-TW" altLang="en-US" sz="1600" b="0" dirty="0" smtClean="0">
                <a:solidFill>
                  <a:srgbClr val="FF0000"/>
                </a:solidFill>
                <a:latin typeface="標楷體" panose="03000509000000000000" pitchFamily="65" charset="-120"/>
                <a:ea typeface="標楷體" panose="03000509000000000000" pitchFamily="65" charset="-120"/>
              </a:rPr>
              <a:t>無法作直接存取</a:t>
            </a:r>
            <a:endParaRPr lang="en-US" altLang="zh-TW" sz="1600" b="0" dirty="0">
              <a:solidFill>
                <a:srgbClr val="FF0000"/>
              </a:solidFill>
              <a:latin typeface="標楷體" panose="03000509000000000000" pitchFamily="65" charset="-120"/>
              <a:ea typeface="標楷體" panose="03000509000000000000" pitchFamily="65" charset="-120"/>
            </a:endParaRPr>
          </a:p>
        </p:txBody>
      </p:sp>
      <p:sp>
        <p:nvSpPr>
          <p:cNvPr id="16" name="直線圖說文字 1 15"/>
          <p:cNvSpPr/>
          <p:nvPr/>
        </p:nvSpPr>
        <p:spPr bwMode="auto">
          <a:xfrm>
            <a:off x="4437713" y="5161627"/>
            <a:ext cx="2228245" cy="1558346"/>
          </a:xfrm>
          <a:prstGeom prst="borderCallout1">
            <a:avLst>
              <a:gd name="adj1" fmla="val 38588"/>
              <a:gd name="adj2" fmla="val -967"/>
              <a:gd name="adj3" fmla="val 21513"/>
              <a:gd name="adj4" fmla="val -14511"/>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7" name="文字方塊 16"/>
          <p:cNvSpPr txBox="1"/>
          <p:nvPr/>
        </p:nvSpPr>
        <p:spPr>
          <a:xfrm>
            <a:off x="4437714" y="5150313"/>
            <a:ext cx="2228245" cy="1569660"/>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lgn="l">
              <a:defRPr/>
            </a:pPr>
            <a:r>
              <a:rPr lang="zh-TW" altLang="en-US" sz="1600" b="0" dirty="0" smtClean="0">
                <a:latin typeface="標楷體" panose="03000509000000000000" pitchFamily="65" charset="-120"/>
                <a:ea typeface="標楷體" panose="03000509000000000000" pitchFamily="65" charset="-120"/>
              </a:rPr>
              <a:t>雖然無法對欄位作直接存取，我們還是可以透過</a:t>
            </a:r>
            <a:r>
              <a:rPr lang="zh-TW" altLang="en-US" sz="1600" b="0" dirty="0" smtClean="0">
                <a:solidFill>
                  <a:srgbClr val="FF0000"/>
                </a:solidFill>
                <a:latin typeface="標楷體" panose="03000509000000000000" pitchFamily="65" charset="-120"/>
                <a:ea typeface="標楷體" panose="03000509000000000000" pitchFamily="65" charset="-120"/>
              </a:rPr>
              <a:t>設為</a:t>
            </a:r>
            <a:r>
              <a:rPr lang="en-US" altLang="zh-TW" sz="1600" b="0" dirty="0" smtClean="0">
                <a:solidFill>
                  <a:srgbClr val="FF0000"/>
                </a:solidFill>
                <a:latin typeface="標楷體" panose="03000509000000000000" pitchFamily="65" charset="-120"/>
                <a:ea typeface="標楷體" panose="03000509000000000000" pitchFamily="65" charset="-120"/>
              </a:rPr>
              <a:t>public</a:t>
            </a:r>
            <a:r>
              <a:rPr lang="zh-TW" altLang="en-US" sz="1600" b="0" dirty="0" smtClean="0">
                <a:solidFill>
                  <a:srgbClr val="FF0000"/>
                </a:solidFill>
                <a:latin typeface="標楷體" panose="03000509000000000000" pitchFamily="65" charset="-120"/>
                <a:ea typeface="標楷體" panose="03000509000000000000" pitchFamily="65" charset="-120"/>
              </a:rPr>
              <a:t>的方法進行存取</a:t>
            </a:r>
            <a:r>
              <a:rPr lang="zh-TW" altLang="en-US" sz="1600" b="0" dirty="0" smtClean="0">
                <a:latin typeface="標楷體" panose="03000509000000000000" pitchFamily="65" charset="-120"/>
                <a:ea typeface="標楷體" panose="03000509000000000000" pitchFamily="65" charset="-120"/>
              </a:rPr>
              <a:t>，並且我們可以在方法內</a:t>
            </a:r>
            <a:r>
              <a:rPr lang="zh-TW" altLang="en-US" sz="1600" b="0" dirty="0" smtClean="0">
                <a:solidFill>
                  <a:srgbClr val="FF0000"/>
                </a:solidFill>
                <a:latin typeface="標楷體" panose="03000509000000000000" pitchFamily="65" charset="-120"/>
                <a:ea typeface="標楷體" panose="03000509000000000000" pitchFamily="65" charset="-120"/>
              </a:rPr>
              <a:t>增加判斷來排除錯誤</a:t>
            </a:r>
            <a:r>
              <a:rPr lang="zh-TW" altLang="en-US" sz="1600" b="0" dirty="0" smtClean="0">
                <a:latin typeface="標楷體" panose="03000509000000000000" pitchFamily="65" charset="-120"/>
                <a:ea typeface="標楷體" panose="03000509000000000000" pitchFamily="65" charset="-120"/>
              </a:rPr>
              <a:t>的設定。</a:t>
            </a:r>
            <a:endParaRPr lang="en-US" altLang="zh-TW" sz="1600" b="0" dirty="0">
              <a:latin typeface="標楷體" panose="03000509000000000000" pitchFamily="65" charset="-120"/>
              <a:ea typeface="標楷體" panose="03000509000000000000" pitchFamily="65" charset="-120"/>
            </a:endParaRPr>
          </a:p>
        </p:txBody>
      </p:sp>
      <p:sp>
        <p:nvSpPr>
          <p:cNvPr id="8" name="流程圖: 程序 7"/>
          <p:cNvSpPr/>
          <p:nvPr/>
        </p:nvSpPr>
        <p:spPr bwMode="auto">
          <a:xfrm>
            <a:off x="1369164" y="4193489"/>
            <a:ext cx="2736304" cy="1668294"/>
          </a:xfrm>
          <a:prstGeom prst="flowChartProcess">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9" name="流程圖: 程序 8"/>
          <p:cNvSpPr/>
          <p:nvPr/>
        </p:nvSpPr>
        <p:spPr bwMode="auto">
          <a:xfrm>
            <a:off x="1471468" y="4417377"/>
            <a:ext cx="1014105" cy="126817"/>
          </a:xfrm>
          <a:prstGeom prst="flowChartProcess">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20" name="直線圖說文字 1 19"/>
          <p:cNvSpPr/>
          <p:nvPr/>
        </p:nvSpPr>
        <p:spPr bwMode="auto">
          <a:xfrm>
            <a:off x="69965" y="4363603"/>
            <a:ext cx="1083621" cy="1088532"/>
          </a:xfrm>
          <a:prstGeom prst="borderCallout1">
            <a:avLst>
              <a:gd name="adj1" fmla="val 54725"/>
              <a:gd name="adj2" fmla="val 100545"/>
              <a:gd name="adj3" fmla="val 12261"/>
              <a:gd name="adj4" fmla="val 128662"/>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21" name="文字方塊 20"/>
          <p:cNvSpPr txBox="1"/>
          <p:nvPr/>
        </p:nvSpPr>
        <p:spPr>
          <a:xfrm>
            <a:off x="28607" y="4374917"/>
            <a:ext cx="1214815" cy="1077218"/>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判斷汽油值要在此條件範圍才能更改</a:t>
            </a:r>
            <a:endParaRPr lang="zh-TW" altLang="en-US" sz="1600" b="0" dirty="0">
              <a:latin typeface="標楷體" panose="03000509000000000000" pitchFamily="65" charset="-120"/>
              <a:ea typeface="標楷體" panose="03000509000000000000" pitchFamily="65" charset="-120"/>
            </a:endParaRPr>
          </a:p>
        </p:txBody>
      </p:sp>
      <p:sp>
        <p:nvSpPr>
          <p:cNvPr id="22" name="直線圖說文字 1 21"/>
          <p:cNvSpPr/>
          <p:nvPr/>
        </p:nvSpPr>
        <p:spPr bwMode="auto">
          <a:xfrm>
            <a:off x="3851920" y="956425"/>
            <a:ext cx="2304305" cy="1651128"/>
          </a:xfrm>
          <a:prstGeom prst="borderCallout1">
            <a:avLst>
              <a:gd name="adj1" fmla="val 67927"/>
              <a:gd name="adj2" fmla="val -540"/>
              <a:gd name="adj3" fmla="val 89556"/>
              <a:gd name="adj4" fmla="val -91800"/>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23" name="文字方塊 22"/>
          <p:cNvSpPr txBox="1"/>
          <p:nvPr/>
        </p:nvSpPr>
        <p:spPr>
          <a:xfrm>
            <a:off x="3898673" y="975841"/>
            <a:ext cx="2359732" cy="1077218"/>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lgn="l">
              <a:defRPr/>
            </a:pPr>
            <a:r>
              <a:rPr lang="zh-TW" altLang="en-US" sz="1600" b="0" dirty="0" smtClean="0">
                <a:latin typeface="標楷體" panose="03000509000000000000" pitchFamily="65" charset="-120"/>
                <a:ea typeface="標楷體" panose="03000509000000000000" pitchFamily="65" charset="-120"/>
              </a:rPr>
              <a:t>因為</a:t>
            </a:r>
            <a:r>
              <a:rPr lang="en-US" altLang="zh-TW" sz="1600" b="0" dirty="0" smtClean="0">
                <a:latin typeface="標楷體" panose="03000509000000000000" pitchFamily="65" charset="-120"/>
                <a:ea typeface="標楷體" panose="03000509000000000000" pitchFamily="65" charset="-120"/>
              </a:rPr>
              <a:t>Car</a:t>
            </a:r>
            <a:r>
              <a:rPr lang="zh-TW" altLang="en-US" sz="1600" b="0" dirty="0" smtClean="0">
                <a:latin typeface="標楷體" panose="03000509000000000000" pitchFamily="65" charset="-120"/>
                <a:ea typeface="標楷體" panose="03000509000000000000" pitchFamily="65" charset="-120"/>
              </a:rPr>
              <a:t>類別的欄位</a:t>
            </a:r>
            <a:r>
              <a:rPr lang="en-US" altLang="zh-TW" sz="1600" b="0" dirty="0" err="1" smtClean="0">
                <a:latin typeface="標楷體" panose="03000509000000000000" pitchFamily="65" charset="-120"/>
                <a:ea typeface="標楷體" panose="03000509000000000000" pitchFamily="65" charset="-120"/>
              </a:rPr>
              <a:t>num</a:t>
            </a:r>
            <a:r>
              <a:rPr lang="en-US" altLang="zh-TW" sz="1600" b="0" dirty="0" smtClean="0">
                <a:latin typeface="標楷體" panose="03000509000000000000" pitchFamily="65" charset="-120"/>
                <a:ea typeface="標楷體" panose="03000509000000000000" pitchFamily="65" charset="-120"/>
              </a:rPr>
              <a:t> &amp;</a:t>
            </a:r>
            <a:r>
              <a:rPr lang="zh-TW" altLang="en-US" sz="1600" b="0" dirty="0" smtClean="0">
                <a:latin typeface="標楷體" panose="03000509000000000000" pitchFamily="65" charset="-120"/>
                <a:ea typeface="標楷體" panose="03000509000000000000" pitchFamily="65" charset="-120"/>
              </a:rPr>
              <a:t> </a:t>
            </a:r>
            <a:r>
              <a:rPr lang="en-US" altLang="zh-TW" sz="1600" b="0" dirty="0" smtClean="0">
                <a:latin typeface="標楷體" panose="03000509000000000000" pitchFamily="65" charset="-120"/>
                <a:ea typeface="標楷體" panose="03000509000000000000" pitchFamily="65" charset="-120"/>
              </a:rPr>
              <a:t>gas</a:t>
            </a:r>
            <a:r>
              <a:rPr lang="zh-TW" altLang="en-US" sz="1600" b="0" dirty="0" smtClean="0">
                <a:latin typeface="標楷體" panose="03000509000000000000" pitchFamily="65" charset="-120"/>
                <a:ea typeface="標楷體" panose="03000509000000000000" pitchFamily="65" charset="-120"/>
              </a:rPr>
              <a:t>都是宣告</a:t>
            </a:r>
            <a:r>
              <a:rPr lang="en-US" altLang="zh-TW" sz="1600" b="0" dirty="0" smtClean="0">
                <a:solidFill>
                  <a:srgbClr val="FF0000"/>
                </a:solidFill>
                <a:latin typeface="標楷體" panose="03000509000000000000" pitchFamily="65" charset="-120"/>
                <a:ea typeface="標楷體" panose="03000509000000000000" pitchFamily="65" charset="-120"/>
              </a:rPr>
              <a:t>private</a:t>
            </a:r>
            <a:r>
              <a:rPr lang="zh-TW" altLang="en-US" sz="1600" b="0" dirty="0" smtClean="0">
                <a:latin typeface="標楷體" panose="03000509000000000000" pitchFamily="65" charset="-120"/>
                <a:ea typeface="標楷體" panose="03000509000000000000" pitchFamily="65" charset="-120"/>
              </a:rPr>
              <a:t>所以</a:t>
            </a:r>
            <a:r>
              <a:rPr lang="zh-TW" altLang="en-US" sz="1600" b="0" dirty="0" smtClean="0">
                <a:solidFill>
                  <a:srgbClr val="FF0000"/>
                </a:solidFill>
                <a:latin typeface="標楷體" panose="03000509000000000000" pitchFamily="65" charset="-120"/>
                <a:ea typeface="標楷體" panose="03000509000000000000" pitchFamily="65" charset="-120"/>
              </a:rPr>
              <a:t>無法直接存取</a:t>
            </a:r>
            <a:r>
              <a:rPr lang="zh-TW" altLang="en-US" sz="1600" b="0" dirty="0" smtClean="0">
                <a:latin typeface="標楷體" panose="03000509000000000000" pitchFamily="65" charset="-120"/>
                <a:ea typeface="標楷體" panose="03000509000000000000" pitchFamily="65" charset="-120"/>
              </a:rPr>
              <a:t>，例如</a:t>
            </a:r>
            <a:r>
              <a:rPr lang="en-US" altLang="zh-TW" sz="1600" b="0" dirty="0" smtClean="0">
                <a:latin typeface="標楷體" panose="03000509000000000000" pitchFamily="65" charset="-120"/>
                <a:ea typeface="標楷體" panose="03000509000000000000" pitchFamily="65" charset="-120"/>
              </a:rPr>
              <a:t>:</a:t>
            </a:r>
            <a:endParaRPr lang="en-US" altLang="zh-TW" sz="1600" b="0" dirty="0">
              <a:solidFill>
                <a:srgbClr val="FF0000"/>
              </a:solidFill>
              <a:latin typeface="標楷體" panose="03000509000000000000" pitchFamily="65" charset="-120"/>
              <a:ea typeface="標楷體" panose="03000509000000000000" pitchFamily="65" charset="-120"/>
            </a:endParaRPr>
          </a:p>
        </p:txBody>
      </p:sp>
      <p:pic>
        <p:nvPicPr>
          <p:cNvPr id="10" name="圖片 9"/>
          <p:cNvPicPr>
            <a:picLocks noChangeAspect="1"/>
          </p:cNvPicPr>
          <p:nvPr/>
        </p:nvPicPr>
        <p:blipFill>
          <a:blip r:embed="rId6"/>
          <a:stretch>
            <a:fillRect/>
          </a:stretch>
        </p:blipFill>
        <p:spPr>
          <a:xfrm>
            <a:off x="4321250" y="1778135"/>
            <a:ext cx="1796491" cy="568889"/>
          </a:xfrm>
          <a:prstGeom prst="rect">
            <a:avLst/>
          </a:prstGeom>
        </p:spPr>
      </p:pic>
      <p:sp>
        <p:nvSpPr>
          <p:cNvPr id="25" name="文字方塊 24"/>
          <p:cNvSpPr txBox="1"/>
          <p:nvPr/>
        </p:nvSpPr>
        <p:spPr>
          <a:xfrm>
            <a:off x="3923302" y="2240384"/>
            <a:ext cx="1296193"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都無法使用。</a:t>
            </a:r>
            <a:endParaRPr lang="zh-TW" altLang="en-US" sz="1600" b="0" dirty="0">
              <a:latin typeface="標楷體" panose="03000509000000000000" pitchFamily="65" charset="-120"/>
              <a:ea typeface="標楷體" panose="03000509000000000000" pitchFamily="65" charset="-120"/>
            </a:endParaRPr>
          </a:p>
        </p:txBody>
      </p:sp>
      <p:sp>
        <p:nvSpPr>
          <p:cNvPr id="26" name="圓角矩形 25"/>
          <p:cNvSpPr/>
          <p:nvPr/>
        </p:nvSpPr>
        <p:spPr bwMode="auto">
          <a:xfrm>
            <a:off x="6538467" y="984359"/>
            <a:ext cx="2482967" cy="1512873"/>
          </a:xfrm>
          <a:prstGeom prst="roundRect">
            <a:avLst/>
          </a:prstGeom>
          <a:solidFill>
            <a:srgbClr val="00FFFF"/>
          </a:solidFill>
          <a:ln w="31750" cap="sq" cmpd="sng" algn="ctr">
            <a:solidFill>
              <a:srgbClr val="00B0F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dirty="0" smtClean="0">
              <a:ln>
                <a:noFill/>
              </a:ln>
              <a:solidFill>
                <a:schemeClr val="tx1"/>
              </a:solidFill>
              <a:effectLst/>
              <a:latin typeface="Arial" charset="0"/>
              <a:ea typeface="新細明體" pitchFamily="18" charset="-120"/>
            </a:endParaRPr>
          </a:p>
        </p:txBody>
      </p:sp>
      <p:sp>
        <p:nvSpPr>
          <p:cNvPr id="27" name="文字方塊 26"/>
          <p:cNvSpPr txBox="1"/>
          <p:nvPr/>
        </p:nvSpPr>
        <p:spPr>
          <a:xfrm>
            <a:off x="6547523" y="1048297"/>
            <a:ext cx="2552839" cy="1384995"/>
          </a:xfrm>
          <a:prstGeom prst="rect">
            <a:avLst/>
          </a:prstGeom>
          <a:noFill/>
        </p:spPr>
        <p:txBody>
          <a:bodyPr wrap="square" rtlCol="0">
            <a:spAutoFit/>
          </a:bodyPr>
          <a:lstStyle/>
          <a:p>
            <a:pPr algn="l"/>
            <a:r>
              <a:rPr lang="zh-TW" altLang="en-US" sz="1400" dirty="0">
                <a:latin typeface="標楷體" panose="03000509000000000000" pitchFamily="65" charset="-120"/>
                <a:ea typeface="標楷體" panose="03000509000000000000" pitchFamily="65" charset="-120"/>
              </a:rPr>
              <a:t>一旦類別的</a:t>
            </a:r>
            <a:r>
              <a:rPr lang="zh-TW" altLang="en-US" sz="1400" dirty="0">
                <a:solidFill>
                  <a:srgbClr val="FF0000"/>
                </a:solidFill>
                <a:latin typeface="標楷體" panose="03000509000000000000" pitchFamily="65" charset="-120"/>
                <a:ea typeface="標楷體" panose="03000509000000000000" pitchFamily="65" charset="-120"/>
              </a:rPr>
              <a:t>成員前的修飾</a:t>
            </a:r>
            <a:r>
              <a:rPr lang="zh-TW" altLang="en-US" sz="1400" dirty="0" smtClean="0">
                <a:solidFill>
                  <a:srgbClr val="FF0000"/>
                </a:solidFill>
                <a:latin typeface="標楷體" panose="03000509000000000000" pitchFamily="65" charset="-120"/>
                <a:ea typeface="標楷體" panose="03000509000000000000" pitchFamily="65" charset="-120"/>
              </a:rPr>
              <a:t>子被</a:t>
            </a:r>
            <a:r>
              <a:rPr lang="zh-TW" altLang="en-US" sz="1400" dirty="0">
                <a:solidFill>
                  <a:srgbClr val="FF0000"/>
                </a:solidFill>
                <a:latin typeface="標楷體" panose="03000509000000000000" pitchFamily="65" charset="-120"/>
                <a:ea typeface="標楷體" panose="03000509000000000000" pitchFamily="65" charset="-120"/>
              </a:rPr>
              <a:t>省略</a:t>
            </a:r>
            <a:r>
              <a:rPr lang="zh-TW" altLang="en-US" sz="1400" dirty="0" smtClean="0">
                <a:solidFill>
                  <a:srgbClr val="FF0000"/>
                </a:solidFill>
                <a:latin typeface="標楷體" panose="03000509000000000000" pitchFamily="65" charset="-120"/>
                <a:ea typeface="標楷體" panose="03000509000000000000" pitchFamily="65" charset="-120"/>
              </a:rPr>
              <a:t>掉時</a:t>
            </a:r>
            <a:r>
              <a:rPr lang="zh-TW" altLang="en-US" sz="1400" dirty="0" smtClean="0">
                <a:latin typeface="標楷體" panose="03000509000000000000" pitchFamily="65" charset="-120"/>
                <a:ea typeface="標楷體" panose="03000509000000000000" pitchFamily="65" charset="-120"/>
              </a:rPr>
              <a:t>，表示</a:t>
            </a:r>
            <a:r>
              <a:rPr lang="zh-TW" altLang="en-US" sz="1400" dirty="0" smtClean="0">
                <a:solidFill>
                  <a:srgbClr val="FF0000"/>
                </a:solidFill>
                <a:latin typeface="標楷體" panose="03000509000000000000" pitchFamily="65" charset="-120"/>
                <a:ea typeface="標楷體" panose="03000509000000000000" pitchFamily="65" charset="-120"/>
              </a:rPr>
              <a:t>這個成員只能存在於它們所宣告的套件</a:t>
            </a:r>
            <a:r>
              <a:rPr lang="en-US" altLang="zh-TW" sz="1400" dirty="0" smtClean="0">
                <a:solidFill>
                  <a:srgbClr val="FF0000"/>
                </a:solidFill>
                <a:latin typeface="標楷體" panose="03000509000000000000" pitchFamily="65" charset="-120"/>
                <a:ea typeface="標楷體" panose="03000509000000000000" pitchFamily="65" charset="-120"/>
              </a:rPr>
              <a:t>(package)</a:t>
            </a:r>
            <a:r>
              <a:rPr lang="zh-TW" altLang="en-US" sz="1400" dirty="0" smtClean="0">
                <a:latin typeface="標楷體" panose="03000509000000000000" pitchFamily="65" charset="-120"/>
                <a:ea typeface="標楷體" panose="03000509000000000000" pitchFamily="65" charset="-120"/>
              </a:rPr>
              <a:t>中。有關套件的部分我們將會在第五章的設計大型程式篇談到。 </a:t>
            </a:r>
            <a:endParaRPr lang="zh-TW" altLang="en-US" sz="1400" dirty="0">
              <a:latin typeface="標楷體" panose="03000509000000000000" pitchFamily="65" charset="-120"/>
              <a:ea typeface="標楷體" panose="03000509000000000000" pitchFamily="65" charset="-120"/>
            </a:endParaRPr>
          </a:p>
        </p:txBody>
      </p:sp>
      <p:sp>
        <p:nvSpPr>
          <p:cNvPr id="28" name="流程圖: 結束點 27"/>
          <p:cNvSpPr/>
          <p:nvPr/>
        </p:nvSpPr>
        <p:spPr bwMode="auto">
          <a:xfrm>
            <a:off x="6203752" y="806807"/>
            <a:ext cx="746107" cy="295781"/>
          </a:xfrm>
          <a:prstGeom prst="flowChartTerminator">
            <a:avLst/>
          </a:prstGeom>
          <a:solidFill>
            <a:schemeClr val="bg1"/>
          </a:solidFill>
          <a:ln w="19050" cap="sq" cmpd="sng" algn="ctr">
            <a:solidFill>
              <a:srgbClr val="00B0F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29" name="文字方塊 28"/>
          <p:cNvSpPr txBox="1"/>
          <p:nvPr/>
        </p:nvSpPr>
        <p:spPr>
          <a:xfrm>
            <a:off x="6151728" y="764704"/>
            <a:ext cx="800219" cy="338554"/>
          </a:xfrm>
          <a:prstGeom prst="rect">
            <a:avLst/>
          </a:prstGeom>
          <a:noFill/>
          <a:ln>
            <a:noFill/>
          </a:ln>
        </p:spPr>
        <p:txBody>
          <a:bodyPr wrap="none" rtlCol="0">
            <a:spAutoFit/>
          </a:bodyPr>
          <a:lstStyle/>
          <a:p>
            <a:r>
              <a:rPr lang="zh-TW" altLang="en-US" sz="1600" dirty="0" smtClean="0">
                <a:latin typeface="標楷體" panose="03000509000000000000" pitchFamily="65" charset="-120"/>
                <a:ea typeface="標楷體" panose="03000509000000000000" pitchFamily="65" charset="-120"/>
              </a:rPr>
              <a:t>小知識</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2406082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3.2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類別的功能</a:t>
            </a:r>
            <a:endParaRPr lang="zh-TW" altLang="en-US" dirty="0" smtClean="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lstStyle/>
          <a:p>
            <a:pPr>
              <a:lnSpc>
                <a:spcPts val="3360"/>
              </a:lnSpc>
              <a:buBlip>
                <a:blip r:embed="rId3"/>
              </a:buBlip>
              <a:defRPr/>
            </a:pPr>
            <a:r>
              <a:rPr lang="zh-TW" altLang="en-US" b="1" dirty="0" smtClean="0">
                <a:latin typeface="Times New Roman" pitchFamily="18" charset="0"/>
                <a:ea typeface="標楷體" pitchFamily="65" charset="-120"/>
                <a:cs typeface="Times New Roman" pitchFamily="18" charset="0"/>
              </a:rPr>
              <a:t>封裝</a:t>
            </a:r>
            <a:r>
              <a:rPr lang="en-US" altLang="zh-TW" b="1" dirty="0" smtClean="0">
                <a:latin typeface="Times New Roman" pitchFamily="18" charset="0"/>
                <a:ea typeface="標楷體" pitchFamily="65" charset="-120"/>
                <a:cs typeface="Times New Roman" pitchFamily="18" charset="0"/>
              </a:rPr>
              <a:t>(encapsulation)</a:t>
            </a:r>
          </a:p>
          <a:p>
            <a:pPr marL="0" indent="0">
              <a:lnSpc>
                <a:spcPts val="3360"/>
              </a:lnSpc>
              <a:buNone/>
              <a:defRPr/>
            </a:pPr>
            <a:r>
              <a:rPr lang="en-US" altLang="zh-TW" sz="2000" b="1" dirty="0">
                <a:latin typeface="Times New Roman" pitchFamily="18" charset="0"/>
                <a:ea typeface="標楷體" pitchFamily="65" charset="-120"/>
                <a:cs typeface="Times New Roman" pitchFamily="18" charset="0"/>
              </a:rPr>
              <a:t> </a:t>
            </a:r>
            <a:r>
              <a:rPr lang="en-US" altLang="zh-TW" sz="2000" b="1" dirty="0" smtClean="0">
                <a:latin typeface="Times New Roman" pitchFamily="18" charset="0"/>
                <a:ea typeface="標楷體" pitchFamily="65" charset="-120"/>
                <a:cs typeface="Times New Roman" pitchFamily="18" charset="0"/>
              </a:rPr>
              <a:t>       </a:t>
            </a:r>
            <a:r>
              <a:rPr lang="en-US" altLang="zh-TW" sz="2000" dirty="0" smtClean="0">
                <a:latin typeface="Times New Roman" pitchFamily="18" charset="0"/>
                <a:ea typeface="標楷體" pitchFamily="65" charset="-120"/>
                <a:cs typeface="Times New Roman" pitchFamily="18" charset="0"/>
              </a:rPr>
              <a:t>Java</a:t>
            </a:r>
            <a:r>
              <a:rPr lang="zh-TW" altLang="en-US" sz="2000" dirty="0">
                <a:latin typeface="Times New Roman" pitchFamily="18" charset="0"/>
                <a:ea typeface="標楷體" pitchFamily="65" charset="-120"/>
                <a:cs typeface="Times New Roman" pitchFamily="18" charset="0"/>
              </a:rPr>
              <a:t>的類別也提供封裝</a:t>
            </a:r>
            <a:r>
              <a:rPr lang="en-US" altLang="zh-TW" sz="2000" dirty="0">
                <a:latin typeface="Times New Roman" pitchFamily="18" charset="0"/>
                <a:ea typeface="標楷體" pitchFamily="65" charset="-120"/>
                <a:cs typeface="Times New Roman" pitchFamily="18" charset="0"/>
              </a:rPr>
              <a:t>(encapsulation)</a:t>
            </a:r>
            <a:r>
              <a:rPr lang="zh-TW" altLang="en-US" sz="2000" dirty="0">
                <a:latin typeface="Times New Roman" pitchFamily="18" charset="0"/>
                <a:ea typeface="標楷體" pitchFamily="65" charset="-120"/>
                <a:cs typeface="Times New Roman" pitchFamily="18" charset="0"/>
              </a:rPr>
              <a:t>的功能。也就是說將</a:t>
            </a:r>
            <a:r>
              <a:rPr lang="zh-TW" altLang="en-US" sz="2000" dirty="0">
                <a:solidFill>
                  <a:srgbClr val="FF0000"/>
                </a:solidFill>
                <a:latin typeface="Times New Roman" pitchFamily="18" charset="0"/>
                <a:ea typeface="標楷體" pitchFamily="65" charset="-120"/>
                <a:cs typeface="Times New Roman" pitchFamily="18" charset="0"/>
              </a:rPr>
              <a:t>類別內的私有成員</a:t>
            </a:r>
            <a:r>
              <a:rPr lang="en-US" altLang="zh-TW" sz="2000" dirty="0">
                <a:solidFill>
                  <a:srgbClr val="FF0000"/>
                </a:solidFill>
                <a:latin typeface="Times New Roman" pitchFamily="18" charset="0"/>
                <a:ea typeface="標楷體" pitchFamily="65" charset="-120"/>
                <a:cs typeface="Times New Roman" pitchFamily="18" charset="0"/>
              </a:rPr>
              <a:t>(private member)</a:t>
            </a:r>
            <a:r>
              <a:rPr lang="zh-TW" altLang="en-US" sz="2000" dirty="0">
                <a:solidFill>
                  <a:srgbClr val="FF0000"/>
                </a:solidFill>
                <a:latin typeface="Times New Roman" pitchFamily="18" charset="0"/>
                <a:ea typeface="標楷體" pitchFamily="65" charset="-120"/>
                <a:cs typeface="Times New Roman" pitchFamily="18" charset="0"/>
              </a:rPr>
              <a:t>隱藏起來，避免不必要的外在存取，僅提供必要的公共成員</a:t>
            </a:r>
            <a:r>
              <a:rPr lang="en-US" altLang="zh-TW" sz="2000" dirty="0">
                <a:solidFill>
                  <a:srgbClr val="FF0000"/>
                </a:solidFill>
                <a:latin typeface="Times New Roman" pitchFamily="18" charset="0"/>
                <a:ea typeface="標楷體" pitchFamily="65" charset="-120"/>
                <a:cs typeface="Times New Roman" pitchFamily="18" charset="0"/>
              </a:rPr>
              <a:t>(public member)</a:t>
            </a:r>
            <a:r>
              <a:rPr lang="zh-TW" altLang="en-US" sz="2000" dirty="0">
                <a:solidFill>
                  <a:srgbClr val="FF0000"/>
                </a:solidFill>
                <a:latin typeface="Times New Roman" pitchFamily="18" charset="0"/>
                <a:ea typeface="標楷體" pitchFamily="65" charset="-120"/>
                <a:cs typeface="Times New Roman" pitchFamily="18" charset="0"/>
              </a:rPr>
              <a:t>供他人呼叫使用</a:t>
            </a:r>
            <a:r>
              <a:rPr lang="zh-TW" altLang="en-US" sz="2000" dirty="0">
                <a:latin typeface="Times New Roman" pitchFamily="18" charset="0"/>
                <a:ea typeface="標楷體" pitchFamily="65" charset="-120"/>
                <a:cs typeface="Times New Roman" pitchFamily="18" charset="0"/>
              </a:rPr>
              <a:t>，如此一來其他程式設計師即使不知道</a:t>
            </a:r>
            <a:r>
              <a:rPr lang="en-US" altLang="zh-TW" sz="2000" dirty="0">
                <a:latin typeface="Times New Roman" pitchFamily="18" charset="0"/>
                <a:ea typeface="標楷體" pitchFamily="65" charset="-120"/>
                <a:cs typeface="Times New Roman" pitchFamily="18" charset="0"/>
              </a:rPr>
              <a:t>class</a:t>
            </a:r>
            <a:r>
              <a:rPr lang="zh-TW" altLang="en-US" sz="2000" dirty="0">
                <a:latin typeface="Times New Roman" pitchFamily="18" charset="0"/>
                <a:ea typeface="標楷體" pitchFamily="65" charset="-120"/>
                <a:cs typeface="Times New Roman" pitchFamily="18" charset="0"/>
              </a:rPr>
              <a:t>內部的運作方式，也不會因為誤用</a:t>
            </a:r>
            <a:r>
              <a:rPr lang="en-US" altLang="zh-TW" sz="2000" dirty="0">
                <a:latin typeface="Times New Roman" pitchFamily="18" charset="0"/>
                <a:ea typeface="標楷體" pitchFamily="65" charset="-120"/>
                <a:cs typeface="Times New Roman" pitchFamily="18" charset="0"/>
              </a:rPr>
              <a:t>class</a:t>
            </a:r>
            <a:r>
              <a:rPr lang="zh-TW" altLang="en-US" sz="2000" dirty="0">
                <a:latin typeface="Times New Roman" pitchFamily="18" charset="0"/>
                <a:ea typeface="標楷體" pitchFamily="65" charset="-120"/>
                <a:cs typeface="Times New Roman" pitchFamily="18" charset="0"/>
              </a:rPr>
              <a:t>而產生錯誤的現象</a:t>
            </a:r>
            <a:r>
              <a:rPr lang="zh-TW" altLang="en-US" sz="2000" dirty="0" smtClean="0">
                <a:latin typeface="Times New Roman" pitchFamily="18" charset="0"/>
                <a:ea typeface="標楷體" pitchFamily="65" charset="-120"/>
                <a:cs typeface="Times New Roman" pitchFamily="18" charset="0"/>
              </a:rPr>
              <a:t>。</a:t>
            </a:r>
            <a:r>
              <a:rPr lang="zh-TW" altLang="en-US" sz="2000" dirty="0" smtClean="0">
                <a:solidFill>
                  <a:srgbClr val="FF0000"/>
                </a:solidFill>
                <a:latin typeface="Times New Roman" pitchFamily="18" charset="0"/>
                <a:ea typeface="標楷體" pitchFamily="65" charset="-120"/>
                <a:cs typeface="Times New Roman" pitchFamily="18" charset="0"/>
              </a:rPr>
              <a:t>前一頁的範例就是就是一種封裝的例子。</a:t>
            </a:r>
            <a:endParaRPr lang="zh-TW" altLang="en-US" sz="2000" dirty="0">
              <a:solidFill>
                <a:srgbClr val="FF0000"/>
              </a:solidFill>
              <a:latin typeface="Times New Roman" pitchFamily="18" charset="0"/>
              <a:ea typeface="標楷體" pitchFamily="65" charset="-120"/>
              <a:cs typeface="Times New Roman" pitchFamily="18" charset="0"/>
            </a:endParaRPr>
          </a:p>
          <a:p>
            <a:pPr marL="0" indent="0">
              <a:buFontTx/>
              <a:buNone/>
              <a:defRPr/>
            </a:pPr>
            <a:endParaRPr lang="en-US" altLang="zh-TW" sz="2000" b="1" dirty="0" smtClean="0">
              <a:solidFill>
                <a:srgbClr val="002060"/>
              </a:solidFill>
              <a:latin typeface="Times New Roman" pitchFamily="18" charset="0"/>
              <a:ea typeface="標楷體" pitchFamily="65" charset="-120"/>
              <a:cs typeface="Times New Roman" pitchFamily="18" charset="0"/>
            </a:endParaRPr>
          </a:p>
          <a:p>
            <a:pPr>
              <a:defRPr/>
            </a:pPr>
            <a:endParaRPr lang="zh-TW" altLang="en-US" dirty="0"/>
          </a:p>
        </p:txBody>
      </p:sp>
      <p:sp>
        <p:nvSpPr>
          <p:cNvPr id="10244" name="頁尾版面配置區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r>
              <a:rPr lang="en-US" altLang="zh-TW" smtClean="0">
                <a:latin typeface="Courier New" panose="02070309020205020404" pitchFamily="49" charset="0"/>
              </a:rPr>
              <a:t>NTUT MMS LAB</a:t>
            </a:r>
          </a:p>
        </p:txBody>
      </p:sp>
      <p:sp>
        <p:nvSpPr>
          <p:cNvPr id="10245"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fld id="{2B66C62B-B1A2-436E-BDDD-00119ED27391}" type="slidenum">
              <a:rPr lang="en-US" altLang="zh-TW">
                <a:latin typeface="Courier New" panose="02070309020205020404" pitchFamily="49" charset="0"/>
              </a:rPr>
              <a:pPr eaLnBrk="1" hangingPunct="1"/>
              <a:t>23</a:t>
            </a:fld>
            <a:endParaRPr lang="en-US" altLang="zh-TW">
              <a:latin typeface="Courier New" panose="02070309020205020404" pitchFamily="49" charset="0"/>
            </a:endParaRPr>
          </a:p>
        </p:txBody>
      </p:sp>
      <p:pic>
        <p:nvPicPr>
          <p:cNvPr id="10246" name="Picture 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5906" y="3645024"/>
            <a:ext cx="4491132" cy="230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5117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3.2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類別的功能</a:t>
            </a:r>
            <a:endParaRPr lang="zh-TW" altLang="en-US" dirty="0" smtClean="0">
              <a:ea typeface="標楷體" panose="03000509000000000000" pitchFamily="65" charset="-120"/>
              <a:cs typeface="Times New Roman" panose="02020603050405020304" pitchFamily="18" charset="0"/>
            </a:endParaRPr>
          </a:p>
        </p:txBody>
      </p:sp>
      <p:sp>
        <p:nvSpPr>
          <p:cNvPr id="11267" name="頁尾版面配置區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r>
              <a:rPr lang="en-US" altLang="zh-TW" smtClean="0">
                <a:latin typeface="Courier New" panose="02070309020205020404" pitchFamily="49" charset="0"/>
              </a:rPr>
              <a:t>NTUT MMS LAB</a:t>
            </a:r>
          </a:p>
        </p:txBody>
      </p:sp>
      <p:sp>
        <p:nvSpPr>
          <p:cNvPr id="11268"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fld id="{C03D6159-5A59-4B17-8719-499C236F78DF}" type="slidenum">
              <a:rPr lang="en-US" altLang="zh-TW">
                <a:latin typeface="Courier New" panose="02070309020205020404" pitchFamily="49" charset="0"/>
              </a:rPr>
              <a:pPr eaLnBrk="1" hangingPunct="1"/>
              <a:t>24</a:t>
            </a:fld>
            <a:endParaRPr lang="en-US" altLang="zh-TW">
              <a:latin typeface="Courier New" panose="02070309020205020404" pitchFamily="49" charset="0"/>
            </a:endParaRPr>
          </a:p>
        </p:txBody>
      </p:sp>
      <p:sp>
        <p:nvSpPr>
          <p:cNvPr id="22" name="內容版面配置區 2"/>
          <p:cNvSpPr>
            <a:spLocks noGrp="1"/>
          </p:cNvSpPr>
          <p:nvPr>
            <p:ph idx="1"/>
          </p:nvPr>
        </p:nvSpPr>
        <p:spPr/>
        <p:txBody>
          <a:bodyPr/>
          <a:lstStyle/>
          <a:p>
            <a:pPr>
              <a:lnSpc>
                <a:spcPts val="3360"/>
              </a:lnSpc>
              <a:buBlip>
                <a:blip r:embed="rId3"/>
              </a:buBlip>
              <a:defRPr/>
            </a:pPr>
            <a:r>
              <a:rPr lang="zh-TW" altLang="en-US" b="1" dirty="0" smtClean="0">
                <a:latin typeface="Times New Roman" pitchFamily="18" charset="0"/>
                <a:ea typeface="標楷體" pitchFamily="65" charset="-120"/>
                <a:cs typeface="Times New Roman" pitchFamily="18" charset="0"/>
              </a:rPr>
              <a:t>多載</a:t>
            </a:r>
            <a:r>
              <a:rPr lang="en-US" altLang="zh-TW" b="1" dirty="0" smtClean="0">
                <a:latin typeface="Times New Roman" pitchFamily="18" charset="0"/>
                <a:ea typeface="標楷體" pitchFamily="65" charset="-120"/>
                <a:cs typeface="Times New Roman" pitchFamily="18" charset="0"/>
              </a:rPr>
              <a:t>(</a:t>
            </a:r>
            <a:r>
              <a:rPr lang="en-US" altLang="zh-TW" b="1" dirty="0">
                <a:latin typeface="Times New Roman" pitchFamily="18" charset="0"/>
                <a:ea typeface="標楷體" pitchFamily="65" charset="-120"/>
                <a:cs typeface="Times New Roman" pitchFamily="18" charset="0"/>
              </a:rPr>
              <a:t>overloading</a:t>
            </a:r>
            <a:r>
              <a:rPr lang="en-US" altLang="zh-TW" b="1" dirty="0" smtClean="0">
                <a:latin typeface="Times New Roman" pitchFamily="18" charset="0"/>
                <a:ea typeface="標楷體" pitchFamily="65" charset="-120"/>
                <a:cs typeface="Times New Roman" pitchFamily="18" charset="0"/>
              </a:rPr>
              <a:t>)</a:t>
            </a:r>
            <a:endParaRPr lang="en-US" altLang="zh-TW" b="1" dirty="0">
              <a:latin typeface="Times New Roman" pitchFamily="18" charset="0"/>
              <a:ea typeface="標楷體" pitchFamily="65" charset="-120"/>
              <a:cs typeface="Times New Roman" pitchFamily="18" charset="0"/>
            </a:endParaRPr>
          </a:p>
          <a:p>
            <a:pPr marL="0" indent="0">
              <a:lnSpc>
                <a:spcPts val="3360"/>
              </a:lnSpc>
              <a:buNone/>
              <a:defRPr/>
            </a:pPr>
            <a:r>
              <a:rPr lang="zh-TW" altLang="en-US" sz="2000" b="1" dirty="0" smtClean="0">
                <a:latin typeface="Times New Roman" pitchFamily="18" charset="0"/>
                <a:ea typeface="標楷體" pitchFamily="65" charset="-120"/>
                <a:cs typeface="Times New Roman" pitchFamily="18" charset="0"/>
              </a:rPr>
              <a:t>        </a:t>
            </a:r>
            <a:r>
              <a:rPr lang="zh-TW" altLang="en-US" sz="2000" dirty="0" smtClean="0">
                <a:latin typeface="Times New Roman" pitchFamily="18" charset="0"/>
                <a:ea typeface="標楷體" pitchFamily="65" charset="-120"/>
                <a:cs typeface="Times New Roman" pitchFamily="18" charset="0"/>
              </a:rPr>
              <a:t>在同一個類別內，可以同時定義</a:t>
            </a:r>
            <a:r>
              <a:rPr lang="zh-TW" altLang="en-US" sz="2000" dirty="0" smtClean="0">
                <a:solidFill>
                  <a:srgbClr val="FF0000"/>
                </a:solidFill>
                <a:latin typeface="Times New Roman" pitchFamily="18" charset="0"/>
                <a:ea typeface="標楷體" pitchFamily="65" charset="-120"/>
                <a:cs typeface="Times New Roman" pitchFamily="18" charset="0"/>
              </a:rPr>
              <a:t>數個名稱相同，但是參數數目和資料型態均不相同的方法</a:t>
            </a:r>
            <a:r>
              <a:rPr lang="zh-TW" altLang="en-US" sz="2000" dirty="0" smtClean="0">
                <a:latin typeface="Times New Roman" pitchFamily="18" charset="0"/>
                <a:ea typeface="標楷體" pitchFamily="65" charset="-120"/>
                <a:cs typeface="Times New Roman" pitchFamily="18" charset="0"/>
              </a:rPr>
              <a:t>。</a:t>
            </a:r>
          </a:p>
          <a:p>
            <a:pPr marL="0" indent="0">
              <a:buFontTx/>
              <a:buNone/>
              <a:defRPr/>
            </a:pPr>
            <a:endParaRPr lang="en-US" altLang="zh-TW" sz="2400" b="1" dirty="0" smtClean="0">
              <a:solidFill>
                <a:srgbClr val="002060"/>
              </a:solidFill>
              <a:latin typeface="Times New Roman" pitchFamily="18" charset="0"/>
              <a:ea typeface="標楷體" pitchFamily="65" charset="-120"/>
              <a:cs typeface="Times New Roman" pitchFamily="18" charset="0"/>
            </a:endParaRPr>
          </a:p>
          <a:p>
            <a:pPr lvl="1">
              <a:defRPr/>
            </a:pPr>
            <a:endParaRPr lang="zh-TW" altLang="en-US" sz="2000" b="1" dirty="0">
              <a:solidFill>
                <a:srgbClr val="002060"/>
              </a:solidFill>
              <a:latin typeface="Times New Roman" pitchFamily="18" charset="0"/>
              <a:ea typeface="標楷體" pitchFamily="65" charset="-120"/>
              <a:cs typeface="Times New Roman" pitchFamily="18" charset="0"/>
            </a:endParaRPr>
          </a:p>
          <a:p>
            <a:pPr>
              <a:defRPr/>
            </a:pPr>
            <a:endParaRPr lang="zh-TW" altLang="en-US" dirty="0"/>
          </a:p>
        </p:txBody>
      </p:sp>
      <p:pic>
        <p:nvPicPr>
          <p:cNvPr id="2" name="圖片 1"/>
          <p:cNvPicPr>
            <a:picLocks noChangeAspect="1"/>
          </p:cNvPicPr>
          <p:nvPr/>
        </p:nvPicPr>
        <p:blipFill>
          <a:blip r:embed="rId4"/>
          <a:stretch>
            <a:fillRect/>
          </a:stretch>
        </p:blipFill>
        <p:spPr>
          <a:xfrm>
            <a:off x="107504" y="3029929"/>
            <a:ext cx="2604194" cy="2919351"/>
          </a:xfrm>
          <a:prstGeom prst="rect">
            <a:avLst/>
          </a:prstGeom>
          <a:ln>
            <a:solidFill>
              <a:schemeClr val="tx1"/>
            </a:solidFill>
          </a:ln>
        </p:spPr>
      </p:pic>
      <p:pic>
        <p:nvPicPr>
          <p:cNvPr id="3" name="圖片 2"/>
          <p:cNvPicPr>
            <a:picLocks noChangeAspect="1"/>
          </p:cNvPicPr>
          <p:nvPr/>
        </p:nvPicPr>
        <p:blipFill>
          <a:blip r:embed="rId5"/>
          <a:stretch>
            <a:fillRect/>
          </a:stretch>
        </p:blipFill>
        <p:spPr>
          <a:xfrm>
            <a:off x="2819524" y="2550642"/>
            <a:ext cx="3242613" cy="3789040"/>
          </a:xfrm>
          <a:prstGeom prst="rect">
            <a:avLst/>
          </a:prstGeom>
          <a:ln>
            <a:solidFill>
              <a:schemeClr val="tx1"/>
            </a:solidFill>
          </a:ln>
        </p:spPr>
      </p:pic>
      <p:pic>
        <p:nvPicPr>
          <p:cNvPr id="4" name="圖片 3"/>
          <p:cNvPicPr>
            <a:picLocks noChangeAspect="1"/>
          </p:cNvPicPr>
          <p:nvPr/>
        </p:nvPicPr>
        <p:blipFill>
          <a:blip r:embed="rId6"/>
          <a:stretch>
            <a:fillRect/>
          </a:stretch>
        </p:blipFill>
        <p:spPr>
          <a:xfrm>
            <a:off x="6844506" y="3238302"/>
            <a:ext cx="2200275" cy="2019300"/>
          </a:xfrm>
          <a:prstGeom prst="rect">
            <a:avLst/>
          </a:prstGeom>
          <a:ln>
            <a:solidFill>
              <a:schemeClr val="tx1"/>
            </a:solidFill>
          </a:ln>
        </p:spPr>
      </p:pic>
      <p:sp>
        <p:nvSpPr>
          <p:cNvPr id="10" name="向右箭號 9"/>
          <p:cNvSpPr/>
          <p:nvPr/>
        </p:nvSpPr>
        <p:spPr bwMode="auto">
          <a:xfrm>
            <a:off x="6228184" y="4213499"/>
            <a:ext cx="432048" cy="379579"/>
          </a:xfrm>
          <a:prstGeom prst="rightArrow">
            <a:avLst/>
          </a:prstGeom>
          <a:solidFill>
            <a:srgbClr val="FF0000"/>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2" name="直線圖說文字 1 11"/>
          <p:cNvSpPr/>
          <p:nvPr/>
        </p:nvSpPr>
        <p:spPr bwMode="auto">
          <a:xfrm>
            <a:off x="7892954" y="5140116"/>
            <a:ext cx="1094357" cy="347496"/>
          </a:xfrm>
          <a:prstGeom prst="borderCallout1">
            <a:avLst>
              <a:gd name="adj1" fmla="val 50350"/>
              <a:gd name="adj2" fmla="val -540"/>
              <a:gd name="adj3" fmla="val -22740"/>
              <a:gd name="adj4" fmla="val -20768"/>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3" name="文字方塊 12"/>
          <p:cNvSpPr txBox="1"/>
          <p:nvPr/>
        </p:nvSpPr>
        <p:spPr>
          <a:xfrm>
            <a:off x="7851596" y="5151430"/>
            <a:ext cx="1214815"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輸出</a:t>
            </a:r>
            <a:r>
              <a:rPr lang="zh-TW" altLang="en-US" sz="1600" b="0" dirty="0">
                <a:latin typeface="標楷體" panose="03000509000000000000" pitchFamily="65" charset="-120"/>
                <a:ea typeface="標楷體" panose="03000509000000000000" pitchFamily="65" charset="-120"/>
              </a:rPr>
              <a:t>結果</a:t>
            </a:r>
          </a:p>
        </p:txBody>
      </p:sp>
      <p:sp>
        <p:nvSpPr>
          <p:cNvPr id="5" name="流程圖: 程序 4"/>
          <p:cNvSpPr/>
          <p:nvPr/>
        </p:nvSpPr>
        <p:spPr bwMode="auto">
          <a:xfrm>
            <a:off x="3203575" y="3238302"/>
            <a:ext cx="1944489" cy="694754"/>
          </a:xfrm>
          <a:prstGeom prst="flowChartProcess">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6" name="流程圖: 程序 5"/>
          <p:cNvSpPr/>
          <p:nvPr/>
        </p:nvSpPr>
        <p:spPr bwMode="auto">
          <a:xfrm>
            <a:off x="3203575" y="3993114"/>
            <a:ext cx="2087665" cy="660022"/>
          </a:xfrm>
          <a:prstGeom prst="flowChartProcess">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7" name="流程圖: 程序 6"/>
          <p:cNvSpPr/>
          <p:nvPr/>
        </p:nvSpPr>
        <p:spPr bwMode="auto">
          <a:xfrm>
            <a:off x="3203575" y="4725144"/>
            <a:ext cx="2840335" cy="762468"/>
          </a:xfrm>
          <a:prstGeom prst="flowChartProcess">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7" name="直線圖說文字 1 16"/>
          <p:cNvSpPr/>
          <p:nvPr/>
        </p:nvSpPr>
        <p:spPr bwMode="auto">
          <a:xfrm>
            <a:off x="5189422" y="2011682"/>
            <a:ext cx="1873048" cy="1088532"/>
          </a:xfrm>
          <a:prstGeom prst="borderCallout1">
            <a:avLst>
              <a:gd name="adj1" fmla="val 101102"/>
              <a:gd name="adj2" fmla="val 39634"/>
              <a:gd name="adj3" fmla="val 165391"/>
              <a:gd name="adj4" fmla="val 16354"/>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8" name="文字方塊 17"/>
          <p:cNvSpPr txBox="1"/>
          <p:nvPr/>
        </p:nvSpPr>
        <p:spPr>
          <a:xfrm>
            <a:off x="5148064" y="2022996"/>
            <a:ext cx="1914406" cy="1077218"/>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定義</a:t>
            </a:r>
            <a:r>
              <a:rPr lang="zh-TW" altLang="en-US" sz="1600" b="0" dirty="0" smtClean="0">
                <a:solidFill>
                  <a:srgbClr val="FF0000"/>
                </a:solidFill>
                <a:latin typeface="標楷體" panose="03000509000000000000" pitchFamily="65" charset="-120"/>
                <a:ea typeface="標楷體" panose="03000509000000000000" pitchFamily="65" charset="-120"/>
              </a:rPr>
              <a:t>相同的方法名稱</a:t>
            </a:r>
            <a:r>
              <a:rPr lang="en-US" altLang="zh-TW" sz="1600" b="0" dirty="0" err="1" smtClean="0">
                <a:solidFill>
                  <a:srgbClr val="FF0000"/>
                </a:solidFill>
                <a:latin typeface="標楷體" panose="03000509000000000000" pitchFamily="65" charset="-120"/>
                <a:ea typeface="標楷體" panose="03000509000000000000" pitchFamily="65" charset="-120"/>
              </a:rPr>
              <a:t>setCar</a:t>
            </a:r>
            <a:r>
              <a:rPr lang="zh-TW" altLang="en-US" sz="1600" b="0" dirty="0" smtClean="0">
                <a:latin typeface="標楷體" panose="03000509000000000000" pitchFamily="65" charset="-120"/>
                <a:ea typeface="標楷體" panose="03000509000000000000" pitchFamily="65" charset="-120"/>
              </a:rPr>
              <a:t>但是會因為</a:t>
            </a:r>
            <a:r>
              <a:rPr lang="zh-TW" altLang="en-US" sz="1600" b="0" dirty="0">
                <a:solidFill>
                  <a:srgbClr val="FF0000"/>
                </a:solidFill>
                <a:latin typeface="標楷體" panose="03000509000000000000" pitchFamily="65" charset="-120"/>
                <a:ea typeface="標楷體" panose="03000509000000000000" pitchFamily="65" charset="-120"/>
              </a:rPr>
              <a:t>參數</a:t>
            </a:r>
            <a:r>
              <a:rPr lang="zh-TW" altLang="en-US" sz="1600" b="0" dirty="0" smtClean="0">
                <a:solidFill>
                  <a:srgbClr val="FF0000"/>
                </a:solidFill>
                <a:latin typeface="標楷體" panose="03000509000000000000" pitchFamily="65" charset="-120"/>
                <a:ea typeface="標楷體" panose="03000509000000000000" pitchFamily="65" charset="-120"/>
              </a:rPr>
              <a:t>的型別和數量</a:t>
            </a:r>
            <a:r>
              <a:rPr lang="zh-TW" altLang="en-US" sz="1600" b="0" dirty="0" smtClean="0">
                <a:latin typeface="標楷體" panose="03000509000000000000" pitchFamily="65" charset="-120"/>
                <a:ea typeface="標楷體" panose="03000509000000000000" pitchFamily="65" charset="-120"/>
              </a:rPr>
              <a:t>影響傳入的方法</a:t>
            </a:r>
            <a:endParaRPr lang="zh-TW" altLang="en-US" sz="1600" b="0" dirty="0">
              <a:latin typeface="標楷體" panose="03000509000000000000" pitchFamily="65" charset="-120"/>
              <a:ea typeface="標楷體" panose="03000509000000000000" pitchFamily="65" charset="-120"/>
            </a:endParaRPr>
          </a:p>
        </p:txBody>
      </p:sp>
      <p:cxnSp>
        <p:nvCxnSpPr>
          <p:cNvPr id="9" name="直線接點 8"/>
          <p:cNvCxnSpPr/>
          <p:nvPr/>
        </p:nvCxnSpPr>
        <p:spPr bwMode="auto">
          <a:xfrm>
            <a:off x="1929483" y="4341050"/>
            <a:ext cx="1243731" cy="425592"/>
          </a:xfrm>
          <a:prstGeom prst="line">
            <a:avLst/>
          </a:prstGeom>
          <a:noFill/>
          <a:ln w="31750" cap="sq" cmpd="sng" algn="ctr">
            <a:solidFill>
              <a:srgbClr val="FF0000"/>
            </a:solidFill>
            <a:prstDash val="sysDot"/>
            <a:round/>
            <a:headEnd type="none" w="med" len="med"/>
            <a:tailEnd type="none" w="med" len="med"/>
          </a:ln>
          <a:effectLst/>
        </p:spPr>
      </p:cxnSp>
      <p:cxnSp>
        <p:nvCxnSpPr>
          <p:cNvPr id="23" name="直線接點 22"/>
          <p:cNvCxnSpPr/>
          <p:nvPr/>
        </p:nvCxnSpPr>
        <p:spPr bwMode="auto">
          <a:xfrm flipV="1">
            <a:off x="1660547" y="3316216"/>
            <a:ext cx="1534297" cy="1577366"/>
          </a:xfrm>
          <a:prstGeom prst="line">
            <a:avLst/>
          </a:prstGeom>
          <a:noFill/>
          <a:ln w="31750" cap="sq" cmpd="sng" algn="ctr">
            <a:solidFill>
              <a:srgbClr val="FF0000"/>
            </a:solidFill>
            <a:prstDash val="sysDot"/>
            <a:round/>
            <a:headEnd type="none" w="med" len="med"/>
            <a:tailEnd type="none" w="med" len="med"/>
          </a:ln>
          <a:effectLst/>
        </p:spPr>
      </p:cxnSp>
      <p:cxnSp>
        <p:nvCxnSpPr>
          <p:cNvPr id="24" name="直線接點 23"/>
          <p:cNvCxnSpPr/>
          <p:nvPr/>
        </p:nvCxnSpPr>
        <p:spPr bwMode="auto">
          <a:xfrm flipV="1">
            <a:off x="1610159" y="4064155"/>
            <a:ext cx="1563055" cy="1381654"/>
          </a:xfrm>
          <a:prstGeom prst="line">
            <a:avLst/>
          </a:prstGeom>
          <a:noFill/>
          <a:ln w="31750" cap="sq" cmpd="sng" algn="ctr">
            <a:solidFill>
              <a:srgbClr val="FF0000"/>
            </a:solidFill>
            <a:prstDash val="sysDot"/>
            <a:round/>
            <a:headEnd type="none" w="med" len="med"/>
            <a:tailEnd type="none" w="med" len="med"/>
          </a:ln>
          <a:effectLst/>
        </p:spPr>
      </p:cxnSp>
      <p:sp>
        <p:nvSpPr>
          <p:cNvPr id="19" name="流程圖: 程序 18"/>
          <p:cNvSpPr/>
          <p:nvPr/>
        </p:nvSpPr>
        <p:spPr bwMode="auto">
          <a:xfrm>
            <a:off x="683568" y="4247952"/>
            <a:ext cx="1245915" cy="152747"/>
          </a:xfrm>
          <a:prstGeom prst="flowChartProcess">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27" name="流程圖: 程序 26"/>
          <p:cNvSpPr/>
          <p:nvPr/>
        </p:nvSpPr>
        <p:spPr bwMode="auto">
          <a:xfrm>
            <a:off x="682468" y="4811639"/>
            <a:ext cx="978080" cy="129530"/>
          </a:xfrm>
          <a:prstGeom prst="flowChartProcess">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28" name="流程圖: 程序 27"/>
          <p:cNvSpPr/>
          <p:nvPr/>
        </p:nvSpPr>
        <p:spPr bwMode="auto">
          <a:xfrm>
            <a:off x="678879" y="5381729"/>
            <a:ext cx="931279" cy="135503"/>
          </a:xfrm>
          <a:prstGeom prst="flowChartProcess">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29" name="直線圖說文字 1 28"/>
          <p:cNvSpPr/>
          <p:nvPr/>
        </p:nvSpPr>
        <p:spPr bwMode="auto">
          <a:xfrm>
            <a:off x="1599988" y="5640098"/>
            <a:ext cx="1213756" cy="1100234"/>
          </a:xfrm>
          <a:prstGeom prst="borderCallout1">
            <a:avLst>
              <a:gd name="adj1" fmla="val -1919"/>
              <a:gd name="adj2" fmla="val 40419"/>
              <a:gd name="adj3" fmla="val -42383"/>
              <a:gd name="adj4" fmla="val 4583"/>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30" name="文字方塊 29"/>
          <p:cNvSpPr txBox="1"/>
          <p:nvPr/>
        </p:nvSpPr>
        <p:spPr>
          <a:xfrm>
            <a:off x="1558630" y="5651412"/>
            <a:ext cx="1260894" cy="1077218"/>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en-US" altLang="zh-TW" sz="1600" b="0" dirty="0" err="1" smtClean="0">
                <a:solidFill>
                  <a:srgbClr val="FF0000"/>
                </a:solidFill>
                <a:latin typeface="標楷體" panose="03000509000000000000" pitchFamily="65" charset="-120"/>
                <a:ea typeface="標楷體" panose="03000509000000000000" pitchFamily="65" charset="-120"/>
              </a:rPr>
              <a:t>setCar</a:t>
            </a:r>
            <a:r>
              <a:rPr lang="zh-TW" altLang="en-US" sz="1600" b="0" dirty="0" smtClean="0">
                <a:latin typeface="標楷體" panose="03000509000000000000" pitchFamily="65" charset="-120"/>
                <a:ea typeface="標楷體" panose="03000509000000000000" pitchFamily="65" charset="-120"/>
              </a:rPr>
              <a:t>方法帶的引數決定要傳入哪一個方法</a:t>
            </a:r>
            <a:endParaRPr lang="zh-TW" altLang="en-US" sz="1600" b="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0027910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3.2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類別的功能</a:t>
            </a:r>
            <a:endParaRPr lang="zh-TW" altLang="en-US" dirty="0" smtClean="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3315" name="頁尾版面配置區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r>
              <a:rPr lang="en-US" altLang="zh-TW" smtClean="0">
                <a:latin typeface="Courier New" panose="02070309020205020404" pitchFamily="49" charset="0"/>
              </a:rPr>
              <a:t>NTUT MMS LAB</a:t>
            </a:r>
          </a:p>
        </p:txBody>
      </p:sp>
      <p:sp>
        <p:nvSpPr>
          <p:cNvPr id="13316"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fld id="{7B8621FA-D9EF-4694-BB22-60341B9D84EE}" type="slidenum">
              <a:rPr lang="en-US" altLang="zh-TW">
                <a:latin typeface="Courier New" panose="02070309020205020404" pitchFamily="49" charset="0"/>
              </a:rPr>
              <a:pPr eaLnBrk="1" hangingPunct="1"/>
              <a:t>25</a:t>
            </a:fld>
            <a:endParaRPr lang="en-US" altLang="zh-TW">
              <a:latin typeface="Courier New" panose="02070309020205020404" pitchFamily="49" charset="0"/>
            </a:endParaRPr>
          </a:p>
        </p:txBody>
      </p:sp>
      <p:sp>
        <p:nvSpPr>
          <p:cNvPr id="6" name="內容版面配置區 2"/>
          <p:cNvSpPr>
            <a:spLocks noGrp="1"/>
          </p:cNvSpPr>
          <p:nvPr>
            <p:ph idx="1"/>
          </p:nvPr>
        </p:nvSpPr>
        <p:spPr/>
        <p:txBody>
          <a:bodyPr/>
          <a:lstStyle/>
          <a:p>
            <a:pPr>
              <a:lnSpc>
                <a:spcPts val="3360"/>
              </a:lnSpc>
              <a:buBlip>
                <a:blip r:embed="rId3"/>
              </a:buBlip>
              <a:defRPr/>
            </a:pPr>
            <a:r>
              <a:rPr lang="zh-TW" altLang="en-US" b="1" dirty="0" smtClean="0">
                <a:latin typeface="Times New Roman" pitchFamily="18" charset="0"/>
                <a:ea typeface="標楷體" pitchFamily="65" charset="-120"/>
                <a:cs typeface="Times New Roman" pitchFamily="18" charset="0"/>
              </a:rPr>
              <a:t>建</a:t>
            </a:r>
            <a:r>
              <a:rPr lang="zh-TW" altLang="en-US" b="1" dirty="0">
                <a:latin typeface="Times New Roman" pitchFamily="18" charset="0"/>
                <a:ea typeface="標楷體" pitchFamily="65" charset="-120"/>
                <a:cs typeface="Times New Roman" pitchFamily="18" charset="0"/>
              </a:rPr>
              <a:t>構</a:t>
            </a:r>
            <a:r>
              <a:rPr lang="zh-TW" altLang="en-US" b="1" dirty="0" smtClean="0">
                <a:latin typeface="Times New Roman" pitchFamily="18" charset="0"/>
                <a:ea typeface="標楷體" pitchFamily="65" charset="-120"/>
                <a:cs typeface="Times New Roman" pitchFamily="18" charset="0"/>
              </a:rPr>
              <a:t>式</a:t>
            </a:r>
            <a:r>
              <a:rPr lang="en-US" altLang="zh-TW" b="1" dirty="0">
                <a:latin typeface="Times New Roman" pitchFamily="18" charset="0"/>
                <a:ea typeface="標楷體" pitchFamily="65" charset="-120"/>
                <a:cs typeface="Times New Roman" pitchFamily="18" charset="0"/>
              </a:rPr>
              <a:t>(constructor) (1/4)</a:t>
            </a:r>
            <a:endParaRPr lang="en-US" altLang="zh-TW" b="1" dirty="0" smtClean="0">
              <a:latin typeface="Times New Roman" pitchFamily="18" charset="0"/>
              <a:ea typeface="標楷體" pitchFamily="65" charset="-120"/>
              <a:cs typeface="Times New Roman" pitchFamily="18" charset="0"/>
            </a:endParaRPr>
          </a:p>
          <a:p>
            <a:pPr marL="0" indent="0">
              <a:lnSpc>
                <a:spcPts val="3360"/>
              </a:lnSpc>
              <a:buNone/>
              <a:defRPr/>
            </a:pPr>
            <a:r>
              <a:rPr lang="en-US" altLang="zh-TW" sz="2000" b="1" dirty="0" smtClean="0">
                <a:latin typeface="Times New Roman" pitchFamily="18" charset="0"/>
                <a:ea typeface="標楷體" pitchFamily="65" charset="-120"/>
                <a:cs typeface="Times New Roman" pitchFamily="18" charset="0"/>
              </a:rPr>
              <a:t>        </a:t>
            </a:r>
            <a:r>
              <a:rPr lang="zh-TW" altLang="en-US" sz="2000" dirty="0" smtClean="0">
                <a:latin typeface="Times New Roman" pitchFamily="18" charset="0"/>
                <a:ea typeface="標楷體" pitchFamily="65" charset="-120"/>
                <a:cs typeface="Times New Roman" pitchFamily="18" charset="0"/>
              </a:rPr>
              <a:t>定義</a:t>
            </a:r>
            <a:r>
              <a:rPr lang="zh-TW" altLang="en-US" sz="2000" dirty="0">
                <a:solidFill>
                  <a:srgbClr val="FF0000"/>
                </a:solidFill>
                <a:latin typeface="Times New Roman" pitchFamily="18" charset="0"/>
                <a:ea typeface="標楷體" pitchFamily="65" charset="-120"/>
                <a:cs typeface="Times New Roman" pitchFamily="18" charset="0"/>
              </a:rPr>
              <a:t>建構式</a:t>
            </a:r>
            <a:r>
              <a:rPr lang="en-US" altLang="zh-TW" sz="2000" dirty="0">
                <a:solidFill>
                  <a:srgbClr val="FF0000"/>
                </a:solidFill>
                <a:latin typeface="Times New Roman" pitchFamily="18" charset="0"/>
                <a:ea typeface="標楷體" pitchFamily="65" charset="-120"/>
                <a:cs typeface="Times New Roman" pitchFamily="18" charset="0"/>
              </a:rPr>
              <a:t>(constructor)</a:t>
            </a:r>
            <a:r>
              <a:rPr lang="zh-TW" altLang="en-US" sz="2000" dirty="0">
                <a:latin typeface="Times New Roman" pitchFamily="18" charset="0"/>
                <a:ea typeface="標楷體" pitchFamily="65" charset="-120"/>
                <a:cs typeface="Times New Roman" pitchFamily="18" charset="0"/>
              </a:rPr>
              <a:t>的定義和方法非常相似</a:t>
            </a:r>
            <a:r>
              <a:rPr lang="zh-TW" altLang="en-US" sz="2000" dirty="0" smtClean="0">
                <a:latin typeface="Times New Roman" pitchFamily="18" charset="0"/>
                <a:ea typeface="標楷體" pitchFamily="65" charset="-120"/>
                <a:cs typeface="Times New Roman" pitchFamily="18" charset="0"/>
              </a:rPr>
              <a:t>，但</a:t>
            </a:r>
            <a:r>
              <a:rPr lang="zh-TW" altLang="en-US" sz="2000" dirty="0" smtClean="0">
                <a:solidFill>
                  <a:srgbClr val="FF0000"/>
                </a:solidFill>
                <a:latin typeface="Times New Roman" pitchFamily="18" charset="0"/>
                <a:ea typeface="標楷體" pitchFamily="65" charset="-120"/>
                <a:cs typeface="Times New Roman" pitchFamily="18" charset="0"/>
              </a:rPr>
              <a:t>建</a:t>
            </a:r>
            <a:r>
              <a:rPr lang="zh-TW" altLang="en-US" sz="2000" dirty="0">
                <a:solidFill>
                  <a:srgbClr val="FF0000"/>
                </a:solidFill>
                <a:latin typeface="Times New Roman" pitchFamily="18" charset="0"/>
                <a:ea typeface="標楷體" pitchFamily="65" charset="-120"/>
                <a:cs typeface="Times New Roman" pitchFamily="18" charset="0"/>
              </a:rPr>
              <a:t>構式的名稱一定要和類別名稱相同</a:t>
            </a:r>
            <a:r>
              <a:rPr lang="zh-TW" altLang="en-US" sz="2000" dirty="0">
                <a:latin typeface="Times New Roman" pitchFamily="18" charset="0"/>
                <a:ea typeface="標楷體" pitchFamily="65" charset="-120"/>
                <a:cs typeface="Times New Roman" pitchFamily="18" charset="0"/>
              </a:rPr>
              <a:t>。另外，與方法不同的是，建構式</a:t>
            </a:r>
            <a:r>
              <a:rPr lang="zh-TW" altLang="en-US" sz="2000" dirty="0">
                <a:solidFill>
                  <a:srgbClr val="FF0000"/>
                </a:solidFill>
                <a:latin typeface="Times New Roman" pitchFamily="18" charset="0"/>
                <a:ea typeface="標楷體" pitchFamily="65" charset="-120"/>
                <a:cs typeface="Times New Roman" pitchFamily="18" charset="0"/>
              </a:rPr>
              <a:t>並不需要有任何傳回值</a:t>
            </a:r>
            <a:r>
              <a:rPr lang="zh-TW" altLang="en-US" sz="2000" dirty="0">
                <a:latin typeface="Times New Roman" pitchFamily="18" charset="0"/>
                <a:ea typeface="標楷體" pitchFamily="65" charset="-120"/>
                <a:cs typeface="Times New Roman" pitchFamily="18" charset="0"/>
              </a:rPr>
              <a:t>。當我們透過某個既有的類別建立物件時，會自動執行該建構式內容</a:t>
            </a:r>
            <a:r>
              <a:rPr lang="zh-TW" altLang="en-US" sz="2000" dirty="0" smtClean="0">
                <a:latin typeface="Times New Roman" pitchFamily="18" charset="0"/>
                <a:ea typeface="標楷體" pitchFamily="65" charset="-120"/>
                <a:cs typeface="Times New Roman" pitchFamily="18" charset="0"/>
              </a:rPr>
              <a:t>，我們可以在建構式</a:t>
            </a:r>
            <a:r>
              <a:rPr lang="zh-TW" altLang="en-US" sz="2000" dirty="0">
                <a:solidFill>
                  <a:srgbClr val="FF0000"/>
                </a:solidFill>
                <a:latin typeface="Times New Roman" pitchFamily="18" charset="0"/>
                <a:ea typeface="標楷體" pitchFamily="65" charset="-120"/>
                <a:cs typeface="Times New Roman" pitchFamily="18" charset="0"/>
              </a:rPr>
              <a:t>設定物件成員初始值</a:t>
            </a:r>
            <a:r>
              <a:rPr lang="zh-TW" altLang="en-US" sz="2000" dirty="0">
                <a:latin typeface="Times New Roman" pitchFamily="18" charset="0"/>
                <a:ea typeface="標楷體" pitchFamily="65" charset="-120"/>
                <a:cs typeface="Times New Roman" pitchFamily="18" charset="0"/>
              </a:rPr>
              <a:t>。</a:t>
            </a:r>
          </a:p>
          <a:p>
            <a:pPr marL="0" indent="0">
              <a:buFontTx/>
              <a:buNone/>
              <a:defRPr/>
            </a:pPr>
            <a:endParaRPr lang="en-US" altLang="zh-TW" sz="2400" b="1" dirty="0" smtClean="0">
              <a:solidFill>
                <a:srgbClr val="002060"/>
              </a:solidFill>
              <a:latin typeface="Times New Roman" pitchFamily="18" charset="0"/>
              <a:ea typeface="標楷體" pitchFamily="65" charset="-120"/>
              <a:cs typeface="Times New Roman" pitchFamily="18" charset="0"/>
            </a:endParaRPr>
          </a:p>
          <a:p>
            <a:pPr lvl="1">
              <a:defRPr/>
            </a:pPr>
            <a:endParaRPr lang="zh-TW" altLang="en-US" sz="2000" b="1" dirty="0">
              <a:solidFill>
                <a:srgbClr val="002060"/>
              </a:solidFill>
              <a:latin typeface="Times New Roman" pitchFamily="18" charset="0"/>
              <a:ea typeface="標楷體" pitchFamily="65" charset="-120"/>
              <a:cs typeface="Times New Roman" pitchFamily="18" charset="0"/>
            </a:endParaRPr>
          </a:p>
          <a:p>
            <a:pPr>
              <a:defRPr/>
            </a:pPr>
            <a:endParaRPr lang="zh-TW" altLang="en-US" dirty="0"/>
          </a:p>
        </p:txBody>
      </p:sp>
      <p:sp>
        <p:nvSpPr>
          <p:cNvPr id="7" name="矩形 6"/>
          <p:cNvSpPr/>
          <p:nvPr/>
        </p:nvSpPr>
        <p:spPr bwMode="auto">
          <a:xfrm>
            <a:off x="1155862" y="3721571"/>
            <a:ext cx="2988047" cy="2016224"/>
          </a:xfrm>
          <a:prstGeom prst="rect">
            <a:avLst/>
          </a:prstGeom>
          <a:solidFill>
            <a:schemeClr val="bg1">
              <a:lumMod val="85000"/>
            </a:schemeClr>
          </a:solidFill>
          <a:ln w="31750" cap="sq"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eaLnBrk="1" fontAlgn="ctr" hangingPunct="1">
              <a:spcBef>
                <a:spcPct val="50000"/>
              </a:spcBef>
            </a:pPr>
            <a:r>
              <a:rPr lang="zh-TW" altLang="en-US" sz="1600" dirty="0">
                <a:latin typeface="標楷體" panose="03000509000000000000" pitchFamily="65" charset="-120"/>
                <a:ea typeface="標楷體" panose="03000509000000000000" pitchFamily="65" charset="-120"/>
              </a:rPr>
              <a:t>修飾子 類別名稱</a:t>
            </a:r>
            <a:r>
              <a:rPr lang="en-US" altLang="zh-TW" sz="1600" dirty="0">
                <a:latin typeface="標楷體" panose="03000509000000000000" pitchFamily="65" charset="-120"/>
                <a:ea typeface="標楷體" panose="03000509000000000000" pitchFamily="65" charset="-120"/>
              </a:rPr>
              <a:t>(</a:t>
            </a:r>
            <a:r>
              <a:rPr lang="zh-TW" altLang="en-US" sz="1600" dirty="0">
                <a:latin typeface="標楷體" panose="03000509000000000000" pitchFamily="65" charset="-120"/>
                <a:ea typeface="標楷體" panose="03000509000000000000" pitchFamily="65" charset="-120"/>
              </a:rPr>
              <a:t>引數清單</a:t>
            </a:r>
            <a:r>
              <a:rPr lang="en-US" altLang="zh-TW" sz="1600" dirty="0">
                <a:latin typeface="標楷體" panose="03000509000000000000" pitchFamily="65" charset="-120"/>
                <a:ea typeface="標楷體" panose="03000509000000000000" pitchFamily="65" charset="-120"/>
              </a:rPr>
              <a:t>)</a:t>
            </a:r>
          </a:p>
          <a:p>
            <a:pPr algn="l" eaLnBrk="1" fontAlgn="ctr" hangingPunct="1">
              <a:spcBef>
                <a:spcPct val="50000"/>
              </a:spcBef>
            </a:pPr>
            <a:r>
              <a:rPr lang="en-US" altLang="zh-TW" sz="1600" dirty="0">
                <a:latin typeface="標楷體" panose="03000509000000000000" pitchFamily="65" charset="-120"/>
                <a:ea typeface="標楷體" panose="03000509000000000000" pitchFamily="65" charset="-120"/>
              </a:rPr>
              <a:t>{</a:t>
            </a:r>
          </a:p>
          <a:p>
            <a:pPr algn="l" eaLnBrk="1" fontAlgn="ctr" hangingPunct="1">
              <a:spcBef>
                <a:spcPct val="50000"/>
              </a:spcBef>
            </a:pPr>
            <a:r>
              <a:rPr lang="en-US" altLang="zh-TW" sz="1600" dirty="0">
                <a:latin typeface="標楷體" panose="03000509000000000000" pitchFamily="65" charset="-120"/>
                <a:ea typeface="標楷體" panose="03000509000000000000" pitchFamily="65" charset="-120"/>
              </a:rPr>
              <a:t>  </a:t>
            </a:r>
            <a:r>
              <a:rPr lang="zh-TW" altLang="en-US" sz="1600" dirty="0">
                <a:latin typeface="標楷體" panose="03000509000000000000" pitchFamily="65" charset="-120"/>
                <a:ea typeface="標楷體" panose="03000509000000000000" pitchFamily="65" charset="-120"/>
              </a:rPr>
              <a:t>程式敘述 </a:t>
            </a:r>
            <a:r>
              <a:rPr lang="en-US" altLang="zh-TW" sz="1600" dirty="0">
                <a:latin typeface="標楷體" panose="03000509000000000000" pitchFamily="65" charset="-120"/>
                <a:ea typeface="標楷體" panose="03000509000000000000" pitchFamily="65" charset="-120"/>
              </a:rPr>
              <a:t>;</a:t>
            </a:r>
          </a:p>
          <a:p>
            <a:pPr algn="l" eaLnBrk="1" fontAlgn="ctr" hangingPunct="1">
              <a:spcBef>
                <a:spcPct val="50000"/>
              </a:spcBef>
            </a:pPr>
            <a:r>
              <a:rPr lang="en-US" altLang="zh-TW" sz="1600" dirty="0">
                <a:latin typeface="標楷體" panose="03000509000000000000" pitchFamily="65" charset="-120"/>
                <a:ea typeface="標楷體" panose="03000509000000000000" pitchFamily="65" charset="-120"/>
              </a:rPr>
              <a:t>  …</a:t>
            </a:r>
          </a:p>
          <a:p>
            <a:pPr algn="l" eaLnBrk="1" fontAlgn="ctr" hangingPunct="1">
              <a:spcBef>
                <a:spcPct val="50000"/>
              </a:spcBef>
            </a:pPr>
            <a:r>
              <a:rPr lang="en-US" altLang="zh-TW" sz="1600" dirty="0">
                <a:latin typeface="標楷體" panose="03000509000000000000" pitchFamily="65" charset="-120"/>
                <a:ea typeface="標楷體" panose="03000509000000000000" pitchFamily="65" charset="-120"/>
              </a:rPr>
              <a:t>}</a:t>
            </a:r>
          </a:p>
        </p:txBody>
      </p:sp>
      <p:sp>
        <p:nvSpPr>
          <p:cNvPr id="8" name="矩形 7"/>
          <p:cNvSpPr/>
          <p:nvPr/>
        </p:nvSpPr>
        <p:spPr bwMode="auto">
          <a:xfrm>
            <a:off x="1080515" y="3721571"/>
            <a:ext cx="75347" cy="2016224"/>
          </a:xfrm>
          <a:prstGeom prst="rect">
            <a:avLst/>
          </a:prstGeom>
          <a:solidFill>
            <a:srgbClr val="000099"/>
          </a:solidFill>
          <a:ln w="31750" cap="sq"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9" name="流程圖: 結束點 8"/>
          <p:cNvSpPr/>
          <p:nvPr/>
        </p:nvSpPr>
        <p:spPr bwMode="auto">
          <a:xfrm>
            <a:off x="803961" y="3577394"/>
            <a:ext cx="720080" cy="288354"/>
          </a:xfrm>
          <a:prstGeom prst="flowChartTerminator">
            <a:avLst/>
          </a:prstGeom>
          <a:solidFill>
            <a:schemeClr val="bg1"/>
          </a:solidFill>
          <a:ln w="19050" cap="sq" cmpd="sng" algn="ctr">
            <a:solidFill>
              <a:srgbClr val="000099"/>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0" name="文字方塊 9"/>
          <p:cNvSpPr txBox="1"/>
          <p:nvPr/>
        </p:nvSpPr>
        <p:spPr>
          <a:xfrm>
            <a:off x="866483" y="3527194"/>
            <a:ext cx="595035" cy="338554"/>
          </a:xfrm>
          <a:prstGeom prst="rect">
            <a:avLst/>
          </a:prstGeom>
          <a:noFill/>
        </p:spPr>
        <p:txBody>
          <a:bodyPr wrap="none" rtlCol="0">
            <a:spAutoFit/>
          </a:bodyPr>
          <a:lstStyle/>
          <a:p>
            <a:r>
              <a:rPr lang="zh-TW" altLang="en-US" sz="1600" dirty="0">
                <a:latin typeface="標楷體" panose="03000509000000000000" pitchFamily="65" charset="-120"/>
                <a:ea typeface="標楷體" panose="03000509000000000000" pitchFamily="65" charset="-120"/>
              </a:rPr>
              <a:t>語</a:t>
            </a:r>
            <a:r>
              <a:rPr lang="zh-TW" altLang="en-US" sz="1600" dirty="0" smtClean="0">
                <a:latin typeface="標楷體" panose="03000509000000000000" pitchFamily="65" charset="-120"/>
                <a:ea typeface="標楷體" panose="03000509000000000000" pitchFamily="65" charset="-120"/>
              </a:rPr>
              <a:t>法</a:t>
            </a:r>
            <a:endParaRPr lang="zh-TW" altLang="en-US" dirty="0">
              <a:latin typeface="標楷體" panose="03000509000000000000" pitchFamily="65" charset="-120"/>
              <a:ea typeface="標楷體" panose="03000509000000000000" pitchFamily="65" charset="-120"/>
            </a:endParaRPr>
          </a:p>
        </p:txBody>
      </p:sp>
      <p:pic>
        <p:nvPicPr>
          <p:cNvPr id="2" name="圖片 1"/>
          <p:cNvPicPr>
            <a:picLocks noChangeAspect="1"/>
          </p:cNvPicPr>
          <p:nvPr/>
        </p:nvPicPr>
        <p:blipFill>
          <a:blip r:embed="rId4"/>
          <a:stretch>
            <a:fillRect/>
          </a:stretch>
        </p:blipFill>
        <p:spPr>
          <a:xfrm>
            <a:off x="4788023" y="3756595"/>
            <a:ext cx="3603913" cy="1944216"/>
          </a:xfrm>
          <a:prstGeom prst="rect">
            <a:avLst/>
          </a:prstGeom>
          <a:ln>
            <a:solidFill>
              <a:schemeClr val="tx1"/>
            </a:solidFill>
          </a:ln>
        </p:spPr>
      </p:pic>
    </p:spTree>
    <p:extLst>
      <p:ext uri="{BB962C8B-B14F-4D97-AF65-F5344CB8AC3E}">
        <p14:creationId xmlns:p14="http://schemas.microsoft.com/office/powerpoint/2010/main" val="31158383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3.2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類別的功能</a:t>
            </a:r>
            <a:endParaRPr lang="zh-TW" altLang="en-US" dirty="0" smtClean="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3315" name="頁尾版面配置區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r>
              <a:rPr lang="en-US" altLang="zh-TW" smtClean="0">
                <a:latin typeface="Courier New" panose="02070309020205020404" pitchFamily="49" charset="0"/>
              </a:rPr>
              <a:t>NTUT MMS LAB</a:t>
            </a:r>
          </a:p>
        </p:txBody>
      </p:sp>
      <p:sp>
        <p:nvSpPr>
          <p:cNvPr id="13316"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fld id="{7B8621FA-D9EF-4694-BB22-60341B9D84EE}" type="slidenum">
              <a:rPr lang="en-US" altLang="zh-TW">
                <a:latin typeface="Courier New" panose="02070309020205020404" pitchFamily="49" charset="0"/>
              </a:rPr>
              <a:pPr eaLnBrk="1" hangingPunct="1"/>
              <a:t>26</a:t>
            </a:fld>
            <a:endParaRPr lang="en-US" altLang="zh-TW">
              <a:latin typeface="Courier New" panose="02070309020205020404" pitchFamily="49" charset="0"/>
            </a:endParaRPr>
          </a:p>
        </p:txBody>
      </p:sp>
      <p:sp>
        <p:nvSpPr>
          <p:cNvPr id="6" name="內容版面配置區 2"/>
          <p:cNvSpPr>
            <a:spLocks noGrp="1"/>
          </p:cNvSpPr>
          <p:nvPr>
            <p:ph idx="1"/>
          </p:nvPr>
        </p:nvSpPr>
        <p:spPr/>
        <p:txBody>
          <a:bodyPr/>
          <a:lstStyle/>
          <a:p>
            <a:pPr>
              <a:lnSpc>
                <a:spcPts val="3360"/>
              </a:lnSpc>
              <a:buBlip>
                <a:blip r:embed="rId3"/>
              </a:buBlip>
              <a:defRPr/>
            </a:pPr>
            <a:r>
              <a:rPr lang="zh-TW" altLang="en-US" b="1" dirty="0">
                <a:latin typeface="Times New Roman" pitchFamily="18" charset="0"/>
                <a:ea typeface="標楷體" pitchFamily="65" charset="-120"/>
                <a:cs typeface="Times New Roman" pitchFamily="18" charset="0"/>
              </a:rPr>
              <a:t>建構式</a:t>
            </a:r>
            <a:r>
              <a:rPr lang="en-US" altLang="zh-TW" b="1" dirty="0">
                <a:latin typeface="Times New Roman" pitchFamily="18" charset="0"/>
                <a:ea typeface="標楷體" pitchFamily="65" charset="-120"/>
                <a:cs typeface="Times New Roman" pitchFamily="18" charset="0"/>
              </a:rPr>
              <a:t>(</a:t>
            </a:r>
            <a:r>
              <a:rPr lang="en-US" altLang="zh-TW" b="1" dirty="0" smtClean="0">
                <a:latin typeface="Times New Roman" pitchFamily="18" charset="0"/>
                <a:ea typeface="標楷體" pitchFamily="65" charset="-120"/>
                <a:cs typeface="Times New Roman" pitchFamily="18" charset="0"/>
              </a:rPr>
              <a:t>constructor)(2/4</a:t>
            </a:r>
            <a:r>
              <a:rPr lang="en-US" altLang="zh-TW" b="1" dirty="0">
                <a:latin typeface="Times New Roman" pitchFamily="18" charset="0"/>
                <a:ea typeface="標楷體" pitchFamily="65" charset="-120"/>
                <a:cs typeface="Times New Roman" pitchFamily="18" charset="0"/>
              </a:rPr>
              <a:t>)</a:t>
            </a:r>
          </a:p>
          <a:p>
            <a:pPr marL="0" indent="0">
              <a:lnSpc>
                <a:spcPts val="3360"/>
              </a:lnSpc>
              <a:buNone/>
              <a:defRPr/>
            </a:pPr>
            <a:r>
              <a:rPr lang="en-US" altLang="zh-TW" sz="2000" b="1" dirty="0" smtClean="0">
                <a:latin typeface="Times New Roman" pitchFamily="18" charset="0"/>
                <a:ea typeface="標楷體" pitchFamily="65" charset="-120"/>
                <a:cs typeface="Times New Roman" pitchFamily="18" charset="0"/>
              </a:rPr>
              <a:t>        </a:t>
            </a:r>
            <a:endParaRPr lang="en-US" altLang="zh-TW" sz="2400" b="1" dirty="0" smtClean="0">
              <a:solidFill>
                <a:srgbClr val="002060"/>
              </a:solidFill>
              <a:latin typeface="Times New Roman" pitchFamily="18" charset="0"/>
              <a:ea typeface="標楷體" pitchFamily="65" charset="-120"/>
              <a:cs typeface="Times New Roman" pitchFamily="18" charset="0"/>
            </a:endParaRPr>
          </a:p>
          <a:p>
            <a:pPr lvl="1">
              <a:defRPr/>
            </a:pPr>
            <a:endParaRPr lang="zh-TW" altLang="en-US" sz="2000" b="1" dirty="0">
              <a:solidFill>
                <a:srgbClr val="002060"/>
              </a:solidFill>
              <a:latin typeface="Times New Roman" pitchFamily="18" charset="0"/>
              <a:ea typeface="標楷體" pitchFamily="65" charset="-120"/>
              <a:cs typeface="Times New Roman" pitchFamily="18" charset="0"/>
            </a:endParaRPr>
          </a:p>
          <a:p>
            <a:pPr>
              <a:defRPr/>
            </a:pPr>
            <a:endParaRPr lang="zh-TW" altLang="en-US" dirty="0"/>
          </a:p>
        </p:txBody>
      </p:sp>
      <p:pic>
        <p:nvPicPr>
          <p:cNvPr id="3" name="圖片 2"/>
          <p:cNvPicPr>
            <a:picLocks noChangeAspect="1"/>
          </p:cNvPicPr>
          <p:nvPr/>
        </p:nvPicPr>
        <p:blipFill>
          <a:blip r:embed="rId4"/>
          <a:stretch>
            <a:fillRect/>
          </a:stretch>
        </p:blipFill>
        <p:spPr>
          <a:xfrm>
            <a:off x="932565" y="1443782"/>
            <a:ext cx="3276600" cy="5019675"/>
          </a:xfrm>
          <a:prstGeom prst="rect">
            <a:avLst/>
          </a:prstGeom>
          <a:ln>
            <a:solidFill>
              <a:schemeClr val="tx1"/>
            </a:solidFill>
          </a:ln>
        </p:spPr>
      </p:pic>
      <p:pic>
        <p:nvPicPr>
          <p:cNvPr id="4" name="圖片 3"/>
          <p:cNvPicPr>
            <a:picLocks noChangeAspect="1"/>
          </p:cNvPicPr>
          <p:nvPr/>
        </p:nvPicPr>
        <p:blipFill>
          <a:blip r:embed="rId5"/>
          <a:stretch>
            <a:fillRect/>
          </a:stretch>
        </p:blipFill>
        <p:spPr>
          <a:xfrm>
            <a:off x="5868144" y="2708920"/>
            <a:ext cx="2420310" cy="2119858"/>
          </a:xfrm>
          <a:prstGeom prst="rect">
            <a:avLst/>
          </a:prstGeom>
          <a:ln>
            <a:solidFill>
              <a:schemeClr val="tx1"/>
            </a:solidFill>
          </a:ln>
        </p:spPr>
      </p:pic>
      <p:sp>
        <p:nvSpPr>
          <p:cNvPr id="13" name="向右箭號 12"/>
          <p:cNvSpPr/>
          <p:nvPr/>
        </p:nvSpPr>
        <p:spPr bwMode="auto">
          <a:xfrm>
            <a:off x="4904524" y="3750543"/>
            <a:ext cx="432048" cy="379579"/>
          </a:xfrm>
          <a:prstGeom prst="rightArrow">
            <a:avLst/>
          </a:prstGeom>
          <a:solidFill>
            <a:srgbClr val="FF0000"/>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4" name="直線圖說文字 1 13"/>
          <p:cNvSpPr/>
          <p:nvPr/>
        </p:nvSpPr>
        <p:spPr bwMode="auto">
          <a:xfrm>
            <a:off x="7565686" y="4209774"/>
            <a:ext cx="1094357" cy="347496"/>
          </a:xfrm>
          <a:prstGeom prst="borderCallout1">
            <a:avLst>
              <a:gd name="adj1" fmla="val 50350"/>
              <a:gd name="adj2" fmla="val -540"/>
              <a:gd name="adj3" fmla="val -22740"/>
              <a:gd name="adj4" fmla="val -20768"/>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5" name="文字方塊 14"/>
          <p:cNvSpPr txBox="1"/>
          <p:nvPr/>
        </p:nvSpPr>
        <p:spPr>
          <a:xfrm>
            <a:off x="7524328" y="4221088"/>
            <a:ext cx="1214815"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輸出</a:t>
            </a:r>
            <a:r>
              <a:rPr lang="zh-TW" altLang="en-US" sz="1600" b="0" dirty="0">
                <a:latin typeface="標楷體" panose="03000509000000000000" pitchFamily="65" charset="-120"/>
                <a:ea typeface="標楷體" panose="03000509000000000000" pitchFamily="65" charset="-120"/>
              </a:rPr>
              <a:t>結果</a:t>
            </a:r>
          </a:p>
        </p:txBody>
      </p:sp>
      <p:sp>
        <p:nvSpPr>
          <p:cNvPr id="16" name="直線圖說文字 1 15"/>
          <p:cNvSpPr/>
          <p:nvPr/>
        </p:nvSpPr>
        <p:spPr bwMode="auto">
          <a:xfrm>
            <a:off x="3044042" y="2528328"/>
            <a:ext cx="1383942" cy="596089"/>
          </a:xfrm>
          <a:prstGeom prst="borderCallout1">
            <a:avLst>
              <a:gd name="adj1" fmla="val 50350"/>
              <a:gd name="adj2" fmla="val -540"/>
              <a:gd name="adj3" fmla="val 20207"/>
              <a:gd name="adj4" fmla="val -27993"/>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7" name="文字方塊 16"/>
          <p:cNvSpPr txBox="1"/>
          <p:nvPr/>
        </p:nvSpPr>
        <p:spPr>
          <a:xfrm>
            <a:off x="3002684" y="2539643"/>
            <a:ext cx="1425300" cy="584775"/>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solidFill>
                  <a:srgbClr val="FF0000"/>
                </a:solidFill>
                <a:latin typeface="標楷體" panose="03000509000000000000" pitchFamily="65" charset="-120"/>
                <a:ea typeface="標楷體" panose="03000509000000000000" pitchFamily="65" charset="-120"/>
              </a:rPr>
              <a:t>建立新物件</a:t>
            </a:r>
            <a:r>
              <a:rPr lang="zh-TW" altLang="en-US" sz="1600" b="0" dirty="0" smtClean="0">
                <a:latin typeface="標楷體" panose="03000509000000000000" pitchFamily="65" charset="-120"/>
                <a:ea typeface="標楷體" panose="03000509000000000000" pitchFamily="65" charset="-120"/>
              </a:rPr>
              <a:t>就會呼叫</a:t>
            </a:r>
            <a:r>
              <a:rPr lang="zh-TW" altLang="en-US" sz="1600" b="0" dirty="0" smtClean="0">
                <a:solidFill>
                  <a:srgbClr val="FF0000"/>
                </a:solidFill>
                <a:latin typeface="標楷體" panose="03000509000000000000" pitchFamily="65" charset="-120"/>
                <a:ea typeface="標楷體" panose="03000509000000000000" pitchFamily="65" charset="-120"/>
              </a:rPr>
              <a:t>建構式</a:t>
            </a:r>
            <a:endParaRPr lang="zh-TW" altLang="en-US" sz="1600" b="0" dirty="0">
              <a:solidFill>
                <a:srgbClr val="FF0000"/>
              </a:solidFill>
              <a:latin typeface="標楷體" panose="03000509000000000000" pitchFamily="65" charset="-120"/>
              <a:ea typeface="標楷體" panose="03000509000000000000" pitchFamily="65" charset="-120"/>
            </a:endParaRPr>
          </a:p>
        </p:txBody>
      </p:sp>
      <p:sp>
        <p:nvSpPr>
          <p:cNvPr id="5" name="流程圖: 程序 4"/>
          <p:cNvSpPr/>
          <p:nvPr/>
        </p:nvSpPr>
        <p:spPr bwMode="auto">
          <a:xfrm>
            <a:off x="1475656" y="4293096"/>
            <a:ext cx="2160240" cy="1008112"/>
          </a:xfrm>
          <a:prstGeom prst="flowChartProcess">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9" name="直線圖說文字 1 18"/>
          <p:cNvSpPr/>
          <p:nvPr/>
        </p:nvSpPr>
        <p:spPr bwMode="auto">
          <a:xfrm>
            <a:off x="4033513" y="4592412"/>
            <a:ext cx="1383942" cy="842312"/>
          </a:xfrm>
          <a:prstGeom prst="borderCallout1">
            <a:avLst>
              <a:gd name="adj1" fmla="val 50350"/>
              <a:gd name="adj2" fmla="val -540"/>
              <a:gd name="adj3" fmla="val 20207"/>
              <a:gd name="adj4" fmla="val -27993"/>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20" name="文字方塊 19"/>
          <p:cNvSpPr txBox="1"/>
          <p:nvPr/>
        </p:nvSpPr>
        <p:spPr>
          <a:xfrm>
            <a:off x="4028087" y="4603727"/>
            <a:ext cx="1425300" cy="830997"/>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solidFill>
                  <a:schemeClr val="tx1"/>
                </a:solidFill>
                <a:latin typeface="標楷體" panose="03000509000000000000" pitchFamily="65" charset="-120"/>
                <a:ea typeface="標楷體" panose="03000509000000000000" pitchFamily="65" charset="-120"/>
              </a:rPr>
              <a:t>被呼叫的建構式通常用來作</a:t>
            </a:r>
            <a:r>
              <a:rPr lang="zh-TW" altLang="en-US" sz="1600" b="0" dirty="0" smtClean="0">
                <a:solidFill>
                  <a:srgbClr val="FF0000"/>
                </a:solidFill>
                <a:latin typeface="標楷體" panose="03000509000000000000" pitchFamily="65" charset="-120"/>
                <a:ea typeface="標楷體" panose="03000509000000000000" pitchFamily="65" charset="-120"/>
              </a:rPr>
              <a:t>初始化設定</a:t>
            </a:r>
            <a:endParaRPr lang="zh-TW" altLang="en-US" sz="1600" b="0" dirty="0">
              <a:solidFill>
                <a:srgbClr val="FF0000"/>
              </a:solidFill>
              <a:latin typeface="標楷體" panose="03000509000000000000" pitchFamily="65" charset="-120"/>
              <a:ea typeface="標楷體" panose="03000509000000000000" pitchFamily="65" charset="-120"/>
            </a:endParaRPr>
          </a:p>
        </p:txBody>
      </p:sp>
      <p:sp>
        <p:nvSpPr>
          <p:cNvPr id="21" name="直線圖說文字 1 20"/>
          <p:cNvSpPr/>
          <p:nvPr/>
        </p:nvSpPr>
        <p:spPr bwMode="auto">
          <a:xfrm>
            <a:off x="3033961" y="3375818"/>
            <a:ext cx="1404730" cy="624214"/>
          </a:xfrm>
          <a:prstGeom prst="borderCallout1">
            <a:avLst>
              <a:gd name="adj1" fmla="val 50350"/>
              <a:gd name="adj2" fmla="val -540"/>
              <a:gd name="adj3" fmla="val 36992"/>
              <a:gd name="adj4" fmla="val -76136"/>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22" name="文字方塊 21"/>
          <p:cNvSpPr txBox="1"/>
          <p:nvPr/>
        </p:nvSpPr>
        <p:spPr>
          <a:xfrm>
            <a:off x="3028535" y="3387133"/>
            <a:ext cx="1425300" cy="584775"/>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solidFill>
                  <a:schemeClr val="tx1"/>
                </a:solidFill>
                <a:latin typeface="標楷體" panose="03000509000000000000" pitchFamily="65" charset="-120"/>
                <a:ea typeface="標楷體" panose="03000509000000000000" pitchFamily="65" charset="-120"/>
              </a:rPr>
              <a:t>建構式名稱與類別名稱相同</a:t>
            </a:r>
            <a:endParaRPr lang="zh-TW" altLang="en-US" sz="1600" b="0" dirty="0">
              <a:solidFill>
                <a:srgbClr val="FF0000"/>
              </a:solidFill>
              <a:latin typeface="標楷體" panose="03000509000000000000" pitchFamily="65" charset="-120"/>
              <a:ea typeface="標楷體" panose="03000509000000000000" pitchFamily="65" charset="-120"/>
            </a:endParaRPr>
          </a:p>
        </p:txBody>
      </p:sp>
      <p:cxnSp>
        <p:nvCxnSpPr>
          <p:cNvPr id="12" name="直線接點 11"/>
          <p:cNvCxnSpPr/>
          <p:nvPr/>
        </p:nvCxnSpPr>
        <p:spPr bwMode="auto">
          <a:xfrm flipH="1">
            <a:off x="2051722" y="3750543"/>
            <a:ext cx="961669" cy="570677"/>
          </a:xfrm>
          <a:prstGeom prst="line">
            <a:avLst/>
          </a:prstGeom>
          <a:noFill/>
          <a:ln w="31750" cap="sq"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23581022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3.2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類別的功能</a:t>
            </a:r>
            <a:endParaRPr lang="zh-TW" altLang="en-US" dirty="0" smtClean="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5364"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fld id="{8BF30961-8191-4B38-A3EC-FA7709D58CD2}" type="slidenum">
              <a:rPr lang="en-US" altLang="zh-TW">
                <a:latin typeface="Courier New" panose="02070309020205020404" pitchFamily="49" charset="0"/>
              </a:rPr>
              <a:pPr eaLnBrk="1" hangingPunct="1"/>
              <a:t>27</a:t>
            </a:fld>
            <a:endParaRPr lang="en-US" altLang="zh-TW">
              <a:latin typeface="Courier New" panose="02070309020205020404" pitchFamily="49" charset="0"/>
            </a:endParaRPr>
          </a:p>
        </p:txBody>
      </p:sp>
      <p:sp>
        <p:nvSpPr>
          <p:cNvPr id="7" name="內容版面配置區 2"/>
          <p:cNvSpPr>
            <a:spLocks noGrp="1"/>
          </p:cNvSpPr>
          <p:nvPr>
            <p:ph idx="1"/>
          </p:nvPr>
        </p:nvSpPr>
        <p:spPr>
          <a:xfrm>
            <a:off x="162425" y="766130"/>
            <a:ext cx="8856662" cy="5318125"/>
          </a:xfrm>
        </p:spPr>
        <p:txBody>
          <a:bodyPr/>
          <a:lstStyle/>
          <a:p>
            <a:pPr>
              <a:lnSpc>
                <a:spcPts val="2800"/>
              </a:lnSpc>
              <a:buBlip>
                <a:blip r:embed="rId3"/>
              </a:buBlip>
              <a:defRPr/>
            </a:pPr>
            <a:r>
              <a:rPr lang="zh-TW" altLang="en-US" b="1" dirty="0">
                <a:latin typeface="Times New Roman" pitchFamily="18" charset="0"/>
                <a:ea typeface="標楷體" pitchFamily="65" charset="-120"/>
                <a:cs typeface="Times New Roman" pitchFamily="18" charset="0"/>
              </a:rPr>
              <a:t>建構式</a:t>
            </a:r>
            <a:r>
              <a:rPr lang="en-US" altLang="zh-TW" b="1" dirty="0">
                <a:latin typeface="Times New Roman" pitchFamily="18" charset="0"/>
                <a:ea typeface="標楷體" pitchFamily="65" charset="-120"/>
                <a:cs typeface="Times New Roman" pitchFamily="18" charset="0"/>
              </a:rPr>
              <a:t>(constructor</a:t>
            </a:r>
            <a:r>
              <a:rPr lang="en-US" altLang="zh-TW" b="1" dirty="0" smtClean="0">
                <a:latin typeface="Times New Roman" pitchFamily="18" charset="0"/>
                <a:ea typeface="標楷體" pitchFamily="65" charset="-120"/>
                <a:cs typeface="Times New Roman" pitchFamily="18" charset="0"/>
              </a:rPr>
              <a:t>)</a:t>
            </a:r>
            <a:r>
              <a:rPr lang="en-US" altLang="zh-TW" b="1" dirty="0">
                <a:latin typeface="Times New Roman" pitchFamily="18" charset="0"/>
                <a:ea typeface="標楷體" pitchFamily="65" charset="-120"/>
                <a:cs typeface="Times New Roman" pitchFamily="18" charset="0"/>
              </a:rPr>
              <a:t> </a:t>
            </a:r>
            <a:r>
              <a:rPr lang="en-US" altLang="zh-TW" b="1" dirty="0" smtClean="0">
                <a:latin typeface="Times New Roman" pitchFamily="18" charset="0"/>
                <a:ea typeface="標楷體" pitchFamily="65" charset="-120"/>
                <a:cs typeface="Times New Roman" pitchFamily="18" charset="0"/>
              </a:rPr>
              <a:t>(3/4</a:t>
            </a:r>
            <a:r>
              <a:rPr lang="en-US" altLang="zh-TW" b="1" dirty="0">
                <a:latin typeface="Times New Roman" pitchFamily="18" charset="0"/>
                <a:ea typeface="標楷體" pitchFamily="65" charset="-120"/>
                <a:cs typeface="Times New Roman" pitchFamily="18" charset="0"/>
              </a:rPr>
              <a:t>)</a:t>
            </a:r>
            <a:endParaRPr lang="zh-TW" altLang="en-US" b="1" dirty="0">
              <a:latin typeface="Times New Roman" pitchFamily="18" charset="0"/>
              <a:ea typeface="標楷體" pitchFamily="65" charset="-120"/>
              <a:cs typeface="Times New Roman" pitchFamily="18" charset="0"/>
            </a:endParaRPr>
          </a:p>
          <a:p>
            <a:pPr marL="0" indent="0">
              <a:lnSpc>
                <a:spcPts val="2800"/>
              </a:lnSpc>
              <a:buNone/>
              <a:defRPr/>
            </a:pPr>
            <a:r>
              <a:rPr lang="zh-TW" altLang="en-US" sz="2000" dirty="0" smtClean="0">
                <a:latin typeface="Times New Roman" pitchFamily="18" charset="0"/>
                <a:ea typeface="標楷體" pitchFamily="65" charset="-120"/>
                <a:cs typeface="Times New Roman" pitchFamily="18" charset="0"/>
              </a:rPr>
              <a:t>        建</a:t>
            </a:r>
            <a:r>
              <a:rPr lang="zh-TW" altLang="en-US" sz="2000" dirty="0">
                <a:latin typeface="Times New Roman" pitchFamily="18" charset="0"/>
                <a:ea typeface="標楷體" pitchFamily="65" charset="-120"/>
                <a:cs typeface="Times New Roman" pitchFamily="18" charset="0"/>
              </a:rPr>
              <a:t>構元也有多載化</a:t>
            </a:r>
            <a:r>
              <a:rPr lang="en-US" altLang="zh-TW" sz="2000" dirty="0">
                <a:latin typeface="Times New Roman" pitchFamily="18" charset="0"/>
                <a:ea typeface="標楷體" pitchFamily="65" charset="-120"/>
                <a:cs typeface="Times New Roman" pitchFamily="18" charset="0"/>
              </a:rPr>
              <a:t>(Overloading)</a:t>
            </a:r>
            <a:r>
              <a:rPr lang="zh-TW" altLang="en-US" sz="2000" dirty="0">
                <a:latin typeface="Times New Roman" pitchFamily="18" charset="0"/>
                <a:ea typeface="標楷體" pitchFamily="65" charset="-120"/>
                <a:cs typeface="Times New Roman" pitchFamily="18" charset="0"/>
              </a:rPr>
              <a:t>的功能</a:t>
            </a:r>
            <a:r>
              <a:rPr lang="zh-TW" altLang="en-US" sz="2000" dirty="0" smtClean="0">
                <a:latin typeface="Times New Roman" pitchFamily="18" charset="0"/>
                <a:ea typeface="標楷體" pitchFamily="65" charset="-120"/>
                <a:cs typeface="Times New Roman" pitchFamily="18" charset="0"/>
              </a:rPr>
              <a:t>，可</a:t>
            </a:r>
            <a:r>
              <a:rPr lang="zh-TW" altLang="en-US" sz="2000" dirty="0">
                <a:solidFill>
                  <a:srgbClr val="FF0000"/>
                </a:solidFill>
                <a:latin typeface="Times New Roman" pitchFamily="18" charset="0"/>
                <a:ea typeface="標楷體" pitchFamily="65" charset="-120"/>
                <a:cs typeface="Times New Roman" pitchFamily="18" charset="0"/>
              </a:rPr>
              <a:t>在不同的狀況下就完成物件初始值的設定工作</a:t>
            </a:r>
            <a:r>
              <a:rPr lang="zh-TW" altLang="en-US" sz="2000" dirty="0">
                <a:latin typeface="Times New Roman" pitchFamily="18" charset="0"/>
                <a:ea typeface="標楷體" pitchFamily="65" charset="-120"/>
                <a:cs typeface="Times New Roman" pitchFamily="18" charset="0"/>
              </a:rPr>
              <a:t>。</a:t>
            </a:r>
          </a:p>
          <a:p>
            <a:pPr marL="0" indent="0">
              <a:buFontTx/>
              <a:buNone/>
              <a:defRPr/>
            </a:pPr>
            <a:endParaRPr lang="en-US" altLang="zh-TW" sz="2400" b="1" dirty="0" smtClean="0">
              <a:solidFill>
                <a:srgbClr val="002060"/>
              </a:solidFill>
              <a:latin typeface="Times New Roman" pitchFamily="18" charset="0"/>
              <a:ea typeface="標楷體" pitchFamily="65" charset="-120"/>
              <a:cs typeface="Times New Roman" pitchFamily="18" charset="0"/>
            </a:endParaRPr>
          </a:p>
          <a:p>
            <a:pPr lvl="1">
              <a:defRPr/>
            </a:pPr>
            <a:endParaRPr lang="zh-TW" altLang="en-US" sz="2000" b="1" dirty="0">
              <a:solidFill>
                <a:srgbClr val="002060"/>
              </a:solidFill>
              <a:latin typeface="Times New Roman" pitchFamily="18" charset="0"/>
              <a:ea typeface="標楷體" pitchFamily="65" charset="-120"/>
              <a:cs typeface="Times New Roman" pitchFamily="18" charset="0"/>
            </a:endParaRPr>
          </a:p>
          <a:p>
            <a:pPr>
              <a:defRPr/>
            </a:pPr>
            <a:endParaRPr lang="zh-TW" altLang="en-US" dirty="0"/>
          </a:p>
        </p:txBody>
      </p:sp>
      <p:pic>
        <p:nvPicPr>
          <p:cNvPr id="4" name="圖片 3"/>
          <p:cNvPicPr>
            <a:picLocks noChangeAspect="1"/>
          </p:cNvPicPr>
          <p:nvPr/>
        </p:nvPicPr>
        <p:blipFill>
          <a:blip r:embed="rId4"/>
          <a:stretch>
            <a:fillRect/>
          </a:stretch>
        </p:blipFill>
        <p:spPr>
          <a:xfrm>
            <a:off x="1318434" y="2016703"/>
            <a:ext cx="3531513" cy="4803693"/>
          </a:xfrm>
          <a:prstGeom prst="rect">
            <a:avLst/>
          </a:prstGeom>
          <a:ln>
            <a:solidFill>
              <a:schemeClr val="tx1"/>
            </a:solidFill>
          </a:ln>
        </p:spPr>
      </p:pic>
      <p:pic>
        <p:nvPicPr>
          <p:cNvPr id="5" name="圖片 4"/>
          <p:cNvPicPr>
            <a:picLocks noChangeAspect="1"/>
          </p:cNvPicPr>
          <p:nvPr/>
        </p:nvPicPr>
        <p:blipFill>
          <a:blip r:embed="rId5"/>
          <a:stretch>
            <a:fillRect/>
          </a:stretch>
        </p:blipFill>
        <p:spPr>
          <a:xfrm>
            <a:off x="5937731" y="3335276"/>
            <a:ext cx="2419350" cy="1952625"/>
          </a:xfrm>
          <a:prstGeom prst="rect">
            <a:avLst/>
          </a:prstGeom>
          <a:ln>
            <a:solidFill>
              <a:schemeClr val="tx1"/>
            </a:solidFill>
          </a:ln>
        </p:spPr>
      </p:pic>
      <p:sp>
        <p:nvSpPr>
          <p:cNvPr id="11" name="向右箭號 10"/>
          <p:cNvSpPr/>
          <p:nvPr/>
        </p:nvSpPr>
        <p:spPr bwMode="auto">
          <a:xfrm>
            <a:off x="5177815" y="4038970"/>
            <a:ext cx="432048" cy="379579"/>
          </a:xfrm>
          <a:prstGeom prst="rightArrow">
            <a:avLst/>
          </a:prstGeom>
          <a:solidFill>
            <a:srgbClr val="FF0000"/>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2" name="直線圖說文字 1 11"/>
          <p:cNvSpPr/>
          <p:nvPr/>
        </p:nvSpPr>
        <p:spPr bwMode="auto">
          <a:xfrm>
            <a:off x="7791031" y="4569814"/>
            <a:ext cx="1094357" cy="347496"/>
          </a:xfrm>
          <a:prstGeom prst="borderCallout1">
            <a:avLst>
              <a:gd name="adj1" fmla="val 50350"/>
              <a:gd name="adj2" fmla="val -540"/>
              <a:gd name="adj3" fmla="val -22740"/>
              <a:gd name="adj4" fmla="val -20768"/>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3" name="文字方塊 12"/>
          <p:cNvSpPr txBox="1"/>
          <p:nvPr/>
        </p:nvSpPr>
        <p:spPr>
          <a:xfrm>
            <a:off x="7749673" y="4581128"/>
            <a:ext cx="1214815"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輸出</a:t>
            </a:r>
            <a:r>
              <a:rPr lang="zh-TW" altLang="en-US" sz="1600" b="0" dirty="0">
                <a:latin typeface="標楷體" panose="03000509000000000000" pitchFamily="65" charset="-120"/>
                <a:ea typeface="標楷體" panose="03000509000000000000" pitchFamily="65" charset="-120"/>
              </a:rPr>
              <a:t>結果</a:t>
            </a:r>
          </a:p>
        </p:txBody>
      </p:sp>
      <p:sp>
        <p:nvSpPr>
          <p:cNvPr id="14" name="流程圖: 程序 13"/>
          <p:cNvSpPr/>
          <p:nvPr/>
        </p:nvSpPr>
        <p:spPr bwMode="auto">
          <a:xfrm>
            <a:off x="1623181" y="4418549"/>
            <a:ext cx="1656183" cy="775217"/>
          </a:xfrm>
          <a:prstGeom prst="flowChartProcess">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5" name="流程圖: 程序 14"/>
          <p:cNvSpPr/>
          <p:nvPr/>
        </p:nvSpPr>
        <p:spPr bwMode="auto">
          <a:xfrm>
            <a:off x="1623181" y="5241802"/>
            <a:ext cx="3168351" cy="775217"/>
          </a:xfrm>
          <a:prstGeom prst="flowChartProcess">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6" name="直線圖說文字 1 15"/>
          <p:cNvSpPr/>
          <p:nvPr/>
        </p:nvSpPr>
        <p:spPr bwMode="auto">
          <a:xfrm>
            <a:off x="3625469" y="4236737"/>
            <a:ext cx="1094357" cy="566620"/>
          </a:xfrm>
          <a:prstGeom prst="borderCallout1">
            <a:avLst>
              <a:gd name="adj1" fmla="val 50350"/>
              <a:gd name="adj2" fmla="val -540"/>
              <a:gd name="adj3" fmla="val 100756"/>
              <a:gd name="adj4" fmla="val -29472"/>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7" name="文字方塊 16"/>
          <p:cNvSpPr txBox="1"/>
          <p:nvPr/>
        </p:nvSpPr>
        <p:spPr>
          <a:xfrm>
            <a:off x="3584111" y="4218582"/>
            <a:ext cx="1154892" cy="584775"/>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沒有參數的建構式</a:t>
            </a:r>
            <a:endParaRPr lang="zh-TW" altLang="en-US" sz="1600" b="0" dirty="0">
              <a:latin typeface="標楷體" panose="03000509000000000000" pitchFamily="65" charset="-120"/>
              <a:ea typeface="標楷體" panose="03000509000000000000" pitchFamily="65" charset="-120"/>
            </a:endParaRPr>
          </a:p>
        </p:txBody>
      </p:sp>
      <p:sp>
        <p:nvSpPr>
          <p:cNvPr id="18" name="直線圖說文字 1 17"/>
          <p:cNvSpPr/>
          <p:nvPr/>
        </p:nvSpPr>
        <p:spPr bwMode="auto">
          <a:xfrm>
            <a:off x="5073775" y="5753691"/>
            <a:ext cx="1094357" cy="566620"/>
          </a:xfrm>
          <a:prstGeom prst="borderCallout1">
            <a:avLst>
              <a:gd name="adj1" fmla="val 50350"/>
              <a:gd name="adj2" fmla="val -540"/>
              <a:gd name="adj3" fmla="val -11873"/>
              <a:gd name="adj4" fmla="val -25990"/>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9" name="文字方塊 18"/>
          <p:cNvSpPr txBox="1"/>
          <p:nvPr/>
        </p:nvSpPr>
        <p:spPr>
          <a:xfrm>
            <a:off x="5032417" y="5735536"/>
            <a:ext cx="1154892" cy="584775"/>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兩</a:t>
            </a:r>
            <a:r>
              <a:rPr lang="zh-TW" altLang="en-US" sz="1600" b="0" dirty="0">
                <a:latin typeface="標楷體" panose="03000509000000000000" pitchFamily="65" charset="-120"/>
                <a:ea typeface="標楷體" panose="03000509000000000000" pitchFamily="65" charset="-120"/>
              </a:rPr>
              <a:t>個</a:t>
            </a:r>
            <a:r>
              <a:rPr lang="zh-TW" altLang="en-US" sz="1600" b="0" dirty="0" smtClean="0">
                <a:latin typeface="標楷體" panose="03000509000000000000" pitchFamily="65" charset="-120"/>
                <a:ea typeface="標楷體" panose="03000509000000000000" pitchFamily="65" charset="-120"/>
              </a:rPr>
              <a:t>參數的建構式</a:t>
            </a:r>
            <a:endParaRPr lang="zh-TW" altLang="en-US" sz="1600" b="0" dirty="0">
              <a:latin typeface="標楷體" panose="03000509000000000000" pitchFamily="65" charset="-120"/>
              <a:ea typeface="標楷體" panose="03000509000000000000" pitchFamily="65" charset="-120"/>
            </a:endParaRPr>
          </a:p>
        </p:txBody>
      </p:sp>
      <p:sp>
        <p:nvSpPr>
          <p:cNvPr id="20" name="直線圖說文字 1 19"/>
          <p:cNvSpPr/>
          <p:nvPr/>
        </p:nvSpPr>
        <p:spPr bwMode="auto">
          <a:xfrm>
            <a:off x="3552530" y="2720715"/>
            <a:ext cx="2175106" cy="320399"/>
          </a:xfrm>
          <a:prstGeom prst="borderCallout1">
            <a:avLst>
              <a:gd name="adj1" fmla="val 50350"/>
              <a:gd name="adj2" fmla="val -540"/>
              <a:gd name="adj3" fmla="val 45920"/>
              <a:gd name="adj4" fmla="val -45293"/>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21" name="文字方塊 20"/>
          <p:cNvSpPr txBox="1"/>
          <p:nvPr/>
        </p:nvSpPr>
        <p:spPr>
          <a:xfrm>
            <a:off x="3459843" y="2692514"/>
            <a:ext cx="2360480"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呼叫沒有參數的建構式</a:t>
            </a:r>
            <a:endParaRPr lang="zh-TW" altLang="en-US" sz="1600" b="0" dirty="0">
              <a:latin typeface="標楷體" panose="03000509000000000000" pitchFamily="65" charset="-120"/>
              <a:ea typeface="標楷體" panose="03000509000000000000" pitchFamily="65" charset="-120"/>
            </a:endParaRPr>
          </a:p>
        </p:txBody>
      </p:sp>
      <p:sp>
        <p:nvSpPr>
          <p:cNvPr id="22" name="直線圖說文字 1 21"/>
          <p:cNvSpPr/>
          <p:nvPr/>
        </p:nvSpPr>
        <p:spPr bwMode="auto">
          <a:xfrm>
            <a:off x="3536374" y="3159160"/>
            <a:ext cx="2175106" cy="320399"/>
          </a:xfrm>
          <a:prstGeom prst="borderCallout1">
            <a:avLst>
              <a:gd name="adj1" fmla="val 50350"/>
              <a:gd name="adj2" fmla="val -540"/>
              <a:gd name="adj3" fmla="val 51866"/>
              <a:gd name="adj4" fmla="val -23835"/>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23" name="文字方塊 22"/>
          <p:cNvSpPr txBox="1"/>
          <p:nvPr/>
        </p:nvSpPr>
        <p:spPr>
          <a:xfrm>
            <a:off x="3443687" y="3130959"/>
            <a:ext cx="2360480"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呼叫兩個參數的建構式</a:t>
            </a:r>
            <a:endParaRPr lang="zh-TW" altLang="en-US" sz="1600" b="0" dirty="0">
              <a:latin typeface="標楷體" panose="03000509000000000000" pitchFamily="65" charset="-120"/>
              <a:ea typeface="標楷體" panose="03000509000000000000" pitchFamily="65" charset="-120"/>
            </a:endParaRPr>
          </a:p>
        </p:txBody>
      </p:sp>
      <p:sp>
        <p:nvSpPr>
          <p:cNvPr id="24" name="直線圖說文字 1 23"/>
          <p:cNvSpPr/>
          <p:nvPr/>
        </p:nvSpPr>
        <p:spPr bwMode="auto">
          <a:xfrm>
            <a:off x="128295" y="3130960"/>
            <a:ext cx="1329390" cy="1334754"/>
          </a:xfrm>
          <a:prstGeom prst="borderCallout1">
            <a:avLst>
              <a:gd name="adj1" fmla="val 93881"/>
              <a:gd name="adj2" fmla="val 100486"/>
              <a:gd name="adj3" fmla="val 102273"/>
              <a:gd name="adj4" fmla="val 116022"/>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25" name="文字方塊 24"/>
          <p:cNvSpPr txBox="1"/>
          <p:nvPr/>
        </p:nvSpPr>
        <p:spPr>
          <a:xfrm>
            <a:off x="86937" y="3142274"/>
            <a:ext cx="1425300" cy="1323439"/>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solidFill>
                  <a:schemeClr val="tx1"/>
                </a:solidFill>
                <a:latin typeface="標楷體" panose="03000509000000000000" pitchFamily="65" charset="-120"/>
                <a:ea typeface="標楷體" panose="03000509000000000000" pitchFamily="65" charset="-120"/>
              </a:rPr>
              <a:t>如果修飾子宣告成</a:t>
            </a:r>
            <a:r>
              <a:rPr lang="en-US" altLang="zh-TW" sz="1600" b="0" dirty="0" smtClean="0">
                <a:solidFill>
                  <a:srgbClr val="FF0000"/>
                </a:solidFill>
                <a:latin typeface="標楷體" panose="03000509000000000000" pitchFamily="65" charset="-120"/>
                <a:ea typeface="標楷體" panose="03000509000000000000" pitchFamily="65" charset="-120"/>
              </a:rPr>
              <a:t>private</a:t>
            </a:r>
            <a:r>
              <a:rPr lang="zh-TW" altLang="en-US" sz="1600" b="0" dirty="0" smtClean="0">
                <a:solidFill>
                  <a:schemeClr val="tx1"/>
                </a:solidFill>
                <a:latin typeface="標楷體" panose="03000509000000000000" pitchFamily="65" charset="-120"/>
                <a:ea typeface="標楷體" panose="03000509000000000000" pitchFamily="65" charset="-120"/>
              </a:rPr>
              <a:t>則此</a:t>
            </a:r>
            <a:r>
              <a:rPr lang="zh-TW" altLang="en-US" sz="1600" b="0" dirty="0" smtClean="0">
                <a:solidFill>
                  <a:srgbClr val="FF0000"/>
                </a:solidFill>
                <a:latin typeface="標楷體" panose="03000509000000000000" pitchFamily="65" charset="-120"/>
                <a:ea typeface="標楷體" panose="03000509000000000000" pitchFamily="65" charset="-120"/>
              </a:rPr>
              <a:t>物件就無法透過此建構式建立</a:t>
            </a:r>
            <a:endParaRPr lang="zh-TW" altLang="en-US" sz="1600" b="0"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201923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3.2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類別的功能</a:t>
            </a:r>
            <a:endParaRPr lang="zh-TW" altLang="en-US" dirty="0" smtClean="0">
              <a:ea typeface="標楷體" panose="03000509000000000000" pitchFamily="65" charset="-120"/>
              <a:cs typeface="Times New Roman" panose="02020603050405020304" pitchFamily="18" charset="0"/>
            </a:endParaRPr>
          </a:p>
        </p:txBody>
      </p:sp>
      <p:sp>
        <p:nvSpPr>
          <p:cNvPr id="17414"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fld id="{673F3005-7DC1-474D-82DF-7F0F75C49ADB}" type="slidenum">
              <a:rPr lang="en-US" altLang="zh-TW">
                <a:latin typeface="Courier New" panose="02070309020205020404" pitchFamily="49" charset="0"/>
              </a:rPr>
              <a:pPr eaLnBrk="1" hangingPunct="1"/>
              <a:t>28</a:t>
            </a:fld>
            <a:endParaRPr lang="en-US" altLang="zh-TW">
              <a:latin typeface="Courier New" panose="02070309020205020404" pitchFamily="49" charset="0"/>
            </a:endParaRPr>
          </a:p>
        </p:txBody>
      </p:sp>
      <p:pic>
        <p:nvPicPr>
          <p:cNvPr id="6" name="圖片 5"/>
          <p:cNvPicPr>
            <a:picLocks noChangeAspect="1"/>
          </p:cNvPicPr>
          <p:nvPr/>
        </p:nvPicPr>
        <p:blipFill>
          <a:blip r:embed="rId3"/>
          <a:stretch>
            <a:fillRect/>
          </a:stretch>
        </p:blipFill>
        <p:spPr>
          <a:xfrm>
            <a:off x="5940152" y="2680784"/>
            <a:ext cx="2802473" cy="2075472"/>
          </a:xfrm>
          <a:prstGeom prst="rect">
            <a:avLst/>
          </a:prstGeom>
          <a:ln>
            <a:solidFill>
              <a:schemeClr val="tx1"/>
            </a:solidFill>
          </a:ln>
        </p:spPr>
      </p:pic>
      <p:pic>
        <p:nvPicPr>
          <p:cNvPr id="7" name="圖片 6"/>
          <p:cNvPicPr>
            <a:picLocks noChangeAspect="1"/>
          </p:cNvPicPr>
          <p:nvPr/>
        </p:nvPicPr>
        <p:blipFill>
          <a:blip r:embed="rId4"/>
          <a:stretch>
            <a:fillRect/>
          </a:stretch>
        </p:blipFill>
        <p:spPr>
          <a:xfrm>
            <a:off x="683569" y="1652291"/>
            <a:ext cx="3816424" cy="5161259"/>
          </a:xfrm>
          <a:prstGeom prst="rect">
            <a:avLst/>
          </a:prstGeom>
          <a:ln>
            <a:solidFill>
              <a:schemeClr val="tx1"/>
            </a:solidFill>
          </a:ln>
        </p:spPr>
      </p:pic>
      <p:sp>
        <p:nvSpPr>
          <p:cNvPr id="19" name="向右箭號 18"/>
          <p:cNvSpPr/>
          <p:nvPr/>
        </p:nvSpPr>
        <p:spPr bwMode="auto">
          <a:xfrm>
            <a:off x="5016754" y="3610507"/>
            <a:ext cx="432048" cy="379579"/>
          </a:xfrm>
          <a:prstGeom prst="rightArrow">
            <a:avLst/>
          </a:prstGeom>
          <a:solidFill>
            <a:srgbClr val="FF0000"/>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20" name="直線圖說文字 1 19"/>
          <p:cNvSpPr/>
          <p:nvPr/>
        </p:nvSpPr>
        <p:spPr bwMode="auto">
          <a:xfrm>
            <a:off x="7908631" y="4207419"/>
            <a:ext cx="983849" cy="347496"/>
          </a:xfrm>
          <a:prstGeom prst="borderCallout1">
            <a:avLst>
              <a:gd name="adj1" fmla="val 50350"/>
              <a:gd name="adj2" fmla="val -540"/>
              <a:gd name="adj3" fmla="val -22740"/>
              <a:gd name="adj4" fmla="val -20768"/>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21" name="文字方塊 20"/>
          <p:cNvSpPr txBox="1"/>
          <p:nvPr/>
        </p:nvSpPr>
        <p:spPr>
          <a:xfrm>
            <a:off x="7832697" y="4207419"/>
            <a:ext cx="1135715"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輸出</a:t>
            </a:r>
            <a:r>
              <a:rPr lang="zh-TW" altLang="en-US" sz="1600" b="0" dirty="0">
                <a:latin typeface="標楷體" panose="03000509000000000000" pitchFamily="65" charset="-120"/>
                <a:ea typeface="標楷體" panose="03000509000000000000" pitchFamily="65" charset="-120"/>
              </a:rPr>
              <a:t>結果</a:t>
            </a:r>
          </a:p>
        </p:txBody>
      </p:sp>
      <p:sp>
        <p:nvSpPr>
          <p:cNvPr id="22" name="流程圖: 程序 21"/>
          <p:cNvSpPr/>
          <p:nvPr/>
        </p:nvSpPr>
        <p:spPr bwMode="auto">
          <a:xfrm>
            <a:off x="1163747" y="5238727"/>
            <a:ext cx="360040" cy="216024"/>
          </a:xfrm>
          <a:prstGeom prst="flowChartProcess">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23" name="直線圖說文字 1 22"/>
          <p:cNvSpPr/>
          <p:nvPr/>
        </p:nvSpPr>
        <p:spPr bwMode="auto">
          <a:xfrm>
            <a:off x="2747923" y="4768297"/>
            <a:ext cx="1940720" cy="790872"/>
          </a:xfrm>
          <a:prstGeom prst="borderCallout1">
            <a:avLst>
              <a:gd name="adj1" fmla="val 50350"/>
              <a:gd name="adj2" fmla="val -540"/>
              <a:gd name="adj3" fmla="val 75203"/>
              <a:gd name="adj4" fmla="val -62439"/>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24" name="文字方塊 23"/>
          <p:cNvSpPr txBox="1"/>
          <p:nvPr/>
        </p:nvSpPr>
        <p:spPr>
          <a:xfrm>
            <a:off x="2783927" y="4728634"/>
            <a:ext cx="1940719" cy="830997"/>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lgn="l">
              <a:defRPr/>
            </a:pPr>
            <a:r>
              <a:rPr lang="zh-TW" altLang="en-US" sz="1600" b="0" dirty="0" smtClean="0">
                <a:latin typeface="標楷體" panose="03000509000000000000" pitchFamily="65" charset="-120"/>
                <a:ea typeface="標楷體" panose="03000509000000000000" pitchFamily="65" charset="-120"/>
              </a:rPr>
              <a:t>呼叫沒有帶參數的建構式</a:t>
            </a:r>
            <a:r>
              <a:rPr lang="en-US" altLang="zh-TW" sz="1600" b="0" dirty="0" smtClean="0">
                <a:solidFill>
                  <a:srgbClr val="FF0000"/>
                </a:solidFill>
                <a:latin typeface="標楷體" panose="03000509000000000000" pitchFamily="65" charset="-120"/>
                <a:ea typeface="標楷體" panose="03000509000000000000" pitchFamily="65" charset="-120"/>
              </a:rPr>
              <a:t>(this</a:t>
            </a:r>
            <a:r>
              <a:rPr lang="zh-TW" altLang="en-US" sz="1600" b="0" dirty="0" smtClean="0">
                <a:solidFill>
                  <a:srgbClr val="FF0000"/>
                </a:solidFill>
                <a:latin typeface="標楷體" panose="03000509000000000000" pitchFamily="65" charset="-120"/>
                <a:ea typeface="標楷體" panose="03000509000000000000" pitchFamily="65" charset="-120"/>
              </a:rPr>
              <a:t>一定要寫在建構式第一行</a:t>
            </a:r>
            <a:r>
              <a:rPr lang="en-US" altLang="zh-TW" sz="1600" b="0" dirty="0" smtClean="0">
                <a:solidFill>
                  <a:srgbClr val="FF0000"/>
                </a:solidFill>
                <a:latin typeface="標楷體" panose="03000509000000000000" pitchFamily="65" charset="-120"/>
                <a:ea typeface="標楷體" panose="03000509000000000000" pitchFamily="65" charset="-120"/>
              </a:rPr>
              <a:t>)</a:t>
            </a:r>
            <a:endParaRPr lang="zh-TW" altLang="en-US" sz="1600" b="0" dirty="0">
              <a:solidFill>
                <a:srgbClr val="FF0000"/>
              </a:solidFill>
              <a:latin typeface="標楷體" panose="03000509000000000000" pitchFamily="65" charset="-120"/>
              <a:ea typeface="標楷體" panose="03000509000000000000" pitchFamily="65" charset="-120"/>
            </a:endParaRPr>
          </a:p>
        </p:txBody>
      </p:sp>
      <p:sp>
        <p:nvSpPr>
          <p:cNvPr id="25" name="流程圖: 程序 24"/>
          <p:cNvSpPr/>
          <p:nvPr/>
        </p:nvSpPr>
        <p:spPr bwMode="auto">
          <a:xfrm>
            <a:off x="5940152" y="3610507"/>
            <a:ext cx="936104" cy="201156"/>
          </a:xfrm>
          <a:prstGeom prst="flowChartProcess">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26" name="直線圖說文字 1 25"/>
          <p:cNvSpPr/>
          <p:nvPr/>
        </p:nvSpPr>
        <p:spPr bwMode="auto">
          <a:xfrm>
            <a:off x="6823016" y="1700808"/>
            <a:ext cx="1656184" cy="830998"/>
          </a:xfrm>
          <a:prstGeom prst="borderCallout1">
            <a:avLst>
              <a:gd name="adj1" fmla="val 103076"/>
              <a:gd name="adj2" fmla="val 15563"/>
              <a:gd name="adj3" fmla="val 229356"/>
              <a:gd name="adj4" fmla="val 984"/>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27" name="文字方塊 26"/>
          <p:cNvSpPr txBox="1"/>
          <p:nvPr/>
        </p:nvSpPr>
        <p:spPr>
          <a:xfrm>
            <a:off x="6823016" y="1700809"/>
            <a:ext cx="1656184" cy="830997"/>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en-US" altLang="zh-TW" sz="1600" b="0" dirty="0">
                <a:latin typeface="標楷體" panose="03000509000000000000" pitchFamily="65" charset="-120"/>
                <a:ea typeface="標楷體" panose="03000509000000000000" pitchFamily="65" charset="-120"/>
              </a:rPr>
              <a:t>t</a:t>
            </a:r>
            <a:r>
              <a:rPr lang="en-US" altLang="zh-TW" sz="1600" b="0" dirty="0" smtClean="0">
                <a:latin typeface="標楷體" panose="03000509000000000000" pitchFamily="65" charset="-120"/>
                <a:ea typeface="標楷體" panose="03000509000000000000" pitchFamily="65" charset="-120"/>
              </a:rPr>
              <a:t>his()</a:t>
            </a:r>
            <a:r>
              <a:rPr lang="zh-TW" altLang="en-US" sz="1600" b="0" dirty="0" smtClean="0">
                <a:latin typeface="標楷體" panose="03000509000000000000" pitchFamily="65" charset="-120"/>
                <a:ea typeface="標楷體" panose="03000509000000000000" pitchFamily="65" charset="-120"/>
              </a:rPr>
              <a:t>呼叫沒有帶參數的建構式產生的結果</a:t>
            </a:r>
            <a:endParaRPr lang="zh-TW" altLang="en-US" sz="1600" b="0" dirty="0">
              <a:latin typeface="標楷體" panose="03000509000000000000" pitchFamily="65" charset="-120"/>
              <a:ea typeface="標楷體" panose="03000509000000000000" pitchFamily="65" charset="-120"/>
            </a:endParaRPr>
          </a:p>
        </p:txBody>
      </p:sp>
      <p:sp>
        <p:nvSpPr>
          <p:cNvPr id="28" name="直線圖說文字 1 27"/>
          <p:cNvSpPr/>
          <p:nvPr/>
        </p:nvSpPr>
        <p:spPr bwMode="auto">
          <a:xfrm>
            <a:off x="2722653" y="3271132"/>
            <a:ext cx="1829231" cy="1330409"/>
          </a:xfrm>
          <a:prstGeom prst="borderCallout1">
            <a:avLst>
              <a:gd name="adj1" fmla="val 50350"/>
              <a:gd name="adj2" fmla="val -540"/>
              <a:gd name="adj3" fmla="val 86625"/>
              <a:gd name="adj4" fmla="val -82609"/>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29" name="文字方塊 28"/>
          <p:cNvSpPr txBox="1"/>
          <p:nvPr/>
        </p:nvSpPr>
        <p:spPr>
          <a:xfrm>
            <a:off x="2722654" y="3277631"/>
            <a:ext cx="1855709" cy="830997"/>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lgn="l">
              <a:defRPr/>
            </a:pPr>
            <a:r>
              <a:rPr lang="zh-TW" altLang="en-US" sz="1600" b="0" dirty="0" smtClean="0">
                <a:latin typeface="標楷體" panose="03000509000000000000" pitchFamily="65" charset="-120"/>
                <a:ea typeface="標楷體" panose="03000509000000000000" pitchFamily="65" charset="-120"/>
              </a:rPr>
              <a:t>也可以在此建構式呼叫兩個參數的建構式</a:t>
            </a:r>
            <a:endParaRPr lang="zh-TW" altLang="en-US" sz="1600" b="0" dirty="0">
              <a:solidFill>
                <a:srgbClr val="FF0000"/>
              </a:solidFill>
              <a:latin typeface="標楷體" panose="03000509000000000000" pitchFamily="65" charset="-120"/>
              <a:ea typeface="標楷體" panose="03000509000000000000" pitchFamily="65" charset="-120"/>
            </a:endParaRPr>
          </a:p>
        </p:txBody>
      </p:sp>
      <p:pic>
        <p:nvPicPr>
          <p:cNvPr id="8" name="圖片 7"/>
          <p:cNvPicPr>
            <a:picLocks noChangeAspect="1"/>
          </p:cNvPicPr>
          <p:nvPr/>
        </p:nvPicPr>
        <p:blipFill>
          <a:blip r:embed="rId5"/>
          <a:stretch>
            <a:fillRect/>
          </a:stretch>
        </p:blipFill>
        <p:spPr>
          <a:xfrm>
            <a:off x="3224898" y="3839754"/>
            <a:ext cx="1221862" cy="244372"/>
          </a:xfrm>
          <a:prstGeom prst="rect">
            <a:avLst/>
          </a:prstGeom>
        </p:spPr>
      </p:pic>
      <p:sp>
        <p:nvSpPr>
          <p:cNvPr id="32" name="文字方塊 31"/>
          <p:cNvSpPr txBox="1"/>
          <p:nvPr/>
        </p:nvSpPr>
        <p:spPr>
          <a:xfrm>
            <a:off x="2714277" y="3983141"/>
            <a:ext cx="1837607" cy="584775"/>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lgn="l">
              <a:defRPr/>
            </a:pPr>
            <a:r>
              <a:rPr lang="zh-TW" altLang="en-US" sz="1600" b="0" dirty="0" smtClean="0">
                <a:solidFill>
                  <a:srgbClr val="FF0000"/>
                </a:solidFill>
                <a:latin typeface="標楷體" panose="03000509000000000000" pitchFamily="65" charset="-120"/>
                <a:ea typeface="標楷體" panose="03000509000000000000" pitchFamily="65" charset="-120"/>
              </a:rPr>
              <a:t>但是要注意不能形成遞迴</a:t>
            </a:r>
            <a:r>
              <a:rPr lang="en-US" altLang="zh-TW" sz="1600" b="0" dirty="0" smtClean="0">
                <a:solidFill>
                  <a:srgbClr val="FF0000"/>
                </a:solidFill>
                <a:latin typeface="標楷體" panose="03000509000000000000" pitchFamily="65" charset="-120"/>
                <a:ea typeface="標楷體" panose="03000509000000000000" pitchFamily="65" charset="-120"/>
              </a:rPr>
              <a:t>!</a:t>
            </a:r>
            <a:endParaRPr lang="zh-TW" altLang="en-US" sz="1600" b="0" dirty="0">
              <a:solidFill>
                <a:srgbClr val="FF0000"/>
              </a:solidFill>
              <a:latin typeface="標楷體" panose="03000509000000000000" pitchFamily="65" charset="-120"/>
              <a:ea typeface="標楷體" panose="03000509000000000000" pitchFamily="65" charset="-120"/>
            </a:endParaRPr>
          </a:p>
        </p:txBody>
      </p:sp>
      <p:sp>
        <p:nvSpPr>
          <p:cNvPr id="36" name="圓角矩形 35"/>
          <p:cNvSpPr/>
          <p:nvPr/>
        </p:nvSpPr>
        <p:spPr bwMode="auto">
          <a:xfrm>
            <a:off x="5707004" y="5156487"/>
            <a:ext cx="2482967" cy="1512873"/>
          </a:xfrm>
          <a:prstGeom prst="roundRect">
            <a:avLst/>
          </a:prstGeom>
          <a:solidFill>
            <a:srgbClr val="00FFFF"/>
          </a:solidFill>
          <a:ln w="31750" cap="sq" cmpd="sng" algn="ctr">
            <a:solidFill>
              <a:srgbClr val="00B0F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dirty="0" smtClean="0">
              <a:ln>
                <a:noFill/>
              </a:ln>
              <a:solidFill>
                <a:schemeClr val="tx1"/>
              </a:solidFill>
              <a:effectLst/>
              <a:latin typeface="Arial" charset="0"/>
              <a:ea typeface="新細明體" pitchFamily="18" charset="-120"/>
            </a:endParaRPr>
          </a:p>
        </p:txBody>
      </p:sp>
      <p:sp>
        <p:nvSpPr>
          <p:cNvPr id="37" name="文字方塊 36"/>
          <p:cNvSpPr txBox="1"/>
          <p:nvPr/>
        </p:nvSpPr>
        <p:spPr>
          <a:xfrm>
            <a:off x="5716060" y="5220425"/>
            <a:ext cx="2552839" cy="1600438"/>
          </a:xfrm>
          <a:prstGeom prst="rect">
            <a:avLst/>
          </a:prstGeom>
          <a:noFill/>
        </p:spPr>
        <p:txBody>
          <a:bodyPr wrap="square" rtlCol="0">
            <a:spAutoFit/>
          </a:bodyPr>
          <a:lstStyle/>
          <a:p>
            <a:pPr algn="l"/>
            <a:r>
              <a:rPr lang="zh-TW" altLang="en-US" sz="1400" dirty="0" smtClean="0">
                <a:latin typeface="標楷體" panose="03000509000000000000" pitchFamily="65" charset="-120"/>
                <a:ea typeface="標楷體" panose="03000509000000000000" pitchFamily="65" charset="-120"/>
              </a:rPr>
              <a:t>之前還沒提到</a:t>
            </a:r>
            <a:r>
              <a:rPr lang="zh-TW" altLang="en-US" sz="1400" dirty="0">
                <a:latin typeface="標楷體" panose="03000509000000000000" pitchFamily="65" charset="-120"/>
                <a:ea typeface="標楷體" panose="03000509000000000000" pitchFamily="65" charset="-120"/>
              </a:rPr>
              <a:t>建</a:t>
            </a:r>
            <a:r>
              <a:rPr lang="zh-TW" altLang="en-US" sz="1400" dirty="0" smtClean="0">
                <a:latin typeface="標楷體" panose="03000509000000000000" pitchFamily="65" charset="-120"/>
                <a:ea typeface="標楷體" panose="03000509000000000000" pitchFamily="65" charset="-120"/>
              </a:rPr>
              <a:t>構式時，我們都沒使用到，所以代表說</a:t>
            </a:r>
            <a:r>
              <a:rPr lang="zh-TW" altLang="en-US" sz="1400" dirty="0" smtClean="0">
                <a:solidFill>
                  <a:srgbClr val="FF0000"/>
                </a:solidFill>
                <a:latin typeface="標楷體" panose="03000509000000000000" pitchFamily="65" charset="-120"/>
                <a:ea typeface="標楷體" panose="03000509000000000000" pitchFamily="65" charset="-120"/>
              </a:rPr>
              <a:t>建構式是可以省略的</a:t>
            </a:r>
            <a:r>
              <a:rPr lang="zh-TW" altLang="en-US" sz="1400" dirty="0" smtClean="0">
                <a:latin typeface="標楷體" panose="03000509000000000000" pitchFamily="65" charset="-120"/>
                <a:ea typeface="標楷體" panose="03000509000000000000" pitchFamily="65" charset="-120"/>
              </a:rPr>
              <a:t>，我們沒建構式時，</a:t>
            </a:r>
            <a:r>
              <a:rPr lang="en-US" altLang="zh-TW" sz="1400" dirty="0" smtClean="0">
                <a:solidFill>
                  <a:srgbClr val="FF0000"/>
                </a:solidFill>
                <a:latin typeface="標楷體" panose="03000509000000000000" pitchFamily="65" charset="-120"/>
                <a:ea typeface="標楷體" panose="03000509000000000000" pitchFamily="65" charset="-120"/>
              </a:rPr>
              <a:t>Java</a:t>
            </a:r>
            <a:r>
              <a:rPr lang="zh-TW" altLang="en-US" sz="1400" dirty="0" smtClean="0">
                <a:solidFill>
                  <a:srgbClr val="FF0000"/>
                </a:solidFill>
                <a:latin typeface="標楷體" panose="03000509000000000000" pitchFamily="65" charset="-120"/>
                <a:ea typeface="標楷體" panose="03000509000000000000" pitchFamily="65" charset="-120"/>
              </a:rPr>
              <a:t>會自動建立一個無參數的建構式，</a:t>
            </a:r>
            <a:r>
              <a:rPr lang="zh-TW" altLang="en-US" sz="1400" dirty="0" smtClean="0">
                <a:latin typeface="標楷體" panose="03000509000000000000" pitchFamily="65" charset="-120"/>
                <a:ea typeface="標楷體" panose="03000509000000000000" pitchFamily="65" charset="-120"/>
              </a:rPr>
              <a:t>又稱為</a:t>
            </a:r>
            <a:r>
              <a:rPr lang="zh-TW" altLang="en-US" sz="1400" dirty="0" smtClean="0">
                <a:solidFill>
                  <a:srgbClr val="FF0000"/>
                </a:solidFill>
                <a:latin typeface="標楷體" panose="03000509000000000000" pitchFamily="65" charset="-120"/>
                <a:ea typeface="標楷體" panose="03000509000000000000" pitchFamily="65" charset="-120"/>
              </a:rPr>
              <a:t>預設建構式</a:t>
            </a:r>
            <a:r>
              <a:rPr lang="en-US" altLang="zh-TW" sz="1400" dirty="0">
                <a:solidFill>
                  <a:srgbClr val="FF0000"/>
                </a:solidFill>
                <a:latin typeface="標楷體" panose="03000509000000000000" pitchFamily="65" charset="-120"/>
                <a:ea typeface="標楷體" panose="03000509000000000000" pitchFamily="65" charset="-120"/>
              </a:rPr>
              <a:t>(default constructor)</a:t>
            </a:r>
          </a:p>
          <a:p>
            <a:pPr algn="l"/>
            <a:endParaRPr lang="zh-TW" altLang="en-US" sz="1400" dirty="0">
              <a:latin typeface="標楷體" panose="03000509000000000000" pitchFamily="65" charset="-120"/>
              <a:ea typeface="標楷體" panose="03000509000000000000" pitchFamily="65" charset="-120"/>
            </a:endParaRPr>
          </a:p>
        </p:txBody>
      </p:sp>
      <p:sp>
        <p:nvSpPr>
          <p:cNvPr id="38" name="流程圖: 結束點 37"/>
          <p:cNvSpPr/>
          <p:nvPr/>
        </p:nvSpPr>
        <p:spPr bwMode="auto">
          <a:xfrm>
            <a:off x="5372289" y="4978935"/>
            <a:ext cx="746107" cy="295781"/>
          </a:xfrm>
          <a:prstGeom prst="flowChartTerminator">
            <a:avLst/>
          </a:prstGeom>
          <a:solidFill>
            <a:schemeClr val="bg1"/>
          </a:solidFill>
          <a:ln w="19050" cap="sq" cmpd="sng" algn="ctr">
            <a:solidFill>
              <a:srgbClr val="00B0F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39" name="文字方塊 38"/>
          <p:cNvSpPr txBox="1"/>
          <p:nvPr/>
        </p:nvSpPr>
        <p:spPr>
          <a:xfrm>
            <a:off x="5320265" y="4936832"/>
            <a:ext cx="800219" cy="338554"/>
          </a:xfrm>
          <a:prstGeom prst="rect">
            <a:avLst/>
          </a:prstGeom>
          <a:noFill/>
          <a:ln>
            <a:noFill/>
          </a:ln>
        </p:spPr>
        <p:txBody>
          <a:bodyPr wrap="none" rtlCol="0">
            <a:spAutoFit/>
          </a:bodyPr>
          <a:lstStyle/>
          <a:p>
            <a:r>
              <a:rPr lang="zh-TW" altLang="en-US" sz="1600" dirty="0" smtClean="0">
                <a:latin typeface="標楷體" panose="03000509000000000000" pitchFamily="65" charset="-120"/>
                <a:ea typeface="標楷體" panose="03000509000000000000" pitchFamily="65" charset="-120"/>
              </a:rPr>
              <a:t>小知識</a:t>
            </a:r>
            <a:endParaRPr lang="zh-TW" altLang="en-US" dirty="0">
              <a:latin typeface="標楷體" panose="03000509000000000000" pitchFamily="65" charset="-120"/>
              <a:ea typeface="標楷體" panose="03000509000000000000" pitchFamily="65" charset="-120"/>
            </a:endParaRPr>
          </a:p>
        </p:txBody>
      </p:sp>
      <p:sp>
        <p:nvSpPr>
          <p:cNvPr id="30" name="內容版面配置區 2"/>
          <p:cNvSpPr>
            <a:spLocks noGrp="1"/>
          </p:cNvSpPr>
          <p:nvPr>
            <p:ph idx="1"/>
          </p:nvPr>
        </p:nvSpPr>
        <p:spPr>
          <a:xfrm>
            <a:off x="71661" y="784663"/>
            <a:ext cx="8856662" cy="5318125"/>
          </a:xfrm>
        </p:spPr>
        <p:txBody>
          <a:bodyPr/>
          <a:lstStyle/>
          <a:p>
            <a:pPr>
              <a:lnSpc>
                <a:spcPts val="2800"/>
              </a:lnSpc>
              <a:buBlip>
                <a:blip r:embed="rId6"/>
              </a:buBlip>
              <a:defRPr/>
            </a:pPr>
            <a:r>
              <a:rPr lang="zh-TW" altLang="en-US" b="1" dirty="0">
                <a:latin typeface="Times New Roman" pitchFamily="18" charset="0"/>
                <a:ea typeface="標楷體" pitchFamily="65" charset="-120"/>
                <a:cs typeface="Times New Roman" pitchFamily="18" charset="0"/>
              </a:rPr>
              <a:t>建構式</a:t>
            </a:r>
            <a:r>
              <a:rPr lang="en-US" altLang="zh-TW" b="1" dirty="0">
                <a:latin typeface="Times New Roman" pitchFamily="18" charset="0"/>
                <a:ea typeface="標楷體" pitchFamily="65" charset="-120"/>
                <a:cs typeface="Times New Roman" pitchFamily="18" charset="0"/>
              </a:rPr>
              <a:t>(constructor</a:t>
            </a:r>
            <a:r>
              <a:rPr lang="en-US" altLang="zh-TW" b="1" dirty="0" smtClean="0">
                <a:latin typeface="Times New Roman" pitchFamily="18" charset="0"/>
                <a:ea typeface="標楷體" pitchFamily="65" charset="-120"/>
                <a:cs typeface="Times New Roman" pitchFamily="18" charset="0"/>
              </a:rPr>
              <a:t>)</a:t>
            </a:r>
            <a:r>
              <a:rPr lang="en-US" altLang="zh-TW" b="1" dirty="0">
                <a:latin typeface="Times New Roman" pitchFamily="18" charset="0"/>
                <a:ea typeface="標楷體" pitchFamily="65" charset="-120"/>
                <a:cs typeface="Times New Roman" pitchFamily="18" charset="0"/>
              </a:rPr>
              <a:t> </a:t>
            </a:r>
            <a:r>
              <a:rPr lang="en-US" altLang="zh-TW" b="1" dirty="0" smtClean="0">
                <a:latin typeface="Times New Roman" pitchFamily="18" charset="0"/>
                <a:ea typeface="標楷體" pitchFamily="65" charset="-120"/>
                <a:cs typeface="Times New Roman" pitchFamily="18" charset="0"/>
              </a:rPr>
              <a:t>(4/4</a:t>
            </a:r>
            <a:r>
              <a:rPr lang="en-US" altLang="zh-TW" b="1" dirty="0">
                <a:latin typeface="Times New Roman" pitchFamily="18" charset="0"/>
                <a:ea typeface="標楷體" pitchFamily="65" charset="-120"/>
                <a:cs typeface="Times New Roman" pitchFamily="18" charset="0"/>
              </a:rPr>
              <a:t>)</a:t>
            </a:r>
            <a:endParaRPr lang="zh-TW" altLang="en-US" b="1" dirty="0">
              <a:latin typeface="Times New Roman" pitchFamily="18" charset="0"/>
              <a:ea typeface="標楷體" pitchFamily="65" charset="-120"/>
              <a:cs typeface="Times New Roman" pitchFamily="18" charset="0"/>
            </a:endParaRPr>
          </a:p>
          <a:p>
            <a:pPr marL="0" indent="0">
              <a:lnSpc>
                <a:spcPts val="2800"/>
              </a:lnSpc>
              <a:buNone/>
              <a:defRPr/>
            </a:pPr>
            <a:r>
              <a:rPr lang="zh-TW" altLang="en-US" sz="2000" dirty="0" smtClean="0">
                <a:latin typeface="Times New Roman" pitchFamily="18" charset="0"/>
                <a:ea typeface="標楷體" pitchFamily="65" charset="-120"/>
                <a:cs typeface="Times New Roman" pitchFamily="18" charset="0"/>
              </a:rPr>
              <a:t>在建構式內也可以呼叫其他建構式。</a:t>
            </a:r>
            <a:endParaRPr lang="en-US" altLang="zh-TW" sz="2400" b="1" dirty="0" smtClean="0">
              <a:solidFill>
                <a:srgbClr val="002060"/>
              </a:solidFill>
              <a:latin typeface="Times New Roman" pitchFamily="18" charset="0"/>
              <a:ea typeface="標楷體" pitchFamily="65" charset="-120"/>
              <a:cs typeface="Times New Roman" pitchFamily="18" charset="0"/>
            </a:endParaRPr>
          </a:p>
          <a:p>
            <a:pPr lvl="1">
              <a:defRPr/>
            </a:pPr>
            <a:endParaRPr lang="zh-TW" altLang="en-US" sz="2000" b="1" dirty="0">
              <a:solidFill>
                <a:srgbClr val="002060"/>
              </a:solidFill>
              <a:latin typeface="Times New Roman" pitchFamily="18" charset="0"/>
              <a:ea typeface="標楷體" pitchFamily="65" charset="-120"/>
              <a:cs typeface="Times New Roman" pitchFamily="18" charset="0"/>
            </a:endParaRPr>
          </a:p>
          <a:p>
            <a:pPr>
              <a:defRPr/>
            </a:pPr>
            <a:endParaRPr lang="zh-TW" altLang="en-US" dirty="0"/>
          </a:p>
        </p:txBody>
      </p:sp>
    </p:spTree>
    <p:extLst>
      <p:ext uri="{BB962C8B-B14F-4D97-AF65-F5344CB8AC3E}">
        <p14:creationId xmlns:p14="http://schemas.microsoft.com/office/powerpoint/2010/main" val="29507000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3.2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類別的功能</a:t>
            </a:r>
            <a:endParaRPr lang="zh-TW" altLang="en-US" dirty="0" smtClean="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0483" name="頁尾版面配置區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r>
              <a:rPr lang="en-US" altLang="zh-TW" smtClean="0">
                <a:latin typeface="Courier New" panose="02070309020205020404" pitchFamily="49" charset="0"/>
              </a:rPr>
              <a:t>NTUT MMS LAB</a:t>
            </a:r>
          </a:p>
        </p:txBody>
      </p:sp>
      <p:sp>
        <p:nvSpPr>
          <p:cNvPr id="20484"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fld id="{2FB75811-B350-4C4A-A35E-760FCCD470B5}" type="slidenum">
              <a:rPr lang="en-US" altLang="zh-TW">
                <a:latin typeface="Courier New" panose="02070309020205020404" pitchFamily="49" charset="0"/>
              </a:rPr>
              <a:pPr eaLnBrk="1" hangingPunct="1"/>
              <a:t>29</a:t>
            </a:fld>
            <a:endParaRPr lang="en-US" altLang="zh-TW">
              <a:latin typeface="Courier New" panose="02070309020205020404" pitchFamily="49" charset="0"/>
            </a:endParaRPr>
          </a:p>
        </p:txBody>
      </p:sp>
      <p:sp>
        <p:nvSpPr>
          <p:cNvPr id="6" name="內容版面配置區 2"/>
          <p:cNvSpPr>
            <a:spLocks noGrp="1"/>
          </p:cNvSpPr>
          <p:nvPr>
            <p:ph idx="1"/>
          </p:nvPr>
        </p:nvSpPr>
        <p:spPr/>
        <p:txBody>
          <a:bodyPr/>
          <a:lstStyle/>
          <a:p>
            <a:pPr>
              <a:lnSpc>
                <a:spcPts val="3360"/>
              </a:lnSpc>
              <a:buBlip>
                <a:blip r:embed="rId3"/>
              </a:buBlip>
              <a:defRPr/>
            </a:pPr>
            <a:r>
              <a:rPr lang="zh-TW" altLang="en-US" b="1" dirty="0" smtClean="0">
                <a:latin typeface="Times New Roman" pitchFamily="18" charset="0"/>
                <a:ea typeface="標楷體" pitchFamily="65" charset="-120"/>
                <a:cs typeface="Times New Roman" pitchFamily="18" charset="0"/>
              </a:rPr>
              <a:t>實體變數和實體方法</a:t>
            </a:r>
            <a:endParaRPr lang="en-US" altLang="zh-TW" b="1" dirty="0">
              <a:latin typeface="Times New Roman" pitchFamily="18" charset="0"/>
              <a:ea typeface="標楷體" pitchFamily="65" charset="-120"/>
              <a:cs typeface="Times New Roman" pitchFamily="18" charset="0"/>
            </a:endParaRPr>
          </a:p>
          <a:p>
            <a:pPr marL="0" indent="0">
              <a:lnSpc>
                <a:spcPts val="3360"/>
              </a:lnSpc>
              <a:buNone/>
              <a:defRPr/>
            </a:pPr>
            <a:r>
              <a:rPr lang="zh-TW" altLang="en-US" sz="2000" b="1" dirty="0" smtClean="0">
                <a:solidFill>
                  <a:srgbClr val="002060"/>
                </a:solidFill>
                <a:latin typeface="Times New Roman" pitchFamily="18" charset="0"/>
                <a:ea typeface="標楷體" pitchFamily="65" charset="-120"/>
                <a:cs typeface="Times New Roman" pitchFamily="18" charset="0"/>
              </a:rPr>
              <a:t>        </a:t>
            </a:r>
            <a:r>
              <a:rPr lang="zh-TW" altLang="en-US" sz="2000" dirty="0" smtClean="0">
                <a:latin typeface="Times New Roman" pitchFamily="18" charset="0"/>
                <a:ea typeface="標楷體" pitchFamily="65" charset="-120"/>
                <a:cs typeface="Times New Roman" pitchFamily="18" charset="0"/>
              </a:rPr>
              <a:t>與</a:t>
            </a:r>
            <a:r>
              <a:rPr lang="zh-TW" altLang="en-US" sz="2000" dirty="0">
                <a:latin typeface="Times New Roman" pitchFamily="18" charset="0"/>
                <a:ea typeface="標楷體" pitchFamily="65" charset="-120"/>
                <a:cs typeface="Times New Roman" pitchFamily="18" charset="0"/>
              </a:rPr>
              <a:t>物件關係密切的欄位被</a:t>
            </a:r>
            <a:r>
              <a:rPr lang="zh-TW" altLang="en-US" sz="2000" dirty="0" smtClean="0">
                <a:latin typeface="Times New Roman" pitchFamily="18" charset="0"/>
                <a:ea typeface="標楷體" pitchFamily="65" charset="-120"/>
                <a:cs typeface="Times New Roman" pitchFamily="18" charset="0"/>
              </a:rPr>
              <a:t>稱為</a:t>
            </a:r>
            <a:r>
              <a:rPr lang="zh-TW" altLang="en-US" sz="2000" dirty="0" smtClean="0">
                <a:solidFill>
                  <a:srgbClr val="FF0000"/>
                </a:solidFill>
                <a:latin typeface="Times New Roman" pitchFamily="18" charset="0"/>
                <a:ea typeface="標楷體" pitchFamily="65" charset="-120"/>
                <a:cs typeface="Times New Roman" pitchFamily="18" charset="0"/>
              </a:rPr>
              <a:t>實體變數</a:t>
            </a:r>
            <a:r>
              <a:rPr lang="en-US" altLang="zh-TW" sz="2000" dirty="0" smtClean="0">
                <a:solidFill>
                  <a:srgbClr val="FF0000"/>
                </a:solidFill>
                <a:latin typeface="Times New Roman" pitchFamily="18" charset="0"/>
                <a:ea typeface="標楷體" pitchFamily="65" charset="-120"/>
                <a:cs typeface="Times New Roman" pitchFamily="18" charset="0"/>
              </a:rPr>
              <a:t>(</a:t>
            </a:r>
            <a:r>
              <a:rPr lang="en-US" altLang="zh-TW" sz="2000" dirty="0">
                <a:solidFill>
                  <a:srgbClr val="FF0000"/>
                </a:solidFill>
                <a:latin typeface="Times New Roman" pitchFamily="18" charset="0"/>
                <a:ea typeface="標楷體" pitchFamily="65" charset="-120"/>
                <a:cs typeface="Times New Roman" pitchFamily="18" charset="0"/>
              </a:rPr>
              <a:t>instance variable)</a:t>
            </a:r>
            <a:r>
              <a:rPr lang="zh-TW" altLang="en-US" sz="2000" dirty="0">
                <a:latin typeface="Times New Roman" pitchFamily="18" charset="0"/>
                <a:ea typeface="標楷體" pitchFamily="65" charset="-120"/>
                <a:cs typeface="Times New Roman" pitchFamily="18" charset="0"/>
              </a:rPr>
              <a:t>、與物件關係密切的方法被</a:t>
            </a:r>
            <a:r>
              <a:rPr lang="zh-TW" altLang="en-US" sz="2000" dirty="0" smtClean="0">
                <a:latin typeface="Times New Roman" pitchFamily="18" charset="0"/>
                <a:ea typeface="標楷體" pitchFamily="65" charset="-120"/>
                <a:cs typeface="Times New Roman" pitchFamily="18" charset="0"/>
              </a:rPr>
              <a:t>稱為</a:t>
            </a:r>
            <a:r>
              <a:rPr lang="zh-TW" altLang="en-US" sz="2000" dirty="0" smtClean="0">
                <a:solidFill>
                  <a:srgbClr val="FF0000"/>
                </a:solidFill>
                <a:latin typeface="Times New Roman" pitchFamily="18" charset="0"/>
                <a:ea typeface="標楷體" pitchFamily="65" charset="-120"/>
                <a:cs typeface="Times New Roman" pitchFamily="18" charset="0"/>
              </a:rPr>
              <a:t>實體方法</a:t>
            </a:r>
            <a:r>
              <a:rPr lang="en-US" altLang="zh-TW" sz="2000" dirty="0">
                <a:solidFill>
                  <a:srgbClr val="FF0000"/>
                </a:solidFill>
                <a:latin typeface="Times New Roman" pitchFamily="18" charset="0"/>
                <a:ea typeface="標楷體" pitchFamily="65" charset="-120"/>
                <a:cs typeface="Times New Roman" pitchFamily="18" charset="0"/>
              </a:rPr>
              <a:t>(instance </a:t>
            </a:r>
            <a:r>
              <a:rPr lang="en-US" altLang="zh-TW" sz="2000" dirty="0" smtClean="0">
                <a:solidFill>
                  <a:srgbClr val="FF0000"/>
                </a:solidFill>
                <a:latin typeface="Times New Roman" pitchFamily="18" charset="0"/>
                <a:ea typeface="標楷體" pitchFamily="65" charset="-120"/>
                <a:cs typeface="Times New Roman" pitchFamily="18" charset="0"/>
              </a:rPr>
              <a:t>method) </a:t>
            </a:r>
            <a:r>
              <a:rPr lang="zh-TW" altLang="en-US" sz="2000" dirty="0" smtClean="0">
                <a:latin typeface="Times New Roman" pitchFamily="18" charset="0"/>
                <a:ea typeface="標楷體" pitchFamily="65" charset="-120"/>
                <a:cs typeface="Times New Roman" pitchFamily="18" charset="0"/>
              </a:rPr>
              <a:t>。</a:t>
            </a:r>
            <a:r>
              <a:rPr lang="zh-TW" altLang="en-US" sz="2000" dirty="0">
                <a:latin typeface="Times New Roman" pitchFamily="18" charset="0"/>
                <a:ea typeface="標楷體" pitchFamily="65" charset="-120"/>
                <a:cs typeface="Times New Roman" pitchFamily="18" charset="0"/>
              </a:rPr>
              <a:t>只要是實體變數或實體方法就可以在物件產生之後，立刻透過物件呼叫實體變數或實體方法，並傳值給它們</a:t>
            </a:r>
            <a:r>
              <a:rPr lang="zh-TW" altLang="en-US" sz="2000" dirty="0" smtClean="0">
                <a:latin typeface="Times New Roman" pitchFamily="18" charset="0"/>
                <a:ea typeface="標楷體" pitchFamily="65" charset="-120"/>
                <a:cs typeface="Times New Roman" pitchFamily="18" charset="0"/>
              </a:rPr>
              <a:t>。</a:t>
            </a:r>
            <a:r>
              <a:rPr lang="zh-TW" altLang="en-US" sz="2000" dirty="0" smtClean="0">
                <a:solidFill>
                  <a:srgbClr val="FF0000"/>
                </a:solidFill>
                <a:latin typeface="Times New Roman" pitchFamily="18" charset="0"/>
                <a:ea typeface="標楷體" pitchFamily="65" charset="-120"/>
                <a:cs typeface="Times New Roman" pitchFamily="18" charset="0"/>
              </a:rPr>
              <a:t>前面提到的</a:t>
            </a:r>
            <a:r>
              <a:rPr lang="en-US" altLang="zh-TW" sz="2000" dirty="0" smtClean="0">
                <a:solidFill>
                  <a:srgbClr val="FF0000"/>
                </a:solidFill>
                <a:latin typeface="Times New Roman" pitchFamily="18" charset="0"/>
                <a:ea typeface="標楷體" pitchFamily="65" charset="-120"/>
                <a:cs typeface="Times New Roman" pitchFamily="18" charset="0"/>
              </a:rPr>
              <a:t>Car</a:t>
            </a:r>
            <a:r>
              <a:rPr lang="zh-TW" altLang="en-US" sz="2000" dirty="0" smtClean="0">
                <a:solidFill>
                  <a:srgbClr val="FF0000"/>
                </a:solidFill>
                <a:latin typeface="Times New Roman" pitchFamily="18" charset="0"/>
                <a:ea typeface="標楷體" pitchFamily="65" charset="-120"/>
                <a:cs typeface="Times New Roman" pitchFamily="18" charset="0"/>
              </a:rPr>
              <a:t>類別的範例全都</a:t>
            </a:r>
            <a:r>
              <a:rPr lang="zh-TW" altLang="en-US" sz="2000" dirty="0">
                <a:solidFill>
                  <a:srgbClr val="FF0000"/>
                </a:solidFill>
                <a:latin typeface="Times New Roman" pitchFamily="18" charset="0"/>
                <a:ea typeface="標楷體" pitchFamily="65" charset="-120"/>
                <a:cs typeface="Times New Roman" pitchFamily="18" charset="0"/>
              </a:rPr>
              <a:t>是</a:t>
            </a:r>
            <a:r>
              <a:rPr lang="zh-TW" altLang="en-US" sz="2000" dirty="0" smtClean="0">
                <a:solidFill>
                  <a:srgbClr val="FF0000"/>
                </a:solidFill>
                <a:latin typeface="Times New Roman" pitchFamily="18" charset="0"/>
                <a:ea typeface="標楷體" pitchFamily="65" charset="-120"/>
                <a:cs typeface="Times New Roman" pitchFamily="18" charset="0"/>
              </a:rPr>
              <a:t>使用實體變數和實體方法。</a:t>
            </a:r>
            <a:endParaRPr lang="zh-TW" altLang="en-US" sz="2000" dirty="0">
              <a:solidFill>
                <a:srgbClr val="FF0000"/>
              </a:solidFill>
              <a:latin typeface="Times New Roman" pitchFamily="18" charset="0"/>
              <a:ea typeface="標楷體" pitchFamily="65" charset="-120"/>
              <a:cs typeface="Times New Roman" pitchFamily="18" charset="0"/>
            </a:endParaRPr>
          </a:p>
          <a:p>
            <a:pPr marL="0" indent="0">
              <a:buNone/>
              <a:defRPr/>
            </a:pPr>
            <a:endParaRPr lang="zh-TW" altLang="en-US" sz="2000" dirty="0">
              <a:latin typeface="Times New Roman" pitchFamily="18" charset="0"/>
              <a:ea typeface="標楷體" pitchFamily="65" charset="-120"/>
              <a:cs typeface="Times New Roman" pitchFamily="18" charset="0"/>
            </a:endParaRPr>
          </a:p>
          <a:p>
            <a:pPr marL="0" indent="0">
              <a:buFontTx/>
              <a:buNone/>
              <a:defRPr/>
            </a:pPr>
            <a:endParaRPr lang="en-US" altLang="zh-TW" sz="2400" b="1" dirty="0" smtClean="0">
              <a:solidFill>
                <a:srgbClr val="002060"/>
              </a:solidFill>
              <a:latin typeface="Times New Roman" pitchFamily="18" charset="0"/>
              <a:ea typeface="標楷體" pitchFamily="65" charset="-120"/>
              <a:cs typeface="Times New Roman" pitchFamily="18" charset="0"/>
            </a:endParaRPr>
          </a:p>
          <a:p>
            <a:pPr lvl="1">
              <a:defRPr/>
            </a:pPr>
            <a:endParaRPr lang="zh-TW" altLang="en-US" sz="2000" b="1" dirty="0">
              <a:solidFill>
                <a:srgbClr val="002060"/>
              </a:solidFill>
              <a:latin typeface="Times New Roman" pitchFamily="18" charset="0"/>
              <a:ea typeface="標楷體" pitchFamily="65" charset="-120"/>
              <a:cs typeface="Times New Roman" pitchFamily="18" charset="0"/>
            </a:endParaRPr>
          </a:p>
          <a:p>
            <a:pPr>
              <a:defRPr/>
            </a:pPr>
            <a:endParaRPr lang="zh-TW" altLang="en-US" dirty="0"/>
          </a:p>
        </p:txBody>
      </p:sp>
      <p:pic>
        <p:nvPicPr>
          <p:cNvPr id="20486" name="Picture 5" descr="09-09中外框"/>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3789040"/>
            <a:ext cx="6065363" cy="1943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81979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itchFamily="18" charset="0"/>
                <a:ea typeface="標楷體" pitchFamily="65" charset="-120"/>
                <a:cs typeface="Times New Roman" pitchFamily="18" charset="0"/>
              </a:rPr>
              <a:t>3.1 </a:t>
            </a:r>
            <a:r>
              <a:rPr lang="zh-TW" altLang="en-US" dirty="0" smtClean="0">
                <a:latin typeface="Times New Roman" pitchFamily="18" charset="0"/>
                <a:ea typeface="標楷體" pitchFamily="65" charset="-120"/>
                <a:cs typeface="Times New Roman" pitchFamily="18" charset="0"/>
              </a:rPr>
              <a:t>類別</a:t>
            </a:r>
            <a:r>
              <a:rPr lang="zh-TW" altLang="en-US" dirty="0">
                <a:latin typeface="Times New Roman" pitchFamily="18" charset="0"/>
                <a:ea typeface="標楷體" pitchFamily="65" charset="-120"/>
                <a:cs typeface="Times New Roman" pitchFamily="18" charset="0"/>
              </a:rPr>
              <a:t>的基礎知識</a:t>
            </a:r>
            <a:endParaRPr lang="zh-TW" altLang="en-US" dirty="0"/>
          </a:p>
        </p:txBody>
      </p:sp>
      <p:sp>
        <p:nvSpPr>
          <p:cNvPr id="3" name="內容版面配置區 2"/>
          <p:cNvSpPr>
            <a:spLocks noGrp="1"/>
          </p:cNvSpPr>
          <p:nvPr>
            <p:ph idx="1"/>
          </p:nvPr>
        </p:nvSpPr>
        <p:spPr>
          <a:xfrm>
            <a:off x="179388" y="908050"/>
            <a:ext cx="8964612" cy="5318125"/>
          </a:xfrm>
        </p:spPr>
        <p:txBody>
          <a:bodyPr/>
          <a:lstStyle/>
          <a:p>
            <a:pPr algn="just">
              <a:lnSpc>
                <a:spcPts val="3360"/>
              </a:lnSpc>
              <a:buBlip>
                <a:blip r:embed="rId3"/>
              </a:buBlip>
            </a:pPr>
            <a:r>
              <a:rPr lang="zh-TW" altLang="en-US" b="1" dirty="0" smtClean="0">
                <a:latin typeface="Times New Roman" pitchFamily="18" charset="0"/>
                <a:ea typeface="標楷體" pitchFamily="65" charset="-120"/>
                <a:cs typeface="Times New Roman" pitchFamily="18" charset="0"/>
              </a:rPr>
              <a:t>類別的基本介紹</a:t>
            </a:r>
            <a:r>
              <a:rPr lang="en-US" altLang="zh-TW" b="1" dirty="0" smtClean="0">
                <a:latin typeface="Times New Roman" pitchFamily="18" charset="0"/>
                <a:ea typeface="標楷體" pitchFamily="65" charset="-120"/>
                <a:cs typeface="Times New Roman" pitchFamily="18" charset="0"/>
              </a:rPr>
              <a:t>(1/2)</a:t>
            </a:r>
          </a:p>
          <a:p>
            <a:pPr marL="0" indent="0" algn="just">
              <a:lnSpc>
                <a:spcPts val="3360"/>
              </a:lnSpc>
              <a:buNone/>
            </a:pPr>
            <a:r>
              <a:rPr lang="en-US" altLang="zh-TW" sz="2000" dirty="0" smtClean="0">
                <a:latin typeface="Times New Roman" pitchFamily="18" charset="0"/>
                <a:ea typeface="標楷體" pitchFamily="65" charset="-120"/>
                <a:cs typeface="Times New Roman" pitchFamily="18" charset="0"/>
              </a:rPr>
              <a:t>        Java</a:t>
            </a:r>
            <a:r>
              <a:rPr lang="zh-TW" altLang="en-US" sz="2000" dirty="0">
                <a:latin typeface="Times New Roman" pitchFamily="18" charset="0"/>
                <a:ea typeface="標楷體" pitchFamily="65" charset="-120"/>
                <a:cs typeface="Times New Roman" pitchFamily="18" charset="0"/>
              </a:rPr>
              <a:t>語言的核心就是類別（使用</a:t>
            </a:r>
            <a:r>
              <a:rPr lang="en-US" altLang="zh-TW" sz="2000" dirty="0">
                <a:solidFill>
                  <a:srgbClr val="FF0000"/>
                </a:solidFill>
                <a:latin typeface="Times New Roman" pitchFamily="18" charset="0"/>
                <a:ea typeface="標楷體" pitchFamily="65" charset="-120"/>
                <a:cs typeface="Times New Roman" pitchFamily="18" charset="0"/>
              </a:rPr>
              <a:t>class</a:t>
            </a:r>
            <a:r>
              <a:rPr lang="zh-TW" altLang="en-US" sz="2000" dirty="0">
                <a:latin typeface="Times New Roman" pitchFamily="18" charset="0"/>
                <a:ea typeface="標楷體" pitchFamily="65" charset="-120"/>
                <a:cs typeface="Times New Roman" pitchFamily="18" charset="0"/>
              </a:rPr>
              <a:t>保留字</a:t>
            </a:r>
            <a:r>
              <a:rPr lang="zh-TW" altLang="en-US" sz="2000" dirty="0" smtClean="0">
                <a:latin typeface="Times New Roman" pitchFamily="18" charset="0"/>
                <a:ea typeface="標楷體" pitchFamily="65" charset="-120"/>
                <a:cs typeface="Times New Roman" pitchFamily="18" charset="0"/>
              </a:rPr>
              <a:t>），類別</a:t>
            </a:r>
            <a:r>
              <a:rPr lang="zh-TW" altLang="en-US" sz="2000" dirty="0">
                <a:latin typeface="Times New Roman" pitchFamily="18" charset="0"/>
                <a:ea typeface="標楷體" pitchFamily="65" charset="-120"/>
                <a:cs typeface="Times New Roman" pitchFamily="18" charset="0"/>
              </a:rPr>
              <a:t>用來定義物件導向程式設計裡頭</a:t>
            </a:r>
            <a:r>
              <a:rPr lang="zh-TW" altLang="en-US" sz="2000" dirty="0" smtClean="0">
                <a:latin typeface="Times New Roman" pitchFamily="18" charset="0"/>
                <a:ea typeface="標楷體" pitchFamily="65" charset="-120"/>
                <a:cs typeface="Times New Roman" pitchFamily="18" charset="0"/>
              </a:rPr>
              <a:t>的「</a:t>
            </a:r>
            <a:r>
              <a:rPr lang="zh-TW" altLang="en-US" sz="2000" b="1" dirty="0" smtClean="0">
                <a:solidFill>
                  <a:srgbClr val="FF0000"/>
                </a:solidFill>
                <a:latin typeface="Times New Roman" pitchFamily="18" charset="0"/>
                <a:ea typeface="標楷體" pitchFamily="65" charset="-120"/>
                <a:cs typeface="Times New Roman" pitchFamily="18" charset="0"/>
              </a:rPr>
              <a:t>物件</a:t>
            </a:r>
            <a:r>
              <a:rPr lang="zh-TW" altLang="en-US" sz="2000" dirty="0" smtClean="0">
                <a:latin typeface="Times New Roman" pitchFamily="18" charset="0"/>
                <a:ea typeface="標楷體" pitchFamily="65" charset="-120"/>
                <a:cs typeface="Times New Roman" pitchFamily="18" charset="0"/>
              </a:rPr>
              <a:t>」（</a:t>
            </a:r>
            <a:r>
              <a:rPr lang="en-US" altLang="zh-TW" sz="2000" dirty="0">
                <a:latin typeface="Times New Roman" pitchFamily="18" charset="0"/>
                <a:ea typeface="標楷體" pitchFamily="65" charset="-120"/>
                <a:cs typeface="Times New Roman" pitchFamily="18" charset="0"/>
              </a:rPr>
              <a:t>object</a:t>
            </a:r>
            <a:r>
              <a:rPr lang="zh-TW" altLang="en-US" sz="2000" dirty="0">
                <a:latin typeface="Times New Roman" pitchFamily="18" charset="0"/>
                <a:ea typeface="標楷體" pitchFamily="65" charset="-120"/>
                <a:cs typeface="Times New Roman" pitchFamily="18" charset="0"/>
              </a:rPr>
              <a:t>）的格式。這些物件形成了程式裡</a:t>
            </a:r>
            <a:r>
              <a:rPr lang="zh-TW" altLang="en-US" sz="2000" dirty="0" smtClean="0">
                <a:latin typeface="Times New Roman" pitchFamily="18" charset="0"/>
                <a:ea typeface="標楷體" pitchFamily="65" charset="-120"/>
                <a:cs typeface="Times New Roman" pitchFamily="18" charset="0"/>
              </a:rPr>
              <a:t>基本</a:t>
            </a:r>
            <a:r>
              <a:rPr lang="zh-TW" altLang="en-US" sz="2000" dirty="0">
                <a:latin typeface="Times New Roman" pitchFamily="18" charset="0"/>
                <a:ea typeface="標楷體" pitchFamily="65" charset="-120"/>
                <a:cs typeface="Times New Roman" pitchFamily="18" charset="0"/>
              </a:rPr>
              <a:t>的建構區</a:t>
            </a:r>
            <a:r>
              <a:rPr lang="zh-TW" altLang="en-US" sz="2000" dirty="0" smtClean="0">
                <a:latin typeface="Times New Roman" pitchFamily="18" charset="0"/>
                <a:ea typeface="標楷體" pitchFamily="65" charset="-120"/>
                <a:cs typeface="Times New Roman" pitchFamily="18" charset="0"/>
              </a:rPr>
              <a:t>塊。</a:t>
            </a:r>
            <a:endParaRPr lang="en-US" altLang="zh-TW" sz="2000" dirty="0" smtClean="0">
              <a:latin typeface="Times New Roman" pitchFamily="18" charset="0"/>
              <a:ea typeface="標楷體" pitchFamily="65" charset="-120"/>
              <a:cs typeface="Times New Roman" pitchFamily="18" charset="0"/>
            </a:endParaRPr>
          </a:p>
          <a:p>
            <a:pPr algn="just">
              <a:lnSpc>
                <a:spcPts val="3360"/>
              </a:lnSpc>
            </a:pPr>
            <a:endParaRPr lang="en-US" altLang="zh-TW" sz="2000" dirty="0" smtClean="0">
              <a:latin typeface="Times New Roman" pitchFamily="18" charset="0"/>
              <a:ea typeface="標楷體" pitchFamily="65" charset="-120"/>
              <a:cs typeface="Times New Roman" pitchFamily="18" charset="0"/>
            </a:endParaRPr>
          </a:p>
          <a:p>
            <a:pPr algn="just"/>
            <a:endParaRPr lang="en-US" altLang="zh-TW" sz="2000" dirty="0" smtClean="0">
              <a:latin typeface="Times New Roman" pitchFamily="18" charset="0"/>
              <a:ea typeface="標楷體" pitchFamily="65" charset="-120"/>
              <a:cs typeface="Times New Roman" pitchFamily="18" charset="0"/>
            </a:endParaRPr>
          </a:p>
          <a:p>
            <a:pPr algn="just"/>
            <a:endParaRPr lang="en-US" altLang="zh-TW" sz="2000" dirty="0" smtClean="0">
              <a:latin typeface="Times New Roman" pitchFamily="18" charset="0"/>
              <a:ea typeface="標楷體" pitchFamily="65" charset="-120"/>
              <a:cs typeface="Times New Roman" pitchFamily="18" charset="0"/>
            </a:endParaRPr>
          </a:p>
          <a:p>
            <a:pPr algn="just"/>
            <a:endParaRPr lang="en-US" altLang="zh-TW" sz="2000" dirty="0" smtClean="0">
              <a:latin typeface="Times New Roman" pitchFamily="18" charset="0"/>
              <a:ea typeface="標楷體" pitchFamily="65" charset="-120"/>
              <a:cs typeface="Times New Roman" pitchFamily="18" charset="0"/>
            </a:endParaRPr>
          </a:p>
          <a:p>
            <a:pPr algn="just"/>
            <a:endParaRPr lang="en-US" altLang="zh-TW" dirty="0">
              <a:latin typeface="Times New Roman" pitchFamily="18" charset="0"/>
              <a:ea typeface="標楷體" pitchFamily="65" charset="-120"/>
              <a:cs typeface="Times New Roman" pitchFamily="18" charset="0"/>
            </a:endParaRPr>
          </a:p>
          <a:p>
            <a:pPr marL="0" indent="0" algn="just">
              <a:buNone/>
            </a:pPr>
            <a:endParaRPr lang="zh-TW" altLang="en-US" sz="2000" dirty="0">
              <a:latin typeface="Times New Roman" pitchFamily="18" charset="0"/>
              <a:ea typeface="標楷體" pitchFamily="65" charset="-120"/>
              <a:cs typeface="Times New Roman" pitchFamily="18" charset="0"/>
            </a:endParaRPr>
          </a:p>
        </p:txBody>
      </p:sp>
      <p:sp>
        <p:nvSpPr>
          <p:cNvPr id="4" name="頁尾版面配置區 3"/>
          <p:cNvSpPr>
            <a:spLocks noGrp="1"/>
          </p:cNvSpPr>
          <p:nvPr>
            <p:ph type="ftr" sz="quarter" idx="11"/>
          </p:nvPr>
        </p:nvSpPr>
        <p:spPr/>
        <p:txBody>
          <a:bodyPr/>
          <a:lstStyle/>
          <a:p>
            <a:pPr>
              <a:defRPr/>
            </a:pPr>
            <a:r>
              <a:rPr lang="en-US" altLang="zh-TW" smtClean="0"/>
              <a:t>NTUT MMS LAB</a:t>
            </a:r>
            <a:endParaRPr lang="en-US" altLang="zh-TW"/>
          </a:p>
        </p:txBody>
      </p:sp>
      <p:sp>
        <p:nvSpPr>
          <p:cNvPr id="5" name="投影片編號版面配置區 4"/>
          <p:cNvSpPr>
            <a:spLocks noGrp="1"/>
          </p:cNvSpPr>
          <p:nvPr>
            <p:ph type="sldNum" sz="quarter" idx="12"/>
          </p:nvPr>
        </p:nvSpPr>
        <p:spPr/>
        <p:txBody>
          <a:bodyPr/>
          <a:lstStyle/>
          <a:p>
            <a:pPr>
              <a:defRPr/>
            </a:pPr>
            <a:fld id="{66871BDD-994F-466C-8153-A686AD97389A}" type="slidenum">
              <a:rPr lang="en-US" altLang="zh-TW" smtClean="0"/>
              <a:pPr>
                <a:defRPr/>
              </a:pPr>
              <a:t>3</a:t>
            </a:fld>
            <a:endParaRPr lang="en-US" altLang="zh-TW"/>
          </a:p>
        </p:txBody>
      </p:sp>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3140968"/>
            <a:ext cx="3533775"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矩形 15"/>
          <p:cNvSpPr/>
          <p:nvPr/>
        </p:nvSpPr>
        <p:spPr bwMode="auto">
          <a:xfrm>
            <a:off x="1176762" y="2666131"/>
            <a:ext cx="3453045" cy="3599655"/>
          </a:xfrm>
          <a:prstGeom prst="rect">
            <a:avLst/>
          </a:prstGeom>
          <a:solidFill>
            <a:schemeClr val="bg1">
              <a:lumMod val="85000"/>
            </a:schemeClr>
          </a:solidFill>
          <a:ln w="31750" cap="sq"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eaLnBrk="1" fontAlgn="ctr" hangingPunct="1">
              <a:spcBef>
                <a:spcPct val="50000"/>
              </a:spcBef>
            </a:pPr>
            <a:r>
              <a:rPr lang="en-US" altLang="zh-TW" sz="1200" dirty="0">
                <a:latin typeface="標楷體" panose="03000509000000000000" pitchFamily="65" charset="-120"/>
                <a:ea typeface="標楷體" panose="03000509000000000000" pitchFamily="65" charset="-120"/>
              </a:rPr>
              <a:t>class </a:t>
            </a:r>
            <a:r>
              <a:rPr lang="zh-TW" altLang="en-US" sz="1200" dirty="0">
                <a:latin typeface="標楷體" panose="03000509000000000000" pitchFamily="65" charset="-120"/>
                <a:ea typeface="標楷體" panose="03000509000000000000" pitchFamily="65" charset="-120"/>
              </a:rPr>
              <a:t>類別名稱</a:t>
            </a:r>
          </a:p>
          <a:p>
            <a:pPr algn="l" eaLnBrk="1" fontAlgn="ctr" hangingPunct="1">
              <a:spcBef>
                <a:spcPct val="50000"/>
              </a:spcBef>
            </a:pPr>
            <a:r>
              <a:rPr lang="en-US" altLang="zh-TW" sz="1200" dirty="0">
                <a:latin typeface="標楷體" panose="03000509000000000000" pitchFamily="65" charset="-120"/>
                <a:ea typeface="標楷體" panose="03000509000000000000" pitchFamily="65" charset="-120"/>
              </a:rPr>
              <a:t>{</a:t>
            </a:r>
          </a:p>
          <a:p>
            <a:pPr algn="l" eaLnBrk="1" fontAlgn="ctr" hangingPunct="1">
              <a:spcBef>
                <a:spcPct val="50000"/>
              </a:spcBef>
            </a:pPr>
            <a:r>
              <a:rPr lang="en-US" altLang="zh-TW" sz="1200" dirty="0">
                <a:latin typeface="標楷體" panose="03000509000000000000" pitchFamily="65" charset="-120"/>
                <a:ea typeface="標楷體" panose="03000509000000000000" pitchFamily="65" charset="-120"/>
              </a:rPr>
              <a:t>  </a:t>
            </a:r>
            <a:r>
              <a:rPr lang="zh-TW" altLang="en-US" sz="1200" dirty="0">
                <a:latin typeface="標楷體" panose="03000509000000000000" pitchFamily="65" charset="-120"/>
                <a:ea typeface="標楷體" panose="03000509000000000000" pitchFamily="65" charset="-120"/>
              </a:rPr>
              <a:t>資料型態 欄位</a:t>
            </a:r>
            <a:r>
              <a:rPr lang="zh-TW" altLang="en-US" sz="1200" dirty="0" smtClean="0">
                <a:latin typeface="標楷體" panose="03000509000000000000" pitchFamily="65" charset="-120"/>
                <a:ea typeface="標楷體" panose="03000509000000000000" pitchFamily="65" charset="-120"/>
              </a:rPr>
              <a:t>名稱 </a:t>
            </a:r>
            <a:r>
              <a:rPr lang="en-US" altLang="zh-TW" sz="1200" dirty="0">
                <a:latin typeface="標楷體" panose="03000509000000000000" pitchFamily="65" charset="-120"/>
                <a:ea typeface="標楷體" panose="03000509000000000000" pitchFamily="65" charset="-120"/>
              </a:rPr>
              <a:t>;     </a:t>
            </a:r>
          </a:p>
          <a:p>
            <a:pPr algn="l" eaLnBrk="1" fontAlgn="ctr" hangingPunct="1">
              <a:spcBef>
                <a:spcPct val="50000"/>
              </a:spcBef>
            </a:pPr>
            <a:r>
              <a:rPr lang="en-US" altLang="zh-TW" sz="1200" dirty="0">
                <a:latin typeface="標楷體" panose="03000509000000000000" pitchFamily="65" charset="-120"/>
                <a:ea typeface="標楷體" panose="03000509000000000000" pitchFamily="65" charset="-120"/>
              </a:rPr>
              <a:t>  …</a:t>
            </a:r>
          </a:p>
          <a:p>
            <a:pPr algn="l" eaLnBrk="1" fontAlgn="ctr" hangingPunct="1">
              <a:spcBef>
                <a:spcPct val="50000"/>
              </a:spcBef>
            </a:pPr>
            <a:r>
              <a:rPr lang="en-US" altLang="zh-TW" sz="1200" dirty="0">
                <a:latin typeface="標楷體" panose="03000509000000000000" pitchFamily="65" charset="-120"/>
                <a:ea typeface="標楷體" panose="03000509000000000000" pitchFamily="65" charset="-120"/>
              </a:rPr>
              <a:t>  </a:t>
            </a:r>
            <a:r>
              <a:rPr lang="zh-TW" altLang="en-US" sz="1200" dirty="0">
                <a:latin typeface="標楷體" panose="03000509000000000000" pitchFamily="65" charset="-120"/>
                <a:ea typeface="標楷體" panose="03000509000000000000" pitchFamily="65" charset="-120"/>
              </a:rPr>
              <a:t>傳回值的資料型態 </a:t>
            </a:r>
            <a:r>
              <a:rPr lang="zh-TW" altLang="en-US" sz="1200" dirty="0" smtClean="0">
                <a:latin typeface="標楷體" panose="03000509000000000000" pitchFamily="65" charset="-120"/>
                <a:ea typeface="標楷體" panose="03000509000000000000" pitchFamily="65" charset="-120"/>
              </a:rPr>
              <a:t>方</a:t>
            </a:r>
            <a:r>
              <a:rPr lang="zh-TW" altLang="en-US" sz="1200" dirty="0">
                <a:latin typeface="標楷體" panose="03000509000000000000" pitchFamily="65" charset="-120"/>
                <a:ea typeface="標楷體" panose="03000509000000000000" pitchFamily="65" charset="-120"/>
              </a:rPr>
              <a:t>法</a:t>
            </a:r>
            <a:r>
              <a:rPr lang="zh-TW" altLang="en-US" sz="1200" dirty="0" smtClean="0">
                <a:latin typeface="標楷體" panose="03000509000000000000" pitchFamily="65" charset="-120"/>
                <a:ea typeface="標楷體" panose="03000509000000000000" pitchFamily="65" charset="-120"/>
              </a:rPr>
              <a:t>名稱</a:t>
            </a:r>
            <a:r>
              <a:rPr lang="en-US" altLang="zh-TW" sz="1200" dirty="0">
                <a:latin typeface="標楷體" panose="03000509000000000000" pitchFamily="65" charset="-120"/>
                <a:ea typeface="標楷體" panose="03000509000000000000" pitchFamily="65" charset="-120"/>
              </a:rPr>
              <a:t>(</a:t>
            </a:r>
            <a:r>
              <a:rPr lang="zh-TW" altLang="en-US" sz="1200" dirty="0">
                <a:latin typeface="標楷體" panose="03000509000000000000" pitchFamily="65" charset="-120"/>
                <a:ea typeface="標楷體" panose="03000509000000000000" pitchFamily="65" charset="-120"/>
              </a:rPr>
              <a:t>參數清單</a:t>
            </a:r>
            <a:r>
              <a:rPr lang="en-US" altLang="zh-TW" sz="1200" dirty="0">
                <a:latin typeface="標楷體" panose="03000509000000000000" pitchFamily="65" charset="-120"/>
                <a:ea typeface="標楷體" panose="03000509000000000000" pitchFamily="65" charset="-120"/>
              </a:rPr>
              <a:t>)</a:t>
            </a:r>
          </a:p>
          <a:p>
            <a:pPr algn="l" eaLnBrk="1" fontAlgn="ctr" hangingPunct="1">
              <a:spcBef>
                <a:spcPct val="50000"/>
              </a:spcBef>
            </a:pPr>
            <a:r>
              <a:rPr lang="en-US" altLang="zh-TW" sz="1200" dirty="0">
                <a:latin typeface="標楷體" panose="03000509000000000000" pitchFamily="65" charset="-120"/>
                <a:ea typeface="標楷體" panose="03000509000000000000" pitchFamily="65" charset="-120"/>
              </a:rPr>
              <a:t>  {</a:t>
            </a:r>
          </a:p>
          <a:p>
            <a:pPr algn="l" eaLnBrk="1" fontAlgn="ctr" hangingPunct="1">
              <a:spcBef>
                <a:spcPct val="50000"/>
              </a:spcBef>
            </a:pPr>
            <a:r>
              <a:rPr lang="en-US" altLang="zh-TW" sz="1200" dirty="0">
                <a:latin typeface="標楷體" panose="03000509000000000000" pitchFamily="65" charset="-120"/>
                <a:ea typeface="標楷體" panose="03000509000000000000" pitchFamily="65" charset="-120"/>
              </a:rPr>
              <a:t>     </a:t>
            </a:r>
            <a:r>
              <a:rPr lang="zh-TW" altLang="en-US" sz="1200" dirty="0">
                <a:latin typeface="標楷體" panose="03000509000000000000" pitchFamily="65" charset="-120"/>
                <a:ea typeface="標楷體" panose="03000509000000000000" pitchFamily="65" charset="-120"/>
              </a:rPr>
              <a:t>程式敘述 </a:t>
            </a:r>
            <a:r>
              <a:rPr lang="en-US" altLang="zh-TW" sz="1200" dirty="0">
                <a:latin typeface="標楷體" panose="03000509000000000000" pitchFamily="65" charset="-120"/>
                <a:ea typeface="標楷體" panose="03000509000000000000" pitchFamily="65" charset="-120"/>
              </a:rPr>
              <a:t>;                             </a:t>
            </a:r>
          </a:p>
          <a:p>
            <a:pPr algn="l" eaLnBrk="1" fontAlgn="ctr" hangingPunct="1">
              <a:spcBef>
                <a:spcPct val="50000"/>
              </a:spcBef>
            </a:pPr>
            <a:r>
              <a:rPr lang="en-US" altLang="zh-TW" sz="1200" dirty="0">
                <a:latin typeface="標楷體" panose="03000509000000000000" pitchFamily="65" charset="-120"/>
                <a:ea typeface="標楷體" panose="03000509000000000000" pitchFamily="65" charset="-120"/>
              </a:rPr>
              <a:t>     …</a:t>
            </a:r>
          </a:p>
          <a:p>
            <a:pPr algn="l" eaLnBrk="1" fontAlgn="ctr" hangingPunct="1">
              <a:spcBef>
                <a:spcPct val="50000"/>
              </a:spcBef>
            </a:pPr>
            <a:r>
              <a:rPr lang="en-US" altLang="zh-TW" sz="1200" dirty="0">
                <a:latin typeface="標楷體" panose="03000509000000000000" pitchFamily="65" charset="-120"/>
                <a:ea typeface="標楷體" panose="03000509000000000000" pitchFamily="65" charset="-120"/>
              </a:rPr>
              <a:t>     return </a:t>
            </a:r>
            <a:r>
              <a:rPr lang="zh-TW" altLang="en-US" sz="1200" dirty="0">
                <a:latin typeface="標楷體" panose="03000509000000000000" pitchFamily="65" charset="-120"/>
                <a:ea typeface="標楷體" panose="03000509000000000000" pitchFamily="65" charset="-120"/>
              </a:rPr>
              <a:t>運算式</a:t>
            </a:r>
            <a:r>
              <a:rPr lang="en-US" altLang="zh-TW" sz="1200" dirty="0">
                <a:latin typeface="標楷體" panose="03000509000000000000" pitchFamily="65" charset="-120"/>
                <a:ea typeface="標楷體" panose="03000509000000000000" pitchFamily="65" charset="-120"/>
              </a:rPr>
              <a:t>; </a:t>
            </a:r>
          </a:p>
          <a:p>
            <a:pPr algn="l" eaLnBrk="1" fontAlgn="ctr" hangingPunct="1">
              <a:spcBef>
                <a:spcPct val="50000"/>
              </a:spcBef>
            </a:pPr>
            <a:r>
              <a:rPr lang="en-US" altLang="zh-TW" sz="1200" dirty="0">
                <a:latin typeface="標楷體" panose="03000509000000000000" pitchFamily="65" charset="-120"/>
                <a:ea typeface="標楷體" panose="03000509000000000000" pitchFamily="65" charset="-120"/>
              </a:rPr>
              <a:t>  }</a:t>
            </a:r>
          </a:p>
          <a:p>
            <a:pPr algn="l" eaLnBrk="1" fontAlgn="ctr" hangingPunct="1">
              <a:spcBef>
                <a:spcPct val="50000"/>
              </a:spcBef>
            </a:pPr>
            <a:r>
              <a:rPr lang="en-US" altLang="zh-TW" sz="1200" dirty="0">
                <a:latin typeface="標楷體" panose="03000509000000000000" pitchFamily="65" charset="-120"/>
                <a:ea typeface="標楷體" panose="03000509000000000000" pitchFamily="65" charset="-120"/>
              </a:rPr>
              <a:t>  …</a:t>
            </a:r>
          </a:p>
          <a:p>
            <a:pPr algn="l" eaLnBrk="1" fontAlgn="ctr" hangingPunct="1">
              <a:spcBef>
                <a:spcPct val="50000"/>
              </a:spcBef>
            </a:pPr>
            <a:r>
              <a:rPr lang="en-US" altLang="zh-TW" sz="1200" dirty="0">
                <a:latin typeface="標楷體" panose="03000509000000000000" pitchFamily="65" charset="-120"/>
                <a:ea typeface="標楷體" panose="03000509000000000000" pitchFamily="65" charset="-120"/>
              </a:rPr>
              <a:t>};</a:t>
            </a:r>
          </a:p>
        </p:txBody>
      </p:sp>
      <p:sp>
        <p:nvSpPr>
          <p:cNvPr id="17" name="矩形 16"/>
          <p:cNvSpPr/>
          <p:nvPr/>
        </p:nvSpPr>
        <p:spPr bwMode="auto">
          <a:xfrm>
            <a:off x="1101415" y="2666131"/>
            <a:ext cx="75347" cy="3599655"/>
          </a:xfrm>
          <a:prstGeom prst="rect">
            <a:avLst/>
          </a:prstGeom>
          <a:solidFill>
            <a:srgbClr val="000099"/>
          </a:solidFill>
          <a:ln w="31750" cap="sq"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8" name="流程圖: 結束點 17"/>
          <p:cNvSpPr/>
          <p:nvPr/>
        </p:nvSpPr>
        <p:spPr bwMode="auto">
          <a:xfrm>
            <a:off x="824861" y="2543847"/>
            <a:ext cx="720080" cy="291562"/>
          </a:xfrm>
          <a:prstGeom prst="flowChartTerminator">
            <a:avLst/>
          </a:prstGeom>
          <a:solidFill>
            <a:schemeClr val="bg1"/>
          </a:solidFill>
          <a:ln w="19050" cap="sq" cmpd="sng" algn="ctr">
            <a:solidFill>
              <a:srgbClr val="000099"/>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9" name="文字方塊 18"/>
          <p:cNvSpPr txBox="1"/>
          <p:nvPr/>
        </p:nvSpPr>
        <p:spPr>
          <a:xfrm>
            <a:off x="887383" y="2518341"/>
            <a:ext cx="595035" cy="338554"/>
          </a:xfrm>
          <a:prstGeom prst="rect">
            <a:avLst/>
          </a:prstGeom>
          <a:noFill/>
        </p:spPr>
        <p:txBody>
          <a:bodyPr wrap="none" rtlCol="0">
            <a:spAutoFit/>
          </a:bodyPr>
          <a:lstStyle/>
          <a:p>
            <a:r>
              <a:rPr lang="zh-TW" altLang="en-US" sz="1600" dirty="0">
                <a:latin typeface="標楷體" panose="03000509000000000000" pitchFamily="65" charset="-120"/>
                <a:ea typeface="標楷體" panose="03000509000000000000" pitchFamily="65" charset="-120"/>
              </a:rPr>
              <a:t>語</a:t>
            </a:r>
            <a:r>
              <a:rPr lang="zh-TW" altLang="en-US" sz="1600" dirty="0" smtClean="0">
                <a:latin typeface="標楷體" panose="03000509000000000000" pitchFamily="65" charset="-120"/>
                <a:ea typeface="標楷體" panose="03000509000000000000" pitchFamily="65" charset="-120"/>
              </a:rPr>
              <a:t>法</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4410773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3.2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類別的功能</a:t>
            </a:r>
            <a:endParaRPr lang="zh-TW" altLang="en-US" dirty="0" smtClean="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2532"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fld id="{20BDB20F-79B9-4639-8847-74FF81475DE1}" type="slidenum">
              <a:rPr lang="en-US" altLang="zh-TW">
                <a:latin typeface="Courier New" panose="02070309020205020404" pitchFamily="49" charset="0"/>
              </a:rPr>
              <a:pPr eaLnBrk="1" hangingPunct="1"/>
              <a:t>30</a:t>
            </a:fld>
            <a:endParaRPr lang="en-US" altLang="zh-TW">
              <a:latin typeface="Courier New" panose="02070309020205020404" pitchFamily="49" charset="0"/>
            </a:endParaRPr>
          </a:p>
        </p:txBody>
      </p:sp>
      <p:sp>
        <p:nvSpPr>
          <p:cNvPr id="6" name="內容版面配置區 2"/>
          <p:cNvSpPr>
            <a:spLocks noGrp="1"/>
          </p:cNvSpPr>
          <p:nvPr>
            <p:ph idx="1"/>
          </p:nvPr>
        </p:nvSpPr>
        <p:spPr/>
        <p:txBody>
          <a:bodyPr/>
          <a:lstStyle/>
          <a:p>
            <a:pPr>
              <a:lnSpc>
                <a:spcPts val="3360"/>
              </a:lnSpc>
              <a:buBlip>
                <a:blip r:embed="rId3"/>
              </a:buBlip>
              <a:defRPr/>
            </a:pPr>
            <a:r>
              <a:rPr lang="zh-TW" altLang="en-US" b="1" dirty="0">
                <a:latin typeface="Times New Roman" pitchFamily="18" charset="0"/>
                <a:ea typeface="標楷體" pitchFamily="65" charset="-120"/>
                <a:cs typeface="Times New Roman" pitchFamily="18" charset="0"/>
              </a:rPr>
              <a:t>類別變數和類別</a:t>
            </a:r>
            <a:r>
              <a:rPr lang="zh-TW" altLang="en-US" b="1" dirty="0" smtClean="0">
                <a:latin typeface="Times New Roman" pitchFamily="18" charset="0"/>
                <a:ea typeface="標楷體" pitchFamily="65" charset="-120"/>
                <a:cs typeface="Times New Roman" pitchFamily="18" charset="0"/>
              </a:rPr>
              <a:t>方法</a:t>
            </a:r>
            <a:r>
              <a:rPr lang="en-US" altLang="zh-TW" b="1" dirty="0">
                <a:latin typeface="Times New Roman" pitchFamily="18" charset="0"/>
                <a:ea typeface="標楷體" pitchFamily="65" charset="-120"/>
                <a:cs typeface="Times New Roman" pitchFamily="18" charset="0"/>
              </a:rPr>
              <a:t>(</a:t>
            </a:r>
            <a:r>
              <a:rPr lang="en-US" altLang="zh-TW" b="1" dirty="0" smtClean="0">
                <a:latin typeface="Times New Roman" pitchFamily="18" charset="0"/>
                <a:ea typeface="標楷體" pitchFamily="65" charset="-120"/>
                <a:cs typeface="Times New Roman" pitchFamily="18" charset="0"/>
              </a:rPr>
              <a:t>1/2)</a:t>
            </a:r>
          </a:p>
          <a:p>
            <a:pPr marL="0" indent="0">
              <a:lnSpc>
                <a:spcPts val="3360"/>
              </a:lnSpc>
              <a:buFontTx/>
              <a:buNone/>
              <a:defRPr/>
            </a:pPr>
            <a:r>
              <a:rPr lang="zh-TW" altLang="en-US" sz="2400" dirty="0">
                <a:latin typeface="Times New Roman" pitchFamily="18" charset="0"/>
                <a:ea typeface="標楷體" pitchFamily="65" charset="-120"/>
                <a:cs typeface="Times New Roman" pitchFamily="18" charset="0"/>
              </a:rPr>
              <a:t> </a:t>
            </a:r>
            <a:r>
              <a:rPr lang="zh-TW" altLang="en-US" sz="2400" dirty="0" smtClean="0">
                <a:latin typeface="Times New Roman" pitchFamily="18" charset="0"/>
                <a:ea typeface="標楷體" pitchFamily="65" charset="-120"/>
                <a:cs typeface="Times New Roman" pitchFamily="18" charset="0"/>
              </a:rPr>
              <a:t>       </a:t>
            </a:r>
            <a:r>
              <a:rPr lang="zh-TW" altLang="en-US" sz="2000" dirty="0" smtClean="0">
                <a:latin typeface="Times New Roman" pitchFamily="18" charset="0"/>
                <a:ea typeface="標楷體" pitchFamily="65" charset="-120"/>
                <a:cs typeface="Times New Roman" pitchFamily="18" charset="0"/>
              </a:rPr>
              <a:t>對</a:t>
            </a:r>
            <a:r>
              <a:rPr lang="zh-TW" altLang="en-US" sz="2000" dirty="0">
                <a:latin typeface="Times New Roman" pitchFamily="18" charset="0"/>
                <a:ea typeface="標楷體" pitchFamily="65" charset="-120"/>
                <a:cs typeface="Times New Roman" pitchFamily="18" charset="0"/>
              </a:rPr>
              <a:t>類別</a:t>
            </a:r>
            <a:r>
              <a:rPr lang="en-US" altLang="zh-TW" sz="2000" dirty="0">
                <a:latin typeface="Times New Roman" pitchFamily="18" charset="0"/>
                <a:ea typeface="標楷體" pitchFamily="65" charset="-120"/>
                <a:cs typeface="Times New Roman" pitchFamily="18" charset="0"/>
              </a:rPr>
              <a:t>(class)</a:t>
            </a:r>
            <a:r>
              <a:rPr lang="zh-TW" altLang="en-US" sz="2000" dirty="0">
                <a:latin typeface="Times New Roman" pitchFamily="18" charset="0"/>
                <a:ea typeface="標楷體" pitchFamily="65" charset="-120"/>
                <a:cs typeface="Times New Roman" pitchFamily="18" charset="0"/>
              </a:rPr>
              <a:t>來說，和物件沒關連的成員仍可成為類別的一部份，這樣的成員算是</a:t>
            </a:r>
            <a:r>
              <a:rPr lang="zh-TW" altLang="en-US" sz="2000" dirty="0">
                <a:solidFill>
                  <a:srgbClr val="FF0000"/>
                </a:solidFill>
                <a:latin typeface="Times New Roman" pitchFamily="18" charset="0"/>
                <a:ea typeface="標楷體" pitchFamily="65" charset="-120"/>
                <a:cs typeface="Times New Roman" pitchFamily="18" charset="0"/>
              </a:rPr>
              <a:t>和類別整體有關的成員</a:t>
            </a:r>
            <a:r>
              <a:rPr lang="zh-TW" altLang="en-US" sz="2000" dirty="0" smtClean="0">
                <a:latin typeface="Times New Roman" pitchFamily="18" charset="0"/>
                <a:ea typeface="標楷體" pitchFamily="65" charset="-120"/>
                <a:cs typeface="Times New Roman" pitchFamily="18" charset="0"/>
              </a:rPr>
              <a:t>。</a:t>
            </a:r>
            <a:endParaRPr lang="en-US" altLang="zh-TW" sz="2000" b="1" dirty="0">
              <a:solidFill>
                <a:srgbClr val="002060"/>
              </a:solidFill>
              <a:latin typeface="Times New Roman" pitchFamily="18" charset="0"/>
              <a:ea typeface="標楷體" pitchFamily="65" charset="-120"/>
              <a:cs typeface="Times New Roman" pitchFamily="18" charset="0"/>
            </a:endParaRPr>
          </a:p>
          <a:p>
            <a:pPr>
              <a:lnSpc>
                <a:spcPts val="3360"/>
              </a:lnSpc>
              <a:buFont typeface="Wingdings" panose="05000000000000000000" pitchFamily="2" charset="2"/>
              <a:buChar char="ü"/>
              <a:defRPr/>
            </a:pPr>
            <a:r>
              <a:rPr lang="zh-TW" altLang="en-US" sz="2000" b="1" dirty="0" smtClean="0">
                <a:latin typeface="Times New Roman" pitchFamily="18" charset="0"/>
                <a:ea typeface="標楷體" pitchFamily="65" charset="-120"/>
                <a:cs typeface="Times New Roman" pitchFamily="18" charset="0"/>
              </a:rPr>
              <a:t>類別</a:t>
            </a:r>
            <a:r>
              <a:rPr lang="zh-TW" altLang="en-US" sz="2000" b="1" dirty="0">
                <a:latin typeface="Times New Roman" pitchFamily="18" charset="0"/>
                <a:ea typeface="標楷體" pitchFamily="65" charset="-120"/>
                <a:cs typeface="Times New Roman" pitchFamily="18" charset="0"/>
              </a:rPr>
              <a:t>變數</a:t>
            </a:r>
            <a:r>
              <a:rPr lang="en-US" altLang="zh-TW" sz="2000" b="1" dirty="0">
                <a:latin typeface="Times New Roman" pitchFamily="18" charset="0"/>
                <a:ea typeface="標楷體" pitchFamily="65" charset="-120"/>
                <a:cs typeface="Times New Roman" pitchFamily="18" charset="0"/>
              </a:rPr>
              <a:t>(class </a:t>
            </a:r>
            <a:r>
              <a:rPr lang="en-US" altLang="zh-TW" sz="2000" b="1" dirty="0" smtClean="0">
                <a:latin typeface="Times New Roman" pitchFamily="18" charset="0"/>
                <a:ea typeface="標楷體" pitchFamily="65" charset="-120"/>
                <a:cs typeface="Times New Roman" pitchFamily="18" charset="0"/>
              </a:rPr>
              <a:t>variable)</a:t>
            </a:r>
          </a:p>
          <a:p>
            <a:pPr marL="0" indent="0">
              <a:lnSpc>
                <a:spcPts val="3360"/>
              </a:lnSpc>
              <a:buFontTx/>
              <a:buNone/>
              <a:defRPr/>
            </a:pPr>
            <a:r>
              <a:rPr lang="zh-TW" altLang="en-US" sz="2000" b="1" dirty="0" smtClean="0">
                <a:latin typeface="Times New Roman" pitchFamily="18" charset="0"/>
                <a:ea typeface="標楷體" pitchFamily="65" charset="-120"/>
                <a:cs typeface="Times New Roman" pitchFamily="18" charset="0"/>
              </a:rPr>
              <a:t>     </a:t>
            </a:r>
            <a:r>
              <a:rPr lang="zh-TW" altLang="en-US" sz="1800" dirty="0" smtClean="0">
                <a:latin typeface="Times New Roman" pitchFamily="18" charset="0"/>
                <a:ea typeface="標楷體" pitchFamily="65" charset="-120"/>
                <a:cs typeface="Times New Roman" pitchFamily="18" charset="0"/>
              </a:rPr>
              <a:t>和類別有關的欄位被稱為</a:t>
            </a:r>
            <a:r>
              <a:rPr lang="zh-TW" altLang="en-US" sz="1800" dirty="0" smtClean="0">
                <a:solidFill>
                  <a:srgbClr val="FF0000"/>
                </a:solidFill>
                <a:latin typeface="Times New Roman" pitchFamily="18" charset="0"/>
                <a:ea typeface="標楷體" pitchFamily="65" charset="-120"/>
                <a:cs typeface="Times New Roman" pitchFamily="18" charset="0"/>
              </a:rPr>
              <a:t>類別變數</a:t>
            </a:r>
            <a:r>
              <a:rPr lang="en-US" altLang="zh-TW" sz="1800" dirty="0" smtClean="0">
                <a:solidFill>
                  <a:srgbClr val="FF0000"/>
                </a:solidFill>
                <a:latin typeface="Times New Roman" pitchFamily="18" charset="0"/>
                <a:ea typeface="標楷體" pitchFamily="65" charset="-120"/>
                <a:cs typeface="Times New Roman" pitchFamily="18" charset="0"/>
              </a:rPr>
              <a:t>(class variable)</a:t>
            </a:r>
            <a:r>
              <a:rPr lang="zh-TW" altLang="en-US" sz="1800" dirty="0" smtClean="0">
                <a:latin typeface="Times New Roman" pitchFamily="18" charset="0"/>
                <a:ea typeface="標楷體" pitchFamily="65" charset="-120"/>
                <a:cs typeface="Times New Roman" pitchFamily="18" charset="0"/>
              </a:rPr>
              <a:t>。</a:t>
            </a:r>
            <a:endParaRPr lang="en-US" altLang="zh-TW" sz="1800" dirty="0" smtClean="0">
              <a:latin typeface="Times New Roman" pitchFamily="18" charset="0"/>
              <a:ea typeface="標楷體" pitchFamily="65" charset="-120"/>
              <a:cs typeface="Times New Roman" pitchFamily="18" charset="0"/>
            </a:endParaRPr>
          </a:p>
          <a:p>
            <a:pPr marL="0" indent="0">
              <a:lnSpc>
                <a:spcPts val="3360"/>
              </a:lnSpc>
              <a:buFontTx/>
              <a:buNone/>
              <a:defRPr/>
            </a:pPr>
            <a:endParaRPr lang="en-US" altLang="zh-TW" sz="1800" dirty="0">
              <a:latin typeface="Times New Roman" pitchFamily="18" charset="0"/>
              <a:ea typeface="標楷體" pitchFamily="65" charset="-120"/>
              <a:cs typeface="Times New Roman" pitchFamily="18" charset="0"/>
            </a:endParaRPr>
          </a:p>
          <a:p>
            <a:pPr>
              <a:lnSpc>
                <a:spcPts val="3360"/>
              </a:lnSpc>
              <a:buFont typeface="Wingdings" panose="05000000000000000000" pitchFamily="2" charset="2"/>
              <a:buChar char="ü"/>
              <a:defRPr/>
            </a:pPr>
            <a:r>
              <a:rPr lang="zh-TW" altLang="en-US" sz="2000" b="1" dirty="0" smtClean="0">
                <a:latin typeface="Times New Roman" pitchFamily="18" charset="0"/>
                <a:ea typeface="標楷體" pitchFamily="65" charset="-120"/>
                <a:cs typeface="Times New Roman" pitchFamily="18" charset="0"/>
              </a:rPr>
              <a:t>類別</a:t>
            </a:r>
            <a:r>
              <a:rPr lang="zh-TW" altLang="en-US" sz="2000" b="1" dirty="0">
                <a:latin typeface="Times New Roman" pitchFamily="18" charset="0"/>
                <a:ea typeface="標楷體" pitchFamily="65" charset="-120"/>
                <a:cs typeface="Times New Roman" pitchFamily="18" charset="0"/>
              </a:rPr>
              <a:t>方法</a:t>
            </a:r>
            <a:r>
              <a:rPr lang="en-US" altLang="zh-TW" sz="2000" b="1" dirty="0">
                <a:latin typeface="Times New Roman" pitchFamily="18" charset="0"/>
                <a:ea typeface="標楷體" pitchFamily="65" charset="-120"/>
                <a:cs typeface="Times New Roman" pitchFamily="18" charset="0"/>
              </a:rPr>
              <a:t>(class </a:t>
            </a:r>
            <a:r>
              <a:rPr lang="en-US" altLang="zh-TW" sz="2000" b="1" dirty="0" smtClean="0">
                <a:latin typeface="Times New Roman" pitchFamily="18" charset="0"/>
                <a:ea typeface="標楷體" pitchFamily="65" charset="-120"/>
                <a:cs typeface="Times New Roman" pitchFamily="18" charset="0"/>
              </a:rPr>
              <a:t>method)</a:t>
            </a:r>
          </a:p>
          <a:p>
            <a:pPr marL="0" indent="0">
              <a:lnSpc>
                <a:spcPts val="3360"/>
              </a:lnSpc>
              <a:buFontTx/>
              <a:buNone/>
              <a:defRPr/>
            </a:pPr>
            <a:r>
              <a:rPr lang="zh-TW" altLang="en-US" sz="2000" b="1" dirty="0" smtClean="0">
                <a:latin typeface="Times New Roman" pitchFamily="18" charset="0"/>
                <a:ea typeface="標楷體" pitchFamily="65" charset="-120"/>
                <a:cs typeface="Times New Roman" pitchFamily="18" charset="0"/>
              </a:rPr>
              <a:t>     </a:t>
            </a:r>
            <a:r>
              <a:rPr lang="zh-TW" altLang="en-US" sz="1800" dirty="0" smtClean="0">
                <a:latin typeface="Times New Roman" pitchFamily="18" charset="0"/>
                <a:ea typeface="標楷體" pitchFamily="65" charset="-120"/>
                <a:cs typeface="Times New Roman" pitchFamily="18" charset="0"/>
              </a:rPr>
              <a:t>和類別有關的方法被稱為</a:t>
            </a:r>
            <a:r>
              <a:rPr lang="zh-TW" altLang="en-US" sz="1800" dirty="0" smtClean="0">
                <a:solidFill>
                  <a:srgbClr val="FF0000"/>
                </a:solidFill>
                <a:latin typeface="Times New Roman" pitchFamily="18" charset="0"/>
                <a:ea typeface="標楷體" pitchFamily="65" charset="-120"/>
                <a:cs typeface="Times New Roman" pitchFamily="18" charset="0"/>
              </a:rPr>
              <a:t>類別方法</a:t>
            </a:r>
            <a:r>
              <a:rPr lang="en-US" altLang="zh-TW" sz="1800" dirty="0" smtClean="0">
                <a:solidFill>
                  <a:srgbClr val="FF0000"/>
                </a:solidFill>
                <a:latin typeface="Times New Roman" pitchFamily="18" charset="0"/>
                <a:ea typeface="標楷體" pitchFamily="65" charset="-120"/>
                <a:cs typeface="Times New Roman" pitchFamily="18" charset="0"/>
              </a:rPr>
              <a:t>(class method)</a:t>
            </a:r>
            <a:r>
              <a:rPr lang="zh-TW" altLang="en-US" sz="1800" dirty="0" smtClean="0">
                <a:latin typeface="Times New Roman" pitchFamily="18" charset="0"/>
                <a:ea typeface="標楷體" pitchFamily="65" charset="-120"/>
                <a:cs typeface="Times New Roman" pitchFamily="18" charset="0"/>
              </a:rPr>
              <a:t>。</a:t>
            </a:r>
          </a:p>
          <a:p>
            <a:pPr lvl="1">
              <a:defRPr/>
            </a:pPr>
            <a:endParaRPr lang="en-US" altLang="zh-TW" b="1" dirty="0">
              <a:latin typeface="Times New Roman" pitchFamily="18" charset="0"/>
              <a:ea typeface="標楷體" pitchFamily="65" charset="-120"/>
              <a:cs typeface="Times New Roman" pitchFamily="18" charset="0"/>
            </a:endParaRPr>
          </a:p>
          <a:p>
            <a:pPr marL="0" indent="0">
              <a:buFontTx/>
              <a:buNone/>
              <a:defRPr/>
            </a:pPr>
            <a:endParaRPr lang="en-US" altLang="zh-TW" sz="2400" b="1" dirty="0" smtClean="0">
              <a:solidFill>
                <a:srgbClr val="002060"/>
              </a:solidFill>
              <a:latin typeface="Times New Roman" pitchFamily="18" charset="0"/>
              <a:ea typeface="標楷體" pitchFamily="65" charset="-120"/>
              <a:cs typeface="Times New Roman" pitchFamily="18" charset="0"/>
            </a:endParaRPr>
          </a:p>
          <a:p>
            <a:pPr lvl="1">
              <a:defRPr/>
            </a:pPr>
            <a:endParaRPr lang="zh-TW" altLang="en-US" sz="2000" b="1" dirty="0">
              <a:solidFill>
                <a:srgbClr val="002060"/>
              </a:solidFill>
              <a:latin typeface="Times New Roman" pitchFamily="18" charset="0"/>
              <a:ea typeface="標楷體" pitchFamily="65" charset="-120"/>
              <a:cs typeface="Times New Roman" pitchFamily="18" charset="0"/>
            </a:endParaRPr>
          </a:p>
          <a:p>
            <a:pPr>
              <a:defRPr/>
            </a:pPr>
            <a:endParaRPr lang="zh-TW" altLang="en-US" dirty="0"/>
          </a:p>
        </p:txBody>
      </p:sp>
      <p:pic>
        <p:nvPicPr>
          <p:cNvPr id="2253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4733536"/>
            <a:ext cx="4156646" cy="212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bwMode="auto">
          <a:xfrm>
            <a:off x="5985971" y="2441059"/>
            <a:ext cx="2664295" cy="1584176"/>
          </a:xfrm>
          <a:prstGeom prst="rect">
            <a:avLst/>
          </a:prstGeom>
          <a:solidFill>
            <a:schemeClr val="bg1">
              <a:lumMod val="85000"/>
            </a:schemeClr>
          </a:solidFill>
          <a:ln w="31750" cap="sq"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eaLnBrk="1" fontAlgn="ctr" hangingPunct="1">
              <a:spcBef>
                <a:spcPct val="50000"/>
              </a:spcBef>
            </a:pPr>
            <a:r>
              <a:rPr lang="en-US" altLang="zh-TW" sz="1200" dirty="0" smtClean="0">
                <a:latin typeface="標楷體" panose="03000509000000000000" pitchFamily="65" charset="-120"/>
                <a:ea typeface="標楷體" panose="03000509000000000000" pitchFamily="65" charset="-120"/>
              </a:rPr>
              <a:t>class </a:t>
            </a:r>
            <a:r>
              <a:rPr lang="zh-TW" altLang="en-US" sz="1200" dirty="0">
                <a:latin typeface="標楷體" panose="03000509000000000000" pitchFamily="65" charset="-120"/>
                <a:ea typeface="標楷體" panose="03000509000000000000" pitchFamily="65" charset="-120"/>
              </a:rPr>
              <a:t>類別名稱</a:t>
            </a:r>
          </a:p>
          <a:p>
            <a:pPr algn="l" eaLnBrk="1" fontAlgn="ctr" hangingPunct="1">
              <a:spcBef>
                <a:spcPct val="50000"/>
              </a:spcBef>
            </a:pPr>
            <a:r>
              <a:rPr lang="en-US" altLang="zh-TW" sz="1200" dirty="0">
                <a:latin typeface="標楷體" panose="03000509000000000000" pitchFamily="65" charset="-120"/>
                <a:ea typeface="標楷體" panose="03000509000000000000" pitchFamily="65" charset="-120"/>
              </a:rPr>
              <a:t>{</a:t>
            </a:r>
          </a:p>
          <a:p>
            <a:pPr algn="l" eaLnBrk="1" fontAlgn="ctr" hangingPunct="1">
              <a:spcBef>
                <a:spcPct val="50000"/>
              </a:spcBef>
            </a:pPr>
            <a:r>
              <a:rPr lang="en-US" altLang="zh-TW" sz="1200" dirty="0">
                <a:latin typeface="標楷體" panose="03000509000000000000" pitchFamily="65" charset="-120"/>
                <a:ea typeface="標楷體" panose="03000509000000000000" pitchFamily="65" charset="-120"/>
              </a:rPr>
              <a:t>   static </a:t>
            </a:r>
            <a:r>
              <a:rPr lang="zh-TW" altLang="en-US" sz="1200" dirty="0">
                <a:latin typeface="標楷體" panose="03000509000000000000" pitchFamily="65" charset="-120"/>
                <a:ea typeface="標楷體" panose="03000509000000000000" pitchFamily="65" charset="-120"/>
              </a:rPr>
              <a:t>資料型態 類別變數名稱</a:t>
            </a:r>
            <a:r>
              <a:rPr lang="en-US" altLang="zh-TW" sz="1200" dirty="0">
                <a:latin typeface="標楷體" panose="03000509000000000000" pitchFamily="65" charset="-120"/>
                <a:ea typeface="標楷體" panose="03000509000000000000" pitchFamily="65" charset="-120"/>
              </a:rPr>
              <a:t>;	 </a:t>
            </a:r>
          </a:p>
          <a:p>
            <a:pPr algn="l" eaLnBrk="1" fontAlgn="ctr" hangingPunct="1">
              <a:spcBef>
                <a:spcPct val="50000"/>
              </a:spcBef>
            </a:pPr>
            <a:r>
              <a:rPr lang="en-US" altLang="zh-TW" sz="1200" dirty="0">
                <a:latin typeface="標楷體" panose="03000509000000000000" pitchFamily="65" charset="-120"/>
                <a:ea typeface="標楷體" panose="03000509000000000000" pitchFamily="65" charset="-120"/>
              </a:rPr>
              <a:t>   ...</a:t>
            </a:r>
          </a:p>
          <a:p>
            <a:pPr algn="l" eaLnBrk="1" fontAlgn="ctr" hangingPunct="1">
              <a:spcBef>
                <a:spcPct val="50000"/>
              </a:spcBef>
            </a:pPr>
            <a:r>
              <a:rPr lang="en-US" altLang="zh-TW" sz="1200" dirty="0">
                <a:latin typeface="標楷體" panose="03000509000000000000" pitchFamily="65" charset="-120"/>
                <a:ea typeface="標楷體" panose="03000509000000000000" pitchFamily="65" charset="-120"/>
              </a:rPr>
              <a:t>}</a:t>
            </a:r>
          </a:p>
        </p:txBody>
      </p:sp>
      <p:sp>
        <p:nvSpPr>
          <p:cNvPr id="8" name="矩形 7"/>
          <p:cNvSpPr/>
          <p:nvPr/>
        </p:nvSpPr>
        <p:spPr bwMode="auto">
          <a:xfrm>
            <a:off x="5910623" y="2441059"/>
            <a:ext cx="75348" cy="1584176"/>
          </a:xfrm>
          <a:prstGeom prst="rect">
            <a:avLst/>
          </a:prstGeom>
          <a:solidFill>
            <a:srgbClr val="000099"/>
          </a:solidFill>
          <a:ln w="31750" cap="sq"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9" name="流程圖: 結束點 8"/>
          <p:cNvSpPr/>
          <p:nvPr/>
        </p:nvSpPr>
        <p:spPr bwMode="auto">
          <a:xfrm>
            <a:off x="5634069" y="2296882"/>
            <a:ext cx="720080" cy="288354"/>
          </a:xfrm>
          <a:prstGeom prst="flowChartTerminator">
            <a:avLst/>
          </a:prstGeom>
          <a:solidFill>
            <a:schemeClr val="bg1"/>
          </a:solidFill>
          <a:ln w="19050" cap="sq" cmpd="sng" algn="ctr">
            <a:solidFill>
              <a:srgbClr val="000099"/>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0" name="文字方塊 9"/>
          <p:cNvSpPr txBox="1"/>
          <p:nvPr/>
        </p:nvSpPr>
        <p:spPr>
          <a:xfrm>
            <a:off x="5696591" y="2246682"/>
            <a:ext cx="595035" cy="338554"/>
          </a:xfrm>
          <a:prstGeom prst="rect">
            <a:avLst/>
          </a:prstGeom>
          <a:noFill/>
        </p:spPr>
        <p:txBody>
          <a:bodyPr wrap="none" rtlCol="0">
            <a:spAutoFit/>
          </a:bodyPr>
          <a:lstStyle/>
          <a:p>
            <a:r>
              <a:rPr lang="zh-TW" altLang="en-US" sz="1600" dirty="0">
                <a:latin typeface="標楷體" panose="03000509000000000000" pitchFamily="65" charset="-120"/>
                <a:ea typeface="標楷體" panose="03000509000000000000" pitchFamily="65" charset="-120"/>
              </a:rPr>
              <a:t>語</a:t>
            </a:r>
            <a:r>
              <a:rPr lang="zh-TW" altLang="en-US" sz="1600" dirty="0" smtClean="0">
                <a:latin typeface="標楷體" panose="03000509000000000000" pitchFamily="65" charset="-120"/>
                <a:ea typeface="標楷體" panose="03000509000000000000" pitchFamily="65" charset="-120"/>
              </a:rPr>
              <a:t>法</a:t>
            </a:r>
            <a:endParaRPr lang="zh-TW" altLang="en-US" dirty="0">
              <a:latin typeface="標楷體" panose="03000509000000000000" pitchFamily="65" charset="-120"/>
              <a:ea typeface="標楷體" panose="03000509000000000000" pitchFamily="65" charset="-120"/>
            </a:endParaRPr>
          </a:p>
        </p:txBody>
      </p:sp>
      <p:sp>
        <p:nvSpPr>
          <p:cNvPr id="11" name="矩形 10"/>
          <p:cNvSpPr/>
          <p:nvPr/>
        </p:nvSpPr>
        <p:spPr bwMode="auto">
          <a:xfrm>
            <a:off x="5052398" y="4954949"/>
            <a:ext cx="3557921" cy="1584177"/>
          </a:xfrm>
          <a:prstGeom prst="rect">
            <a:avLst/>
          </a:prstGeom>
          <a:solidFill>
            <a:schemeClr val="bg1">
              <a:lumMod val="85000"/>
            </a:schemeClr>
          </a:solidFill>
          <a:ln w="31750" cap="sq"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eaLnBrk="1" fontAlgn="ctr" hangingPunct="1">
              <a:spcBef>
                <a:spcPct val="50000"/>
              </a:spcBef>
            </a:pPr>
            <a:r>
              <a:rPr lang="en-US" altLang="zh-TW" sz="1200" dirty="0">
                <a:latin typeface="標楷體" panose="03000509000000000000" pitchFamily="65" charset="-120"/>
                <a:ea typeface="標楷體" panose="03000509000000000000" pitchFamily="65" charset="-120"/>
              </a:rPr>
              <a:t>static </a:t>
            </a:r>
            <a:r>
              <a:rPr lang="zh-TW" altLang="en-US" sz="1200" dirty="0">
                <a:latin typeface="標楷體" panose="03000509000000000000" pitchFamily="65" charset="-120"/>
                <a:ea typeface="標楷體" panose="03000509000000000000" pitchFamily="65" charset="-120"/>
              </a:rPr>
              <a:t>傳回值資料型態 方法名稱</a:t>
            </a:r>
            <a:r>
              <a:rPr lang="en-US" altLang="zh-TW" sz="1200" dirty="0" smtClean="0">
                <a:latin typeface="標楷體" panose="03000509000000000000" pitchFamily="65" charset="-120"/>
                <a:ea typeface="標楷體" panose="03000509000000000000" pitchFamily="65" charset="-120"/>
              </a:rPr>
              <a:t>(</a:t>
            </a:r>
            <a:r>
              <a:rPr lang="zh-TW" altLang="en-US" sz="1200" dirty="0" smtClean="0">
                <a:latin typeface="標楷體" panose="03000509000000000000" pitchFamily="65" charset="-120"/>
                <a:ea typeface="標楷體" panose="03000509000000000000" pitchFamily="65" charset="-120"/>
              </a:rPr>
              <a:t>參數</a:t>
            </a:r>
            <a:r>
              <a:rPr lang="zh-TW" altLang="en-US" sz="1200" dirty="0">
                <a:latin typeface="標楷體" panose="03000509000000000000" pitchFamily="65" charset="-120"/>
                <a:ea typeface="標楷體" panose="03000509000000000000" pitchFamily="65" charset="-120"/>
              </a:rPr>
              <a:t>、參數</a:t>
            </a:r>
            <a:r>
              <a:rPr lang="en-US" altLang="zh-TW" sz="1200" dirty="0" smtClean="0">
                <a:latin typeface="標楷體" panose="03000509000000000000" pitchFamily="65" charset="-120"/>
                <a:ea typeface="標楷體" panose="03000509000000000000" pitchFamily="65" charset="-120"/>
              </a:rPr>
              <a:t>…)</a:t>
            </a:r>
            <a:endParaRPr lang="en-US" altLang="zh-TW" sz="1200" dirty="0">
              <a:latin typeface="標楷體" panose="03000509000000000000" pitchFamily="65" charset="-120"/>
              <a:ea typeface="標楷體" panose="03000509000000000000" pitchFamily="65" charset="-120"/>
            </a:endParaRPr>
          </a:p>
          <a:p>
            <a:pPr algn="l" eaLnBrk="1" fontAlgn="ctr" hangingPunct="1">
              <a:spcBef>
                <a:spcPct val="50000"/>
              </a:spcBef>
            </a:pPr>
            <a:r>
              <a:rPr lang="en-US" altLang="zh-TW" sz="1200" dirty="0">
                <a:latin typeface="標楷體" panose="03000509000000000000" pitchFamily="65" charset="-120"/>
                <a:ea typeface="標楷體" panose="03000509000000000000" pitchFamily="65" charset="-120"/>
              </a:rPr>
              <a:t>   </a:t>
            </a:r>
            <a:r>
              <a:rPr lang="zh-TW" altLang="en-US" sz="1200" dirty="0">
                <a:latin typeface="標楷體" panose="03000509000000000000" pitchFamily="65" charset="-120"/>
                <a:ea typeface="標楷體" panose="03000509000000000000" pitchFamily="65" charset="-120"/>
              </a:rPr>
              <a:t>程式敘述</a:t>
            </a:r>
            <a:r>
              <a:rPr lang="en-US" altLang="zh-TW" sz="1200" dirty="0">
                <a:latin typeface="標楷體" panose="03000509000000000000" pitchFamily="65" charset="-120"/>
                <a:ea typeface="標楷體" panose="03000509000000000000" pitchFamily="65" charset="-120"/>
              </a:rPr>
              <a:t>;							 </a:t>
            </a:r>
          </a:p>
          <a:p>
            <a:pPr algn="l" eaLnBrk="1" fontAlgn="ctr" hangingPunct="1">
              <a:spcBef>
                <a:spcPct val="50000"/>
              </a:spcBef>
            </a:pPr>
            <a:r>
              <a:rPr lang="en-US" altLang="zh-TW" sz="1200" dirty="0">
                <a:latin typeface="標楷體" panose="03000509000000000000" pitchFamily="65" charset="-120"/>
                <a:ea typeface="標楷體" panose="03000509000000000000" pitchFamily="65" charset="-120"/>
              </a:rPr>
              <a:t>   ...</a:t>
            </a:r>
          </a:p>
          <a:p>
            <a:pPr algn="l" eaLnBrk="1" fontAlgn="ctr" hangingPunct="1">
              <a:spcBef>
                <a:spcPct val="50000"/>
              </a:spcBef>
            </a:pPr>
            <a:r>
              <a:rPr lang="en-US" altLang="zh-TW" sz="1200" dirty="0">
                <a:latin typeface="標楷體" panose="03000509000000000000" pitchFamily="65" charset="-120"/>
                <a:ea typeface="標楷體" panose="03000509000000000000" pitchFamily="65" charset="-120"/>
              </a:rPr>
              <a:t>}</a:t>
            </a:r>
          </a:p>
        </p:txBody>
      </p:sp>
      <p:sp>
        <p:nvSpPr>
          <p:cNvPr id="12" name="矩形 11"/>
          <p:cNvSpPr/>
          <p:nvPr/>
        </p:nvSpPr>
        <p:spPr bwMode="auto">
          <a:xfrm>
            <a:off x="4977050" y="4954950"/>
            <a:ext cx="75348" cy="1584176"/>
          </a:xfrm>
          <a:prstGeom prst="rect">
            <a:avLst/>
          </a:prstGeom>
          <a:solidFill>
            <a:srgbClr val="000099"/>
          </a:solidFill>
          <a:ln w="31750" cap="sq"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3" name="流程圖: 結束點 12"/>
          <p:cNvSpPr/>
          <p:nvPr/>
        </p:nvSpPr>
        <p:spPr bwMode="auto">
          <a:xfrm>
            <a:off x="4700496" y="4810773"/>
            <a:ext cx="720080" cy="288354"/>
          </a:xfrm>
          <a:prstGeom prst="flowChartTerminator">
            <a:avLst/>
          </a:prstGeom>
          <a:solidFill>
            <a:schemeClr val="bg1"/>
          </a:solidFill>
          <a:ln w="19050" cap="sq" cmpd="sng" algn="ctr">
            <a:solidFill>
              <a:srgbClr val="000099"/>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4" name="文字方塊 13"/>
          <p:cNvSpPr txBox="1"/>
          <p:nvPr/>
        </p:nvSpPr>
        <p:spPr>
          <a:xfrm>
            <a:off x="4763018" y="4760573"/>
            <a:ext cx="595035" cy="338554"/>
          </a:xfrm>
          <a:prstGeom prst="rect">
            <a:avLst/>
          </a:prstGeom>
          <a:noFill/>
        </p:spPr>
        <p:txBody>
          <a:bodyPr wrap="none" rtlCol="0">
            <a:spAutoFit/>
          </a:bodyPr>
          <a:lstStyle/>
          <a:p>
            <a:r>
              <a:rPr lang="zh-TW" altLang="en-US" sz="1600" dirty="0">
                <a:latin typeface="標楷體" panose="03000509000000000000" pitchFamily="65" charset="-120"/>
                <a:ea typeface="標楷體" panose="03000509000000000000" pitchFamily="65" charset="-120"/>
              </a:rPr>
              <a:t>語</a:t>
            </a:r>
            <a:r>
              <a:rPr lang="zh-TW" altLang="en-US" sz="1600" dirty="0" smtClean="0">
                <a:latin typeface="標楷體" panose="03000509000000000000" pitchFamily="65" charset="-120"/>
                <a:ea typeface="標楷體" panose="03000509000000000000" pitchFamily="65" charset="-120"/>
              </a:rPr>
              <a:t>法</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9416548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3.2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類別的功能</a:t>
            </a:r>
            <a:endParaRPr lang="zh-TW" altLang="en-US" dirty="0" smtClean="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3557" name="頁尾版面配置區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r>
              <a:rPr lang="en-US" altLang="zh-TW" smtClean="0">
                <a:latin typeface="Courier New" panose="02070309020205020404" pitchFamily="49" charset="0"/>
              </a:rPr>
              <a:t>NTUT MMS LAB</a:t>
            </a:r>
          </a:p>
        </p:txBody>
      </p:sp>
      <p:sp>
        <p:nvSpPr>
          <p:cNvPr id="23558"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fld id="{636538B0-9ABA-4BBF-AB51-70A003BB1E71}" type="slidenum">
              <a:rPr lang="en-US" altLang="zh-TW">
                <a:latin typeface="Courier New" panose="02070309020205020404" pitchFamily="49" charset="0"/>
              </a:rPr>
              <a:pPr eaLnBrk="1" hangingPunct="1"/>
              <a:t>31</a:t>
            </a:fld>
            <a:endParaRPr lang="en-US" altLang="zh-TW">
              <a:latin typeface="Courier New" panose="02070309020205020404" pitchFamily="49" charset="0"/>
            </a:endParaRPr>
          </a:p>
        </p:txBody>
      </p:sp>
      <p:sp>
        <p:nvSpPr>
          <p:cNvPr id="23559" name="內容版面配置區 2"/>
          <p:cNvSpPr>
            <a:spLocks noGrp="1"/>
          </p:cNvSpPr>
          <p:nvPr>
            <p:ph idx="1"/>
          </p:nvPr>
        </p:nvSpPr>
        <p:spPr>
          <a:xfrm>
            <a:off x="196428" y="946458"/>
            <a:ext cx="8856663" cy="5318125"/>
          </a:xfrm>
        </p:spPr>
        <p:txBody>
          <a:bodyPr/>
          <a:lstStyle/>
          <a:p>
            <a:pPr>
              <a:lnSpc>
                <a:spcPts val="3360"/>
              </a:lnSpc>
              <a:buBlip>
                <a:blip r:embed="rId3"/>
              </a:buBlip>
              <a:defRPr/>
            </a:pPr>
            <a:r>
              <a:rPr lang="zh-TW" altLang="en-US" b="1" dirty="0">
                <a:latin typeface="Times New Roman" pitchFamily="18" charset="0"/>
                <a:ea typeface="標楷體" pitchFamily="65" charset="-120"/>
                <a:cs typeface="Times New Roman" pitchFamily="18" charset="0"/>
              </a:rPr>
              <a:t>類別變數和類別</a:t>
            </a:r>
            <a:r>
              <a:rPr lang="zh-TW" altLang="en-US" b="1" dirty="0" smtClean="0">
                <a:latin typeface="Times New Roman" pitchFamily="18" charset="0"/>
                <a:ea typeface="標楷體" pitchFamily="65" charset="-120"/>
                <a:cs typeface="Times New Roman" pitchFamily="18" charset="0"/>
              </a:rPr>
              <a:t>方法</a:t>
            </a:r>
            <a:r>
              <a:rPr lang="en-US" altLang="zh-TW" b="1" dirty="0" smtClean="0">
                <a:latin typeface="Times New Roman" pitchFamily="18" charset="0"/>
                <a:ea typeface="標楷體" pitchFamily="65" charset="-120"/>
                <a:cs typeface="Times New Roman" pitchFamily="18" charset="0"/>
              </a:rPr>
              <a:t>(2/2)</a:t>
            </a:r>
            <a:endParaRPr lang="zh-TW" altLang="en-US" b="1" dirty="0">
              <a:latin typeface="Times New Roman" pitchFamily="18" charset="0"/>
              <a:ea typeface="標楷體" pitchFamily="65" charset="-120"/>
              <a:cs typeface="Times New Roman" pitchFamily="18" charset="0"/>
            </a:endParaRPr>
          </a:p>
        </p:txBody>
      </p:sp>
      <p:pic>
        <p:nvPicPr>
          <p:cNvPr id="2" name="圖片 1"/>
          <p:cNvPicPr>
            <a:picLocks noChangeAspect="1"/>
          </p:cNvPicPr>
          <p:nvPr/>
        </p:nvPicPr>
        <p:blipFill>
          <a:blip r:embed="rId4"/>
          <a:stretch>
            <a:fillRect/>
          </a:stretch>
        </p:blipFill>
        <p:spPr>
          <a:xfrm>
            <a:off x="35062" y="2334241"/>
            <a:ext cx="2469128" cy="2582465"/>
          </a:xfrm>
          <a:prstGeom prst="rect">
            <a:avLst/>
          </a:prstGeom>
          <a:ln>
            <a:solidFill>
              <a:schemeClr val="tx1"/>
            </a:solidFill>
          </a:ln>
        </p:spPr>
      </p:pic>
      <p:pic>
        <p:nvPicPr>
          <p:cNvPr id="3" name="圖片 2"/>
          <p:cNvPicPr>
            <a:picLocks noChangeAspect="1"/>
          </p:cNvPicPr>
          <p:nvPr/>
        </p:nvPicPr>
        <p:blipFill>
          <a:blip r:embed="rId5"/>
          <a:stretch>
            <a:fillRect/>
          </a:stretch>
        </p:blipFill>
        <p:spPr>
          <a:xfrm>
            <a:off x="2614719" y="1790998"/>
            <a:ext cx="3400765" cy="4454848"/>
          </a:xfrm>
          <a:prstGeom prst="rect">
            <a:avLst/>
          </a:prstGeom>
          <a:ln>
            <a:solidFill>
              <a:schemeClr val="tx1"/>
            </a:solidFill>
          </a:ln>
        </p:spPr>
      </p:pic>
      <p:pic>
        <p:nvPicPr>
          <p:cNvPr id="4" name="圖片 3"/>
          <p:cNvPicPr>
            <a:picLocks noChangeAspect="1"/>
          </p:cNvPicPr>
          <p:nvPr/>
        </p:nvPicPr>
        <p:blipFill>
          <a:blip r:embed="rId6"/>
          <a:stretch>
            <a:fillRect/>
          </a:stretch>
        </p:blipFill>
        <p:spPr>
          <a:xfrm>
            <a:off x="6683871" y="2936814"/>
            <a:ext cx="2369220" cy="1945369"/>
          </a:xfrm>
          <a:prstGeom prst="rect">
            <a:avLst/>
          </a:prstGeom>
          <a:ln>
            <a:solidFill>
              <a:schemeClr val="tx1"/>
            </a:solidFill>
          </a:ln>
        </p:spPr>
      </p:pic>
      <p:sp>
        <p:nvSpPr>
          <p:cNvPr id="18" name="向右箭號 17"/>
          <p:cNvSpPr/>
          <p:nvPr/>
        </p:nvSpPr>
        <p:spPr bwMode="auto">
          <a:xfrm>
            <a:off x="6156176" y="3828632"/>
            <a:ext cx="432048" cy="379579"/>
          </a:xfrm>
          <a:prstGeom prst="rightArrow">
            <a:avLst/>
          </a:prstGeom>
          <a:solidFill>
            <a:srgbClr val="FF0000"/>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9" name="直線圖說文字 1 18"/>
          <p:cNvSpPr/>
          <p:nvPr/>
        </p:nvSpPr>
        <p:spPr bwMode="auto">
          <a:xfrm>
            <a:off x="7897560" y="4381713"/>
            <a:ext cx="983849" cy="347496"/>
          </a:xfrm>
          <a:prstGeom prst="borderCallout1">
            <a:avLst>
              <a:gd name="adj1" fmla="val 50350"/>
              <a:gd name="adj2" fmla="val -540"/>
              <a:gd name="adj3" fmla="val -22740"/>
              <a:gd name="adj4" fmla="val -20768"/>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20" name="文字方塊 19"/>
          <p:cNvSpPr txBox="1"/>
          <p:nvPr/>
        </p:nvSpPr>
        <p:spPr>
          <a:xfrm>
            <a:off x="7821626" y="4381713"/>
            <a:ext cx="1135715"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輸出</a:t>
            </a:r>
            <a:r>
              <a:rPr lang="zh-TW" altLang="en-US" sz="1600" b="0" dirty="0">
                <a:latin typeface="標楷體" panose="03000509000000000000" pitchFamily="65" charset="-120"/>
                <a:ea typeface="標楷體" panose="03000509000000000000" pitchFamily="65" charset="-120"/>
              </a:rPr>
              <a:t>結果</a:t>
            </a:r>
          </a:p>
        </p:txBody>
      </p:sp>
      <p:sp>
        <p:nvSpPr>
          <p:cNvPr id="23" name="直線圖說文字 1 22"/>
          <p:cNvSpPr/>
          <p:nvPr/>
        </p:nvSpPr>
        <p:spPr bwMode="auto">
          <a:xfrm>
            <a:off x="890700" y="1593797"/>
            <a:ext cx="1724019" cy="609382"/>
          </a:xfrm>
          <a:prstGeom prst="borderCallout1">
            <a:avLst>
              <a:gd name="adj1" fmla="val 103494"/>
              <a:gd name="adj2" fmla="val 15482"/>
              <a:gd name="adj3" fmla="val 244611"/>
              <a:gd name="adj4" fmla="val 763"/>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24" name="文字方塊 23"/>
          <p:cNvSpPr txBox="1"/>
          <p:nvPr/>
        </p:nvSpPr>
        <p:spPr>
          <a:xfrm>
            <a:off x="832672" y="1593797"/>
            <a:ext cx="1839449" cy="584775"/>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a:latin typeface="標楷體" panose="03000509000000000000" pitchFamily="65" charset="-120"/>
                <a:ea typeface="標楷體" panose="03000509000000000000" pitchFamily="65" charset="-120"/>
              </a:rPr>
              <a:t>不需要建立物件</a:t>
            </a:r>
          </a:p>
          <a:p>
            <a:pPr>
              <a:defRPr/>
            </a:pPr>
            <a:r>
              <a:rPr lang="zh-TW" altLang="en-US" sz="1600" b="0" dirty="0">
                <a:latin typeface="標楷體" panose="03000509000000000000" pitchFamily="65" charset="-120"/>
                <a:ea typeface="標楷體" panose="03000509000000000000" pitchFamily="65" charset="-120"/>
              </a:rPr>
              <a:t>即可呼叫</a:t>
            </a:r>
            <a:r>
              <a:rPr lang="zh-TW" altLang="en-US" sz="1600" b="0" dirty="0">
                <a:solidFill>
                  <a:srgbClr val="FF0000"/>
                </a:solidFill>
                <a:latin typeface="標楷體" panose="03000509000000000000" pitchFamily="65" charset="-120"/>
                <a:ea typeface="標楷體" panose="03000509000000000000" pitchFamily="65" charset="-120"/>
              </a:rPr>
              <a:t>類別方法</a:t>
            </a:r>
          </a:p>
        </p:txBody>
      </p:sp>
      <p:sp>
        <p:nvSpPr>
          <p:cNvPr id="23561" name="矩形 13"/>
          <p:cNvSpPr>
            <a:spLocks noChangeArrowheads="1"/>
          </p:cNvSpPr>
          <p:nvPr/>
        </p:nvSpPr>
        <p:spPr bwMode="auto">
          <a:xfrm>
            <a:off x="2955080" y="2140070"/>
            <a:ext cx="1273129" cy="194171"/>
          </a:xfrm>
          <a:prstGeom prst="rect">
            <a:avLst/>
          </a:prstGeom>
          <a:noFill/>
          <a:ln w="28575" cap="sq"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25" name="矩形 13"/>
          <p:cNvSpPr>
            <a:spLocks noChangeArrowheads="1"/>
          </p:cNvSpPr>
          <p:nvPr/>
        </p:nvSpPr>
        <p:spPr bwMode="auto">
          <a:xfrm>
            <a:off x="3020864" y="4729209"/>
            <a:ext cx="2271216" cy="644007"/>
          </a:xfrm>
          <a:prstGeom prst="rect">
            <a:avLst/>
          </a:prstGeom>
          <a:noFill/>
          <a:ln w="28575" cap="sq"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26" name="直線圖說文字 1 25"/>
          <p:cNvSpPr/>
          <p:nvPr/>
        </p:nvSpPr>
        <p:spPr bwMode="auto">
          <a:xfrm>
            <a:off x="4800156" y="2127417"/>
            <a:ext cx="983849" cy="347496"/>
          </a:xfrm>
          <a:prstGeom prst="borderCallout1">
            <a:avLst>
              <a:gd name="adj1" fmla="val 50350"/>
              <a:gd name="adj2" fmla="val -540"/>
              <a:gd name="adj3" fmla="val 29340"/>
              <a:gd name="adj4" fmla="val -56589"/>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27" name="文字方塊 26"/>
          <p:cNvSpPr txBox="1"/>
          <p:nvPr/>
        </p:nvSpPr>
        <p:spPr>
          <a:xfrm>
            <a:off x="4724222" y="2127417"/>
            <a:ext cx="1135715"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a:latin typeface="標楷體" panose="03000509000000000000" pitchFamily="65" charset="-120"/>
                <a:ea typeface="標楷體" panose="03000509000000000000" pitchFamily="65" charset="-120"/>
              </a:rPr>
              <a:t>類別變數</a:t>
            </a:r>
          </a:p>
        </p:txBody>
      </p:sp>
      <p:sp>
        <p:nvSpPr>
          <p:cNvPr id="28" name="直線圖說文字 1 27"/>
          <p:cNvSpPr/>
          <p:nvPr/>
        </p:nvSpPr>
        <p:spPr bwMode="auto">
          <a:xfrm>
            <a:off x="5150816" y="5687990"/>
            <a:ext cx="983849" cy="347496"/>
          </a:xfrm>
          <a:prstGeom prst="borderCallout1">
            <a:avLst>
              <a:gd name="adj1" fmla="val -4471"/>
              <a:gd name="adj2" fmla="val 16886"/>
              <a:gd name="adj3" fmla="val -83043"/>
              <a:gd name="adj4" fmla="val 531"/>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29" name="文字方塊 28"/>
          <p:cNvSpPr txBox="1"/>
          <p:nvPr/>
        </p:nvSpPr>
        <p:spPr>
          <a:xfrm>
            <a:off x="5074882" y="5687990"/>
            <a:ext cx="1135715"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a:latin typeface="標楷體" panose="03000509000000000000" pitchFamily="65" charset="-120"/>
                <a:ea typeface="標楷體" panose="03000509000000000000" pitchFamily="65" charset="-120"/>
              </a:rPr>
              <a:t>類別方法</a:t>
            </a:r>
          </a:p>
        </p:txBody>
      </p:sp>
      <p:sp>
        <p:nvSpPr>
          <p:cNvPr id="30" name="直線圖說文字 1 29"/>
          <p:cNvSpPr/>
          <p:nvPr/>
        </p:nvSpPr>
        <p:spPr bwMode="auto">
          <a:xfrm>
            <a:off x="4800156" y="2722972"/>
            <a:ext cx="1568600" cy="830997"/>
          </a:xfrm>
          <a:prstGeom prst="borderCallout1">
            <a:avLst>
              <a:gd name="adj1" fmla="val 50350"/>
              <a:gd name="adj2" fmla="val -540"/>
              <a:gd name="adj3" fmla="val -51395"/>
              <a:gd name="adj4" fmla="val -86349"/>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31" name="文字方塊 30"/>
          <p:cNvSpPr txBox="1"/>
          <p:nvPr/>
        </p:nvSpPr>
        <p:spPr>
          <a:xfrm>
            <a:off x="4749006" y="2721211"/>
            <a:ext cx="1674697" cy="830997"/>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類別方法即變數前面會加上一個</a:t>
            </a:r>
            <a:r>
              <a:rPr lang="en-US" altLang="zh-TW" sz="1600" b="0" dirty="0" smtClean="0">
                <a:solidFill>
                  <a:srgbClr val="FF0000"/>
                </a:solidFill>
                <a:latin typeface="標楷體" panose="03000509000000000000" pitchFamily="65" charset="-120"/>
                <a:ea typeface="標楷體" panose="03000509000000000000" pitchFamily="65" charset="-120"/>
              </a:rPr>
              <a:t>static</a:t>
            </a:r>
            <a:r>
              <a:rPr lang="zh-TW" altLang="en-US" sz="1600" b="0" dirty="0" smtClean="0">
                <a:solidFill>
                  <a:srgbClr val="FF0000"/>
                </a:solidFill>
                <a:latin typeface="標楷體" panose="03000509000000000000" pitchFamily="65" charset="-120"/>
                <a:ea typeface="標楷體" panose="03000509000000000000" pitchFamily="65" charset="-120"/>
              </a:rPr>
              <a:t>修飾子</a:t>
            </a:r>
            <a:endParaRPr lang="zh-TW" altLang="en-US" sz="1600" b="0" dirty="0">
              <a:solidFill>
                <a:srgbClr val="FF0000"/>
              </a:solidFill>
              <a:latin typeface="標楷體" panose="03000509000000000000" pitchFamily="65" charset="-120"/>
              <a:ea typeface="標楷體" panose="03000509000000000000" pitchFamily="65" charset="-120"/>
            </a:endParaRPr>
          </a:p>
        </p:txBody>
      </p:sp>
      <p:cxnSp>
        <p:nvCxnSpPr>
          <p:cNvPr id="6" name="直線接點 5"/>
          <p:cNvCxnSpPr/>
          <p:nvPr/>
        </p:nvCxnSpPr>
        <p:spPr bwMode="auto">
          <a:xfrm flipH="1">
            <a:off x="3591644" y="3264454"/>
            <a:ext cx="1208512" cy="1518882"/>
          </a:xfrm>
          <a:prstGeom prst="line">
            <a:avLst/>
          </a:prstGeom>
          <a:noFill/>
          <a:ln w="31750" cap="sq" cmpd="sng" algn="ctr">
            <a:solidFill>
              <a:srgbClr val="FF0000"/>
            </a:solidFill>
            <a:prstDash val="solid"/>
            <a:round/>
            <a:headEnd type="none" w="med" len="med"/>
            <a:tailEnd type="none" w="med" len="med"/>
          </a:ln>
          <a:effectLst/>
        </p:spPr>
      </p:cxnSp>
      <p:sp>
        <p:nvSpPr>
          <p:cNvPr id="48" name="圓角矩形 47"/>
          <p:cNvSpPr/>
          <p:nvPr/>
        </p:nvSpPr>
        <p:spPr bwMode="auto">
          <a:xfrm>
            <a:off x="6326891" y="1138595"/>
            <a:ext cx="2518213" cy="850245"/>
          </a:xfrm>
          <a:prstGeom prst="roundRect">
            <a:avLst/>
          </a:prstGeom>
          <a:solidFill>
            <a:srgbClr val="00FFFF"/>
          </a:solidFill>
          <a:ln w="31750" cap="sq" cmpd="sng" algn="ctr">
            <a:solidFill>
              <a:srgbClr val="00B0F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dirty="0" smtClean="0">
              <a:ln>
                <a:noFill/>
              </a:ln>
              <a:solidFill>
                <a:schemeClr val="tx1"/>
              </a:solidFill>
              <a:effectLst/>
              <a:latin typeface="Arial" charset="0"/>
              <a:ea typeface="新細明體" pitchFamily="18" charset="-120"/>
            </a:endParaRPr>
          </a:p>
        </p:txBody>
      </p:sp>
      <p:sp>
        <p:nvSpPr>
          <p:cNvPr id="49" name="文字方塊 48"/>
          <p:cNvSpPr txBox="1"/>
          <p:nvPr/>
        </p:nvSpPr>
        <p:spPr>
          <a:xfrm>
            <a:off x="6335947" y="1202533"/>
            <a:ext cx="2552839" cy="738664"/>
          </a:xfrm>
          <a:prstGeom prst="rect">
            <a:avLst/>
          </a:prstGeom>
          <a:noFill/>
        </p:spPr>
        <p:txBody>
          <a:bodyPr wrap="square" rtlCol="0">
            <a:spAutoFit/>
          </a:bodyPr>
          <a:lstStyle/>
          <a:p>
            <a:pPr algn="l"/>
            <a:r>
              <a:rPr lang="zh-TW" altLang="en-US" sz="1400" dirty="0" smtClean="0">
                <a:latin typeface="標楷體" panose="03000509000000000000" pitchFamily="65" charset="-120"/>
                <a:ea typeface="標楷體" panose="03000509000000000000" pitchFamily="65" charset="-120"/>
              </a:rPr>
              <a:t>我們一值在使用的</a:t>
            </a:r>
            <a:r>
              <a:rPr lang="en-US" altLang="zh-TW" sz="1400" dirty="0" smtClean="0">
                <a:solidFill>
                  <a:srgbClr val="FF0000"/>
                </a:solidFill>
                <a:latin typeface="標楷體" panose="03000509000000000000" pitchFamily="65" charset="-120"/>
                <a:ea typeface="標楷體" panose="03000509000000000000" pitchFamily="65" charset="-120"/>
              </a:rPr>
              <a:t>main</a:t>
            </a:r>
            <a:r>
              <a:rPr lang="zh-TW" altLang="en-US" sz="1400" dirty="0" smtClean="0">
                <a:solidFill>
                  <a:srgbClr val="FF0000"/>
                </a:solidFill>
                <a:latin typeface="標楷體" panose="03000509000000000000" pitchFamily="65" charset="-120"/>
                <a:ea typeface="標楷體" panose="03000509000000000000" pitchFamily="65" charset="-120"/>
              </a:rPr>
              <a:t>方法</a:t>
            </a:r>
            <a:r>
              <a:rPr lang="zh-TW" altLang="en-US" sz="1400" dirty="0" smtClean="0">
                <a:latin typeface="標楷體" panose="03000509000000000000" pitchFamily="65" charset="-120"/>
                <a:ea typeface="標楷體" panose="03000509000000000000" pitchFamily="65" charset="-120"/>
              </a:rPr>
              <a:t>也是加上</a:t>
            </a:r>
            <a:r>
              <a:rPr lang="en-US" altLang="zh-TW" sz="1400" dirty="0" smtClean="0">
                <a:latin typeface="標楷體" panose="03000509000000000000" pitchFamily="65" charset="-120"/>
                <a:ea typeface="標楷體" panose="03000509000000000000" pitchFamily="65" charset="-120"/>
              </a:rPr>
              <a:t>static</a:t>
            </a:r>
            <a:r>
              <a:rPr lang="zh-TW" altLang="en-US" sz="1400" dirty="0" smtClean="0">
                <a:latin typeface="標楷體" panose="03000509000000000000" pitchFamily="65" charset="-120"/>
                <a:ea typeface="標楷體" panose="03000509000000000000" pitchFamily="65" charset="-120"/>
              </a:rPr>
              <a:t>後所形成的一種</a:t>
            </a:r>
            <a:r>
              <a:rPr lang="zh-TW" altLang="en-US" sz="1400" dirty="0" smtClean="0">
                <a:solidFill>
                  <a:srgbClr val="FF0000"/>
                </a:solidFill>
                <a:latin typeface="標楷體" panose="03000509000000000000" pitchFamily="65" charset="-120"/>
                <a:ea typeface="標楷體" panose="03000509000000000000" pitchFamily="65" charset="-120"/>
              </a:rPr>
              <a:t>類別方法。</a:t>
            </a:r>
            <a:endParaRPr lang="zh-TW" altLang="en-US" sz="1400" dirty="0">
              <a:solidFill>
                <a:srgbClr val="FF0000"/>
              </a:solidFill>
              <a:latin typeface="標楷體" panose="03000509000000000000" pitchFamily="65" charset="-120"/>
              <a:ea typeface="標楷體" panose="03000509000000000000" pitchFamily="65" charset="-120"/>
            </a:endParaRPr>
          </a:p>
        </p:txBody>
      </p:sp>
      <p:sp>
        <p:nvSpPr>
          <p:cNvPr id="50" name="流程圖: 結束點 49"/>
          <p:cNvSpPr/>
          <p:nvPr/>
        </p:nvSpPr>
        <p:spPr bwMode="auto">
          <a:xfrm>
            <a:off x="5992176" y="961043"/>
            <a:ext cx="746107" cy="295781"/>
          </a:xfrm>
          <a:prstGeom prst="flowChartTerminator">
            <a:avLst/>
          </a:prstGeom>
          <a:solidFill>
            <a:schemeClr val="bg1"/>
          </a:solidFill>
          <a:ln w="19050" cap="sq" cmpd="sng" algn="ctr">
            <a:solidFill>
              <a:srgbClr val="00B0F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51" name="文字方塊 50"/>
          <p:cNvSpPr txBox="1"/>
          <p:nvPr/>
        </p:nvSpPr>
        <p:spPr>
          <a:xfrm>
            <a:off x="5940152" y="918940"/>
            <a:ext cx="800219" cy="338554"/>
          </a:xfrm>
          <a:prstGeom prst="rect">
            <a:avLst/>
          </a:prstGeom>
          <a:noFill/>
          <a:ln>
            <a:noFill/>
          </a:ln>
        </p:spPr>
        <p:txBody>
          <a:bodyPr wrap="none" rtlCol="0">
            <a:spAutoFit/>
          </a:bodyPr>
          <a:lstStyle/>
          <a:p>
            <a:r>
              <a:rPr lang="zh-TW" altLang="en-US" sz="1600" dirty="0" smtClean="0">
                <a:latin typeface="標楷體" panose="03000509000000000000" pitchFamily="65" charset="-120"/>
                <a:ea typeface="標楷體" panose="03000509000000000000" pitchFamily="65" charset="-120"/>
              </a:rPr>
              <a:t>小知識</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1760089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3.3 </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類別</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的應用方式</a:t>
            </a:r>
            <a:endParaRPr lang="zh-TW" altLang="en-US" dirty="0"/>
          </a:p>
        </p:txBody>
      </p:sp>
      <p:sp>
        <p:nvSpPr>
          <p:cNvPr id="4" name="頁尾版面配置區 3"/>
          <p:cNvSpPr>
            <a:spLocks noGrp="1"/>
          </p:cNvSpPr>
          <p:nvPr>
            <p:ph type="ftr" sz="quarter" idx="11"/>
          </p:nvPr>
        </p:nvSpPr>
        <p:spPr/>
        <p:txBody>
          <a:bodyPr/>
          <a:lstStyle/>
          <a:p>
            <a:pPr>
              <a:defRPr/>
            </a:pPr>
            <a:r>
              <a:rPr lang="en-US" altLang="zh-TW" smtClean="0"/>
              <a:t>NTUT MMS LAB</a:t>
            </a:r>
            <a:endParaRPr lang="en-US" altLang="zh-TW"/>
          </a:p>
        </p:txBody>
      </p:sp>
      <p:sp>
        <p:nvSpPr>
          <p:cNvPr id="5" name="投影片編號版面配置區 4"/>
          <p:cNvSpPr>
            <a:spLocks noGrp="1"/>
          </p:cNvSpPr>
          <p:nvPr>
            <p:ph type="sldNum" sz="quarter" idx="12"/>
          </p:nvPr>
        </p:nvSpPr>
        <p:spPr/>
        <p:txBody>
          <a:bodyPr/>
          <a:lstStyle/>
          <a:p>
            <a:pPr>
              <a:defRPr/>
            </a:pPr>
            <a:fld id="{66871BDD-994F-466C-8153-A686AD97389A}" type="slidenum">
              <a:rPr lang="en-US" altLang="zh-TW" smtClean="0"/>
              <a:pPr>
                <a:defRPr/>
              </a:pPr>
              <a:t>32</a:t>
            </a:fld>
            <a:endParaRPr lang="en-US" altLang="zh-TW"/>
          </a:p>
        </p:txBody>
      </p:sp>
      <p:sp>
        <p:nvSpPr>
          <p:cNvPr id="7" name="文字方塊 6"/>
          <p:cNvSpPr txBox="1"/>
          <p:nvPr/>
        </p:nvSpPr>
        <p:spPr>
          <a:xfrm>
            <a:off x="2295812" y="1888669"/>
            <a:ext cx="4661359" cy="2554545"/>
          </a:xfrm>
          <a:prstGeom prst="rect">
            <a:avLst/>
          </a:prstGeom>
          <a:noFill/>
        </p:spPr>
        <p:txBody>
          <a:bodyPr wrap="square" rtlCol="0">
            <a:spAutoFit/>
          </a:bodyPr>
          <a:lstStyle/>
          <a:p>
            <a:pPr marL="457200" indent="-457200" algn="l">
              <a:buFont typeface="Wingdings" panose="05000000000000000000" pitchFamily="2" charset="2"/>
              <a:buChar char="l"/>
            </a:pPr>
            <a:r>
              <a:rPr lang="zh-TW" altLang="en-US" sz="2000" dirty="0">
                <a:latin typeface="Times New Roman" pitchFamily="18" charset="0"/>
                <a:ea typeface="標楷體" pitchFamily="65" charset="-120"/>
                <a:cs typeface="Times New Roman" pitchFamily="18" charset="0"/>
              </a:rPr>
              <a:t>類別</a:t>
            </a:r>
            <a:r>
              <a:rPr lang="zh-TW" altLang="en-US" sz="2000" dirty="0" smtClean="0">
                <a:latin typeface="Times New Roman" pitchFamily="18" charset="0"/>
                <a:ea typeface="標楷體" pitchFamily="65" charset="-120"/>
                <a:cs typeface="Times New Roman" pitchFamily="18" charset="0"/>
              </a:rPr>
              <a:t>庫</a:t>
            </a:r>
            <a:endParaRPr lang="en-US" altLang="zh-TW" sz="2000" dirty="0" smtClean="0">
              <a:latin typeface="Times New Roman" pitchFamily="18" charset="0"/>
              <a:ea typeface="標楷體" pitchFamily="65" charset="-120"/>
              <a:cs typeface="Times New Roman" pitchFamily="18" charset="0"/>
            </a:endParaRPr>
          </a:p>
          <a:p>
            <a:pPr marL="457200" indent="-457200" algn="l">
              <a:buFont typeface="Wingdings" panose="05000000000000000000" pitchFamily="2" charset="2"/>
              <a:buChar char="l"/>
            </a:pPr>
            <a:r>
              <a:rPr lang="zh-TW" altLang="en-US" sz="2000" kern="0" dirty="0" smtClean="0">
                <a:latin typeface="Times New Roman" panose="02020603050405020304" pitchFamily="18" charset="0"/>
                <a:ea typeface="標楷體" panose="03000509000000000000" pitchFamily="65" charset="-120"/>
                <a:cs typeface="Times New Roman" panose="02020603050405020304" pitchFamily="18" charset="0"/>
              </a:rPr>
              <a:t>操作字串的</a:t>
            </a:r>
            <a:r>
              <a:rPr lang="zh-TW" altLang="en-US" sz="2000" kern="0" dirty="0" smtClean="0">
                <a:latin typeface="標楷體" panose="03000509000000000000" pitchFamily="65" charset="-120"/>
                <a:ea typeface="標楷體" panose="03000509000000000000" pitchFamily="65" charset="-120"/>
                <a:cs typeface="Times New Roman" pitchFamily="18" charset="0"/>
              </a:rPr>
              <a:t>類別</a:t>
            </a:r>
            <a:endParaRPr lang="en-US" altLang="zh-TW" sz="2000" kern="0" dirty="0" smtClean="0">
              <a:latin typeface="標楷體" panose="03000509000000000000" pitchFamily="65" charset="-120"/>
              <a:ea typeface="標楷體" panose="03000509000000000000" pitchFamily="65" charset="-120"/>
              <a:cs typeface="Times New Roman" pitchFamily="18" charset="0"/>
            </a:endParaRPr>
          </a:p>
          <a:p>
            <a:pPr marL="457200" indent="-457200" algn="l">
              <a:buFont typeface="Wingdings" panose="05000000000000000000" pitchFamily="2" charset="2"/>
              <a:buChar char="l"/>
            </a:pPr>
            <a:r>
              <a:rPr lang="zh-TW" altLang="en-US" sz="2000" kern="0" dirty="0" smtClean="0">
                <a:latin typeface="標楷體" panose="03000509000000000000" pitchFamily="65" charset="-120"/>
                <a:ea typeface="標楷體" panose="03000509000000000000" pitchFamily="65" charset="-120"/>
                <a:cs typeface="Times New Roman" pitchFamily="18" charset="0"/>
              </a:rPr>
              <a:t>包裝類別</a:t>
            </a:r>
            <a:endParaRPr lang="en-US" altLang="zh-TW" sz="2000" kern="0" dirty="0" smtClean="0">
              <a:latin typeface="標楷體" panose="03000509000000000000" pitchFamily="65" charset="-120"/>
              <a:ea typeface="標楷體" panose="03000509000000000000" pitchFamily="65" charset="-120"/>
              <a:cs typeface="Times New Roman" pitchFamily="18" charset="0"/>
            </a:endParaRPr>
          </a:p>
          <a:p>
            <a:pPr marL="457200" indent="-457200" algn="l">
              <a:buFont typeface="Wingdings" panose="05000000000000000000" pitchFamily="2" charset="2"/>
              <a:buChar char="l"/>
            </a:pPr>
            <a:r>
              <a:rPr lang="en-US" altLang="zh-TW" sz="2000" kern="0" dirty="0" smtClean="0">
                <a:latin typeface="標楷體" panose="03000509000000000000" pitchFamily="65" charset="-120"/>
                <a:ea typeface="標楷體" panose="03000509000000000000" pitchFamily="65" charset="-120"/>
                <a:cs typeface="Times New Roman" pitchFamily="18" charset="0"/>
              </a:rPr>
              <a:t>Math</a:t>
            </a:r>
            <a:r>
              <a:rPr lang="zh-TW" altLang="en-US" sz="2000" kern="0" dirty="0" smtClean="0">
                <a:latin typeface="標楷體" panose="03000509000000000000" pitchFamily="65" charset="-120"/>
                <a:ea typeface="標楷體" panose="03000509000000000000" pitchFamily="65" charset="-120"/>
                <a:cs typeface="Times New Roman" pitchFamily="18" charset="0"/>
              </a:rPr>
              <a:t>類別</a:t>
            </a:r>
          </a:p>
          <a:p>
            <a:pPr marL="457200" indent="-457200" algn="l">
              <a:buFont typeface="Wingdings" panose="05000000000000000000" pitchFamily="2" charset="2"/>
              <a:buChar char="l"/>
            </a:pPr>
            <a:r>
              <a:rPr lang="zh-TW" altLang="en-US" sz="2000" kern="0" dirty="0" smtClean="0">
                <a:latin typeface="標楷體" panose="03000509000000000000" pitchFamily="65" charset="-120"/>
                <a:ea typeface="標楷體" panose="03000509000000000000" pitchFamily="65" charset="-120"/>
                <a:cs typeface="Times New Roman" pitchFamily="18" charset="0"/>
              </a:rPr>
              <a:t>類別</a:t>
            </a:r>
            <a:r>
              <a:rPr lang="zh-TW" altLang="en-US" sz="2000" kern="0" dirty="0">
                <a:latin typeface="標楷體" panose="03000509000000000000" pitchFamily="65" charset="-120"/>
                <a:ea typeface="標楷體" panose="03000509000000000000" pitchFamily="65" charset="-120"/>
                <a:cs typeface="Times New Roman" pitchFamily="18" charset="0"/>
              </a:rPr>
              <a:t>型態的變數</a:t>
            </a:r>
          </a:p>
          <a:p>
            <a:pPr marL="457200" indent="-457200" algn="l">
              <a:buFont typeface="Wingdings" panose="05000000000000000000" pitchFamily="2" charset="2"/>
              <a:buChar char="l"/>
            </a:pPr>
            <a:r>
              <a:rPr lang="zh-TW" altLang="en-US" sz="2000" kern="0" dirty="0" smtClean="0">
                <a:latin typeface="標楷體" panose="03000509000000000000" pitchFamily="65" charset="-120"/>
                <a:ea typeface="標楷體" panose="03000509000000000000" pitchFamily="65" charset="-120"/>
                <a:cs typeface="Times New Roman" pitchFamily="18" charset="0"/>
              </a:rPr>
              <a:t>傳</a:t>
            </a:r>
            <a:r>
              <a:rPr lang="zh-TW" altLang="en-US" sz="2000" kern="0" dirty="0">
                <a:latin typeface="標楷體" panose="03000509000000000000" pitchFamily="65" charset="-120"/>
                <a:ea typeface="標楷體" panose="03000509000000000000" pitchFamily="65" charset="-120"/>
                <a:cs typeface="Times New Roman" pitchFamily="18" charset="0"/>
              </a:rPr>
              <a:t>址呼叫</a:t>
            </a:r>
            <a:r>
              <a:rPr lang="en-US" altLang="zh-TW" sz="2000" kern="0" dirty="0">
                <a:latin typeface="標楷體" panose="03000509000000000000" pitchFamily="65" charset="-120"/>
                <a:ea typeface="標楷體" panose="03000509000000000000" pitchFamily="65" charset="-120"/>
                <a:cs typeface="Times New Roman" pitchFamily="18" charset="0"/>
              </a:rPr>
              <a:t>(passing by address</a:t>
            </a:r>
            <a:r>
              <a:rPr lang="en-US" altLang="zh-TW" sz="2000" kern="0" dirty="0" smtClean="0">
                <a:latin typeface="標楷體" panose="03000509000000000000" pitchFamily="65" charset="-120"/>
                <a:ea typeface="標楷體" panose="03000509000000000000" pitchFamily="65" charset="-120"/>
                <a:cs typeface="Times New Roman" pitchFamily="18" charset="0"/>
              </a:rPr>
              <a:t>)</a:t>
            </a:r>
          </a:p>
          <a:p>
            <a:pPr marL="457200" indent="-457200" algn="l">
              <a:buFont typeface="Wingdings" panose="05000000000000000000" pitchFamily="2" charset="2"/>
              <a:buChar char="l"/>
            </a:pPr>
            <a:r>
              <a:rPr lang="zh-TW" altLang="en-US" sz="2000" kern="0" dirty="0">
                <a:latin typeface="標楷體" panose="03000509000000000000" pitchFamily="65" charset="-120"/>
                <a:ea typeface="標楷體" panose="03000509000000000000" pitchFamily="65" charset="-120"/>
                <a:cs typeface="Times New Roman" pitchFamily="18" charset="0"/>
              </a:rPr>
              <a:t>傳值呼叫</a:t>
            </a:r>
            <a:r>
              <a:rPr lang="en-US" altLang="zh-TW" sz="2000" kern="0" dirty="0">
                <a:latin typeface="標楷體" panose="03000509000000000000" pitchFamily="65" charset="-120"/>
                <a:ea typeface="標楷體" panose="03000509000000000000" pitchFamily="65" charset="-120"/>
                <a:cs typeface="Times New Roman" pitchFamily="18" charset="0"/>
              </a:rPr>
              <a:t>(passing by value)</a:t>
            </a:r>
          </a:p>
          <a:p>
            <a:pPr marL="457200" indent="-457200" algn="l">
              <a:buFont typeface="Wingdings" panose="05000000000000000000" pitchFamily="2" charset="2"/>
              <a:buChar char="l"/>
            </a:pPr>
            <a:r>
              <a:rPr lang="zh-TW" altLang="en-US" sz="2000" kern="0" dirty="0" smtClean="0">
                <a:latin typeface="標楷體" panose="03000509000000000000" pitchFamily="65" charset="-120"/>
                <a:ea typeface="標楷體" panose="03000509000000000000" pitchFamily="65" charset="-120"/>
                <a:cs typeface="Times New Roman" pitchFamily="18" charset="0"/>
              </a:rPr>
              <a:t>物件的陣列</a:t>
            </a:r>
            <a:endParaRPr lang="zh-TW" altLang="en-US" sz="2000" kern="0" dirty="0">
              <a:latin typeface="標楷體" panose="03000509000000000000" pitchFamily="65" charset="-120"/>
              <a:ea typeface="標楷體" panose="03000509000000000000" pitchFamily="65" charset="-120"/>
              <a:cs typeface="Times New Roman" pitchFamily="18" charset="0"/>
            </a:endParaRPr>
          </a:p>
        </p:txBody>
      </p:sp>
      <p:sp>
        <p:nvSpPr>
          <p:cNvPr id="8" name="文字方塊 7"/>
          <p:cNvSpPr txBox="1"/>
          <p:nvPr/>
        </p:nvSpPr>
        <p:spPr>
          <a:xfrm>
            <a:off x="1758752" y="1387129"/>
            <a:ext cx="2736304" cy="584775"/>
          </a:xfrm>
          <a:prstGeom prst="rect">
            <a:avLst/>
          </a:prstGeom>
          <a:noFill/>
        </p:spPr>
        <p:txBody>
          <a:bodyPr wrap="square" rtlCol="0">
            <a:spAutoFit/>
          </a:bodyPr>
          <a:lstStyle/>
          <a:p>
            <a:r>
              <a:rPr lang="zh-TW" altLang="en-US" sz="3200" dirty="0" smtClean="0">
                <a:latin typeface="標楷體" panose="03000509000000000000" pitchFamily="65" charset="-120"/>
                <a:ea typeface="標楷體" panose="03000509000000000000" pitchFamily="65" charset="-120"/>
              </a:rPr>
              <a:t>本節</a:t>
            </a:r>
            <a:r>
              <a:rPr lang="zh-TW" altLang="en-US" sz="3200" dirty="0">
                <a:latin typeface="標楷體" panose="03000509000000000000" pitchFamily="65" charset="-120"/>
                <a:ea typeface="標楷體" panose="03000509000000000000" pitchFamily="65" charset="-120"/>
              </a:rPr>
              <a:t>介紹</a:t>
            </a:r>
          </a:p>
        </p:txBody>
      </p:sp>
      <p:sp>
        <p:nvSpPr>
          <p:cNvPr id="9" name="文字方塊 8"/>
          <p:cNvSpPr txBox="1"/>
          <p:nvPr/>
        </p:nvSpPr>
        <p:spPr>
          <a:xfrm>
            <a:off x="6570278" y="3539550"/>
            <a:ext cx="2016224" cy="461665"/>
          </a:xfrm>
          <a:prstGeom prst="rect">
            <a:avLst/>
          </a:prstGeom>
          <a:noFill/>
        </p:spPr>
        <p:txBody>
          <a:bodyPr wrap="square" rtlCol="0">
            <a:spAutoFit/>
          </a:bodyPr>
          <a:lstStyle/>
          <a:p>
            <a:r>
              <a:rPr lang="zh-TW" altLang="en-US" sz="2400" dirty="0" smtClean="0">
                <a:latin typeface="標楷體" panose="03000509000000000000" pitchFamily="65" charset="-120"/>
                <a:ea typeface="標楷體" panose="03000509000000000000" pitchFamily="65" charset="-120"/>
              </a:rPr>
              <a:t>關鍵詞彙</a:t>
            </a:r>
            <a:endParaRPr lang="zh-TW" altLang="en-US" sz="2400" dirty="0">
              <a:latin typeface="標楷體" panose="03000509000000000000" pitchFamily="65" charset="-120"/>
              <a:ea typeface="標楷體" panose="03000509000000000000" pitchFamily="65" charset="-120"/>
            </a:endParaRPr>
          </a:p>
        </p:txBody>
      </p:sp>
      <p:sp>
        <p:nvSpPr>
          <p:cNvPr id="10" name="文字方塊 9"/>
          <p:cNvSpPr txBox="1"/>
          <p:nvPr/>
        </p:nvSpPr>
        <p:spPr>
          <a:xfrm>
            <a:off x="6950054" y="4050052"/>
            <a:ext cx="2132034" cy="2308324"/>
          </a:xfrm>
          <a:prstGeom prst="rect">
            <a:avLst/>
          </a:prstGeom>
          <a:noFill/>
          <a:ln>
            <a:solidFill>
              <a:schemeClr val="tx1"/>
            </a:solidFill>
          </a:ln>
        </p:spPr>
        <p:txBody>
          <a:bodyPr wrap="square" rtlCol="0">
            <a:spAutoFit/>
          </a:bodyPr>
          <a:lstStyle/>
          <a:p>
            <a:pPr marL="285750" indent="-285750" algn="l">
              <a:buFont typeface="Wingdings" panose="05000000000000000000" pitchFamily="2" charset="2"/>
              <a:buChar char="u"/>
            </a:pPr>
            <a:r>
              <a:rPr lang="zh-TW" altLang="en-US" dirty="0" smtClean="0">
                <a:latin typeface="Times New Roman" pitchFamily="18" charset="0"/>
                <a:ea typeface="標楷體" pitchFamily="65" charset="-120"/>
                <a:cs typeface="Times New Roman" pitchFamily="18" charset="0"/>
              </a:rPr>
              <a:t>類別庫</a:t>
            </a:r>
          </a:p>
          <a:p>
            <a:pPr marL="285750" indent="-285750" algn="l">
              <a:buFont typeface="Wingdings" panose="05000000000000000000" pitchFamily="2" charset="2"/>
              <a:buChar char="u"/>
            </a:pPr>
            <a:r>
              <a:rPr lang="en-US" altLang="zh-TW" dirty="0" smtClean="0">
                <a:latin typeface="Times New Roman" pitchFamily="18" charset="0"/>
                <a:ea typeface="標楷體" pitchFamily="65" charset="-120"/>
                <a:cs typeface="Times New Roman" pitchFamily="18" charset="0"/>
              </a:rPr>
              <a:t>String</a:t>
            </a:r>
            <a:r>
              <a:rPr lang="zh-TW" altLang="en-US" dirty="0" smtClean="0">
                <a:latin typeface="Times New Roman" pitchFamily="18" charset="0"/>
                <a:ea typeface="標楷體" pitchFamily="65" charset="-120"/>
                <a:cs typeface="Times New Roman" pitchFamily="18" charset="0"/>
              </a:rPr>
              <a:t>類別</a:t>
            </a:r>
          </a:p>
          <a:p>
            <a:pPr marL="285750" indent="-285750" algn="l">
              <a:buFont typeface="Wingdings" panose="05000000000000000000" pitchFamily="2" charset="2"/>
              <a:buChar char="u"/>
            </a:pPr>
            <a:r>
              <a:rPr lang="zh-TW" altLang="en-US" dirty="0" smtClean="0">
                <a:latin typeface="Times New Roman" pitchFamily="18" charset="0"/>
                <a:ea typeface="標楷體" pitchFamily="65" charset="-120"/>
                <a:cs typeface="Times New Roman" pitchFamily="18" charset="0"/>
              </a:rPr>
              <a:t>類別型態的變數</a:t>
            </a:r>
          </a:p>
          <a:p>
            <a:pPr marL="285750" indent="-285750" algn="l">
              <a:buFont typeface="Wingdings" panose="05000000000000000000" pitchFamily="2" charset="2"/>
              <a:buChar char="u"/>
            </a:pPr>
            <a:r>
              <a:rPr lang="zh-TW" altLang="en-US" dirty="0" smtClean="0">
                <a:latin typeface="Times New Roman" pitchFamily="18" charset="0"/>
                <a:ea typeface="標楷體" pitchFamily="65" charset="-120"/>
                <a:cs typeface="Times New Roman" pitchFamily="18" charset="0"/>
              </a:rPr>
              <a:t>物件陣列</a:t>
            </a:r>
            <a:endParaRPr lang="en-US" altLang="zh-TW" dirty="0" smtClean="0">
              <a:latin typeface="Times New Roman" pitchFamily="18" charset="0"/>
              <a:ea typeface="標楷體" pitchFamily="65" charset="-120"/>
              <a:cs typeface="Times New Roman" pitchFamily="18" charset="0"/>
            </a:endParaRPr>
          </a:p>
          <a:p>
            <a:pPr marL="285750" indent="-285750" algn="l">
              <a:buFont typeface="Wingdings" panose="05000000000000000000" pitchFamily="2" charset="2"/>
              <a:buChar char="u"/>
            </a:pPr>
            <a:r>
              <a:rPr lang="zh-TW" altLang="en-US" dirty="0" smtClean="0">
                <a:latin typeface="Times New Roman" pitchFamily="18" charset="0"/>
                <a:ea typeface="標楷體" pitchFamily="65" charset="-120"/>
                <a:cs typeface="Times New Roman" pitchFamily="18" charset="0"/>
              </a:rPr>
              <a:t>包裝類別</a:t>
            </a:r>
            <a:endParaRPr lang="en-US" altLang="zh-TW" dirty="0">
              <a:latin typeface="Times New Roman" pitchFamily="18" charset="0"/>
              <a:ea typeface="標楷體" pitchFamily="65" charset="-120"/>
              <a:cs typeface="Times New Roman" pitchFamily="18" charset="0"/>
            </a:endParaRPr>
          </a:p>
          <a:p>
            <a:pPr marL="285750" indent="-285750" algn="l">
              <a:buFont typeface="Wingdings" panose="05000000000000000000" pitchFamily="2" charset="2"/>
              <a:buChar char="u"/>
            </a:pPr>
            <a:r>
              <a:rPr lang="en-US" altLang="zh-TW" dirty="0" smtClean="0">
                <a:latin typeface="Times New Roman" pitchFamily="18" charset="0"/>
                <a:ea typeface="標楷體" pitchFamily="65" charset="-120"/>
                <a:cs typeface="Times New Roman" pitchFamily="18" charset="0"/>
              </a:rPr>
              <a:t>Math</a:t>
            </a:r>
            <a:r>
              <a:rPr lang="zh-TW" altLang="en-US" dirty="0" smtClean="0">
                <a:latin typeface="Times New Roman" pitchFamily="18" charset="0"/>
                <a:ea typeface="標楷體" pitchFamily="65" charset="-120"/>
                <a:cs typeface="Times New Roman" pitchFamily="18" charset="0"/>
              </a:rPr>
              <a:t>類別</a:t>
            </a:r>
            <a:endParaRPr lang="en-US" altLang="zh-TW" dirty="0" smtClean="0">
              <a:latin typeface="Times New Roman" pitchFamily="18" charset="0"/>
              <a:ea typeface="標楷體" pitchFamily="65" charset="-120"/>
              <a:cs typeface="Times New Roman" pitchFamily="18" charset="0"/>
            </a:endParaRPr>
          </a:p>
          <a:p>
            <a:pPr marL="285750" indent="-285750" algn="l">
              <a:buFont typeface="Wingdings" panose="05000000000000000000" pitchFamily="2" charset="2"/>
              <a:buChar char="u"/>
            </a:pPr>
            <a:r>
              <a:rPr lang="zh-TW" altLang="en-US" dirty="0" smtClean="0">
                <a:latin typeface="Times New Roman" pitchFamily="18" charset="0"/>
                <a:ea typeface="標楷體" pitchFamily="65" charset="-120"/>
                <a:cs typeface="Times New Roman" pitchFamily="18" charset="0"/>
              </a:rPr>
              <a:t>傳址呼叫</a:t>
            </a:r>
            <a:endParaRPr lang="en-US" altLang="zh-TW" dirty="0" smtClean="0">
              <a:latin typeface="Times New Roman" pitchFamily="18" charset="0"/>
              <a:ea typeface="標楷體" pitchFamily="65" charset="-120"/>
              <a:cs typeface="Times New Roman" pitchFamily="18" charset="0"/>
            </a:endParaRPr>
          </a:p>
          <a:p>
            <a:pPr marL="285750" indent="-285750" algn="l">
              <a:buFont typeface="Wingdings" panose="05000000000000000000" pitchFamily="2" charset="2"/>
              <a:buChar char="u"/>
            </a:pPr>
            <a:r>
              <a:rPr lang="zh-TW" altLang="en-US" dirty="0" smtClean="0">
                <a:latin typeface="Times New Roman" pitchFamily="18" charset="0"/>
                <a:ea typeface="標楷體" pitchFamily="65" charset="-120"/>
                <a:cs typeface="Times New Roman" pitchFamily="18" charset="0"/>
              </a:rPr>
              <a:t>傳值呼叫</a:t>
            </a:r>
          </a:p>
        </p:txBody>
      </p:sp>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1556792"/>
            <a:ext cx="1219200" cy="1219200"/>
          </a:xfrm>
          <a:prstGeom prst="rect">
            <a:avLst/>
          </a:prstGeom>
        </p:spPr>
      </p:pic>
    </p:spTree>
    <p:extLst>
      <p:ext uri="{BB962C8B-B14F-4D97-AF65-F5344CB8AC3E}">
        <p14:creationId xmlns:p14="http://schemas.microsoft.com/office/powerpoint/2010/main" val="37608354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3.3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類別的應用方式</a:t>
            </a:r>
            <a:endParaRPr lang="zh-TW" altLang="en-US" dirty="0" smtClean="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4579" name="頁尾版面配置區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r>
              <a:rPr lang="en-US" altLang="zh-TW" smtClean="0">
                <a:latin typeface="Courier New" panose="02070309020205020404" pitchFamily="49" charset="0"/>
              </a:rPr>
              <a:t>NTUT MMS LAB</a:t>
            </a:r>
          </a:p>
        </p:txBody>
      </p:sp>
      <p:sp>
        <p:nvSpPr>
          <p:cNvPr id="24580"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fld id="{2BDC0853-8B79-44C4-A9B8-7EEE46AB2778}" type="slidenum">
              <a:rPr lang="en-US" altLang="zh-TW">
                <a:latin typeface="Courier New" panose="02070309020205020404" pitchFamily="49" charset="0"/>
              </a:rPr>
              <a:pPr eaLnBrk="1" hangingPunct="1"/>
              <a:t>33</a:t>
            </a:fld>
            <a:endParaRPr lang="en-US" altLang="zh-TW">
              <a:latin typeface="Courier New" panose="02070309020205020404" pitchFamily="49" charset="0"/>
            </a:endParaRPr>
          </a:p>
        </p:txBody>
      </p:sp>
      <p:sp>
        <p:nvSpPr>
          <p:cNvPr id="6" name="內容版面配置區 2"/>
          <p:cNvSpPr>
            <a:spLocks noGrp="1"/>
          </p:cNvSpPr>
          <p:nvPr>
            <p:ph idx="1"/>
          </p:nvPr>
        </p:nvSpPr>
        <p:spPr/>
        <p:txBody>
          <a:bodyPr/>
          <a:lstStyle/>
          <a:p>
            <a:pPr>
              <a:lnSpc>
                <a:spcPts val="3360"/>
              </a:lnSpc>
              <a:buBlip>
                <a:blip r:embed="rId3"/>
              </a:buBlip>
              <a:defRPr/>
            </a:pPr>
            <a:r>
              <a:rPr lang="zh-TW" altLang="en-US" b="1" dirty="0" smtClean="0">
                <a:latin typeface="Times New Roman" pitchFamily="18" charset="0"/>
                <a:ea typeface="標楷體" pitchFamily="65" charset="-120"/>
                <a:cs typeface="Times New Roman" pitchFamily="18" charset="0"/>
              </a:rPr>
              <a:t>類別庫</a:t>
            </a:r>
            <a:r>
              <a:rPr lang="en-US" altLang="zh-TW" b="1" dirty="0">
                <a:latin typeface="Times New Roman" pitchFamily="18" charset="0"/>
                <a:ea typeface="標楷體" pitchFamily="65" charset="-120"/>
                <a:cs typeface="Times New Roman" pitchFamily="18" charset="0"/>
              </a:rPr>
              <a:t>(</a:t>
            </a:r>
            <a:r>
              <a:rPr lang="en-US" altLang="zh-TW" b="1" dirty="0" smtClean="0">
                <a:latin typeface="Times New Roman" pitchFamily="18" charset="0"/>
                <a:ea typeface="標楷體" pitchFamily="65" charset="-120"/>
                <a:cs typeface="Times New Roman" pitchFamily="18" charset="0"/>
              </a:rPr>
              <a:t>1/2)</a:t>
            </a:r>
            <a:endParaRPr lang="en-US" altLang="zh-TW" b="1" dirty="0">
              <a:latin typeface="Times New Roman" pitchFamily="18" charset="0"/>
              <a:ea typeface="標楷體" pitchFamily="65" charset="-120"/>
              <a:cs typeface="Times New Roman" pitchFamily="18" charset="0"/>
            </a:endParaRPr>
          </a:p>
          <a:p>
            <a:pPr marL="0" indent="0">
              <a:lnSpc>
                <a:spcPts val="3360"/>
              </a:lnSpc>
              <a:buNone/>
              <a:defRPr/>
            </a:pPr>
            <a:r>
              <a:rPr lang="en-US" altLang="zh-TW" sz="2000" b="1" dirty="0">
                <a:latin typeface="Times New Roman" pitchFamily="18" charset="0"/>
                <a:ea typeface="標楷體" pitchFamily="65" charset="-120"/>
                <a:cs typeface="Times New Roman" pitchFamily="18" charset="0"/>
              </a:rPr>
              <a:t> </a:t>
            </a:r>
            <a:r>
              <a:rPr lang="en-US" altLang="zh-TW" sz="2000" b="1" dirty="0" smtClean="0">
                <a:latin typeface="Times New Roman" pitchFamily="18" charset="0"/>
                <a:ea typeface="標楷體" pitchFamily="65" charset="-120"/>
                <a:cs typeface="Times New Roman" pitchFamily="18" charset="0"/>
              </a:rPr>
              <a:t>       </a:t>
            </a:r>
            <a:r>
              <a:rPr lang="en-US" altLang="zh-TW" sz="2000" dirty="0" smtClean="0">
                <a:latin typeface="Times New Roman" pitchFamily="18" charset="0"/>
                <a:ea typeface="標楷體" pitchFamily="65" charset="-120"/>
                <a:cs typeface="Times New Roman" pitchFamily="18" charset="0"/>
              </a:rPr>
              <a:t>Java</a:t>
            </a:r>
            <a:r>
              <a:rPr lang="zh-TW" altLang="en-US" sz="2000" dirty="0">
                <a:latin typeface="Times New Roman" pitchFamily="18" charset="0"/>
                <a:ea typeface="標楷體" pitchFamily="65" charset="-120"/>
                <a:cs typeface="Times New Roman" pitchFamily="18" charset="0"/>
              </a:rPr>
              <a:t>語言可以把經常使用到的功能匯集起來形成所謂的</a:t>
            </a:r>
            <a:r>
              <a:rPr lang="zh-TW" altLang="en-US" sz="2000" dirty="0">
                <a:solidFill>
                  <a:srgbClr val="FF0000"/>
                </a:solidFill>
                <a:latin typeface="Times New Roman" pitchFamily="18" charset="0"/>
                <a:ea typeface="標楷體" pitchFamily="65" charset="-120"/>
                <a:cs typeface="Times New Roman" pitchFamily="18" charset="0"/>
              </a:rPr>
              <a:t>類別庫</a:t>
            </a:r>
            <a:r>
              <a:rPr lang="en-US" altLang="zh-TW" sz="2000" dirty="0">
                <a:solidFill>
                  <a:srgbClr val="FF0000"/>
                </a:solidFill>
                <a:latin typeface="Times New Roman" pitchFamily="18" charset="0"/>
                <a:ea typeface="標楷體" pitchFamily="65" charset="-120"/>
                <a:cs typeface="Times New Roman" pitchFamily="18" charset="0"/>
              </a:rPr>
              <a:t>(class library)</a:t>
            </a:r>
            <a:r>
              <a:rPr lang="zh-TW" altLang="en-US" sz="2000" dirty="0">
                <a:latin typeface="Times New Roman" pitchFamily="18" charset="0"/>
                <a:ea typeface="標楷體" pitchFamily="65" charset="-120"/>
                <a:cs typeface="Times New Roman" pitchFamily="18" charset="0"/>
              </a:rPr>
              <a:t>，而類別庫簡單來說就是</a:t>
            </a:r>
            <a:r>
              <a:rPr lang="zh-TW" altLang="en-US" sz="2000" dirty="0">
                <a:solidFill>
                  <a:srgbClr val="FF0000"/>
                </a:solidFill>
                <a:latin typeface="Times New Roman" pitchFamily="18" charset="0"/>
                <a:ea typeface="標楷體" pitchFamily="65" charset="-120"/>
                <a:cs typeface="Times New Roman" pitchFamily="18" charset="0"/>
              </a:rPr>
              <a:t>許多類別的一個集合體</a:t>
            </a:r>
            <a:r>
              <a:rPr lang="zh-TW" altLang="en-US" sz="2000" dirty="0">
                <a:latin typeface="Times New Roman" pitchFamily="18" charset="0"/>
                <a:ea typeface="標楷體" pitchFamily="65" charset="-120"/>
                <a:cs typeface="Times New Roman" pitchFamily="18" charset="0"/>
              </a:rPr>
              <a:t>。</a:t>
            </a:r>
          </a:p>
          <a:p>
            <a:pPr marL="0" indent="0">
              <a:buFontTx/>
              <a:buNone/>
              <a:defRPr/>
            </a:pPr>
            <a:endParaRPr lang="en-US" altLang="zh-TW" sz="2400" b="1" dirty="0" smtClean="0">
              <a:solidFill>
                <a:srgbClr val="002060"/>
              </a:solidFill>
              <a:latin typeface="Times New Roman" pitchFamily="18" charset="0"/>
              <a:ea typeface="標楷體" pitchFamily="65" charset="-120"/>
              <a:cs typeface="Times New Roman" pitchFamily="18" charset="0"/>
            </a:endParaRPr>
          </a:p>
          <a:p>
            <a:pPr lvl="1">
              <a:defRPr/>
            </a:pPr>
            <a:endParaRPr lang="zh-TW" altLang="en-US" sz="2000" b="1" dirty="0">
              <a:solidFill>
                <a:srgbClr val="002060"/>
              </a:solidFill>
              <a:latin typeface="Times New Roman" pitchFamily="18" charset="0"/>
              <a:ea typeface="標楷體" pitchFamily="65" charset="-120"/>
              <a:cs typeface="Times New Roman" pitchFamily="18" charset="0"/>
            </a:endParaRPr>
          </a:p>
          <a:p>
            <a:pPr>
              <a:defRPr/>
            </a:pPr>
            <a:endParaRPr lang="zh-TW" altLang="en-US" dirty="0"/>
          </a:p>
        </p:txBody>
      </p:sp>
      <p:pic>
        <p:nvPicPr>
          <p:cNvPr id="24582" name="Picture 58" descr="10-01外框"/>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2996952"/>
            <a:ext cx="4137102" cy="2618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34232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內容版面配置區 2"/>
          <p:cNvSpPr>
            <a:spLocks noGrp="1"/>
          </p:cNvSpPr>
          <p:nvPr>
            <p:ph idx="1"/>
          </p:nvPr>
        </p:nvSpPr>
        <p:spPr/>
        <p:txBody>
          <a:bodyPr/>
          <a:lstStyle/>
          <a:p>
            <a:pPr>
              <a:lnSpc>
                <a:spcPts val="3360"/>
              </a:lnSpc>
              <a:buBlip>
                <a:blip r:embed="rId3"/>
              </a:buBlip>
              <a:defRPr/>
            </a:pPr>
            <a:r>
              <a:rPr lang="zh-TW" altLang="en-US" b="1" dirty="0">
                <a:latin typeface="Times New Roman" pitchFamily="18" charset="0"/>
                <a:ea typeface="標楷體" pitchFamily="65" charset="-120"/>
                <a:cs typeface="Times New Roman" pitchFamily="18" charset="0"/>
              </a:rPr>
              <a:t>類別</a:t>
            </a:r>
            <a:r>
              <a:rPr lang="zh-TW" altLang="en-US" b="1" dirty="0" smtClean="0">
                <a:latin typeface="Times New Roman" pitchFamily="18" charset="0"/>
                <a:ea typeface="標楷體" pitchFamily="65" charset="-120"/>
                <a:cs typeface="Times New Roman" pitchFamily="18" charset="0"/>
              </a:rPr>
              <a:t>庫</a:t>
            </a:r>
            <a:r>
              <a:rPr lang="en-US" altLang="zh-TW" b="1" dirty="0" smtClean="0">
                <a:latin typeface="Times New Roman" pitchFamily="18" charset="0"/>
                <a:ea typeface="標楷體" pitchFamily="65" charset="-120"/>
                <a:cs typeface="Times New Roman" pitchFamily="18" charset="0"/>
              </a:rPr>
              <a:t>(2/2)</a:t>
            </a:r>
            <a:endParaRPr lang="zh-TW" altLang="en-US" b="1" dirty="0">
              <a:latin typeface="Times New Roman" pitchFamily="18" charset="0"/>
              <a:ea typeface="標楷體" pitchFamily="65" charset="-120"/>
              <a:cs typeface="Times New Roman" pitchFamily="18" charset="0"/>
            </a:endParaRPr>
          </a:p>
          <a:p>
            <a:pPr marL="0" indent="0">
              <a:lnSpc>
                <a:spcPts val="3360"/>
              </a:lnSpc>
              <a:buFontTx/>
              <a:buNone/>
              <a:defRPr/>
            </a:pPr>
            <a:r>
              <a:rPr lang="zh-TW" altLang="en-US" sz="2000" dirty="0" smtClean="0">
                <a:latin typeface="Times New Roman" pitchFamily="18" charset="0"/>
                <a:ea typeface="標楷體" pitchFamily="65" charset="-120"/>
                <a:cs typeface="Times New Roman" pitchFamily="18" charset="0"/>
              </a:rPr>
              <a:t>透過</a:t>
            </a:r>
            <a:r>
              <a:rPr lang="zh-TW" altLang="en-US" sz="2000" dirty="0">
                <a:latin typeface="Times New Roman" pitchFamily="18" charset="0"/>
                <a:ea typeface="標楷體" pitchFamily="65" charset="-120"/>
                <a:cs typeface="Times New Roman" pitchFamily="18" charset="0"/>
              </a:rPr>
              <a:t>類別庫所提供的類別，可</a:t>
            </a:r>
            <a:r>
              <a:rPr lang="zh-TW" altLang="en-US" sz="2000" dirty="0">
                <a:solidFill>
                  <a:srgbClr val="FF0000"/>
                </a:solidFill>
                <a:latin typeface="Times New Roman" pitchFamily="18" charset="0"/>
                <a:ea typeface="標楷體" pitchFamily="65" charset="-120"/>
                <a:cs typeface="Times New Roman" pitchFamily="18" charset="0"/>
              </a:rPr>
              <a:t>更容易的撰寫及達到程式所需要的的行為</a:t>
            </a:r>
            <a:r>
              <a:rPr lang="zh-TW" altLang="en-US" sz="2000" dirty="0">
                <a:latin typeface="Times New Roman" pitchFamily="18" charset="0"/>
                <a:ea typeface="標楷體" pitchFamily="65" charset="-120"/>
                <a:cs typeface="Times New Roman" pitchFamily="18" charset="0"/>
              </a:rPr>
              <a:t>。</a:t>
            </a:r>
          </a:p>
          <a:p>
            <a:pPr marL="0" indent="0">
              <a:buFontTx/>
              <a:buNone/>
              <a:defRPr/>
            </a:pPr>
            <a:endParaRPr lang="en-US" altLang="zh-TW" sz="2400" b="1" dirty="0" smtClean="0">
              <a:solidFill>
                <a:srgbClr val="002060"/>
              </a:solidFill>
              <a:latin typeface="Times New Roman" pitchFamily="18" charset="0"/>
              <a:ea typeface="標楷體" pitchFamily="65" charset="-120"/>
              <a:cs typeface="Times New Roman" pitchFamily="18" charset="0"/>
            </a:endParaRPr>
          </a:p>
          <a:p>
            <a:pPr lvl="1">
              <a:defRPr/>
            </a:pPr>
            <a:endParaRPr lang="zh-TW" altLang="en-US" sz="2000" b="1" dirty="0">
              <a:solidFill>
                <a:srgbClr val="002060"/>
              </a:solidFill>
              <a:latin typeface="Times New Roman" pitchFamily="18" charset="0"/>
              <a:ea typeface="標楷體" pitchFamily="65" charset="-120"/>
              <a:cs typeface="Times New Roman" pitchFamily="18" charset="0"/>
            </a:endParaRPr>
          </a:p>
          <a:p>
            <a:pPr>
              <a:defRPr/>
            </a:pPr>
            <a:endParaRPr lang="zh-TW" altLang="en-US" dirty="0"/>
          </a:p>
        </p:txBody>
      </p:sp>
      <p:sp>
        <p:nvSpPr>
          <p:cNvPr id="25604"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3.3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類別的應用方式</a:t>
            </a:r>
            <a:endParaRPr lang="zh-TW" altLang="en-US" dirty="0" smtClean="0">
              <a:ea typeface="標楷體" panose="03000509000000000000" pitchFamily="65" charset="-120"/>
              <a:cs typeface="Times New Roman" panose="02020603050405020304" pitchFamily="18" charset="0"/>
            </a:endParaRPr>
          </a:p>
        </p:txBody>
      </p:sp>
      <p:sp>
        <p:nvSpPr>
          <p:cNvPr id="25605" name="頁尾版面配置區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r>
              <a:rPr lang="en-US" altLang="zh-TW" smtClean="0">
                <a:latin typeface="Courier New" panose="02070309020205020404" pitchFamily="49" charset="0"/>
              </a:rPr>
              <a:t>NTUT MMS LAB</a:t>
            </a:r>
          </a:p>
        </p:txBody>
      </p:sp>
      <p:sp>
        <p:nvSpPr>
          <p:cNvPr id="25606"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fld id="{B8111A34-95C0-4578-ADFD-FE18ADE4C08A}" type="slidenum">
              <a:rPr lang="en-US" altLang="zh-TW">
                <a:latin typeface="Courier New" panose="02070309020205020404" pitchFamily="49" charset="0"/>
              </a:rPr>
              <a:pPr eaLnBrk="1" hangingPunct="1"/>
              <a:t>34</a:t>
            </a:fld>
            <a:endParaRPr lang="en-US" altLang="zh-TW">
              <a:latin typeface="Courier New" panose="02070309020205020404" pitchFamily="49" charset="0"/>
            </a:endParaRPr>
          </a:p>
        </p:txBody>
      </p:sp>
      <p:pic>
        <p:nvPicPr>
          <p:cNvPr id="2" name="圖片 1"/>
          <p:cNvPicPr>
            <a:picLocks noChangeAspect="1"/>
          </p:cNvPicPr>
          <p:nvPr/>
        </p:nvPicPr>
        <p:blipFill>
          <a:blip r:embed="rId4"/>
          <a:stretch>
            <a:fillRect/>
          </a:stretch>
        </p:blipFill>
        <p:spPr>
          <a:xfrm>
            <a:off x="1404776" y="2343497"/>
            <a:ext cx="4391025" cy="3533775"/>
          </a:xfrm>
          <a:prstGeom prst="rect">
            <a:avLst/>
          </a:prstGeom>
          <a:ln>
            <a:solidFill>
              <a:schemeClr val="tx1"/>
            </a:solidFill>
          </a:ln>
        </p:spPr>
      </p:pic>
      <p:sp>
        <p:nvSpPr>
          <p:cNvPr id="22" name="矩形 9"/>
          <p:cNvSpPr>
            <a:spLocks noChangeArrowheads="1"/>
          </p:cNvSpPr>
          <p:nvPr/>
        </p:nvSpPr>
        <p:spPr bwMode="auto">
          <a:xfrm>
            <a:off x="2051720" y="3870225"/>
            <a:ext cx="936104" cy="198884"/>
          </a:xfrm>
          <a:prstGeom prst="rect">
            <a:avLst/>
          </a:prstGeom>
          <a:noFill/>
          <a:ln w="28575" cap="sq"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23" name="矩形 9"/>
          <p:cNvSpPr>
            <a:spLocks noChangeArrowheads="1"/>
          </p:cNvSpPr>
          <p:nvPr/>
        </p:nvSpPr>
        <p:spPr bwMode="auto">
          <a:xfrm>
            <a:off x="4499992" y="3221384"/>
            <a:ext cx="792088" cy="216793"/>
          </a:xfrm>
          <a:prstGeom prst="rect">
            <a:avLst/>
          </a:prstGeom>
          <a:noFill/>
          <a:ln w="28575" cap="sq"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24" name="矩形 9"/>
          <p:cNvSpPr>
            <a:spLocks noChangeArrowheads="1"/>
          </p:cNvSpPr>
          <p:nvPr/>
        </p:nvSpPr>
        <p:spPr bwMode="auto">
          <a:xfrm>
            <a:off x="3751882" y="4014241"/>
            <a:ext cx="1180157" cy="216024"/>
          </a:xfrm>
          <a:prstGeom prst="rect">
            <a:avLst/>
          </a:prstGeom>
          <a:noFill/>
          <a:ln w="28575" cap="sq"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25" name="矩形 9"/>
          <p:cNvSpPr>
            <a:spLocks noChangeArrowheads="1"/>
          </p:cNvSpPr>
          <p:nvPr/>
        </p:nvSpPr>
        <p:spPr bwMode="auto">
          <a:xfrm>
            <a:off x="2051721" y="4374281"/>
            <a:ext cx="432047" cy="216024"/>
          </a:xfrm>
          <a:prstGeom prst="rect">
            <a:avLst/>
          </a:prstGeom>
          <a:noFill/>
          <a:ln w="28575" cap="sq"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26" name="矩形 9"/>
          <p:cNvSpPr>
            <a:spLocks noChangeArrowheads="1"/>
          </p:cNvSpPr>
          <p:nvPr/>
        </p:nvSpPr>
        <p:spPr bwMode="auto">
          <a:xfrm>
            <a:off x="2051720" y="3543076"/>
            <a:ext cx="504056" cy="216024"/>
          </a:xfrm>
          <a:prstGeom prst="rect">
            <a:avLst/>
          </a:prstGeom>
          <a:noFill/>
          <a:ln w="28575" cap="sq"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27" name="矩形 9"/>
          <p:cNvSpPr>
            <a:spLocks noChangeArrowheads="1"/>
          </p:cNvSpPr>
          <p:nvPr/>
        </p:nvSpPr>
        <p:spPr bwMode="auto">
          <a:xfrm>
            <a:off x="2627784" y="4671962"/>
            <a:ext cx="504056" cy="202183"/>
          </a:xfrm>
          <a:prstGeom prst="rect">
            <a:avLst/>
          </a:prstGeom>
          <a:noFill/>
          <a:ln w="28575" cap="sq"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28" name="直線圖說文字 1 27"/>
          <p:cNvSpPr/>
          <p:nvPr/>
        </p:nvSpPr>
        <p:spPr bwMode="auto">
          <a:xfrm>
            <a:off x="6017003" y="4974406"/>
            <a:ext cx="1795357" cy="584775"/>
          </a:xfrm>
          <a:prstGeom prst="borderCallout1">
            <a:avLst>
              <a:gd name="adj1" fmla="val 50350"/>
              <a:gd name="adj2" fmla="val -540"/>
              <a:gd name="adj3" fmla="val -91595"/>
              <a:gd name="adj4" fmla="val -84059"/>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29" name="文字方塊 28"/>
          <p:cNvSpPr txBox="1"/>
          <p:nvPr/>
        </p:nvSpPr>
        <p:spPr>
          <a:xfrm>
            <a:off x="5941069" y="4974407"/>
            <a:ext cx="1943299" cy="584775"/>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框起來的都</a:t>
            </a:r>
            <a:r>
              <a:rPr lang="zh-TW" altLang="en-US" sz="1600" b="0" dirty="0">
                <a:latin typeface="標楷體" panose="03000509000000000000" pitchFamily="65" charset="-120"/>
                <a:ea typeface="標楷體" panose="03000509000000000000" pitchFamily="65" charset="-120"/>
              </a:rPr>
              <a:t>是類別庫所提供的類別</a:t>
            </a:r>
          </a:p>
        </p:txBody>
      </p:sp>
    </p:spTree>
    <p:extLst>
      <p:ext uri="{BB962C8B-B14F-4D97-AF65-F5344CB8AC3E}">
        <p14:creationId xmlns:p14="http://schemas.microsoft.com/office/powerpoint/2010/main" val="8514853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3.3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類別的應用方式</a:t>
            </a:r>
            <a:endParaRPr lang="zh-TW" altLang="en-US" dirty="0" smtClean="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6627" name="頁尾版面配置區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r>
              <a:rPr lang="en-US" altLang="zh-TW" smtClean="0">
                <a:latin typeface="Courier New" panose="02070309020205020404" pitchFamily="49" charset="0"/>
              </a:rPr>
              <a:t>NTUT MMS LAB</a:t>
            </a:r>
          </a:p>
        </p:txBody>
      </p:sp>
      <p:sp>
        <p:nvSpPr>
          <p:cNvPr id="26628"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fld id="{21C9AD79-BBFA-49BE-83F4-35A6E2DE4849}" type="slidenum">
              <a:rPr lang="en-US" altLang="zh-TW">
                <a:latin typeface="Courier New" panose="02070309020205020404" pitchFamily="49" charset="0"/>
              </a:rPr>
              <a:pPr eaLnBrk="1" hangingPunct="1"/>
              <a:t>35</a:t>
            </a:fld>
            <a:endParaRPr lang="en-US" altLang="zh-TW">
              <a:latin typeface="Courier New" panose="02070309020205020404" pitchFamily="49" charset="0"/>
            </a:endParaRPr>
          </a:p>
        </p:txBody>
      </p:sp>
      <p:sp>
        <p:nvSpPr>
          <p:cNvPr id="9" name="內容版面配置區 2"/>
          <p:cNvSpPr>
            <a:spLocks noGrp="1"/>
          </p:cNvSpPr>
          <p:nvPr>
            <p:ph idx="1"/>
          </p:nvPr>
        </p:nvSpPr>
        <p:spPr/>
        <p:txBody>
          <a:bodyPr/>
          <a:lstStyle/>
          <a:p>
            <a:pPr>
              <a:lnSpc>
                <a:spcPts val="3360"/>
              </a:lnSpc>
              <a:buBlip>
                <a:blip r:embed="rId3"/>
              </a:buBlip>
              <a:defRPr/>
            </a:pPr>
            <a:r>
              <a:rPr lang="zh-TW" altLang="en-US" b="1" dirty="0">
                <a:latin typeface="Times New Roman" pitchFamily="18" charset="0"/>
                <a:ea typeface="標楷體" pitchFamily="65" charset="-120"/>
                <a:cs typeface="Times New Roman" pitchFamily="18" charset="0"/>
              </a:rPr>
              <a:t>操作字串的</a:t>
            </a:r>
            <a:r>
              <a:rPr lang="zh-TW" altLang="en-US" b="1" dirty="0" smtClean="0">
                <a:latin typeface="Times New Roman" pitchFamily="18" charset="0"/>
                <a:ea typeface="標楷體" pitchFamily="65" charset="-120"/>
                <a:cs typeface="Times New Roman" pitchFamily="18" charset="0"/>
              </a:rPr>
              <a:t>類別</a:t>
            </a:r>
            <a:r>
              <a:rPr lang="en-US" altLang="zh-TW" b="1" dirty="0" smtClean="0">
                <a:latin typeface="Times New Roman" pitchFamily="18" charset="0"/>
                <a:ea typeface="標楷體" pitchFamily="65" charset="-120"/>
                <a:cs typeface="Times New Roman" pitchFamily="18" charset="0"/>
              </a:rPr>
              <a:t>(1/6)</a:t>
            </a:r>
            <a:endParaRPr lang="zh-TW" altLang="en-US" b="1" dirty="0">
              <a:latin typeface="Times New Roman" pitchFamily="18" charset="0"/>
              <a:ea typeface="標楷體" pitchFamily="65" charset="-120"/>
              <a:cs typeface="Times New Roman" pitchFamily="18" charset="0"/>
            </a:endParaRPr>
          </a:p>
          <a:p>
            <a:pPr marL="0" indent="0">
              <a:lnSpc>
                <a:spcPts val="3360"/>
              </a:lnSpc>
              <a:buNone/>
              <a:defRPr/>
            </a:pPr>
            <a:r>
              <a:rPr lang="zh-TW" altLang="en-US" sz="2000" dirty="0" smtClean="0">
                <a:solidFill>
                  <a:srgbClr val="FF0000"/>
                </a:solidFill>
                <a:latin typeface="Times New Roman" pitchFamily="18" charset="0"/>
                <a:ea typeface="標楷體" pitchFamily="65" charset="-120"/>
                <a:cs typeface="Times New Roman" pitchFamily="18" charset="0"/>
              </a:rPr>
              <a:t>        </a:t>
            </a:r>
            <a:r>
              <a:rPr lang="en-US" altLang="zh-TW" sz="2000" dirty="0" smtClean="0">
                <a:solidFill>
                  <a:srgbClr val="FF0000"/>
                </a:solidFill>
                <a:latin typeface="Times New Roman" pitchFamily="18" charset="0"/>
                <a:ea typeface="標楷體" pitchFamily="65" charset="-120"/>
                <a:cs typeface="Times New Roman" pitchFamily="18" charset="0"/>
              </a:rPr>
              <a:t>String</a:t>
            </a:r>
            <a:r>
              <a:rPr lang="zh-TW" altLang="en-US" sz="2000" dirty="0" smtClean="0">
                <a:solidFill>
                  <a:srgbClr val="FF0000"/>
                </a:solidFill>
                <a:latin typeface="Times New Roman" pitchFamily="18" charset="0"/>
                <a:ea typeface="標楷體" pitchFamily="65" charset="-120"/>
                <a:cs typeface="Times New Roman" pitchFamily="18" charset="0"/>
              </a:rPr>
              <a:t>類別就是</a:t>
            </a:r>
            <a:r>
              <a:rPr lang="zh-TW" altLang="en-US" sz="2000" dirty="0">
                <a:solidFill>
                  <a:srgbClr val="FF0000"/>
                </a:solidFill>
                <a:latin typeface="Times New Roman" pitchFamily="18" charset="0"/>
                <a:ea typeface="標楷體" pitchFamily="65" charset="-120"/>
                <a:cs typeface="Times New Roman" pitchFamily="18" charset="0"/>
              </a:rPr>
              <a:t>專門用來處理字串的類別</a:t>
            </a:r>
            <a:r>
              <a:rPr lang="zh-TW" altLang="en-US" sz="2000" dirty="0">
                <a:latin typeface="Times New Roman" pitchFamily="18" charset="0"/>
                <a:ea typeface="標楷體" pitchFamily="65" charset="-120"/>
                <a:cs typeface="Times New Roman" pitchFamily="18" charset="0"/>
              </a:rPr>
              <a:t>。所以像</a:t>
            </a:r>
            <a:r>
              <a:rPr lang="en-US" altLang="zh-TW" sz="2000" dirty="0">
                <a:latin typeface="Times New Roman" pitchFamily="18" charset="0"/>
                <a:ea typeface="標楷體" pitchFamily="65" charset="-120"/>
                <a:cs typeface="Times New Roman" pitchFamily="18" charset="0"/>
              </a:rPr>
              <a:t>"Hello"</a:t>
            </a:r>
            <a:r>
              <a:rPr lang="zh-TW" altLang="en-US" sz="2000" dirty="0">
                <a:latin typeface="Times New Roman" pitchFamily="18" charset="0"/>
                <a:ea typeface="標楷體" pitchFamily="65" charset="-120"/>
                <a:cs typeface="Times New Roman" pitchFamily="18" charset="0"/>
              </a:rPr>
              <a:t>和</a:t>
            </a:r>
            <a:r>
              <a:rPr lang="en-US" altLang="zh-TW" sz="2000" dirty="0">
                <a:latin typeface="Times New Roman" pitchFamily="18" charset="0"/>
                <a:ea typeface="標楷體" pitchFamily="65" charset="-120"/>
                <a:cs typeface="Times New Roman" pitchFamily="18" charset="0"/>
              </a:rPr>
              <a:t>"</a:t>
            </a:r>
            <a:r>
              <a:rPr lang="zh-TW" altLang="en-US" sz="2000" dirty="0">
                <a:latin typeface="Times New Roman" pitchFamily="18" charset="0"/>
                <a:ea typeface="標楷體" pitchFamily="65" charset="-120"/>
                <a:cs typeface="Times New Roman" pitchFamily="18" charset="0"/>
              </a:rPr>
              <a:t>你好</a:t>
            </a:r>
            <a:r>
              <a:rPr lang="en-US" altLang="zh-TW" sz="2000" dirty="0">
                <a:latin typeface="Times New Roman" pitchFamily="18" charset="0"/>
                <a:ea typeface="標楷體" pitchFamily="65" charset="-120"/>
                <a:cs typeface="Times New Roman" pitchFamily="18" charset="0"/>
              </a:rPr>
              <a:t>"</a:t>
            </a:r>
            <a:r>
              <a:rPr lang="zh-TW" altLang="en-US" sz="2000" dirty="0">
                <a:latin typeface="Times New Roman" pitchFamily="18" charset="0"/>
                <a:ea typeface="標楷體" pitchFamily="65" charset="-120"/>
                <a:cs typeface="Times New Roman" pitchFamily="18" charset="0"/>
              </a:rPr>
              <a:t>這種個別的字串，都可以利用</a:t>
            </a:r>
            <a:r>
              <a:rPr lang="en-US" altLang="zh-TW" sz="2000" dirty="0">
                <a:solidFill>
                  <a:srgbClr val="FF0000"/>
                </a:solidFill>
                <a:latin typeface="Times New Roman" pitchFamily="18" charset="0"/>
                <a:ea typeface="標楷體" pitchFamily="65" charset="-120"/>
                <a:cs typeface="Times New Roman" pitchFamily="18" charset="0"/>
              </a:rPr>
              <a:t>String</a:t>
            </a:r>
            <a:r>
              <a:rPr lang="zh-TW" altLang="en-US" sz="2000" dirty="0">
                <a:solidFill>
                  <a:srgbClr val="FF0000"/>
                </a:solidFill>
                <a:latin typeface="Times New Roman" pitchFamily="18" charset="0"/>
                <a:ea typeface="標楷體" pitchFamily="65" charset="-120"/>
                <a:cs typeface="Times New Roman" pitchFamily="18" charset="0"/>
              </a:rPr>
              <a:t>類別</a:t>
            </a:r>
            <a:r>
              <a:rPr lang="zh-TW" altLang="en-US" sz="2000" dirty="0">
                <a:latin typeface="Times New Roman" pitchFamily="18" charset="0"/>
                <a:ea typeface="標楷體" pitchFamily="65" charset="-120"/>
                <a:cs typeface="Times New Roman" pitchFamily="18" charset="0"/>
              </a:rPr>
              <a:t>加以產生。</a:t>
            </a:r>
          </a:p>
          <a:p>
            <a:pPr marL="0" indent="0">
              <a:buFontTx/>
              <a:buNone/>
              <a:defRPr/>
            </a:pPr>
            <a:endParaRPr lang="en-US" altLang="zh-TW" sz="2400" b="1" dirty="0" smtClean="0">
              <a:solidFill>
                <a:srgbClr val="002060"/>
              </a:solidFill>
              <a:latin typeface="Times New Roman" pitchFamily="18" charset="0"/>
              <a:ea typeface="標楷體" pitchFamily="65" charset="-120"/>
              <a:cs typeface="Times New Roman" pitchFamily="18" charset="0"/>
            </a:endParaRPr>
          </a:p>
          <a:p>
            <a:pPr lvl="1">
              <a:defRPr/>
            </a:pPr>
            <a:endParaRPr lang="zh-TW" altLang="en-US" sz="2000" b="1" dirty="0">
              <a:solidFill>
                <a:srgbClr val="002060"/>
              </a:solidFill>
              <a:latin typeface="Times New Roman" pitchFamily="18" charset="0"/>
              <a:ea typeface="標楷體" pitchFamily="65" charset="-120"/>
              <a:cs typeface="Times New Roman" pitchFamily="18" charset="0"/>
            </a:endParaRPr>
          </a:p>
          <a:p>
            <a:pPr>
              <a:defRPr/>
            </a:pPr>
            <a:endParaRPr lang="zh-TW" altLang="en-US" dirty="0"/>
          </a:p>
        </p:txBody>
      </p:sp>
      <p:graphicFrame>
        <p:nvGraphicFramePr>
          <p:cNvPr id="3" name="表格 2"/>
          <p:cNvGraphicFramePr>
            <a:graphicFrameLocks noGrp="1"/>
          </p:cNvGraphicFramePr>
          <p:nvPr>
            <p:extLst>
              <p:ext uri="{D42A27DB-BD31-4B8C-83A1-F6EECF244321}">
                <p14:modId xmlns:p14="http://schemas.microsoft.com/office/powerpoint/2010/main" val="3692793002"/>
              </p:ext>
            </p:extLst>
          </p:nvPr>
        </p:nvGraphicFramePr>
        <p:xfrm>
          <a:off x="1475656" y="2361840"/>
          <a:ext cx="6096000" cy="4411980"/>
        </p:xfrm>
        <a:graphic>
          <a:graphicData uri="http://schemas.openxmlformats.org/drawingml/2006/table">
            <a:tbl>
              <a:tblPr firstRow="1" bandRow="1">
                <a:tableStyleId>{00A15C55-8517-42AA-B614-E9B94910E393}</a:tableStyleId>
              </a:tblPr>
              <a:tblGrid>
                <a:gridCol w="1859781">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3516139">
                  <a:extLst>
                    <a:ext uri="{9D8B030D-6E8A-4147-A177-3AD203B41FA5}">
                      <a16:colId xmlns:a16="http://schemas.microsoft.com/office/drawing/2014/main" val="20002"/>
                    </a:ext>
                  </a:extLst>
                </a:gridCol>
              </a:tblGrid>
              <a:tr h="150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050" dirty="0" smtClean="0">
                          <a:latin typeface="標楷體" panose="03000509000000000000" pitchFamily="65" charset="-120"/>
                          <a:ea typeface="標楷體" panose="03000509000000000000" pitchFamily="65" charset="-120"/>
                        </a:rPr>
                        <a:t>方法名稱</a:t>
                      </a:r>
                    </a:p>
                  </a:txBody>
                  <a:tcPr/>
                </a:tc>
                <a:tc>
                  <a:txBody>
                    <a:bodyPr/>
                    <a:lstStyle/>
                    <a:p>
                      <a:r>
                        <a:rPr lang="zh-TW" altLang="en-US" sz="1050" dirty="0" smtClean="0">
                          <a:latin typeface="標楷體" panose="03000509000000000000" pitchFamily="65" charset="-120"/>
                          <a:ea typeface="標楷體" panose="03000509000000000000" pitchFamily="65" charset="-120"/>
                        </a:rPr>
                        <a:t>傳回型別</a:t>
                      </a:r>
                      <a:endParaRPr lang="zh-TW" altLang="en-US" sz="1050" dirty="0">
                        <a:latin typeface="標楷體" panose="03000509000000000000" pitchFamily="65" charset="-120"/>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050" dirty="0" smtClean="0">
                          <a:latin typeface="標楷體" panose="03000509000000000000" pitchFamily="65" charset="-120"/>
                          <a:ea typeface="標楷體" panose="03000509000000000000" pitchFamily="65" charset="-120"/>
                        </a:rPr>
                        <a:t>功能</a:t>
                      </a:r>
                    </a:p>
                  </a:txBody>
                  <a:tcPr/>
                </a:tc>
                <a:extLst>
                  <a:ext uri="{0D108BD9-81ED-4DB2-BD59-A6C34878D82A}">
                    <a16:rowId xmlns:a16="http://schemas.microsoft.com/office/drawing/2014/main" val="10000"/>
                  </a:ext>
                </a:extLst>
              </a:tr>
              <a:tr h="164584">
                <a:tc>
                  <a:txBody>
                    <a:bodyPr/>
                    <a:lstStyle/>
                    <a:p>
                      <a:r>
                        <a:rPr lang="en-US" altLang="zh-TW" sz="1050" dirty="0" smtClean="0">
                          <a:latin typeface="標楷體" panose="03000509000000000000" pitchFamily="65" charset="-120"/>
                          <a:ea typeface="標楷體" panose="03000509000000000000" pitchFamily="65" charset="-120"/>
                        </a:rPr>
                        <a:t>charAt(int index)</a:t>
                      </a:r>
                      <a:endParaRPr lang="zh-TW" altLang="en-US" sz="1050" dirty="0">
                        <a:latin typeface="標楷體" panose="03000509000000000000" pitchFamily="65" charset="-120"/>
                        <a:ea typeface="標楷體" panose="03000509000000000000" pitchFamily="65" charset="-120"/>
                      </a:endParaRPr>
                    </a:p>
                  </a:txBody>
                  <a:tcPr/>
                </a:tc>
                <a:tc>
                  <a:txBody>
                    <a:bodyPr/>
                    <a:lstStyle/>
                    <a:p>
                      <a:r>
                        <a:rPr lang="en-US" altLang="zh-TW" sz="1050" dirty="0" smtClean="0">
                          <a:latin typeface="標楷體" panose="03000509000000000000" pitchFamily="65" charset="-120"/>
                          <a:ea typeface="標楷體" panose="03000509000000000000" pitchFamily="65" charset="-120"/>
                        </a:rPr>
                        <a:t>char</a:t>
                      </a:r>
                      <a:endParaRPr lang="zh-TW" altLang="en-US" sz="1050" dirty="0">
                        <a:latin typeface="標楷體" panose="03000509000000000000" pitchFamily="65" charset="-120"/>
                        <a:ea typeface="標楷體" panose="03000509000000000000" pitchFamily="65" charset="-120"/>
                      </a:endParaRPr>
                    </a:p>
                  </a:txBody>
                  <a:tcPr/>
                </a:tc>
                <a:tc>
                  <a:txBody>
                    <a:bodyPr/>
                    <a:lstStyle/>
                    <a:p>
                      <a:r>
                        <a:rPr lang="zh-TW" altLang="en-US" sz="1050" dirty="0" smtClean="0">
                          <a:latin typeface="標楷體" panose="03000509000000000000" pitchFamily="65" charset="-120"/>
                          <a:ea typeface="標楷體" panose="03000509000000000000" pitchFamily="65" charset="-120"/>
                        </a:rPr>
                        <a:t>取得某索引值位置的字元</a:t>
                      </a:r>
                      <a:endParaRPr lang="zh-TW" altLang="en-US" sz="1050"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10001"/>
                  </a:ext>
                </a:extLst>
              </a:tr>
              <a:tr h="129148">
                <a:tc>
                  <a:txBody>
                    <a:bodyPr/>
                    <a:lstStyle/>
                    <a:p>
                      <a:r>
                        <a:rPr lang="en-US" altLang="zh-TW" sz="1050" dirty="0" err="1" smtClean="0">
                          <a:latin typeface="標楷體" panose="03000509000000000000" pitchFamily="65" charset="-120"/>
                          <a:ea typeface="標楷體" panose="03000509000000000000" pitchFamily="65" charset="-120"/>
                        </a:rPr>
                        <a:t>endsWith</a:t>
                      </a:r>
                      <a:r>
                        <a:rPr lang="en-US" altLang="zh-TW" sz="1050" dirty="0" smtClean="0">
                          <a:latin typeface="標楷體" panose="03000509000000000000" pitchFamily="65" charset="-120"/>
                          <a:ea typeface="標楷體" panose="03000509000000000000" pitchFamily="65" charset="-120"/>
                        </a:rPr>
                        <a:t>(String</a:t>
                      </a:r>
                      <a:r>
                        <a:rPr lang="en-US" altLang="zh-TW" sz="1050" baseline="0" dirty="0" smtClean="0">
                          <a:latin typeface="標楷體" panose="03000509000000000000" pitchFamily="65" charset="-120"/>
                          <a:ea typeface="標楷體" panose="03000509000000000000" pitchFamily="65" charset="-120"/>
                        </a:rPr>
                        <a:t> suffix)</a:t>
                      </a:r>
                      <a:endParaRPr lang="zh-TW" altLang="en-US" sz="1050" dirty="0">
                        <a:latin typeface="標楷體" panose="03000509000000000000" pitchFamily="65" charset="-120"/>
                        <a:ea typeface="標楷體" panose="03000509000000000000" pitchFamily="65" charset="-120"/>
                      </a:endParaRPr>
                    </a:p>
                  </a:txBody>
                  <a:tcPr/>
                </a:tc>
                <a:tc>
                  <a:txBody>
                    <a:bodyPr/>
                    <a:lstStyle/>
                    <a:p>
                      <a:r>
                        <a:rPr lang="en-US" altLang="zh-TW" sz="1050" dirty="0" err="1" smtClean="0">
                          <a:latin typeface="標楷體" panose="03000509000000000000" pitchFamily="65" charset="-120"/>
                          <a:ea typeface="標楷體" panose="03000509000000000000" pitchFamily="65" charset="-120"/>
                        </a:rPr>
                        <a:t>boolean</a:t>
                      </a:r>
                      <a:endParaRPr lang="zh-TW" altLang="en-US" sz="1050" dirty="0">
                        <a:latin typeface="標楷體" panose="03000509000000000000" pitchFamily="65" charset="-120"/>
                        <a:ea typeface="標楷體" panose="03000509000000000000" pitchFamily="65" charset="-120"/>
                      </a:endParaRPr>
                    </a:p>
                  </a:txBody>
                  <a:tcPr/>
                </a:tc>
                <a:tc>
                  <a:txBody>
                    <a:bodyPr/>
                    <a:lstStyle/>
                    <a:p>
                      <a:r>
                        <a:rPr lang="zh-TW" altLang="en-US" sz="1050" dirty="0" smtClean="0">
                          <a:latin typeface="標楷體" panose="03000509000000000000" pitchFamily="65" charset="-120"/>
                          <a:ea typeface="標楷體" panose="03000509000000000000" pitchFamily="65" charset="-120"/>
                        </a:rPr>
                        <a:t>要是該字串結尾與所指定的字尾相同的話，則傳回</a:t>
                      </a:r>
                      <a:r>
                        <a:rPr lang="en-US" altLang="zh-TW" sz="1050" dirty="0" smtClean="0">
                          <a:latin typeface="標楷體" panose="03000509000000000000" pitchFamily="65" charset="-120"/>
                          <a:ea typeface="標楷體" panose="03000509000000000000" pitchFamily="65" charset="-120"/>
                        </a:rPr>
                        <a:t>true</a:t>
                      </a:r>
                      <a:endParaRPr lang="zh-TW" altLang="en-US" sz="1050"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10002"/>
                  </a:ext>
                </a:extLst>
              </a:tr>
              <a:tr h="0">
                <a:tc>
                  <a:txBody>
                    <a:bodyPr/>
                    <a:lstStyle/>
                    <a:p>
                      <a:r>
                        <a:rPr lang="en-US" altLang="zh-TW" sz="1050" dirty="0" smtClean="0">
                          <a:latin typeface="標楷體" panose="03000509000000000000" pitchFamily="65" charset="-120"/>
                          <a:ea typeface="標楷體" panose="03000509000000000000" pitchFamily="65" charset="-120"/>
                        </a:rPr>
                        <a:t>equals(Object</a:t>
                      </a:r>
                      <a:r>
                        <a:rPr lang="en-US" altLang="zh-TW" sz="1050" baseline="0" dirty="0" smtClean="0">
                          <a:latin typeface="標楷體" panose="03000509000000000000" pitchFamily="65" charset="-120"/>
                          <a:ea typeface="標楷體" panose="03000509000000000000" pitchFamily="65" charset="-120"/>
                        </a:rPr>
                        <a:t> </a:t>
                      </a:r>
                      <a:r>
                        <a:rPr lang="en-US" altLang="zh-TW" sz="1050" baseline="0" dirty="0" err="1" smtClean="0">
                          <a:latin typeface="標楷體" panose="03000509000000000000" pitchFamily="65" charset="-120"/>
                          <a:ea typeface="標楷體" panose="03000509000000000000" pitchFamily="65" charset="-120"/>
                        </a:rPr>
                        <a:t>anObject</a:t>
                      </a:r>
                      <a:r>
                        <a:rPr lang="en-US" altLang="zh-TW" sz="1050" baseline="0" dirty="0" smtClean="0">
                          <a:latin typeface="標楷體" panose="03000509000000000000" pitchFamily="65" charset="-120"/>
                          <a:ea typeface="標楷體" panose="03000509000000000000" pitchFamily="65" charset="-120"/>
                        </a:rPr>
                        <a:t>)</a:t>
                      </a:r>
                      <a:endParaRPr lang="zh-TW" altLang="en-US" sz="1050" dirty="0">
                        <a:latin typeface="標楷體" panose="03000509000000000000" pitchFamily="65" charset="-120"/>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050" dirty="0" smtClean="0">
                          <a:latin typeface="標楷體" panose="03000509000000000000" pitchFamily="65" charset="-120"/>
                          <a:ea typeface="標楷體" panose="03000509000000000000" pitchFamily="65" charset="-120"/>
                        </a:rPr>
                        <a:t>Boolean</a:t>
                      </a:r>
                      <a:endParaRPr lang="zh-TW" altLang="en-US" sz="1050" dirty="0" smtClean="0">
                        <a:latin typeface="標楷體" panose="03000509000000000000" pitchFamily="65" charset="-120"/>
                        <a:ea typeface="標楷體" panose="03000509000000000000" pitchFamily="65" charset="-120"/>
                      </a:endParaRPr>
                    </a:p>
                  </a:txBody>
                  <a:tcPr/>
                </a:tc>
                <a:tc>
                  <a:txBody>
                    <a:bodyPr/>
                    <a:lstStyle/>
                    <a:p>
                      <a:r>
                        <a:rPr lang="zh-TW" altLang="en-US" sz="1050" dirty="0" smtClean="0">
                          <a:latin typeface="標楷體" panose="03000509000000000000" pitchFamily="65" charset="-120"/>
                          <a:ea typeface="標楷體" panose="03000509000000000000" pitchFamily="65" charset="-120"/>
                        </a:rPr>
                        <a:t>判斷是否為引數的字串</a:t>
                      </a:r>
                      <a:endParaRPr lang="zh-TW" altLang="en-US" sz="1050"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10003"/>
                  </a:ext>
                </a:extLst>
              </a:tr>
              <a:tr h="202292">
                <a:tc>
                  <a:txBody>
                    <a:bodyPr/>
                    <a:lstStyle/>
                    <a:p>
                      <a:r>
                        <a:rPr lang="en-US" altLang="zh-TW" sz="1050" dirty="0" err="1" smtClean="0">
                          <a:latin typeface="標楷體" panose="03000509000000000000" pitchFamily="65" charset="-120"/>
                          <a:ea typeface="標楷體" panose="03000509000000000000" pitchFamily="65" charset="-120"/>
                        </a:rPr>
                        <a:t>equalsIgnoreCase</a:t>
                      </a:r>
                      <a:r>
                        <a:rPr lang="en-US" altLang="zh-TW" sz="1050" dirty="0" smtClean="0">
                          <a:latin typeface="標楷體" panose="03000509000000000000" pitchFamily="65" charset="-120"/>
                          <a:ea typeface="標楷體" panose="03000509000000000000" pitchFamily="65" charset="-120"/>
                        </a:rPr>
                        <a:t>(String</a:t>
                      </a:r>
                      <a:r>
                        <a:rPr lang="en-US" altLang="zh-TW" sz="1050" baseline="0" dirty="0" smtClean="0">
                          <a:latin typeface="標楷體" panose="03000509000000000000" pitchFamily="65" charset="-120"/>
                          <a:ea typeface="標楷體" panose="03000509000000000000" pitchFamily="65" charset="-120"/>
                        </a:rPr>
                        <a:t> </a:t>
                      </a:r>
                      <a:r>
                        <a:rPr lang="en-US" altLang="zh-TW" sz="1050" baseline="0" dirty="0" err="1" smtClean="0">
                          <a:latin typeface="標楷體" panose="03000509000000000000" pitchFamily="65" charset="-120"/>
                          <a:ea typeface="標楷體" panose="03000509000000000000" pitchFamily="65" charset="-120"/>
                        </a:rPr>
                        <a:t>anotherString</a:t>
                      </a:r>
                      <a:r>
                        <a:rPr lang="en-US" altLang="zh-TW" sz="1050" baseline="0" dirty="0" smtClean="0">
                          <a:latin typeface="標楷體" panose="03000509000000000000" pitchFamily="65" charset="-120"/>
                          <a:ea typeface="標楷體" panose="03000509000000000000" pitchFamily="65" charset="-120"/>
                        </a:rPr>
                        <a:t>)</a:t>
                      </a:r>
                      <a:endParaRPr lang="zh-TW" altLang="en-US" sz="1050" dirty="0">
                        <a:latin typeface="標楷體" panose="03000509000000000000" pitchFamily="65" charset="-120"/>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050" dirty="0" err="1" smtClean="0">
                          <a:latin typeface="標楷體" panose="03000509000000000000" pitchFamily="65" charset="-120"/>
                          <a:ea typeface="標楷體" panose="03000509000000000000" pitchFamily="65" charset="-120"/>
                        </a:rPr>
                        <a:t>boolean</a:t>
                      </a:r>
                      <a:endParaRPr lang="zh-TW" altLang="en-US" sz="1050" dirty="0" smtClean="0">
                        <a:latin typeface="標楷體" panose="03000509000000000000" pitchFamily="65" charset="-120"/>
                        <a:ea typeface="標楷體" panose="03000509000000000000" pitchFamily="65" charset="-120"/>
                      </a:endParaRPr>
                    </a:p>
                  </a:txBody>
                  <a:tcPr/>
                </a:tc>
                <a:tc>
                  <a:txBody>
                    <a:bodyPr/>
                    <a:lstStyle/>
                    <a:p>
                      <a:r>
                        <a:rPr lang="zh-TW" altLang="en-US" sz="1050" dirty="0" smtClean="0">
                          <a:latin typeface="標楷體" panose="03000509000000000000" pitchFamily="65" charset="-120"/>
                          <a:ea typeface="標楷體" panose="03000509000000000000" pitchFamily="65" charset="-120"/>
                        </a:rPr>
                        <a:t>將字串與另一個物件做比較，但忽略大小寫</a:t>
                      </a:r>
                      <a:endParaRPr lang="zh-TW" altLang="en-US" sz="1050"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10004"/>
                  </a:ext>
                </a:extLst>
              </a:tr>
              <a:tr h="150852">
                <a:tc>
                  <a:txBody>
                    <a:bodyPr/>
                    <a:lstStyle/>
                    <a:p>
                      <a:r>
                        <a:rPr lang="en-US" altLang="zh-TW" sz="1050" dirty="0" err="1" smtClean="0">
                          <a:latin typeface="標楷體" panose="03000509000000000000" pitchFamily="65" charset="-120"/>
                          <a:ea typeface="標楷體" panose="03000509000000000000" pitchFamily="65" charset="-120"/>
                        </a:rPr>
                        <a:t>indexOf</a:t>
                      </a:r>
                      <a:r>
                        <a:rPr lang="en-US" altLang="zh-TW" sz="1050" dirty="0" smtClean="0">
                          <a:latin typeface="標楷體" panose="03000509000000000000" pitchFamily="65" charset="-120"/>
                          <a:ea typeface="標楷體" panose="03000509000000000000" pitchFamily="65" charset="-120"/>
                        </a:rPr>
                        <a:t>(int </a:t>
                      </a:r>
                      <a:r>
                        <a:rPr lang="en-US" altLang="zh-TW" sz="1050" dirty="0" err="1" smtClean="0">
                          <a:latin typeface="標楷體" panose="03000509000000000000" pitchFamily="65" charset="-120"/>
                          <a:ea typeface="標楷體" panose="03000509000000000000" pitchFamily="65" charset="-120"/>
                        </a:rPr>
                        <a:t>ch</a:t>
                      </a:r>
                      <a:r>
                        <a:rPr lang="en-US" altLang="zh-TW" sz="1050" dirty="0" smtClean="0">
                          <a:latin typeface="標楷體" panose="03000509000000000000" pitchFamily="65" charset="-120"/>
                          <a:ea typeface="標楷體" panose="03000509000000000000" pitchFamily="65" charset="-120"/>
                        </a:rPr>
                        <a:t>)</a:t>
                      </a:r>
                      <a:endParaRPr lang="zh-TW" altLang="en-US" sz="1050" dirty="0">
                        <a:latin typeface="標楷體" panose="03000509000000000000" pitchFamily="65" charset="-120"/>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050" dirty="0" smtClean="0">
                          <a:latin typeface="標楷體" panose="03000509000000000000" pitchFamily="65" charset="-120"/>
                          <a:ea typeface="標楷體" panose="03000509000000000000" pitchFamily="65" charset="-120"/>
                        </a:rPr>
                        <a:t>int</a:t>
                      </a:r>
                      <a:endParaRPr lang="zh-TW" altLang="en-US" sz="1050" dirty="0" smtClean="0">
                        <a:latin typeface="標楷體" panose="03000509000000000000" pitchFamily="65" charset="-120"/>
                        <a:ea typeface="標楷體" panose="03000509000000000000" pitchFamily="65" charset="-120"/>
                      </a:endParaRPr>
                    </a:p>
                  </a:txBody>
                  <a:tcPr/>
                </a:tc>
                <a:tc>
                  <a:txBody>
                    <a:bodyPr/>
                    <a:lstStyle/>
                    <a:p>
                      <a:r>
                        <a:rPr lang="zh-TW" altLang="en-US" sz="1050" dirty="0" smtClean="0">
                          <a:latin typeface="標楷體" panose="03000509000000000000" pitchFamily="65" charset="-120"/>
                          <a:ea typeface="標楷體" panose="03000509000000000000" pitchFamily="65" charset="-120"/>
                        </a:rPr>
                        <a:t>根據指定字元找出它第一個出現在字串中的索引位置</a:t>
                      </a:r>
                      <a:endParaRPr lang="zh-TW" altLang="en-US" sz="1050"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10005"/>
                  </a:ext>
                </a:extLst>
              </a:tr>
              <a:tr h="187424">
                <a:tc>
                  <a:txBody>
                    <a:bodyPr/>
                    <a:lstStyle/>
                    <a:p>
                      <a:r>
                        <a:rPr lang="en-US" altLang="zh-TW" sz="1050" dirty="0" err="1" smtClean="0">
                          <a:latin typeface="標楷體" panose="03000509000000000000" pitchFamily="65" charset="-120"/>
                          <a:ea typeface="標楷體" panose="03000509000000000000" pitchFamily="65" charset="-120"/>
                        </a:rPr>
                        <a:t>indexOf</a:t>
                      </a:r>
                      <a:r>
                        <a:rPr lang="en-US" altLang="zh-TW" sz="1050" dirty="0" smtClean="0">
                          <a:latin typeface="標楷體" panose="03000509000000000000" pitchFamily="65" charset="-120"/>
                          <a:ea typeface="標楷體" panose="03000509000000000000" pitchFamily="65" charset="-120"/>
                        </a:rPr>
                        <a:t>(String</a:t>
                      </a:r>
                      <a:r>
                        <a:rPr lang="en-US" altLang="zh-TW" sz="1050" baseline="0" dirty="0" smtClean="0">
                          <a:latin typeface="標楷體" panose="03000509000000000000" pitchFamily="65" charset="-120"/>
                          <a:ea typeface="標楷體" panose="03000509000000000000" pitchFamily="65" charset="-120"/>
                        </a:rPr>
                        <a:t> </a:t>
                      </a:r>
                      <a:r>
                        <a:rPr lang="en-US" altLang="zh-TW" sz="1050" baseline="0" dirty="0" err="1" smtClean="0">
                          <a:latin typeface="標楷體" panose="03000509000000000000" pitchFamily="65" charset="-120"/>
                          <a:ea typeface="標楷體" panose="03000509000000000000" pitchFamily="65" charset="-120"/>
                        </a:rPr>
                        <a:t>str</a:t>
                      </a:r>
                      <a:r>
                        <a:rPr lang="en-US" altLang="zh-TW" sz="1050" baseline="0" dirty="0" smtClean="0">
                          <a:latin typeface="標楷體" panose="03000509000000000000" pitchFamily="65" charset="-120"/>
                          <a:ea typeface="標楷體" panose="03000509000000000000" pitchFamily="65" charset="-120"/>
                        </a:rPr>
                        <a:t>)</a:t>
                      </a:r>
                      <a:endParaRPr lang="zh-TW" altLang="en-US" sz="1050" dirty="0">
                        <a:latin typeface="標楷體" panose="03000509000000000000" pitchFamily="65" charset="-120"/>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050" dirty="0" smtClean="0">
                          <a:latin typeface="標楷體" panose="03000509000000000000" pitchFamily="65" charset="-120"/>
                          <a:ea typeface="標楷體" panose="03000509000000000000" pitchFamily="65" charset="-120"/>
                        </a:rPr>
                        <a:t>int</a:t>
                      </a:r>
                      <a:endParaRPr lang="zh-TW" altLang="en-US" sz="1050" dirty="0" smtClean="0">
                        <a:latin typeface="標楷體" panose="03000509000000000000" pitchFamily="65" charset="-120"/>
                        <a:ea typeface="標楷體" panose="03000509000000000000" pitchFamily="65" charset="-120"/>
                      </a:endParaRPr>
                    </a:p>
                  </a:txBody>
                  <a:tcPr/>
                </a:tc>
                <a:tc>
                  <a:txBody>
                    <a:bodyPr/>
                    <a:lstStyle/>
                    <a:p>
                      <a:r>
                        <a:rPr lang="zh-TW" altLang="en-US" sz="1050" dirty="0" smtClean="0">
                          <a:latin typeface="標楷體" panose="03000509000000000000" pitchFamily="65" charset="-120"/>
                          <a:ea typeface="標楷體" panose="03000509000000000000" pitchFamily="65" charset="-120"/>
                        </a:rPr>
                        <a:t>根據指定字元找出它第一個出現在字串中的索引位置，而且是從指定的索引值開始搜尋</a:t>
                      </a:r>
                      <a:endParaRPr lang="zh-TW" altLang="en-US" sz="1050"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10006"/>
                  </a:ext>
                </a:extLst>
              </a:tr>
              <a:tr h="207992">
                <a:tc>
                  <a:txBody>
                    <a:bodyPr/>
                    <a:lstStyle/>
                    <a:p>
                      <a:r>
                        <a:rPr lang="en-US" altLang="zh-TW" sz="1050" dirty="0" err="1" smtClean="0">
                          <a:latin typeface="標楷體" panose="03000509000000000000" pitchFamily="65" charset="-120"/>
                          <a:ea typeface="標楷體" panose="03000509000000000000" pitchFamily="65" charset="-120"/>
                        </a:rPr>
                        <a:t>lastIndex</a:t>
                      </a:r>
                      <a:r>
                        <a:rPr lang="en-US" altLang="zh-TW" sz="1050" dirty="0" smtClean="0">
                          <a:latin typeface="標楷體" panose="03000509000000000000" pitchFamily="65" charset="-120"/>
                          <a:ea typeface="標楷體" panose="03000509000000000000" pitchFamily="65" charset="-120"/>
                        </a:rPr>
                        <a:t>(int</a:t>
                      </a:r>
                      <a:r>
                        <a:rPr lang="en-US" altLang="zh-TW" sz="1050" baseline="0" dirty="0" smtClean="0">
                          <a:latin typeface="標楷體" panose="03000509000000000000" pitchFamily="65" charset="-120"/>
                          <a:ea typeface="標楷體" panose="03000509000000000000" pitchFamily="65" charset="-120"/>
                        </a:rPr>
                        <a:t> </a:t>
                      </a:r>
                      <a:r>
                        <a:rPr lang="en-US" altLang="zh-TW" sz="1050" baseline="0" dirty="0" err="1" smtClean="0">
                          <a:latin typeface="標楷體" panose="03000509000000000000" pitchFamily="65" charset="-120"/>
                          <a:ea typeface="標楷體" panose="03000509000000000000" pitchFamily="65" charset="-120"/>
                        </a:rPr>
                        <a:t>ch</a:t>
                      </a:r>
                      <a:r>
                        <a:rPr lang="en-US" altLang="zh-TW" sz="1050" baseline="0" dirty="0" smtClean="0">
                          <a:latin typeface="標楷體" panose="03000509000000000000" pitchFamily="65" charset="-120"/>
                          <a:ea typeface="標楷體" panose="03000509000000000000" pitchFamily="65" charset="-120"/>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050" dirty="0" smtClean="0">
                          <a:latin typeface="標楷體" panose="03000509000000000000" pitchFamily="65" charset="-120"/>
                          <a:ea typeface="標楷體" panose="03000509000000000000" pitchFamily="65" charset="-120"/>
                        </a:rPr>
                        <a:t>int</a:t>
                      </a:r>
                      <a:endParaRPr lang="zh-TW" altLang="en-US" sz="1050" dirty="0" smtClean="0">
                        <a:latin typeface="標楷體" panose="03000509000000000000" pitchFamily="65" charset="-120"/>
                        <a:ea typeface="標楷體" panose="03000509000000000000" pitchFamily="65" charset="-120"/>
                      </a:endParaRPr>
                    </a:p>
                  </a:txBody>
                  <a:tcPr/>
                </a:tc>
                <a:tc>
                  <a:txBody>
                    <a:bodyPr/>
                    <a:lstStyle/>
                    <a:p>
                      <a:r>
                        <a:rPr lang="zh-TW" altLang="en-US" sz="1050" dirty="0" smtClean="0">
                          <a:latin typeface="標楷體" panose="03000509000000000000" pitchFamily="65" charset="-120"/>
                          <a:ea typeface="標楷體" panose="03000509000000000000" pitchFamily="65" charset="-120"/>
                        </a:rPr>
                        <a:t>根據指定字元找出它最後出現在字串中的索引位置</a:t>
                      </a:r>
                      <a:endParaRPr lang="zh-TW" altLang="en-US" sz="1050"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10007"/>
                  </a:ext>
                </a:extLst>
              </a:tr>
              <a:tr h="244564">
                <a:tc>
                  <a:txBody>
                    <a:bodyPr/>
                    <a:lstStyle/>
                    <a:p>
                      <a:r>
                        <a:rPr lang="en-US" altLang="zh-TW" sz="1050" dirty="0" err="1" smtClean="0">
                          <a:latin typeface="標楷體" panose="03000509000000000000" pitchFamily="65" charset="-120"/>
                          <a:ea typeface="標楷體" panose="03000509000000000000" pitchFamily="65" charset="-120"/>
                        </a:rPr>
                        <a:t>lastIndex</a:t>
                      </a:r>
                      <a:r>
                        <a:rPr lang="en-US" altLang="zh-TW" sz="1050" dirty="0" smtClean="0">
                          <a:latin typeface="標楷體" panose="03000509000000000000" pitchFamily="65" charset="-120"/>
                          <a:ea typeface="標楷體" panose="03000509000000000000" pitchFamily="65" charset="-120"/>
                        </a:rPr>
                        <a:t>(String</a:t>
                      </a:r>
                      <a:r>
                        <a:rPr lang="en-US" altLang="zh-TW" sz="1050" baseline="0" dirty="0" smtClean="0">
                          <a:latin typeface="標楷體" panose="03000509000000000000" pitchFamily="65" charset="-120"/>
                          <a:ea typeface="標楷體" panose="03000509000000000000" pitchFamily="65" charset="-120"/>
                        </a:rPr>
                        <a:t> </a:t>
                      </a:r>
                      <a:r>
                        <a:rPr lang="en-US" altLang="zh-TW" sz="1050" baseline="0" dirty="0" err="1" smtClean="0">
                          <a:latin typeface="標楷體" panose="03000509000000000000" pitchFamily="65" charset="-120"/>
                          <a:ea typeface="標楷體" panose="03000509000000000000" pitchFamily="65" charset="-120"/>
                        </a:rPr>
                        <a:t>str</a:t>
                      </a:r>
                      <a:r>
                        <a:rPr lang="en-US" altLang="zh-TW" sz="1050" baseline="0" dirty="0" smtClean="0">
                          <a:latin typeface="標楷體" panose="03000509000000000000" pitchFamily="65" charset="-120"/>
                          <a:ea typeface="標楷體" panose="03000509000000000000" pitchFamily="65" charset="-120"/>
                        </a:rPr>
                        <a:t>)</a:t>
                      </a:r>
                      <a:endParaRPr lang="zh-TW" altLang="en-US" sz="1050" dirty="0">
                        <a:latin typeface="標楷體" panose="03000509000000000000" pitchFamily="65" charset="-120"/>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050" dirty="0" smtClean="0">
                          <a:latin typeface="標楷體" panose="03000509000000000000" pitchFamily="65" charset="-120"/>
                          <a:ea typeface="標楷體" panose="03000509000000000000" pitchFamily="65" charset="-120"/>
                        </a:rPr>
                        <a:t>int</a:t>
                      </a:r>
                      <a:endParaRPr lang="zh-TW" altLang="en-US" sz="1050" dirty="0" smtClean="0">
                        <a:latin typeface="標楷體" panose="03000509000000000000" pitchFamily="65" charset="-120"/>
                        <a:ea typeface="標楷體" panose="03000509000000000000" pitchFamily="65" charset="-120"/>
                      </a:endParaRPr>
                    </a:p>
                  </a:txBody>
                  <a:tcPr/>
                </a:tc>
                <a:tc>
                  <a:txBody>
                    <a:bodyPr/>
                    <a:lstStyle/>
                    <a:p>
                      <a:r>
                        <a:rPr lang="zh-TW" altLang="en-US" sz="1050" dirty="0" smtClean="0">
                          <a:latin typeface="標楷體" panose="03000509000000000000" pitchFamily="65" charset="-120"/>
                          <a:ea typeface="標楷體" panose="03000509000000000000" pitchFamily="65" charset="-120"/>
                        </a:rPr>
                        <a:t>根據指定字元找出它最後出現在字串中的索引位置，而且是從指定的索引值開始搜尋</a:t>
                      </a:r>
                      <a:endParaRPr lang="zh-TW" altLang="en-US" sz="1050"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10008"/>
                  </a:ext>
                </a:extLst>
              </a:tr>
              <a:tr h="121116">
                <a:tc>
                  <a:txBody>
                    <a:bodyPr/>
                    <a:lstStyle/>
                    <a:p>
                      <a:r>
                        <a:rPr lang="en-US" altLang="zh-TW" sz="1050" dirty="0" smtClean="0">
                          <a:latin typeface="標楷體" panose="03000509000000000000" pitchFamily="65" charset="-120"/>
                          <a:ea typeface="標楷體" panose="03000509000000000000" pitchFamily="65" charset="-120"/>
                        </a:rPr>
                        <a:t>length()</a:t>
                      </a:r>
                      <a:endParaRPr lang="zh-TW" altLang="en-US" sz="1050" dirty="0">
                        <a:latin typeface="標楷體" panose="03000509000000000000" pitchFamily="65" charset="-120"/>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050" dirty="0" smtClean="0">
                          <a:latin typeface="標楷體" panose="03000509000000000000" pitchFamily="65" charset="-120"/>
                          <a:ea typeface="標楷體" panose="03000509000000000000" pitchFamily="65" charset="-120"/>
                        </a:rPr>
                        <a:t>int</a:t>
                      </a:r>
                      <a:endParaRPr lang="zh-TW" altLang="en-US" sz="1050" dirty="0" smtClean="0">
                        <a:latin typeface="標楷體" panose="03000509000000000000" pitchFamily="65" charset="-120"/>
                        <a:ea typeface="標楷體" panose="03000509000000000000" pitchFamily="65" charset="-120"/>
                      </a:endParaRPr>
                    </a:p>
                  </a:txBody>
                  <a:tcPr/>
                </a:tc>
                <a:tc>
                  <a:txBody>
                    <a:bodyPr/>
                    <a:lstStyle/>
                    <a:p>
                      <a:r>
                        <a:rPr lang="zh-TW" altLang="en-US" sz="1050" dirty="0" smtClean="0">
                          <a:latin typeface="標楷體" panose="03000509000000000000" pitchFamily="65" charset="-120"/>
                          <a:ea typeface="標楷體" panose="03000509000000000000" pitchFamily="65" charset="-120"/>
                        </a:rPr>
                        <a:t>取得字串的長度</a:t>
                      </a:r>
                      <a:endParaRPr lang="zh-TW" altLang="en-US" sz="1050"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10009"/>
                  </a:ext>
                </a:extLst>
              </a:tr>
              <a:tr h="0">
                <a:tc>
                  <a:txBody>
                    <a:bodyPr/>
                    <a:lstStyle/>
                    <a:p>
                      <a:r>
                        <a:rPr lang="en-US" altLang="zh-TW" sz="1050" dirty="0" smtClean="0">
                          <a:latin typeface="標楷體" panose="03000509000000000000" pitchFamily="65" charset="-120"/>
                          <a:ea typeface="標楷體" panose="03000509000000000000" pitchFamily="65" charset="-120"/>
                        </a:rPr>
                        <a:t>Substring(int </a:t>
                      </a:r>
                      <a:r>
                        <a:rPr lang="en-US" altLang="zh-TW" sz="1050" dirty="0" err="1" smtClean="0">
                          <a:latin typeface="標楷體" panose="03000509000000000000" pitchFamily="65" charset="-120"/>
                          <a:ea typeface="標楷體" panose="03000509000000000000" pitchFamily="65" charset="-120"/>
                        </a:rPr>
                        <a:t>beginIndex</a:t>
                      </a:r>
                      <a:r>
                        <a:rPr lang="en-US" altLang="zh-TW" sz="1050" dirty="0" smtClean="0">
                          <a:latin typeface="標楷體" panose="03000509000000000000" pitchFamily="65" charset="-120"/>
                          <a:ea typeface="標楷體" panose="03000509000000000000" pitchFamily="65" charset="-120"/>
                        </a:rPr>
                        <a:t>)</a:t>
                      </a:r>
                      <a:endParaRPr lang="zh-TW" altLang="en-US" sz="1050" dirty="0">
                        <a:latin typeface="標楷體" panose="03000509000000000000" pitchFamily="65" charset="-120"/>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050" dirty="0" smtClean="0">
                          <a:latin typeface="標楷體" panose="03000509000000000000" pitchFamily="65" charset="-120"/>
                          <a:ea typeface="標楷體" panose="03000509000000000000" pitchFamily="65" charset="-120"/>
                        </a:rPr>
                        <a:t>String</a:t>
                      </a:r>
                      <a:endParaRPr lang="zh-TW" altLang="en-US" sz="1050" dirty="0" smtClean="0">
                        <a:latin typeface="標楷體" panose="03000509000000000000" pitchFamily="65" charset="-120"/>
                        <a:ea typeface="標楷體" panose="03000509000000000000" pitchFamily="65" charset="-120"/>
                      </a:endParaRPr>
                    </a:p>
                  </a:txBody>
                  <a:tcPr/>
                </a:tc>
                <a:tc>
                  <a:txBody>
                    <a:bodyPr/>
                    <a:lstStyle/>
                    <a:p>
                      <a:r>
                        <a:rPr lang="zh-TW" altLang="en-US" sz="1050" dirty="0" smtClean="0">
                          <a:latin typeface="標楷體" panose="03000509000000000000" pitchFamily="65" charset="-120"/>
                          <a:ea typeface="標楷體" panose="03000509000000000000" pitchFamily="65" charset="-120"/>
                        </a:rPr>
                        <a:t>根據指定的位置索引產生子字串</a:t>
                      </a:r>
                      <a:endParaRPr lang="zh-TW" altLang="en-US" sz="1050"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10010"/>
                  </a:ext>
                </a:extLst>
              </a:tr>
              <a:tr h="194260">
                <a:tc>
                  <a:txBody>
                    <a:bodyPr/>
                    <a:lstStyle/>
                    <a:p>
                      <a:r>
                        <a:rPr lang="en-US" altLang="zh-TW" sz="1050" dirty="0" smtClean="0">
                          <a:latin typeface="標楷體" panose="03000509000000000000" pitchFamily="65" charset="-120"/>
                          <a:ea typeface="標楷體" panose="03000509000000000000" pitchFamily="65" charset="-120"/>
                        </a:rPr>
                        <a:t>Substring(int </a:t>
                      </a:r>
                      <a:r>
                        <a:rPr lang="en-US" altLang="zh-TW" sz="1050" dirty="0" err="1" smtClean="0">
                          <a:latin typeface="標楷體" panose="03000509000000000000" pitchFamily="65" charset="-120"/>
                          <a:ea typeface="標楷體" panose="03000509000000000000" pitchFamily="65" charset="-120"/>
                        </a:rPr>
                        <a:t>beginIndex</a:t>
                      </a:r>
                      <a:r>
                        <a:rPr lang="en-US" altLang="zh-TW" sz="1050" dirty="0" smtClean="0">
                          <a:latin typeface="標楷體" panose="03000509000000000000" pitchFamily="65" charset="-120"/>
                          <a:ea typeface="標楷體" panose="03000509000000000000" pitchFamily="65" charset="-120"/>
                        </a:rPr>
                        <a:t>, int </a:t>
                      </a:r>
                      <a:r>
                        <a:rPr lang="en-US" altLang="zh-TW" sz="1050" dirty="0" err="1" smtClean="0">
                          <a:latin typeface="標楷體" panose="03000509000000000000" pitchFamily="65" charset="-120"/>
                          <a:ea typeface="標楷體" panose="03000509000000000000" pitchFamily="65" charset="-120"/>
                        </a:rPr>
                        <a:t>endIndex</a:t>
                      </a:r>
                      <a:r>
                        <a:rPr lang="en-US" altLang="zh-TW" sz="1050" dirty="0" smtClean="0">
                          <a:latin typeface="標楷體" panose="03000509000000000000" pitchFamily="65" charset="-120"/>
                          <a:ea typeface="標楷體" panose="03000509000000000000" pitchFamily="65" charset="-120"/>
                        </a:rPr>
                        <a:t>)</a:t>
                      </a:r>
                      <a:endParaRPr lang="zh-TW" altLang="en-US" sz="1050" dirty="0">
                        <a:latin typeface="標楷體" panose="03000509000000000000" pitchFamily="65" charset="-120"/>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050" dirty="0" smtClean="0">
                          <a:latin typeface="標楷體" panose="03000509000000000000" pitchFamily="65" charset="-120"/>
                          <a:ea typeface="標楷體" panose="03000509000000000000" pitchFamily="65" charset="-120"/>
                        </a:rPr>
                        <a:t>String</a:t>
                      </a:r>
                      <a:endParaRPr lang="zh-TW" altLang="en-US" sz="1050" dirty="0" smtClean="0">
                        <a:latin typeface="標楷體" panose="03000509000000000000" pitchFamily="65" charset="-120"/>
                        <a:ea typeface="標楷體" panose="03000509000000000000" pitchFamily="65" charset="-120"/>
                      </a:endParaRPr>
                    </a:p>
                  </a:txBody>
                  <a:tcPr/>
                </a:tc>
                <a:tc>
                  <a:txBody>
                    <a:bodyPr/>
                    <a:lstStyle/>
                    <a:p>
                      <a:r>
                        <a:rPr lang="zh-TW" altLang="en-US" sz="1050" dirty="0" smtClean="0">
                          <a:latin typeface="標楷體" panose="03000509000000000000" pitchFamily="65" charset="-120"/>
                          <a:ea typeface="標楷體" panose="03000509000000000000" pitchFamily="65" charset="-120"/>
                        </a:rPr>
                        <a:t>根據指定的位置索引產生子字串，可指定起始和結束的索引位置</a:t>
                      </a:r>
                      <a:endParaRPr lang="zh-TW" altLang="en-US" sz="1050"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10011"/>
                  </a:ext>
                </a:extLst>
              </a:tr>
              <a:tr h="142820">
                <a:tc>
                  <a:txBody>
                    <a:bodyPr/>
                    <a:lstStyle/>
                    <a:p>
                      <a:r>
                        <a:rPr lang="en-US" altLang="zh-TW" sz="1050" dirty="0" err="1" smtClean="0">
                          <a:latin typeface="標楷體" panose="03000509000000000000" pitchFamily="65" charset="-120"/>
                          <a:ea typeface="標楷體" panose="03000509000000000000" pitchFamily="65" charset="-120"/>
                        </a:rPr>
                        <a:t>startsWith</a:t>
                      </a:r>
                      <a:r>
                        <a:rPr lang="en-US" altLang="zh-TW" sz="1050" dirty="0" smtClean="0">
                          <a:latin typeface="標楷體" panose="03000509000000000000" pitchFamily="65" charset="-120"/>
                          <a:ea typeface="標楷體" panose="03000509000000000000" pitchFamily="65" charset="-120"/>
                        </a:rPr>
                        <a:t>(String prefix)</a:t>
                      </a:r>
                      <a:endParaRPr lang="zh-TW" altLang="en-US" sz="1050" dirty="0">
                        <a:latin typeface="標楷體" panose="03000509000000000000" pitchFamily="65" charset="-120"/>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050" dirty="0" err="1" smtClean="0">
                          <a:latin typeface="標楷體" panose="03000509000000000000" pitchFamily="65" charset="-120"/>
                          <a:ea typeface="標楷體" panose="03000509000000000000" pitchFamily="65" charset="-120"/>
                        </a:rPr>
                        <a:t>boolean</a:t>
                      </a:r>
                      <a:endParaRPr lang="zh-TW" altLang="en-US" sz="1050" dirty="0" smtClean="0">
                        <a:latin typeface="標楷體" panose="03000509000000000000" pitchFamily="65" charset="-120"/>
                        <a:ea typeface="標楷體" panose="03000509000000000000" pitchFamily="65" charset="-120"/>
                      </a:endParaRPr>
                    </a:p>
                  </a:txBody>
                  <a:tcPr/>
                </a:tc>
                <a:tc>
                  <a:txBody>
                    <a:bodyPr/>
                    <a:lstStyle/>
                    <a:p>
                      <a:r>
                        <a:rPr lang="zh-TW" altLang="en-US" sz="1050" dirty="0" smtClean="0">
                          <a:latin typeface="標楷體" panose="03000509000000000000" pitchFamily="65" charset="-120"/>
                          <a:ea typeface="標楷體" panose="03000509000000000000" pitchFamily="65" charset="-120"/>
                        </a:rPr>
                        <a:t>測試該字串是否以指定的字首開頭</a:t>
                      </a:r>
                      <a:endParaRPr lang="zh-TW" altLang="en-US" sz="1050"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10012"/>
                  </a:ext>
                </a:extLst>
              </a:tr>
              <a:tr h="179392">
                <a:tc>
                  <a:txBody>
                    <a:bodyPr/>
                    <a:lstStyle/>
                    <a:p>
                      <a:r>
                        <a:rPr lang="en-US" altLang="zh-TW" sz="1050" dirty="0" err="1" smtClean="0">
                          <a:latin typeface="標楷體" panose="03000509000000000000" pitchFamily="65" charset="-120"/>
                          <a:ea typeface="標楷體" panose="03000509000000000000" pitchFamily="65" charset="-120"/>
                        </a:rPr>
                        <a:t>toLowerCase</a:t>
                      </a:r>
                      <a:r>
                        <a:rPr lang="en-US" altLang="zh-TW" sz="1050" dirty="0" smtClean="0">
                          <a:latin typeface="標楷體" panose="03000509000000000000" pitchFamily="65" charset="-120"/>
                          <a:ea typeface="標楷體" panose="03000509000000000000" pitchFamily="65" charset="-120"/>
                        </a:rPr>
                        <a:t>()</a:t>
                      </a:r>
                      <a:endParaRPr lang="zh-TW" altLang="en-US" sz="1050" dirty="0">
                        <a:latin typeface="標楷體" panose="03000509000000000000" pitchFamily="65" charset="-120"/>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050" dirty="0" smtClean="0">
                          <a:latin typeface="標楷體" panose="03000509000000000000" pitchFamily="65" charset="-120"/>
                          <a:ea typeface="標楷體" panose="03000509000000000000" pitchFamily="65" charset="-120"/>
                        </a:rPr>
                        <a:t>String</a:t>
                      </a:r>
                      <a:endParaRPr lang="zh-TW" altLang="en-US" sz="1050" dirty="0" smtClean="0">
                        <a:latin typeface="標楷體" panose="03000509000000000000" pitchFamily="65" charset="-120"/>
                        <a:ea typeface="標楷體" panose="03000509000000000000" pitchFamily="65" charset="-120"/>
                      </a:endParaRPr>
                    </a:p>
                  </a:txBody>
                  <a:tcPr/>
                </a:tc>
                <a:tc>
                  <a:txBody>
                    <a:bodyPr/>
                    <a:lstStyle/>
                    <a:p>
                      <a:r>
                        <a:rPr lang="zh-TW" altLang="en-US" sz="1050" dirty="0" smtClean="0">
                          <a:latin typeface="標楷體" panose="03000509000000000000" pitchFamily="65" charset="-120"/>
                          <a:ea typeface="標楷體" panose="03000509000000000000" pitchFamily="65" charset="-120"/>
                        </a:rPr>
                        <a:t>將</a:t>
                      </a:r>
                      <a:r>
                        <a:rPr lang="en-US" altLang="zh-TW" sz="1050" dirty="0" smtClean="0">
                          <a:latin typeface="標楷體" panose="03000509000000000000" pitchFamily="65" charset="-120"/>
                          <a:ea typeface="標楷體" panose="03000509000000000000" pitchFamily="65" charset="-120"/>
                        </a:rPr>
                        <a:t>String</a:t>
                      </a:r>
                      <a:r>
                        <a:rPr lang="zh-TW" altLang="en-US" sz="1050" dirty="0" smtClean="0">
                          <a:latin typeface="標楷體" panose="03000509000000000000" pitchFamily="65" charset="-120"/>
                          <a:ea typeface="標楷體" panose="03000509000000000000" pitchFamily="65" charset="-120"/>
                        </a:rPr>
                        <a:t>物件裡面的所有字元轉換為小寫</a:t>
                      </a:r>
                      <a:endParaRPr lang="zh-TW" altLang="en-US" sz="1050"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10013"/>
                  </a:ext>
                </a:extLst>
              </a:tr>
              <a:tr h="215964">
                <a:tc>
                  <a:txBody>
                    <a:bodyPr/>
                    <a:lstStyle/>
                    <a:p>
                      <a:r>
                        <a:rPr lang="en-US" altLang="zh-TW" sz="1050" dirty="0" err="1" smtClean="0">
                          <a:latin typeface="標楷體" panose="03000509000000000000" pitchFamily="65" charset="-120"/>
                          <a:ea typeface="標楷體" panose="03000509000000000000" pitchFamily="65" charset="-120"/>
                        </a:rPr>
                        <a:t>toUpperCase</a:t>
                      </a:r>
                      <a:r>
                        <a:rPr lang="en-US" altLang="zh-TW" sz="1050" dirty="0" smtClean="0">
                          <a:latin typeface="標楷體" panose="03000509000000000000" pitchFamily="65" charset="-120"/>
                          <a:ea typeface="標楷體" panose="03000509000000000000" pitchFamily="65" charset="-120"/>
                        </a:rPr>
                        <a:t>()</a:t>
                      </a:r>
                      <a:endParaRPr lang="zh-TW" altLang="en-US" sz="1050" dirty="0">
                        <a:latin typeface="標楷體" panose="03000509000000000000" pitchFamily="65" charset="-120"/>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050" dirty="0" smtClean="0">
                          <a:latin typeface="標楷體" panose="03000509000000000000" pitchFamily="65" charset="-120"/>
                          <a:ea typeface="標楷體" panose="03000509000000000000" pitchFamily="65" charset="-120"/>
                        </a:rPr>
                        <a:t>String</a:t>
                      </a:r>
                      <a:endParaRPr lang="zh-TW" altLang="en-US" sz="1050" dirty="0" smtClean="0">
                        <a:latin typeface="標楷體" panose="03000509000000000000" pitchFamily="65" charset="-120"/>
                        <a:ea typeface="標楷體" panose="03000509000000000000" pitchFamily="65" charset="-120"/>
                      </a:endParaRPr>
                    </a:p>
                  </a:txBody>
                  <a:tcPr/>
                </a:tc>
                <a:tc>
                  <a:txBody>
                    <a:bodyPr/>
                    <a:lstStyle/>
                    <a:p>
                      <a:r>
                        <a:rPr lang="zh-TW" altLang="en-US" sz="1050" dirty="0" smtClean="0">
                          <a:latin typeface="標楷體" panose="03000509000000000000" pitchFamily="65" charset="-120"/>
                          <a:ea typeface="標楷體" panose="03000509000000000000" pitchFamily="65" charset="-120"/>
                        </a:rPr>
                        <a:t>將</a:t>
                      </a:r>
                      <a:r>
                        <a:rPr lang="en-US" altLang="zh-TW" sz="1050" dirty="0" smtClean="0">
                          <a:latin typeface="標楷體" panose="03000509000000000000" pitchFamily="65" charset="-120"/>
                          <a:ea typeface="標楷體" panose="03000509000000000000" pitchFamily="65" charset="-120"/>
                        </a:rPr>
                        <a:t>String</a:t>
                      </a:r>
                      <a:r>
                        <a:rPr lang="zh-TW" altLang="en-US" sz="1050" dirty="0" smtClean="0">
                          <a:latin typeface="標楷體" panose="03000509000000000000" pitchFamily="65" charset="-120"/>
                          <a:ea typeface="標楷體" panose="03000509000000000000" pitchFamily="65" charset="-120"/>
                        </a:rPr>
                        <a:t>物件裡面的所有字元轉換為大寫</a:t>
                      </a:r>
                      <a:endParaRPr lang="zh-TW" altLang="en-US" sz="1050"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19730429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3.3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類別的應用方式</a:t>
            </a:r>
            <a:endParaRPr lang="zh-TW" altLang="en-US" dirty="0" smtClean="0">
              <a:ea typeface="標楷體" panose="03000509000000000000" pitchFamily="65" charset="-120"/>
              <a:cs typeface="Times New Roman" panose="02020603050405020304" pitchFamily="18" charset="0"/>
            </a:endParaRPr>
          </a:p>
        </p:txBody>
      </p:sp>
      <p:sp>
        <p:nvSpPr>
          <p:cNvPr id="27653" name="頁尾版面配置區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r>
              <a:rPr lang="en-US" altLang="zh-TW" smtClean="0">
                <a:latin typeface="Courier New" panose="02070309020205020404" pitchFamily="49" charset="0"/>
              </a:rPr>
              <a:t>NTUT MMS LAB</a:t>
            </a:r>
          </a:p>
        </p:txBody>
      </p:sp>
      <p:sp>
        <p:nvSpPr>
          <p:cNvPr id="27654"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fld id="{7E08ABBE-1CEA-4E99-808E-B4AE375462A4}" type="slidenum">
              <a:rPr lang="en-US" altLang="zh-TW">
                <a:latin typeface="Courier New" panose="02070309020205020404" pitchFamily="49" charset="0"/>
              </a:rPr>
              <a:pPr eaLnBrk="1" hangingPunct="1"/>
              <a:t>36</a:t>
            </a:fld>
            <a:endParaRPr lang="en-US" altLang="zh-TW">
              <a:latin typeface="Courier New" panose="02070309020205020404" pitchFamily="49" charset="0"/>
            </a:endParaRPr>
          </a:p>
        </p:txBody>
      </p:sp>
      <p:sp>
        <p:nvSpPr>
          <p:cNvPr id="19" name="內容版面配置區 2"/>
          <p:cNvSpPr>
            <a:spLocks noGrp="1"/>
          </p:cNvSpPr>
          <p:nvPr>
            <p:ph idx="1"/>
          </p:nvPr>
        </p:nvSpPr>
        <p:spPr>
          <a:xfrm>
            <a:off x="179388" y="908050"/>
            <a:ext cx="8856662" cy="5318125"/>
          </a:xfrm>
        </p:spPr>
        <p:txBody>
          <a:bodyPr/>
          <a:lstStyle/>
          <a:p>
            <a:pPr>
              <a:lnSpc>
                <a:spcPts val="3360"/>
              </a:lnSpc>
              <a:buBlip>
                <a:blip r:embed="rId3"/>
              </a:buBlip>
              <a:defRPr/>
            </a:pPr>
            <a:r>
              <a:rPr lang="zh-TW" altLang="en-US" b="1" dirty="0">
                <a:latin typeface="Times New Roman" pitchFamily="18" charset="0"/>
                <a:ea typeface="標楷體" pitchFamily="65" charset="-120"/>
                <a:cs typeface="Times New Roman" pitchFamily="18" charset="0"/>
              </a:rPr>
              <a:t>操作字串的</a:t>
            </a:r>
            <a:r>
              <a:rPr lang="zh-TW" altLang="en-US" b="1" dirty="0" smtClean="0">
                <a:latin typeface="Times New Roman" pitchFamily="18" charset="0"/>
                <a:ea typeface="標楷體" pitchFamily="65" charset="-120"/>
                <a:cs typeface="Times New Roman" pitchFamily="18" charset="0"/>
              </a:rPr>
              <a:t>類別</a:t>
            </a:r>
            <a:r>
              <a:rPr lang="en-US" altLang="zh-TW" b="1" dirty="0" smtClean="0">
                <a:latin typeface="Times New Roman" pitchFamily="18" charset="0"/>
                <a:ea typeface="標楷體" pitchFamily="65" charset="-120"/>
                <a:cs typeface="Times New Roman" pitchFamily="18" charset="0"/>
              </a:rPr>
              <a:t>(2/6</a:t>
            </a:r>
            <a:r>
              <a:rPr lang="en-US" altLang="zh-TW" b="1" dirty="0">
                <a:latin typeface="Times New Roman" pitchFamily="18" charset="0"/>
                <a:ea typeface="標楷體" pitchFamily="65" charset="-120"/>
                <a:cs typeface="Times New Roman" pitchFamily="18" charset="0"/>
              </a:rPr>
              <a:t>)</a:t>
            </a:r>
            <a:endParaRPr lang="zh-TW" altLang="en-US" b="1" dirty="0">
              <a:latin typeface="Times New Roman" pitchFamily="18" charset="0"/>
              <a:ea typeface="標楷體" pitchFamily="65" charset="-120"/>
              <a:cs typeface="Times New Roman" pitchFamily="18" charset="0"/>
            </a:endParaRPr>
          </a:p>
          <a:p>
            <a:pPr marL="0" lvl="0" indent="0">
              <a:lnSpc>
                <a:spcPts val="3360"/>
              </a:lnSpc>
              <a:buNone/>
              <a:defRPr/>
            </a:pPr>
            <a:r>
              <a:rPr lang="zh-TW" altLang="en-US" sz="2000" dirty="0" smtClean="0">
                <a:latin typeface="Times New Roman" pitchFamily="18" charset="0"/>
                <a:ea typeface="標楷體" pitchFamily="65" charset="-120"/>
                <a:cs typeface="Times New Roman" pitchFamily="18" charset="0"/>
              </a:rPr>
              <a:t>透過</a:t>
            </a:r>
            <a:r>
              <a:rPr lang="en-US" altLang="zh-TW" sz="2000" dirty="0" smtClean="0">
                <a:solidFill>
                  <a:srgbClr val="FF0000"/>
                </a:solidFill>
                <a:latin typeface="Times New Roman" pitchFamily="18" charset="0"/>
                <a:ea typeface="標楷體" pitchFamily="65" charset="-120"/>
                <a:cs typeface="Times New Roman" pitchFamily="18" charset="0"/>
              </a:rPr>
              <a:t>String</a:t>
            </a:r>
            <a:r>
              <a:rPr lang="zh-TW" altLang="en-US" sz="2000" dirty="0" smtClean="0">
                <a:solidFill>
                  <a:srgbClr val="FF0000"/>
                </a:solidFill>
                <a:latin typeface="Times New Roman" pitchFamily="18" charset="0"/>
                <a:ea typeface="標楷體" pitchFamily="65" charset="-120"/>
                <a:cs typeface="Times New Roman" pitchFamily="18" charset="0"/>
              </a:rPr>
              <a:t>類別</a:t>
            </a:r>
            <a:r>
              <a:rPr lang="zh-TW" altLang="en-US" sz="2000" dirty="0">
                <a:latin typeface="Times New Roman" pitchFamily="18" charset="0"/>
                <a:ea typeface="標楷體" pitchFamily="65" charset="-120"/>
                <a:cs typeface="Times New Roman" pitchFamily="18" charset="0"/>
              </a:rPr>
              <a:t>取得字串的長度和其中的</a:t>
            </a:r>
            <a:r>
              <a:rPr lang="zh-TW" altLang="en-US" sz="2000" dirty="0" smtClean="0">
                <a:latin typeface="Times New Roman" pitchFamily="18" charset="0"/>
                <a:ea typeface="標楷體" pitchFamily="65" charset="-120"/>
                <a:cs typeface="Times New Roman" pitchFamily="18" charset="0"/>
              </a:rPr>
              <a:t>文字。</a:t>
            </a:r>
            <a:endParaRPr lang="zh-TW" altLang="en-US" sz="2000" dirty="0">
              <a:latin typeface="Times New Roman" pitchFamily="18" charset="0"/>
              <a:ea typeface="標楷體" pitchFamily="65" charset="-120"/>
              <a:cs typeface="Times New Roman" pitchFamily="18" charset="0"/>
            </a:endParaRPr>
          </a:p>
          <a:p>
            <a:pPr>
              <a:defRPr/>
            </a:pPr>
            <a:endParaRPr lang="zh-TW" altLang="en-US" dirty="0"/>
          </a:p>
        </p:txBody>
      </p:sp>
      <p:pic>
        <p:nvPicPr>
          <p:cNvPr id="3" name="圖片 2"/>
          <p:cNvPicPr>
            <a:picLocks noChangeAspect="1"/>
          </p:cNvPicPr>
          <p:nvPr/>
        </p:nvPicPr>
        <p:blipFill>
          <a:blip r:embed="rId4"/>
          <a:stretch>
            <a:fillRect/>
          </a:stretch>
        </p:blipFill>
        <p:spPr>
          <a:xfrm>
            <a:off x="502975" y="2744153"/>
            <a:ext cx="4099123" cy="3277135"/>
          </a:xfrm>
          <a:prstGeom prst="rect">
            <a:avLst/>
          </a:prstGeom>
          <a:ln>
            <a:solidFill>
              <a:schemeClr val="tx1"/>
            </a:solidFill>
          </a:ln>
        </p:spPr>
      </p:pic>
      <p:sp>
        <p:nvSpPr>
          <p:cNvPr id="21" name="向右箭號 20"/>
          <p:cNvSpPr/>
          <p:nvPr/>
        </p:nvSpPr>
        <p:spPr bwMode="auto">
          <a:xfrm>
            <a:off x="4971490" y="4212775"/>
            <a:ext cx="432048" cy="379579"/>
          </a:xfrm>
          <a:prstGeom prst="rightArrow">
            <a:avLst/>
          </a:prstGeom>
          <a:solidFill>
            <a:srgbClr val="FF0000"/>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pic>
        <p:nvPicPr>
          <p:cNvPr id="4" name="圖片 3"/>
          <p:cNvPicPr>
            <a:picLocks noChangeAspect="1"/>
          </p:cNvPicPr>
          <p:nvPr/>
        </p:nvPicPr>
        <p:blipFill>
          <a:blip r:embed="rId5"/>
          <a:stretch>
            <a:fillRect/>
          </a:stretch>
        </p:blipFill>
        <p:spPr>
          <a:xfrm>
            <a:off x="5798516" y="3485746"/>
            <a:ext cx="2287465" cy="2033302"/>
          </a:xfrm>
          <a:prstGeom prst="rect">
            <a:avLst/>
          </a:prstGeom>
          <a:ln>
            <a:solidFill>
              <a:schemeClr val="tx1"/>
            </a:solidFill>
          </a:ln>
        </p:spPr>
      </p:pic>
      <p:sp>
        <p:nvSpPr>
          <p:cNvPr id="23" name="直線圖說文字 1 22"/>
          <p:cNvSpPr/>
          <p:nvPr/>
        </p:nvSpPr>
        <p:spPr bwMode="auto">
          <a:xfrm>
            <a:off x="7540150" y="4821241"/>
            <a:ext cx="983849" cy="347496"/>
          </a:xfrm>
          <a:prstGeom prst="borderCallout1">
            <a:avLst>
              <a:gd name="adj1" fmla="val 50350"/>
              <a:gd name="adj2" fmla="val -540"/>
              <a:gd name="adj3" fmla="val -22740"/>
              <a:gd name="adj4" fmla="val -20768"/>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24" name="文字方塊 23"/>
          <p:cNvSpPr txBox="1"/>
          <p:nvPr/>
        </p:nvSpPr>
        <p:spPr>
          <a:xfrm>
            <a:off x="7464216" y="4821241"/>
            <a:ext cx="1135715"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輸出</a:t>
            </a:r>
            <a:r>
              <a:rPr lang="zh-TW" altLang="en-US" sz="1600" b="0" dirty="0">
                <a:latin typeface="標楷體" panose="03000509000000000000" pitchFamily="65" charset="-120"/>
                <a:ea typeface="標楷體" panose="03000509000000000000" pitchFamily="65" charset="-120"/>
              </a:rPr>
              <a:t>結果</a:t>
            </a:r>
          </a:p>
        </p:txBody>
      </p:sp>
      <p:sp>
        <p:nvSpPr>
          <p:cNvPr id="27" name="直線圖說文字 1 26"/>
          <p:cNvSpPr/>
          <p:nvPr/>
        </p:nvSpPr>
        <p:spPr bwMode="auto">
          <a:xfrm>
            <a:off x="2045039" y="2233031"/>
            <a:ext cx="1195910" cy="590631"/>
          </a:xfrm>
          <a:prstGeom prst="borderCallout1">
            <a:avLst>
              <a:gd name="adj1" fmla="val 101369"/>
              <a:gd name="adj2" fmla="val 23063"/>
              <a:gd name="adj3" fmla="val 316803"/>
              <a:gd name="adj4" fmla="val 38372"/>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28" name="文字方塊 27"/>
          <p:cNvSpPr txBox="1"/>
          <p:nvPr/>
        </p:nvSpPr>
        <p:spPr>
          <a:xfrm>
            <a:off x="1969522" y="2224752"/>
            <a:ext cx="1346944" cy="584775"/>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a:latin typeface="標楷體" panose="03000509000000000000" pitchFamily="65" charset="-120"/>
                <a:ea typeface="標楷體" panose="03000509000000000000" pitchFamily="65" charset="-120"/>
              </a:rPr>
              <a:t>取得</a:t>
            </a:r>
            <a:r>
              <a:rPr lang="zh-TW" altLang="en-US" sz="1600" b="0" dirty="0" smtClean="0">
                <a:latin typeface="標楷體" panose="03000509000000000000" pitchFamily="65" charset="-120"/>
                <a:ea typeface="標楷體" panose="03000509000000000000" pitchFamily="65" charset="-120"/>
              </a:rPr>
              <a:t>字串的</a:t>
            </a:r>
            <a:r>
              <a:rPr lang="zh-TW" altLang="en-US" sz="1600" b="0" dirty="0">
                <a:latin typeface="標楷體" panose="03000509000000000000" pitchFamily="65" charset="-120"/>
                <a:ea typeface="標楷體" panose="03000509000000000000" pitchFamily="65" charset="-120"/>
              </a:rPr>
              <a:t>第一個字元</a:t>
            </a:r>
          </a:p>
        </p:txBody>
      </p:sp>
      <p:sp>
        <p:nvSpPr>
          <p:cNvPr id="29" name="直線圖說文字 1 28"/>
          <p:cNvSpPr/>
          <p:nvPr/>
        </p:nvSpPr>
        <p:spPr bwMode="auto">
          <a:xfrm>
            <a:off x="3282118" y="3728298"/>
            <a:ext cx="1240520" cy="590631"/>
          </a:xfrm>
          <a:prstGeom prst="borderCallout1">
            <a:avLst>
              <a:gd name="adj1" fmla="val 85536"/>
              <a:gd name="adj2" fmla="val -453"/>
              <a:gd name="adj3" fmla="val 119762"/>
              <a:gd name="adj4" fmla="val -30450"/>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30" name="文字方塊 29"/>
          <p:cNvSpPr txBox="1"/>
          <p:nvPr/>
        </p:nvSpPr>
        <p:spPr>
          <a:xfrm>
            <a:off x="3203848" y="3725154"/>
            <a:ext cx="1398523" cy="584775"/>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a:latin typeface="標楷體" panose="03000509000000000000" pitchFamily="65" charset="-120"/>
                <a:ea typeface="標楷體" panose="03000509000000000000" pitchFamily="65" charset="-120"/>
              </a:rPr>
              <a:t>取得</a:t>
            </a:r>
            <a:r>
              <a:rPr lang="zh-TW" altLang="en-US" sz="1600" b="0" dirty="0" smtClean="0">
                <a:latin typeface="標楷體" panose="03000509000000000000" pitchFamily="65" charset="-120"/>
                <a:ea typeface="標楷體" panose="03000509000000000000" pitchFamily="65" charset="-120"/>
              </a:rPr>
              <a:t>字串的第二個</a:t>
            </a:r>
            <a:r>
              <a:rPr lang="zh-TW" altLang="en-US" sz="1600" b="0" dirty="0">
                <a:latin typeface="標楷體" panose="03000509000000000000" pitchFamily="65" charset="-120"/>
                <a:ea typeface="標楷體" panose="03000509000000000000" pitchFamily="65" charset="-120"/>
              </a:rPr>
              <a:t>字元</a:t>
            </a:r>
          </a:p>
        </p:txBody>
      </p:sp>
      <p:sp>
        <p:nvSpPr>
          <p:cNvPr id="31" name="直線圖說文字 1 30"/>
          <p:cNvSpPr/>
          <p:nvPr/>
        </p:nvSpPr>
        <p:spPr bwMode="auto">
          <a:xfrm>
            <a:off x="3282118" y="4489293"/>
            <a:ext cx="1319980" cy="346515"/>
          </a:xfrm>
          <a:prstGeom prst="borderCallout1">
            <a:avLst>
              <a:gd name="adj1" fmla="val 54117"/>
              <a:gd name="adj2" fmla="val -2081"/>
              <a:gd name="adj3" fmla="val 85983"/>
              <a:gd name="adj4" fmla="val -43716"/>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32" name="文字方塊 31"/>
          <p:cNvSpPr txBox="1"/>
          <p:nvPr/>
        </p:nvSpPr>
        <p:spPr>
          <a:xfrm>
            <a:off x="3235282" y="4497254"/>
            <a:ext cx="1472732"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取得字串</a:t>
            </a:r>
            <a:r>
              <a:rPr lang="zh-TW" altLang="en-US" sz="1600" b="0" dirty="0">
                <a:latin typeface="標楷體" panose="03000509000000000000" pitchFamily="65" charset="-120"/>
                <a:ea typeface="標楷體" panose="03000509000000000000" pitchFamily="65" charset="-120"/>
              </a:rPr>
              <a:t>長度</a:t>
            </a:r>
          </a:p>
        </p:txBody>
      </p:sp>
      <p:sp>
        <p:nvSpPr>
          <p:cNvPr id="33" name="直線圖說文字 1 32"/>
          <p:cNvSpPr/>
          <p:nvPr/>
        </p:nvSpPr>
        <p:spPr bwMode="auto">
          <a:xfrm>
            <a:off x="5798516" y="1687424"/>
            <a:ext cx="2229931" cy="1356338"/>
          </a:xfrm>
          <a:prstGeom prst="borderCallout1">
            <a:avLst>
              <a:gd name="adj1" fmla="val 89909"/>
              <a:gd name="adj2" fmla="val -1196"/>
              <a:gd name="adj3" fmla="val 159247"/>
              <a:gd name="adj4" fmla="val -144902"/>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34" name="文字方塊 33"/>
          <p:cNvSpPr txBox="1"/>
          <p:nvPr/>
        </p:nvSpPr>
        <p:spPr>
          <a:xfrm>
            <a:off x="5761160" y="1687424"/>
            <a:ext cx="1346944"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這行相當於</a:t>
            </a:r>
            <a:endParaRPr lang="zh-TW" altLang="en-US" sz="1600" b="0" dirty="0">
              <a:latin typeface="標楷體" panose="03000509000000000000" pitchFamily="65" charset="-120"/>
              <a:ea typeface="標楷體" panose="03000509000000000000" pitchFamily="65" charset="-120"/>
            </a:endParaRPr>
          </a:p>
        </p:txBody>
      </p:sp>
      <p:pic>
        <p:nvPicPr>
          <p:cNvPr id="6" name="圖片 5"/>
          <p:cNvPicPr>
            <a:picLocks noChangeAspect="1"/>
          </p:cNvPicPr>
          <p:nvPr/>
        </p:nvPicPr>
        <p:blipFill>
          <a:blip r:embed="rId6"/>
          <a:stretch>
            <a:fillRect/>
          </a:stretch>
        </p:blipFill>
        <p:spPr>
          <a:xfrm>
            <a:off x="5890764" y="2013204"/>
            <a:ext cx="2137683" cy="252137"/>
          </a:xfrm>
          <a:prstGeom prst="rect">
            <a:avLst/>
          </a:prstGeom>
        </p:spPr>
      </p:pic>
      <p:sp>
        <p:nvSpPr>
          <p:cNvPr id="37" name="文字方塊 36"/>
          <p:cNvSpPr txBox="1"/>
          <p:nvPr/>
        </p:nvSpPr>
        <p:spPr>
          <a:xfrm>
            <a:off x="5798516" y="2186477"/>
            <a:ext cx="2379713" cy="830997"/>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lgn="l">
              <a:defRPr/>
            </a:pPr>
            <a:r>
              <a:rPr lang="zh-TW" altLang="en-US" sz="1600" b="0" dirty="0" smtClean="0">
                <a:latin typeface="標楷體" panose="03000509000000000000" pitchFamily="65" charset="-120"/>
                <a:ea typeface="標楷體" panose="03000509000000000000" pitchFamily="65" charset="-120"/>
              </a:rPr>
              <a:t>但是因為這方法在</a:t>
            </a:r>
            <a:r>
              <a:rPr lang="en-US" altLang="zh-TW" sz="1600" b="0" dirty="0" smtClean="0">
                <a:latin typeface="標楷體" panose="03000509000000000000" pitchFamily="65" charset="-120"/>
                <a:ea typeface="標楷體" panose="03000509000000000000" pitchFamily="65" charset="-120"/>
              </a:rPr>
              <a:t>Java</a:t>
            </a:r>
            <a:r>
              <a:rPr lang="zh-TW" altLang="en-US" sz="1600" b="0" dirty="0" smtClean="0">
                <a:latin typeface="標楷體" panose="03000509000000000000" pitchFamily="65" charset="-120"/>
                <a:ea typeface="標楷體" panose="03000509000000000000" pitchFamily="65" charset="-120"/>
              </a:rPr>
              <a:t>太常用了，所以才簡化成</a:t>
            </a:r>
            <a:endParaRPr lang="zh-TW" altLang="en-US" sz="1600" b="0" dirty="0">
              <a:latin typeface="標楷體" panose="03000509000000000000" pitchFamily="65" charset="-120"/>
              <a:ea typeface="標楷體" panose="03000509000000000000" pitchFamily="65" charset="-120"/>
            </a:endParaRPr>
          </a:p>
        </p:txBody>
      </p:sp>
      <p:pic>
        <p:nvPicPr>
          <p:cNvPr id="8" name="圖片 7"/>
          <p:cNvPicPr>
            <a:picLocks noChangeAspect="1"/>
          </p:cNvPicPr>
          <p:nvPr/>
        </p:nvPicPr>
        <p:blipFill>
          <a:blip r:embed="rId7"/>
          <a:stretch>
            <a:fillRect/>
          </a:stretch>
        </p:blipFill>
        <p:spPr>
          <a:xfrm>
            <a:off x="6115964" y="2694199"/>
            <a:ext cx="1636263" cy="286346"/>
          </a:xfrm>
          <a:prstGeom prst="rect">
            <a:avLst/>
          </a:prstGeom>
        </p:spPr>
      </p:pic>
    </p:spTree>
    <p:extLst>
      <p:ext uri="{BB962C8B-B14F-4D97-AF65-F5344CB8AC3E}">
        <p14:creationId xmlns:p14="http://schemas.microsoft.com/office/powerpoint/2010/main" val="18242538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3.3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類別的應用方式</a:t>
            </a:r>
            <a:endParaRPr lang="zh-TW" altLang="en-US" dirty="0" smtClean="0">
              <a:ea typeface="標楷體" panose="03000509000000000000" pitchFamily="65" charset="-120"/>
              <a:cs typeface="Times New Roman" panose="02020603050405020304" pitchFamily="18" charset="0"/>
            </a:endParaRPr>
          </a:p>
        </p:txBody>
      </p:sp>
      <p:sp>
        <p:nvSpPr>
          <p:cNvPr id="28676" name="頁尾版面配置區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r>
              <a:rPr lang="en-US" altLang="zh-TW" smtClean="0">
                <a:latin typeface="Courier New" panose="02070309020205020404" pitchFamily="49" charset="0"/>
              </a:rPr>
              <a:t>NTUT MMS LAB</a:t>
            </a:r>
          </a:p>
        </p:txBody>
      </p:sp>
      <p:sp>
        <p:nvSpPr>
          <p:cNvPr id="28677"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fld id="{965F332A-EF14-45DC-85F1-3CCD555B45CE}" type="slidenum">
              <a:rPr lang="en-US" altLang="zh-TW">
                <a:latin typeface="Courier New" panose="02070309020205020404" pitchFamily="49" charset="0"/>
              </a:rPr>
              <a:pPr eaLnBrk="1" hangingPunct="1"/>
              <a:t>37</a:t>
            </a:fld>
            <a:endParaRPr lang="en-US" altLang="zh-TW">
              <a:latin typeface="Courier New" panose="02070309020205020404" pitchFamily="49" charset="0"/>
            </a:endParaRPr>
          </a:p>
        </p:txBody>
      </p:sp>
      <p:pic>
        <p:nvPicPr>
          <p:cNvPr id="2" name="圖片 1"/>
          <p:cNvPicPr>
            <a:picLocks noChangeAspect="1"/>
          </p:cNvPicPr>
          <p:nvPr/>
        </p:nvPicPr>
        <p:blipFill>
          <a:blip r:embed="rId3"/>
          <a:stretch>
            <a:fillRect/>
          </a:stretch>
        </p:blipFill>
        <p:spPr>
          <a:xfrm>
            <a:off x="323528" y="2206364"/>
            <a:ext cx="5229225" cy="3381375"/>
          </a:xfrm>
          <a:prstGeom prst="rect">
            <a:avLst/>
          </a:prstGeom>
          <a:ln>
            <a:solidFill>
              <a:schemeClr val="tx1"/>
            </a:solidFill>
          </a:ln>
        </p:spPr>
      </p:pic>
      <p:pic>
        <p:nvPicPr>
          <p:cNvPr id="3" name="圖片 2"/>
          <p:cNvPicPr>
            <a:picLocks noChangeAspect="1"/>
          </p:cNvPicPr>
          <p:nvPr/>
        </p:nvPicPr>
        <p:blipFill>
          <a:blip r:embed="rId4"/>
          <a:stretch>
            <a:fillRect/>
          </a:stretch>
        </p:blipFill>
        <p:spPr>
          <a:xfrm>
            <a:off x="6378175" y="3301631"/>
            <a:ext cx="2433980" cy="1944216"/>
          </a:xfrm>
          <a:prstGeom prst="rect">
            <a:avLst/>
          </a:prstGeom>
          <a:ln>
            <a:solidFill>
              <a:schemeClr val="tx1"/>
            </a:solidFill>
          </a:ln>
        </p:spPr>
      </p:pic>
      <p:sp>
        <p:nvSpPr>
          <p:cNvPr id="12" name="向右箭號 11"/>
          <p:cNvSpPr/>
          <p:nvPr/>
        </p:nvSpPr>
        <p:spPr bwMode="auto">
          <a:xfrm>
            <a:off x="5749440" y="3986917"/>
            <a:ext cx="432048" cy="379579"/>
          </a:xfrm>
          <a:prstGeom prst="rightArrow">
            <a:avLst/>
          </a:prstGeom>
          <a:solidFill>
            <a:srgbClr val="FF0000"/>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3" name="直線圖說文字 1 12"/>
          <p:cNvSpPr/>
          <p:nvPr/>
        </p:nvSpPr>
        <p:spPr bwMode="auto">
          <a:xfrm>
            <a:off x="7752374" y="4958385"/>
            <a:ext cx="983849" cy="347496"/>
          </a:xfrm>
          <a:prstGeom prst="borderCallout1">
            <a:avLst>
              <a:gd name="adj1" fmla="val 50350"/>
              <a:gd name="adj2" fmla="val -540"/>
              <a:gd name="adj3" fmla="val -22740"/>
              <a:gd name="adj4" fmla="val -20768"/>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4" name="文字方塊 13"/>
          <p:cNvSpPr txBox="1"/>
          <p:nvPr/>
        </p:nvSpPr>
        <p:spPr>
          <a:xfrm>
            <a:off x="7676440" y="4958385"/>
            <a:ext cx="1135715"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輸出</a:t>
            </a:r>
            <a:r>
              <a:rPr lang="zh-TW" altLang="en-US" sz="1600" b="0" dirty="0">
                <a:latin typeface="標楷體" panose="03000509000000000000" pitchFamily="65" charset="-120"/>
                <a:ea typeface="標楷體" panose="03000509000000000000" pitchFamily="65" charset="-120"/>
              </a:rPr>
              <a:t>結果</a:t>
            </a:r>
          </a:p>
        </p:txBody>
      </p:sp>
      <p:sp>
        <p:nvSpPr>
          <p:cNvPr id="15" name="直線圖說文字 1 14"/>
          <p:cNvSpPr/>
          <p:nvPr/>
        </p:nvSpPr>
        <p:spPr bwMode="auto">
          <a:xfrm>
            <a:off x="3109646" y="3978136"/>
            <a:ext cx="2309783" cy="365908"/>
          </a:xfrm>
          <a:prstGeom prst="borderCallout1">
            <a:avLst>
              <a:gd name="adj1" fmla="val 51430"/>
              <a:gd name="adj2" fmla="val -335"/>
              <a:gd name="adj3" fmla="val 117296"/>
              <a:gd name="adj4" fmla="val -14657"/>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6" name="文字方塊 15"/>
          <p:cNvSpPr txBox="1"/>
          <p:nvPr/>
        </p:nvSpPr>
        <p:spPr>
          <a:xfrm>
            <a:off x="3001491" y="3971146"/>
            <a:ext cx="2487518"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將</a:t>
            </a:r>
            <a:r>
              <a:rPr lang="en-US" altLang="zh-TW" sz="1600" b="0" dirty="0" err="1" smtClean="0">
                <a:latin typeface="標楷體" panose="03000509000000000000" pitchFamily="65" charset="-120"/>
                <a:ea typeface="標楷體" panose="03000509000000000000" pitchFamily="65" charset="-120"/>
              </a:rPr>
              <a:t>str</a:t>
            </a:r>
            <a:r>
              <a:rPr lang="zh-TW" altLang="en-US" sz="1600" b="0" dirty="0" smtClean="0">
                <a:latin typeface="標楷體" panose="03000509000000000000" pitchFamily="65" charset="-120"/>
                <a:ea typeface="標楷體" panose="03000509000000000000" pitchFamily="65" charset="-120"/>
              </a:rPr>
              <a:t>轉成大寫放</a:t>
            </a:r>
            <a:r>
              <a:rPr lang="zh-TW" altLang="en-US" sz="1600" b="0" dirty="0">
                <a:latin typeface="標楷體" panose="03000509000000000000" pitchFamily="65" charset="-120"/>
                <a:ea typeface="標楷體" panose="03000509000000000000" pitchFamily="65" charset="-120"/>
              </a:rPr>
              <a:t>到</a:t>
            </a:r>
            <a:r>
              <a:rPr lang="en-US" altLang="zh-TW" sz="1600" b="0" dirty="0" err="1" smtClean="0">
                <a:latin typeface="標楷體" panose="03000509000000000000" pitchFamily="65" charset="-120"/>
                <a:ea typeface="標楷體" panose="03000509000000000000" pitchFamily="65" charset="-120"/>
              </a:rPr>
              <a:t>stru</a:t>
            </a:r>
            <a:endParaRPr lang="zh-TW" altLang="en-US" sz="1600" b="0" dirty="0">
              <a:latin typeface="標楷體" panose="03000509000000000000" pitchFamily="65" charset="-120"/>
              <a:ea typeface="標楷體" panose="03000509000000000000" pitchFamily="65" charset="-120"/>
            </a:endParaRPr>
          </a:p>
        </p:txBody>
      </p:sp>
      <p:sp>
        <p:nvSpPr>
          <p:cNvPr id="17" name="直線圖說文字 1 16"/>
          <p:cNvSpPr/>
          <p:nvPr/>
        </p:nvSpPr>
        <p:spPr bwMode="auto">
          <a:xfrm>
            <a:off x="3109646" y="4442469"/>
            <a:ext cx="2309783" cy="365908"/>
          </a:xfrm>
          <a:prstGeom prst="borderCallout1">
            <a:avLst>
              <a:gd name="adj1" fmla="val 51430"/>
              <a:gd name="adj2" fmla="val -335"/>
              <a:gd name="adj3" fmla="val 57661"/>
              <a:gd name="adj4" fmla="val -14207"/>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8" name="文字方塊 17"/>
          <p:cNvSpPr txBox="1"/>
          <p:nvPr/>
        </p:nvSpPr>
        <p:spPr>
          <a:xfrm>
            <a:off x="3001491" y="4435479"/>
            <a:ext cx="2487518"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將</a:t>
            </a:r>
            <a:r>
              <a:rPr lang="en-US" altLang="zh-TW" sz="1600" b="0" dirty="0" err="1" smtClean="0">
                <a:latin typeface="標楷體" panose="03000509000000000000" pitchFamily="65" charset="-120"/>
                <a:ea typeface="標楷體" panose="03000509000000000000" pitchFamily="65" charset="-120"/>
              </a:rPr>
              <a:t>str</a:t>
            </a:r>
            <a:r>
              <a:rPr lang="zh-TW" altLang="en-US" sz="1600" b="0" dirty="0" smtClean="0">
                <a:latin typeface="標楷體" panose="03000509000000000000" pitchFamily="65" charset="-120"/>
                <a:ea typeface="標楷體" panose="03000509000000000000" pitchFamily="65" charset="-120"/>
              </a:rPr>
              <a:t>轉成小寫放</a:t>
            </a:r>
            <a:r>
              <a:rPr lang="zh-TW" altLang="en-US" sz="1600" b="0" dirty="0">
                <a:latin typeface="標楷體" panose="03000509000000000000" pitchFamily="65" charset="-120"/>
                <a:ea typeface="標楷體" panose="03000509000000000000" pitchFamily="65" charset="-120"/>
              </a:rPr>
              <a:t>到</a:t>
            </a:r>
            <a:r>
              <a:rPr lang="en-US" altLang="zh-TW" sz="1600" b="0" dirty="0" err="1" smtClean="0">
                <a:latin typeface="標楷體" panose="03000509000000000000" pitchFamily="65" charset="-120"/>
                <a:ea typeface="標楷體" panose="03000509000000000000" pitchFamily="65" charset="-120"/>
              </a:rPr>
              <a:t>stri</a:t>
            </a:r>
            <a:endParaRPr lang="zh-TW" altLang="en-US" sz="1600" b="0" dirty="0">
              <a:latin typeface="標楷體" panose="03000509000000000000" pitchFamily="65" charset="-120"/>
              <a:ea typeface="標楷體" panose="03000509000000000000" pitchFamily="65" charset="-120"/>
            </a:endParaRPr>
          </a:p>
        </p:txBody>
      </p:sp>
      <p:pic>
        <p:nvPicPr>
          <p:cNvPr id="19" name="Picture 17" descr="10-03外框"/>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28423" y="1477405"/>
            <a:ext cx="2307800" cy="1310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內容版面配置區 2"/>
          <p:cNvSpPr txBox="1">
            <a:spLocks/>
          </p:cNvSpPr>
          <p:nvPr/>
        </p:nvSpPr>
        <p:spPr bwMode="auto">
          <a:xfrm>
            <a:off x="179512" y="908720"/>
            <a:ext cx="8856662" cy="531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a:solidFill>
                  <a:schemeClr val="tx1"/>
                </a:solidFill>
                <a:latin typeface="+mn-lt"/>
                <a:ea typeface="+mn-ea"/>
              </a:defRPr>
            </a:lvl6pPr>
            <a:lvl7pPr marL="2971800" indent="-228600" algn="l" rtl="0" fontAlgn="base">
              <a:spcBef>
                <a:spcPct val="20000"/>
              </a:spcBef>
              <a:spcAft>
                <a:spcPct val="0"/>
              </a:spcAft>
              <a:buChar char="»"/>
              <a:defRPr kumimoji="1">
                <a:solidFill>
                  <a:schemeClr val="tx1"/>
                </a:solidFill>
                <a:latin typeface="+mn-lt"/>
                <a:ea typeface="+mn-ea"/>
              </a:defRPr>
            </a:lvl7pPr>
            <a:lvl8pPr marL="3429000" indent="-228600" algn="l" rtl="0" fontAlgn="base">
              <a:spcBef>
                <a:spcPct val="20000"/>
              </a:spcBef>
              <a:spcAft>
                <a:spcPct val="0"/>
              </a:spcAft>
              <a:buChar char="»"/>
              <a:defRPr kumimoji="1">
                <a:solidFill>
                  <a:schemeClr val="tx1"/>
                </a:solidFill>
                <a:latin typeface="+mn-lt"/>
                <a:ea typeface="+mn-ea"/>
              </a:defRPr>
            </a:lvl8pPr>
            <a:lvl9pPr marL="3886200" indent="-228600" algn="l" rtl="0" fontAlgn="base">
              <a:spcBef>
                <a:spcPct val="20000"/>
              </a:spcBef>
              <a:spcAft>
                <a:spcPct val="0"/>
              </a:spcAft>
              <a:buChar char="»"/>
              <a:defRPr kumimoji="1">
                <a:solidFill>
                  <a:schemeClr val="tx1"/>
                </a:solidFill>
                <a:latin typeface="+mn-lt"/>
                <a:ea typeface="+mn-ea"/>
              </a:defRPr>
            </a:lvl9pPr>
          </a:lstStyle>
          <a:p>
            <a:pPr>
              <a:lnSpc>
                <a:spcPts val="3360"/>
              </a:lnSpc>
              <a:buFontTx/>
              <a:buBlip>
                <a:blip r:embed="rId6"/>
              </a:buBlip>
              <a:defRPr/>
            </a:pPr>
            <a:r>
              <a:rPr lang="zh-TW" altLang="en-US" kern="0" dirty="0">
                <a:latin typeface="Times New Roman" pitchFamily="18" charset="0"/>
                <a:ea typeface="標楷體" pitchFamily="65" charset="-120"/>
                <a:cs typeface="Times New Roman" pitchFamily="18" charset="0"/>
              </a:rPr>
              <a:t>操作字串的</a:t>
            </a:r>
            <a:r>
              <a:rPr lang="zh-TW" altLang="en-US" kern="0" dirty="0" smtClean="0">
                <a:latin typeface="Times New Roman" pitchFamily="18" charset="0"/>
                <a:ea typeface="標楷體" pitchFamily="65" charset="-120"/>
                <a:cs typeface="Times New Roman" pitchFamily="18" charset="0"/>
              </a:rPr>
              <a:t>類別</a:t>
            </a:r>
            <a:r>
              <a:rPr lang="en-US" altLang="zh-TW" dirty="0" smtClean="0">
                <a:latin typeface="Times New Roman" pitchFamily="18" charset="0"/>
                <a:ea typeface="標楷體" pitchFamily="65" charset="-120"/>
                <a:cs typeface="Times New Roman" pitchFamily="18" charset="0"/>
              </a:rPr>
              <a:t>(</a:t>
            </a:r>
            <a:r>
              <a:rPr lang="en-US" altLang="zh-TW" dirty="0">
                <a:latin typeface="Times New Roman" pitchFamily="18" charset="0"/>
                <a:ea typeface="標楷體" pitchFamily="65" charset="-120"/>
                <a:cs typeface="Times New Roman" pitchFamily="18" charset="0"/>
              </a:rPr>
              <a:t>3</a:t>
            </a:r>
            <a:r>
              <a:rPr lang="en-US" altLang="zh-TW" dirty="0" smtClean="0">
                <a:latin typeface="Times New Roman" pitchFamily="18" charset="0"/>
                <a:ea typeface="標楷體" pitchFamily="65" charset="-120"/>
                <a:cs typeface="Times New Roman" pitchFamily="18" charset="0"/>
              </a:rPr>
              <a:t>/6</a:t>
            </a:r>
            <a:r>
              <a:rPr lang="en-US" altLang="zh-TW" dirty="0">
                <a:latin typeface="Times New Roman" pitchFamily="18" charset="0"/>
                <a:ea typeface="標楷體" pitchFamily="65" charset="-120"/>
                <a:cs typeface="Times New Roman" pitchFamily="18" charset="0"/>
              </a:rPr>
              <a:t>)</a:t>
            </a:r>
            <a:endParaRPr lang="zh-TW" altLang="en-US" kern="0" dirty="0" smtClean="0">
              <a:latin typeface="Times New Roman" pitchFamily="18" charset="0"/>
              <a:ea typeface="標楷體" pitchFamily="65" charset="-120"/>
              <a:cs typeface="Times New Roman" pitchFamily="18" charset="0"/>
            </a:endParaRPr>
          </a:p>
          <a:p>
            <a:pPr marL="0" indent="0">
              <a:lnSpc>
                <a:spcPts val="3360"/>
              </a:lnSpc>
              <a:buFontTx/>
              <a:buNone/>
              <a:defRPr/>
            </a:pPr>
            <a:r>
              <a:rPr lang="zh-TW" altLang="en-US" sz="2000" b="0" kern="0" dirty="0" smtClean="0">
                <a:latin typeface="Times New Roman" pitchFamily="18" charset="0"/>
                <a:ea typeface="標楷體" pitchFamily="65" charset="-120"/>
                <a:cs typeface="Times New Roman" pitchFamily="18" charset="0"/>
              </a:rPr>
              <a:t>透過</a:t>
            </a:r>
            <a:r>
              <a:rPr lang="en-US" altLang="zh-TW" sz="2000" b="0" kern="0" dirty="0" smtClean="0">
                <a:solidFill>
                  <a:srgbClr val="FF0000"/>
                </a:solidFill>
                <a:latin typeface="Times New Roman" pitchFamily="18" charset="0"/>
                <a:ea typeface="標楷體" pitchFamily="65" charset="-120"/>
                <a:cs typeface="Times New Roman" pitchFamily="18" charset="0"/>
              </a:rPr>
              <a:t>String</a:t>
            </a:r>
            <a:r>
              <a:rPr lang="zh-TW" altLang="en-US" sz="2000" b="0" kern="0" dirty="0" smtClean="0">
                <a:solidFill>
                  <a:srgbClr val="FF0000"/>
                </a:solidFill>
                <a:latin typeface="Times New Roman" pitchFamily="18" charset="0"/>
                <a:ea typeface="標楷體" pitchFamily="65" charset="-120"/>
                <a:cs typeface="Times New Roman" pitchFamily="18" charset="0"/>
              </a:rPr>
              <a:t>類別</a:t>
            </a:r>
            <a:r>
              <a:rPr lang="zh-TW" altLang="en-US" sz="2000" b="0" kern="0" dirty="0" smtClean="0">
                <a:latin typeface="Times New Roman" pitchFamily="18" charset="0"/>
                <a:ea typeface="標楷體" pitchFamily="65" charset="-120"/>
                <a:cs typeface="Times New Roman" pitchFamily="18" charset="0"/>
              </a:rPr>
              <a:t>做大寫字母和小寫字母的轉換。</a:t>
            </a:r>
          </a:p>
          <a:p>
            <a:pPr marL="0" indent="0">
              <a:lnSpc>
                <a:spcPts val="3360"/>
              </a:lnSpc>
              <a:buFontTx/>
              <a:buNone/>
              <a:defRPr/>
            </a:pPr>
            <a:endParaRPr lang="zh-TW" altLang="en-US" sz="2000" b="0" kern="0" dirty="0" smtClean="0">
              <a:latin typeface="Times New Roman" pitchFamily="18" charset="0"/>
              <a:ea typeface="標楷體" pitchFamily="65" charset="-120"/>
              <a:cs typeface="Times New Roman" pitchFamily="18" charset="0"/>
            </a:endParaRPr>
          </a:p>
          <a:p>
            <a:pPr>
              <a:defRPr/>
            </a:pPr>
            <a:endParaRPr lang="zh-TW" altLang="en-US" b="0" kern="0" dirty="0"/>
          </a:p>
        </p:txBody>
      </p:sp>
    </p:spTree>
    <p:extLst>
      <p:ext uri="{BB962C8B-B14F-4D97-AF65-F5344CB8AC3E}">
        <p14:creationId xmlns:p14="http://schemas.microsoft.com/office/powerpoint/2010/main" val="11481836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3.3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類別的應用方式</a:t>
            </a:r>
            <a:endParaRPr lang="zh-TW" altLang="en-US" dirty="0" smtClean="0">
              <a:ea typeface="標楷體" panose="03000509000000000000" pitchFamily="65" charset="-120"/>
              <a:cs typeface="Times New Roman" panose="02020603050405020304" pitchFamily="18" charset="0"/>
            </a:endParaRPr>
          </a:p>
        </p:txBody>
      </p:sp>
      <p:sp>
        <p:nvSpPr>
          <p:cNvPr id="29701" name="頁尾版面配置區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r>
              <a:rPr lang="en-US" altLang="zh-TW" smtClean="0">
                <a:latin typeface="Courier New" panose="02070309020205020404" pitchFamily="49" charset="0"/>
              </a:rPr>
              <a:t>NTUT MMS LAB</a:t>
            </a:r>
          </a:p>
        </p:txBody>
      </p:sp>
      <p:sp>
        <p:nvSpPr>
          <p:cNvPr id="29702"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fld id="{BE88A852-77BE-4ED9-BCC3-07C933F4EEE8}" type="slidenum">
              <a:rPr lang="en-US" altLang="zh-TW">
                <a:latin typeface="Courier New" panose="02070309020205020404" pitchFamily="49" charset="0"/>
              </a:rPr>
              <a:pPr eaLnBrk="1" hangingPunct="1"/>
              <a:t>38</a:t>
            </a:fld>
            <a:endParaRPr lang="en-US" altLang="zh-TW">
              <a:latin typeface="Courier New" panose="02070309020205020404" pitchFamily="49" charset="0"/>
            </a:endParaRPr>
          </a:p>
        </p:txBody>
      </p:sp>
      <p:pic>
        <p:nvPicPr>
          <p:cNvPr id="2" name="圖片 1"/>
          <p:cNvPicPr>
            <a:picLocks noChangeAspect="1"/>
          </p:cNvPicPr>
          <p:nvPr/>
        </p:nvPicPr>
        <p:blipFill>
          <a:blip r:embed="rId3"/>
          <a:stretch>
            <a:fillRect/>
          </a:stretch>
        </p:blipFill>
        <p:spPr>
          <a:xfrm>
            <a:off x="179388" y="1901825"/>
            <a:ext cx="5286375" cy="4324350"/>
          </a:xfrm>
          <a:prstGeom prst="rect">
            <a:avLst/>
          </a:prstGeom>
          <a:ln>
            <a:solidFill>
              <a:schemeClr val="tx1"/>
            </a:solidFill>
          </a:ln>
        </p:spPr>
      </p:pic>
      <p:sp>
        <p:nvSpPr>
          <p:cNvPr id="29705" name="矩形 11"/>
          <p:cNvSpPr>
            <a:spLocks noChangeArrowheads="1"/>
          </p:cNvSpPr>
          <p:nvPr/>
        </p:nvSpPr>
        <p:spPr bwMode="auto">
          <a:xfrm>
            <a:off x="755576" y="4835205"/>
            <a:ext cx="1728192" cy="288925"/>
          </a:xfrm>
          <a:prstGeom prst="rect">
            <a:avLst/>
          </a:prstGeom>
          <a:noFill/>
          <a:ln w="28575" cap="sq"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pic>
        <p:nvPicPr>
          <p:cNvPr id="3" name="圖片 2"/>
          <p:cNvPicPr>
            <a:picLocks noChangeAspect="1"/>
          </p:cNvPicPr>
          <p:nvPr/>
        </p:nvPicPr>
        <p:blipFill>
          <a:blip r:embed="rId4"/>
          <a:stretch>
            <a:fillRect/>
          </a:stretch>
        </p:blipFill>
        <p:spPr>
          <a:xfrm>
            <a:off x="6316816" y="3027175"/>
            <a:ext cx="2598305" cy="2073647"/>
          </a:xfrm>
          <a:prstGeom prst="rect">
            <a:avLst/>
          </a:prstGeom>
          <a:ln>
            <a:solidFill>
              <a:schemeClr val="tx1"/>
            </a:solidFill>
          </a:ln>
        </p:spPr>
      </p:pic>
      <p:sp>
        <p:nvSpPr>
          <p:cNvPr id="13" name="向右箭號 12"/>
          <p:cNvSpPr/>
          <p:nvPr/>
        </p:nvSpPr>
        <p:spPr bwMode="auto">
          <a:xfrm>
            <a:off x="5688012" y="3874210"/>
            <a:ext cx="432048" cy="379579"/>
          </a:xfrm>
          <a:prstGeom prst="rightArrow">
            <a:avLst/>
          </a:prstGeom>
          <a:solidFill>
            <a:srgbClr val="FF0000"/>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4" name="直線圖說文字 1 13"/>
          <p:cNvSpPr/>
          <p:nvPr/>
        </p:nvSpPr>
        <p:spPr bwMode="auto">
          <a:xfrm>
            <a:off x="7976269" y="4636985"/>
            <a:ext cx="983849" cy="347496"/>
          </a:xfrm>
          <a:prstGeom prst="borderCallout1">
            <a:avLst>
              <a:gd name="adj1" fmla="val 50350"/>
              <a:gd name="adj2" fmla="val -540"/>
              <a:gd name="adj3" fmla="val -22740"/>
              <a:gd name="adj4" fmla="val -20768"/>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5" name="文字方塊 14"/>
          <p:cNvSpPr txBox="1"/>
          <p:nvPr/>
        </p:nvSpPr>
        <p:spPr>
          <a:xfrm>
            <a:off x="7900335" y="4636985"/>
            <a:ext cx="1135715"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輸出</a:t>
            </a:r>
            <a:r>
              <a:rPr lang="zh-TW" altLang="en-US" sz="1600" b="0" dirty="0">
                <a:latin typeface="標楷體" panose="03000509000000000000" pitchFamily="65" charset="-120"/>
                <a:ea typeface="標楷體" panose="03000509000000000000" pitchFamily="65" charset="-120"/>
              </a:rPr>
              <a:t>結果</a:t>
            </a:r>
          </a:p>
        </p:txBody>
      </p:sp>
      <p:sp>
        <p:nvSpPr>
          <p:cNvPr id="16" name="直線圖說文字 1 15"/>
          <p:cNvSpPr/>
          <p:nvPr/>
        </p:nvSpPr>
        <p:spPr bwMode="auto">
          <a:xfrm>
            <a:off x="3484223" y="3838290"/>
            <a:ext cx="1824329" cy="822718"/>
          </a:xfrm>
          <a:prstGeom prst="borderCallout1">
            <a:avLst>
              <a:gd name="adj1" fmla="val 81161"/>
              <a:gd name="adj2" fmla="val -522"/>
              <a:gd name="adj3" fmla="val 128292"/>
              <a:gd name="adj4" fmla="val -53256"/>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7" name="文字方塊 16"/>
          <p:cNvSpPr txBox="1"/>
          <p:nvPr/>
        </p:nvSpPr>
        <p:spPr>
          <a:xfrm>
            <a:off x="3444443" y="3838290"/>
            <a:ext cx="1889604" cy="830997"/>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搜尋字串</a:t>
            </a:r>
            <a:r>
              <a:rPr lang="en-US" altLang="zh-TW" sz="1600" b="0" dirty="0" smtClean="0">
                <a:latin typeface="標楷體" panose="03000509000000000000" pitchFamily="65" charset="-120"/>
                <a:ea typeface="標楷體" panose="03000509000000000000" pitchFamily="65" charset="-120"/>
              </a:rPr>
              <a:t>str1</a:t>
            </a:r>
            <a:r>
              <a:rPr lang="zh-TW" altLang="en-US" sz="1600" b="0" dirty="0" smtClean="0">
                <a:latin typeface="標楷體" panose="03000509000000000000" pitchFamily="65" charset="-120"/>
                <a:ea typeface="標楷體" panose="03000509000000000000" pitchFamily="65" charset="-120"/>
              </a:rPr>
              <a:t>內</a:t>
            </a:r>
            <a:r>
              <a:rPr lang="en-US" altLang="zh-TW" sz="1600" b="0" dirty="0" err="1" smtClean="0">
                <a:latin typeface="標楷體" panose="03000509000000000000" pitchFamily="65" charset="-120"/>
                <a:ea typeface="標楷體" panose="03000509000000000000" pitchFamily="65" charset="-120"/>
              </a:rPr>
              <a:t>ch</a:t>
            </a:r>
            <a:r>
              <a:rPr lang="zh-TW" altLang="en-US" sz="1600" b="0" dirty="0" smtClean="0">
                <a:latin typeface="標楷體" panose="03000509000000000000" pitchFamily="65" charset="-120"/>
                <a:ea typeface="標楷體" panose="03000509000000000000" pitchFamily="65" charset="-120"/>
              </a:rPr>
              <a:t>字</a:t>
            </a:r>
            <a:r>
              <a:rPr lang="zh-TW" altLang="en-US" sz="1600" b="0" dirty="0">
                <a:latin typeface="標楷體" panose="03000509000000000000" pitchFamily="65" charset="-120"/>
                <a:ea typeface="標楷體" panose="03000509000000000000" pitchFamily="65" charset="-120"/>
              </a:rPr>
              <a:t>元</a:t>
            </a:r>
            <a:r>
              <a:rPr lang="zh-TW" altLang="en-US" sz="1600" b="0" dirty="0" smtClean="0">
                <a:latin typeface="標楷體" panose="03000509000000000000" pitchFamily="65" charset="-120"/>
                <a:ea typeface="標楷體" panose="03000509000000000000" pitchFamily="65" charset="-120"/>
              </a:rPr>
              <a:t>的位置並回傳位置索引值給</a:t>
            </a:r>
            <a:r>
              <a:rPr lang="en-US" altLang="zh-TW" sz="1600" b="0" dirty="0" err="1" smtClean="0">
                <a:latin typeface="標楷體" panose="03000509000000000000" pitchFamily="65" charset="-120"/>
                <a:ea typeface="標楷體" panose="03000509000000000000" pitchFamily="65" charset="-120"/>
              </a:rPr>
              <a:t>num</a:t>
            </a:r>
            <a:endParaRPr lang="zh-TW" altLang="en-US" sz="1600" b="0" dirty="0">
              <a:latin typeface="標楷體" panose="03000509000000000000" pitchFamily="65" charset="-120"/>
              <a:ea typeface="標楷體" panose="03000509000000000000" pitchFamily="65" charset="-120"/>
            </a:endParaRPr>
          </a:p>
        </p:txBody>
      </p:sp>
      <p:sp>
        <p:nvSpPr>
          <p:cNvPr id="18" name="矩形 11"/>
          <p:cNvSpPr>
            <a:spLocks noChangeArrowheads="1"/>
          </p:cNvSpPr>
          <p:nvPr/>
        </p:nvSpPr>
        <p:spPr bwMode="auto">
          <a:xfrm>
            <a:off x="827584" y="5229200"/>
            <a:ext cx="823353" cy="216024"/>
          </a:xfrm>
          <a:prstGeom prst="rect">
            <a:avLst/>
          </a:prstGeom>
          <a:noFill/>
          <a:ln w="28575" cap="sq"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19" name="直線圖說文字 1 18"/>
          <p:cNvSpPr/>
          <p:nvPr/>
        </p:nvSpPr>
        <p:spPr bwMode="auto">
          <a:xfrm>
            <a:off x="4034323" y="5630470"/>
            <a:ext cx="1824329" cy="822718"/>
          </a:xfrm>
          <a:prstGeom prst="borderCallout1">
            <a:avLst>
              <a:gd name="adj1" fmla="val 52112"/>
              <a:gd name="adj2" fmla="val -1661"/>
              <a:gd name="adj3" fmla="val -32109"/>
              <a:gd name="adj4" fmla="val -129579"/>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20" name="文字方塊 19"/>
          <p:cNvSpPr txBox="1"/>
          <p:nvPr/>
        </p:nvSpPr>
        <p:spPr>
          <a:xfrm>
            <a:off x="3994543" y="5630470"/>
            <a:ext cx="1889604" cy="830997"/>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由於搜尋不到字會回傳</a:t>
            </a:r>
            <a:r>
              <a:rPr lang="en-US" altLang="zh-TW" sz="1600" b="0" dirty="0" smtClean="0">
                <a:latin typeface="標楷體" panose="03000509000000000000" pitchFamily="65" charset="-120"/>
                <a:ea typeface="標楷體" panose="03000509000000000000" pitchFamily="65" charset="-120"/>
              </a:rPr>
              <a:t>-1</a:t>
            </a:r>
            <a:r>
              <a:rPr lang="zh-TW" altLang="en-US" sz="1600" b="0" dirty="0" smtClean="0">
                <a:latin typeface="標楷體" panose="03000509000000000000" pitchFamily="65" charset="-120"/>
                <a:ea typeface="標楷體" panose="03000509000000000000" pitchFamily="65" charset="-120"/>
              </a:rPr>
              <a:t>，所以在這這用</a:t>
            </a:r>
            <a:r>
              <a:rPr lang="en-US" altLang="zh-TW" sz="1600" b="0" dirty="0" smtClean="0">
                <a:latin typeface="標楷體" panose="03000509000000000000" pitchFamily="65" charset="-120"/>
                <a:ea typeface="標楷體" panose="03000509000000000000" pitchFamily="65" charset="-120"/>
              </a:rPr>
              <a:t>if</a:t>
            </a:r>
            <a:r>
              <a:rPr lang="zh-TW" altLang="en-US" sz="1600" b="0" dirty="0" smtClean="0">
                <a:latin typeface="標楷體" panose="03000509000000000000" pitchFamily="65" charset="-120"/>
                <a:ea typeface="標楷體" panose="03000509000000000000" pitchFamily="65" charset="-120"/>
              </a:rPr>
              <a:t>做錯誤處理</a:t>
            </a:r>
            <a:endParaRPr lang="zh-TW" altLang="en-US" sz="1600" b="0" dirty="0">
              <a:latin typeface="標楷體" panose="03000509000000000000" pitchFamily="65" charset="-120"/>
              <a:ea typeface="標楷體" panose="03000509000000000000" pitchFamily="65" charset="-120"/>
            </a:endParaRPr>
          </a:p>
        </p:txBody>
      </p:sp>
      <p:sp>
        <p:nvSpPr>
          <p:cNvPr id="21" name="內容版面配置區 2"/>
          <p:cNvSpPr txBox="1">
            <a:spLocks/>
          </p:cNvSpPr>
          <p:nvPr/>
        </p:nvSpPr>
        <p:spPr bwMode="auto">
          <a:xfrm>
            <a:off x="179512" y="847179"/>
            <a:ext cx="8856662" cy="531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a:solidFill>
                  <a:schemeClr val="tx1"/>
                </a:solidFill>
                <a:latin typeface="+mn-lt"/>
                <a:ea typeface="+mn-ea"/>
              </a:defRPr>
            </a:lvl6pPr>
            <a:lvl7pPr marL="2971800" indent="-228600" algn="l" rtl="0" fontAlgn="base">
              <a:spcBef>
                <a:spcPct val="20000"/>
              </a:spcBef>
              <a:spcAft>
                <a:spcPct val="0"/>
              </a:spcAft>
              <a:buChar char="»"/>
              <a:defRPr kumimoji="1">
                <a:solidFill>
                  <a:schemeClr val="tx1"/>
                </a:solidFill>
                <a:latin typeface="+mn-lt"/>
                <a:ea typeface="+mn-ea"/>
              </a:defRPr>
            </a:lvl7pPr>
            <a:lvl8pPr marL="3429000" indent="-228600" algn="l" rtl="0" fontAlgn="base">
              <a:spcBef>
                <a:spcPct val="20000"/>
              </a:spcBef>
              <a:spcAft>
                <a:spcPct val="0"/>
              </a:spcAft>
              <a:buChar char="»"/>
              <a:defRPr kumimoji="1">
                <a:solidFill>
                  <a:schemeClr val="tx1"/>
                </a:solidFill>
                <a:latin typeface="+mn-lt"/>
                <a:ea typeface="+mn-ea"/>
              </a:defRPr>
            </a:lvl8pPr>
            <a:lvl9pPr marL="3886200" indent="-228600" algn="l" rtl="0" fontAlgn="base">
              <a:spcBef>
                <a:spcPct val="20000"/>
              </a:spcBef>
              <a:spcAft>
                <a:spcPct val="0"/>
              </a:spcAft>
              <a:buChar char="»"/>
              <a:defRPr kumimoji="1">
                <a:solidFill>
                  <a:schemeClr val="tx1"/>
                </a:solidFill>
                <a:latin typeface="+mn-lt"/>
                <a:ea typeface="+mn-ea"/>
              </a:defRPr>
            </a:lvl9pPr>
          </a:lstStyle>
          <a:p>
            <a:pPr>
              <a:lnSpc>
                <a:spcPts val="3360"/>
              </a:lnSpc>
              <a:buFontTx/>
              <a:buBlip>
                <a:blip r:embed="rId5"/>
              </a:buBlip>
              <a:defRPr/>
            </a:pPr>
            <a:r>
              <a:rPr lang="zh-TW" altLang="en-US" kern="0" dirty="0">
                <a:latin typeface="Times New Roman" pitchFamily="18" charset="0"/>
                <a:ea typeface="標楷體" pitchFamily="65" charset="-120"/>
                <a:cs typeface="Times New Roman" pitchFamily="18" charset="0"/>
              </a:rPr>
              <a:t>操作字串的</a:t>
            </a:r>
            <a:r>
              <a:rPr lang="zh-TW" altLang="en-US" kern="0" dirty="0" smtClean="0">
                <a:latin typeface="Times New Roman" pitchFamily="18" charset="0"/>
                <a:ea typeface="標楷體" pitchFamily="65" charset="-120"/>
                <a:cs typeface="Times New Roman" pitchFamily="18" charset="0"/>
              </a:rPr>
              <a:t>類別</a:t>
            </a:r>
            <a:r>
              <a:rPr lang="en-US" altLang="zh-TW" dirty="0" smtClean="0">
                <a:latin typeface="Times New Roman" pitchFamily="18" charset="0"/>
                <a:ea typeface="標楷體" pitchFamily="65" charset="-120"/>
                <a:cs typeface="Times New Roman" pitchFamily="18" charset="0"/>
              </a:rPr>
              <a:t>(4/6</a:t>
            </a:r>
            <a:r>
              <a:rPr lang="en-US" altLang="zh-TW" dirty="0">
                <a:latin typeface="Times New Roman" pitchFamily="18" charset="0"/>
                <a:ea typeface="標楷體" pitchFamily="65" charset="-120"/>
                <a:cs typeface="Times New Roman" pitchFamily="18" charset="0"/>
              </a:rPr>
              <a:t>)</a:t>
            </a:r>
            <a:endParaRPr lang="zh-TW" altLang="en-US" kern="0" dirty="0">
              <a:latin typeface="Times New Roman" pitchFamily="18" charset="0"/>
              <a:ea typeface="標楷體" pitchFamily="65" charset="-120"/>
              <a:cs typeface="Times New Roman" pitchFamily="18" charset="0"/>
            </a:endParaRPr>
          </a:p>
          <a:p>
            <a:pPr marL="0" indent="0">
              <a:lnSpc>
                <a:spcPts val="3360"/>
              </a:lnSpc>
              <a:buFontTx/>
              <a:buNone/>
              <a:defRPr/>
            </a:pPr>
            <a:r>
              <a:rPr lang="zh-TW" altLang="en-US" sz="2000" b="0" kern="0" dirty="0" smtClean="0">
                <a:latin typeface="Times New Roman" pitchFamily="18" charset="0"/>
                <a:ea typeface="標楷體" pitchFamily="65" charset="-120"/>
                <a:cs typeface="Times New Roman" pitchFamily="18" charset="0"/>
              </a:rPr>
              <a:t>透過</a:t>
            </a:r>
            <a:r>
              <a:rPr lang="en-US" altLang="zh-TW" sz="2000" b="0" kern="0" dirty="0" smtClean="0">
                <a:solidFill>
                  <a:srgbClr val="FF0000"/>
                </a:solidFill>
                <a:latin typeface="Times New Roman" pitchFamily="18" charset="0"/>
                <a:ea typeface="標楷體" pitchFamily="65" charset="-120"/>
                <a:cs typeface="Times New Roman" pitchFamily="18" charset="0"/>
              </a:rPr>
              <a:t>String</a:t>
            </a:r>
            <a:r>
              <a:rPr lang="zh-TW" altLang="en-US" sz="2000" b="0" kern="0" dirty="0" smtClean="0">
                <a:solidFill>
                  <a:srgbClr val="FF0000"/>
                </a:solidFill>
                <a:latin typeface="Times New Roman" pitchFamily="18" charset="0"/>
                <a:ea typeface="標楷體" pitchFamily="65" charset="-120"/>
                <a:cs typeface="Times New Roman" pitchFamily="18" charset="0"/>
              </a:rPr>
              <a:t>類別</a:t>
            </a:r>
            <a:r>
              <a:rPr lang="zh-TW" altLang="en-US" sz="2000" b="0" kern="0" dirty="0">
                <a:latin typeface="Times New Roman" pitchFamily="18" charset="0"/>
                <a:ea typeface="標楷體" pitchFamily="65" charset="-120"/>
                <a:cs typeface="Times New Roman" pitchFamily="18" charset="0"/>
              </a:rPr>
              <a:t>做搜尋文字的</a:t>
            </a:r>
            <a:r>
              <a:rPr lang="zh-TW" altLang="en-US" sz="2000" b="0" kern="0" dirty="0" smtClean="0">
                <a:latin typeface="Times New Roman" pitchFamily="18" charset="0"/>
                <a:ea typeface="標楷體" pitchFamily="65" charset="-120"/>
                <a:cs typeface="Times New Roman" pitchFamily="18" charset="0"/>
              </a:rPr>
              <a:t>功能。</a:t>
            </a:r>
            <a:endParaRPr lang="zh-TW" altLang="en-US" sz="2000" b="0" kern="0" dirty="0">
              <a:latin typeface="Times New Roman" pitchFamily="18" charset="0"/>
              <a:ea typeface="標楷體" pitchFamily="65" charset="-120"/>
              <a:cs typeface="Times New Roman" pitchFamily="18" charset="0"/>
            </a:endParaRPr>
          </a:p>
          <a:p>
            <a:pPr marL="0" indent="0">
              <a:lnSpc>
                <a:spcPts val="3360"/>
              </a:lnSpc>
              <a:buFontTx/>
              <a:buNone/>
              <a:defRPr/>
            </a:pPr>
            <a:endParaRPr lang="zh-TW" altLang="en-US" sz="2000" b="0" kern="0" dirty="0" smtClean="0">
              <a:latin typeface="Times New Roman" pitchFamily="18" charset="0"/>
              <a:ea typeface="標楷體" pitchFamily="65" charset="-120"/>
              <a:cs typeface="Times New Roman" pitchFamily="18" charset="0"/>
            </a:endParaRPr>
          </a:p>
          <a:p>
            <a:pPr>
              <a:defRPr/>
            </a:pPr>
            <a:endParaRPr lang="zh-TW" altLang="en-US" b="0" kern="0" dirty="0"/>
          </a:p>
        </p:txBody>
      </p:sp>
    </p:spTree>
    <p:extLst>
      <p:ext uri="{BB962C8B-B14F-4D97-AF65-F5344CB8AC3E}">
        <p14:creationId xmlns:p14="http://schemas.microsoft.com/office/powerpoint/2010/main" val="36906936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3.3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類別的應用方式</a:t>
            </a:r>
            <a:endParaRPr lang="zh-TW" altLang="en-US" dirty="0" smtClean="0">
              <a:ea typeface="標楷體" panose="03000509000000000000" pitchFamily="65" charset="-120"/>
              <a:cs typeface="Times New Roman" panose="02020603050405020304" pitchFamily="18" charset="0"/>
            </a:endParaRPr>
          </a:p>
        </p:txBody>
      </p:sp>
      <p:sp>
        <p:nvSpPr>
          <p:cNvPr id="30723" name="頁尾版面配置區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r>
              <a:rPr lang="en-US" altLang="zh-TW" smtClean="0">
                <a:latin typeface="Courier New" panose="02070309020205020404" pitchFamily="49" charset="0"/>
              </a:rPr>
              <a:t>NTUT MMS LAB</a:t>
            </a:r>
          </a:p>
        </p:txBody>
      </p:sp>
      <p:sp>
        <p:nvSpPr>
          <p:cNvPr id="30724"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fld id="{56F5A564-97CE-407D-9BE4-F84A41D93C66}" type="slidenum">
              <a:rPr lang="en-US" altLang="zh-TW">
                <a:latin typeface="Courier New" panose="02070309020205020404" pitchFamily="49" charset="0"/>
              </a:rPr>
              <a:pPr eaLnBrk="1" hangingPunct="1"/>
              <a:t>39</a:t>
            </a:fld>
            <a:endParaRPr lang="en-US" altLang="zh-TW">
              <a:latin typeface="Courier New" panose="02070309020205020404" pitchFamily="49" charset="0"/>
            </a:endParaRPr>
          </a:p>
        </p:txBody>
      </p:sp>
      <p:sp>
        <p:nvSpPr>
          <p:cNvPr id="6" name="內容版面配置區 2"/>
          <p:cNvSpPr>
            <a:spLocks noGrp="1"/>
          </p:cNvSpPr>
          <p:nvPr>
            <p:ph idx="1"/>
          </p:nvPr>
        </p:nvSpPr>
        <p:spPr/>
        <p:txBody>
          <a:bodyPr/>
          <a:lstStyle/>
          <a:p>
            <a:pPr>
              <a:lnSpc>
                <a:spcPts val="2880"/>
              </a:lnSpc>
              <a:buBlip>
                <a:blip r:embed="rId3"/>
              </a:buBlip>
              <a:defRPr/>
            </a:pPr>
            <a:r>
              <a:rPr lang="zh-TW" altLang="en-US" b="1" dirty="0">
                <a:latin typeface="Times New Roman" pitchFamily="18" charset="0"/>
                <a:ea typeface="標楷體" pitchFamily="65" charset="-120"/>
                <a:cs typeface="Times New Roman" pitchFamily="18" charset="0"/>
              </a:rPr>
              <a:t>操作字串的</a:t>
            </a:r>
            <a:r>
              <a:rPr lang="zh-TW" altLang="en-US" b="1" dirty="0" smtClean="0">
                <a:latin typeface="Times New Roman" pitchFamily="18" charset="0"/>
                <a:ea typeface="標楷體" pitchFamily="65" charset="-120"/>
                <a:cs typeface="Times New Roman" pitchFamily="18" charset="0"/>
              </a:rPr>
              <a:t>類別</a:t>
            </a:r>
            <a:r>
              <a:rPr lang="en-US" altLang="zh-TW" b="1" dirty="0" smtClean="0">
                <a:latin typeface="Times New Roman" pitchFamily="18" charset="0"/>
                <a:ea typeface="標楷體" pitchFamily="65" charset="-120"/>
                <a:cs typeface="Times New Roman" pitchFamily="18" charset="0"/>
              </a:rPr>
              <a:t>(5/6</a:t>
            </a:r>
            <a:r>
              <a:rPr lang="en-US" altLang="zh-TW" b="1" dirty="0">
                <a:latin typeface="Times New Roman" pitchFamily="18" charset="0"/>
                <a:ea typeface="標楷體" pitchFamily="65" charset="-120"/>
                <a:cs typeface="Times New Roman" pitchFamily="18" charset="0"/>
              </a:rPr>
              <a:t>)</a:t>
            </a:r>
            <a:endParaRPr lang="zh-TW" altLang="en-US" b="1" dirty="0">
              <a:latin typeface="Times New Roman" pitchFamily="18" charset="0"/>
              <a:ea typeface="標楷體" pitchFamily="65" charset="-120"/>
              <a:cs typeface="Times New Roman" pitchFamily="18" charset="0"/>
            </a:endParaRPr>
          </a:p>
          <a:p>
            <a:pPr marL="0" indent="0">
              <a:lnSpc>
                <a:spcPts val="2880"/>
              </a:lnSpc>
              <a:buFontTx/>
              <a:buNone/>
              <a:defRPr/>
            </a:pPr>
            <a:r>
              <a:rPr lang="zh-TW" altLang="en-US" sz="2000" dirty="0" smtClean="0">
                <a:latin typeface="Times New Roman" pitchFamily="18" charset="0"/>
                <a:ea typeface="標楷體" pitchFamily="65" charset="-120"/>
                <a:cs typeface="Times New Roman" pitchFamily="18" charset="0"/>
              </a:rPr>
              <a:t>除了 </a:t>
            </a:r>
            <a:r>
              <a:rPr lang="en-US" altLang="zh-TW" sz="2000" dirty="0">
                <a:solidFill>
                  <a:srgbClr val="FF0000"/>
                </a:solidFill>
                <a:latin typeface="Times New Roman" pitchFamily="18" charset="0"/>
                <a:ea typeface="標楷體" pitchFamily="65" charset="-120"/>
                <a:cs typeface="Times New Roman" pitchFamily="18" charset="0"/>
              </a:rPr>
              <a:t>String </a:t>
            </a:r>
            <a:r>
              <a:rPr lang="zh-TW" altLang="en-US" sz="2000" dirty="0">
                <a:solidFill>
                  <a:srgbClr val="FF0000"/>
                </a:solidFill>
                <a:latin typeface="Times New Roman" pitchFamily="18" charset="0"/>
                <a:ea typeface="標楷體" pitchFamily="65" charset="-120"/>
                <a:cs typeface="Times New Roman" pitchFamily="18" charset="0"/>
              </a:rPr>
              <a:t>類別</a:t>
            </a:r>
            <a:r>
              <a:rPr lang="zh-TW" altLang="en-US" sz="2000" dirty="0">
                <a:latin typeface="Times New Roman" pitchFamily="18" charset="0"/>
                <a:ea typeface="標楷體" pitchFamily="65" charset="-120"/>
                <a:cs typeface="Times New Roman" pitchFamily="18" charset="0"/>
              </a:rPr>
              <a:t>是專門用處理字串之外，還有其他類別可以處理字串。如果您要修改字串物件，最好還是透過「</a:t>
            </a:r>
            <a:r>
              <a:rPr lang="en-US" altLang="zh-TW" sz="2000" dirty="0" err="1">
                <a:solidFill>
                  <a:srgbClr val="FF0000"/>
                </a:solidFill>
                <a:latin typeface="Times New Roman" pitchFamily="18" charset="0"/>
                <a:ea typeface="標楷體" pitchFamily="65" charset="-120"/>
                <a:cs typeface="Times New Roman" pitchFamily="18" charset="0"/>
              </a:rPr>
              <a:t>StringBuffer</a:t>
            </a:r>
            <a:r>
              <a:rPr lang="en-US" altLang="zh-TW" sz="2000" dirty="0">
                <a:solidFill>
                  <a:srgbClr val="FF0000"/>
                </a:solidFill>
                <a:latin typeface="Times New Roman" pitchFamily="18" charset="0"/>
                <a:ea typeface="標楷體" pitchFamily="65" charset="-120"/>
                <a:cs typeface="Times New Roman" pitchFamily="18" charset="0"/>
              </a:rPr>
              <a:t> </a:t>
            </a:r>
            <a:r>
              <a:rPr lang="zh-TW" altLang="en-US" sz="2000" dirty="0">
                <a:solidFill>
                  <a:srgbClr val="FF0000"/>
                </a:solidFill>
                <a:latin typeface="Times New Roman" pitchFamily="18" charset="0"/>
                <a:ea typeface="標楷體" pitchFamily="65" charset="-120"/>
                <a:cs typeface="Times New Roman" pitchFamily="18" charset="0"/>
              </a:rPr>
              <a:t>類別</a:t>
            </a:r>
            <a:r>
              <a:rPr lang="zh-TW" altLang="en-US" sz="2000" dirty="0">
                <a:latin typeface="Times New Roman" pitchFamily="18" charset="0"/>
                <a:ea typeface="標楷體" pitchFamily="65" charset="-120"/>
                <a:cs typeface="Times New Roman" pitchFamily="18" charset="0"/>
              </a:rPr>
              <a:t>」（字串緩衝區類別）。也就是說 </a:t>
            </a:r>
            <a:r>
              <a:rPr lang="en-US" altLang="zh-TW" sz="2000" dirty="0" err="1">
                <a:latin typeface="Times New Roman" pitchFamily="18" charset="0"/>
                <a:ea typeface="標楷體" pitchFamily="65" charset="-120"/>
                <a:cs typeface="Times New Roman" pitchFamily="18" charset="0"/>
              </a:rPr>
              <a:t>StringBuffer</a:t>
            </a:r>
            <a:r>
              <a:rPr lang="en-US" altLang="zh-TW" sz="2000" dirty="0">
                <a:latin typeface="Times New Roman" pitchFamily="18" charset="0"/>
                <a:ea typeface="標楷體" pitchFamily="65" charset="-120"/>
                <a:cs typeface="Times New Roman" pitchFamily="18" charset="0"/>
              </a:rPr>
              <a:t> </a:t>
            </a:r>
            <a:r>
              <a:rPr lang="zh-TW" altLang="en-US" sz="2000" dirty="0">
                <a:latin typeface="Times New Roman" pitchFamily="18" charset="0"/>
                <a:ea typeface="標楷體" pitchFamily="65" charset="-120"/>
                <a:cs typeface="Times New Roman" pitchFamily="18" charset="0"/>
              </a:rPr>
              <a:t>類別除了具有 </a:t>
            </a:r>
            <a:r>
              <a:rPr lang="en-US" altLang="zh-TW" sz="2000" dirty="0">
                <a:latin typeface="Times New Roman" pitchFamily="18" charset="0"/>
                <a:ea typeface="標楷體" pitchFamily="65" charset="-120"/>
                <a:cs typeface="Times New Roman" pitchFamily="18" charset="0"/>
              </a:rPr>
              <a:t>String </a:t>
            </a:r>
            <a:r>
              <a:rPr lang="zh-TW" altLang="en-US" sz="2000" dirty="0">
                <a:latin typeface="Times New Roman" pitchFamily="18" charset="0"/>
                <a:ea typeface="標楷體" pitchFamily="65" charset="-120"/>
                <a:cs typeface="Times New Roman" pitchFamily="18" charset="0"/>
              </a:rPr>
              <a:t>類別的所有功能之外，它還能夠</a:t>
            </a:r>
            <a:r>
              <a:rPr lang="zh-TW" altLang="en-US" sz="2000" dirty="0">
                <a:solidFill>
                  <a:srgbClr val="FF0000"/>
                </a:solidFill>
                <a:latin typeface="Times New Roman" pitchFamily="18" charset="0"/>
                <a:ea typeface="標楷體" pitchFamily="65" charset="-120"/>
                <a:cs typeface="Times New Roman" pitchFamily="18" charset="0"/>
              </a:rPr>
              <a:t>修改裏面的字串</a:t>
            </a:r>
            <a:r>
              <a:rPr lang="zh-TW" altLang="en-US" sz="2000" dirty="0">
                <a:latin typeface="Times New Roman" pitchFamily="18" charset="0"/>
                <a:ea typeface="標楷體" pitchFamily="65" charset="-120"/>
                <a:cs typeface="Times New Roman" pitchFamily="18" charset="0"/>
              </a:rPr>
              <a:t>。</a:t>
            </a:r>
            <a:r>
              <a:rPr lang="en-US" altLang="zh-TW" sz="2000" dirty="0" err="1">
                <a:latin typeface="Times New Roman" pitchFamily="18" charset="0"/>
                <a:ea typeface="標楷體" pitchFamily="65" charset="-120"/>
                <a:cs typeface="Times New Roman" pitchFamily="18" charset="0"/>
              </a:rPr>
              <a:t>StringBuffer</a:t>
            </a:r>
            <a:r>
              <a:rPr lang="en-US" altLang="zh-TW" sz="2000" dirty="0">
                <a:latin typeface="Times New Roman" pitchFamily="18" charset="0"/>
                <a:ea typeface="標楷體" pitchFamily="65" charset="-120"/>
                <a:cs typeface="Times New Roman" pitchFamily="18" charset="0"/>
              </a:rPr>
              <a:t> </a:t>
            </a:r>
            <a:r>
              <a:rPr lang="zh-TW" altLang="en-US" sz="2000" dirty="0">
                <a:latin typeface="Times New Roman" pitchFamily="18" charset="0"/>
                <a:ea typeface="標楷體" pitchFamily="65" charset="-120"/>
                <a:cs typeface="Times New Roman" pitchFamily="18" charset="0"/>
              </a:rPr>
              <a:t>類別當中的各個 </a:t>
            </a:r>
            <a:r>
              <a:rPr lang="en-US" altLang="zh-TW" sz="2000" dirty="0">
                <a:latin typeface="Times New Roman" pitchFamily="18" charset="0"/>
                <a:ea typeface="標楷體" pitchFamily="65" charset="-120"/>
                <a:cs typeface="Times New Roman" pitchFamily="18" charset="0"/>
              </a:rPr>
              <a:t>method </a:t>
            </a:r>
            <a:r>
              <a:rPr lang="zh-TW" altLang="en-US" sz="2000" dirty="0">
                <a:latin typeface="Times New Roman" pitchFamily="18" charset="0"/>
                <a:ea typeface="標楷體" pitchFamily="65" charset="-120"/>
                <a:cs typeface="Times New Roman" pitchFamily="18" charset="0"/>
              </a:rPr>
              <a:t>在處理字串時，會把整個字串當成參數來傳遞並加以處理。</a:t>
            </a:r>
          </a:p>
          <a:p>
            <a:pPr marL="0" indent="0">
              <a:buFontTx/>
              <a:buNone/>
              <a:defRPr/>
            </a:pPr>
            <a:endParaRPr lang="zh-TW" altLang="en-US" sz="2000" b="1" dirty="0">
              <a:solidFill>
                <a:srgbClr val="002060"/>
              </a:solidFill>
              <a:latin typeface="Times New Roman" pitchFamily="18" charset="0"/>
              <a:ea typeface="標楷體" pitchFamily="65" charset="-120"/>
              <a:cs typeface="Times New Roman" pitchFamily="18" charset="0"/>
            </a:endParaRPr>
          </a:p>
          <a:p>
            <a:pPr>
              <a:defRPr/>
            </a:pPr>
            <a:endParaRPr lang="zh-TW" altLang="en-US" dirty="0"/>
          </a:p>
        </p:txBody>
      </p:sp>
      <p:graphicFrame>
        <p:nvGraphicFramePr>
          <p:cNvPr id="9" name="表格 8"/>
          <p:cNvGraphicFramePr>
            <a:graphicFrameLocks noGrp="1"/>
          </p:cNvGraphicFramePr>
          <p:nvPr>
            <p:extLst>
              <p:ext uri="{D42A27DB-BD31-4B8C-83A1-F6EECF244321}">
                <p14:modId xmlns:p14="http://schemas.microsoft.com/office/powerpoint/2010/main" val="3246518007"/>
              </p:ext>
            </p:extLst>
          </p:nvPr>
        </p:nvGraphicFramePr>
        <p:xfrm>
          <a:off x="906356" y="3457734"/>
          <a:ext cx="7128792" cy="2766060"/>
        </p:xfrm>
        <a:graphic>
          <a:graphicData uri="http://schemas.openxmlformats.org/drawingml/2006/table">
            <a:tbl>
              <a:tblPr firstRow="1" bandRow="1">
                <a:tableStyleId>{00A15C55-8517-42AA-B614-E9B94910E393}</a:tableStyleId>
              </a:tblPr>
              <a:tblGrid>
                <a:gridCol w="2821814">
                  <a:extLst>
                    <a:ext uri="{9D8B030D-6E8A-4147-A177-3AD203B41FA5}">
                      <a16:colId xmlns:a16="http://schemas.microsoft.com/office/drawing/2014/main" val="20000"/>
                    </a:ext>
                  </a:extLst>
                </a:gridCol>
                <a:gridCol w="1039615">
                  <a:extLst>
                    <a:ext uri="{9D8B030D-6E8A-4147-A177-3AD203B41FA5}">
                      <a16:colId xmlns:a16="http://schemas.microsoft.com/office/drawing/2014/main" val="20001"/>
                    </a:ext>
                  </a:extLst>
                </a:gridCol>
                <a:gridCol w="3267363">
                  <a:extLst>
                    <a:ext uri="{9D8B030D-6E8A-4147-A177-3AD203B41FA5}">
                      <a16:colId xmlns:a16="http://schemas.microsoft.com/office/drawing/2014/main" val="20002"/>
                    </a:ext>
                  </a:extLst>
                </a:gridCol>
              </a:tblGrid>
              <a:tr h="150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050" dirty="0" smtClean="0">
                          <a:latin typeface="標楷體" panose="03000509000000000000" pitchFamily="65" charset="-120"/>
                          <a:ea typeface="標楷體" panose="03000509000000000000" pitchFamily="65" charset="-120"/>
                        </a:rPr>
                        <a:t>方法名稱</a:t>
                      </a:r>
                    </a:p>
                  </a:txBody>
                  <a:tcPr/>
                </a:tc>
                <a:tc>
                  <a:txBody>
                    <a:bodyPr/>
                    <a:lstStyle/>
                    <a:p>
                      <a:r>
                        <a:rPr lang="zh-TW" altLang="en-US" sz="1050" dirty="0" smtClean="0">
                          <a:latin typeface="標楷體" panose="03000509000000000000" pitchFamily="65" charset="-120"/>
                          <a:ea typeface="標楷體" panose="03000509000000000000" pitchFamily="65" charset="-120"/>
                        </a:rPr>
                        <a:t>傳回型別</a:t>
                      </a:r>
                      <a:endParaRPr lang="zh-TW" altLang="en-US" sz="1050" dirty="0">
                        <a:latin typeface="標楷體" panose="03000509000000000000" pitchFamily="65" charset="-120"/>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050" dirty="0" smtClean="0">
                          <a:latin typeface="標楷體" panose="03000509000000000000" pitchFamily="65" charset="-120"/>
                          <a:ea typeface="標楷體" panose="03000509000000000000" pitchFamily="65" charset="-120"/>
                        </a:rPr>
                        <a:t>功能</a:t>
                      </a:r>
                    </a:p>
                  </a:txBody>
                  <a:tcPr/>
                </a:tc>
                <a:extLst>
                  <a:ext uri="{0D108BD9-81ED-4DB2-BD59-A6C34878D82A}">
                    <a16:rowId xmlns:a16="http://schemas.microsoft.com/office/drawing/2014/main" val="10000"/>
                  </a:ext>
                </a:extLst>
              </a:tr>
              <a:tr h="164584">
                <a:tc>
                  <a:txBody>
                    <a:bodyPr/>
                    <a:lstStyle/>
                    <a:p>
                      <a:r>
                        <a:rPr lang="en-US" altLang="zh-TW" sz="1050" dirty="0" err="1" smtClean="0">
                          <a:latin typeface="標楷體" panose="03000509000000000000" pitchFamily="65" charset="-120"/>
                          <a:ea typeface="標楷體" panose="03000509000000000000" pitchFamily="65" charset="-120"/>
                        </a:rPr>
                        <a:t>oppend</a:t>
                      </a:r>
                      <a:r>
                        <a:rPr lang="en-US" altLang="zh-TW" sz="1050" dirty="0" smtClean="0">
                          <a:latin typeface="標楷體" panose="03000509000000000000" pitchFamily="65" charset="-120"/>
                          <a:ea typeface="標楷體" panose="03000509000000000000" pitchFamily="65" charset="-120"/>
                        </a:rPr>
                        <a:t>(char c)</a:t>
                      </a:r>
                      <a:endParaRPr lang="zh-TW" altLang="en-US" sz="1050" dirty="0">
                        <a:latin typeface="標楷體" panose="03000509000000000000" pitchFamily="65" charset="-120"/>
                        <a:ea typeface="標楷體" panose="03000509000000000000" pitchFamily="65" charset="-120"/>
                      </a:endParaRPr>
                    </a:p>
                  </a:txBody>
                  <a:tcPr/>
                </a:tc>
                <a:tc>
                  <a:txBody>
                    <a:bodyPr/>
                    <a:lstStyle/>
                    <a:p>
                      <a:r>
                        <a:rPr lang="en-US" altLang="zh-TW" sz="1050" dirty="0" err="1" smtClean="0">
                          <a:latin typeface="標楷體" panose="03000509000000000000" pitchFamily="65" charset="-120"/>
                          <a:ea typeface="標楷體" panose="03000509000000000000" pitchFamily="65" charset="-120"/>
                        </a:rPr>
                        <a:t>StringBuffer</a:t>
                      </a:r>
                      <a:endParaRPr lang="zh-TW" altLang="en-US" sz="1050" dirty="0">
                        <a:latin typeface="標楷體" panose="03000509000000000000" pitchFamily="65" charset="-120"/>
                        <a:ea typeface="標楷體" panose="03000509000000000000" pitchFamily="65" charset="-120"/>
                      </a:endParaRPr>
                    </a:p>
                  </a:txBody>
                  <a:tcPr/>
                </a:tc>
                <a:tc>
                  <a:txBody>
                    <a:bodyPr/>
                    <a:lstStyle/>
                    <a:p>
                      <a:r>
                        <a:rPr lang="zh-TW" altLang="en-US" sz="1050" dirty="0" smtClean="0">
                          <a:latin typeface="標楷體" panose="03000509000000000000" pitchFamily="65" charset="-120"/>
                          <a:ea typeface="標楷體" panose="03000509000000000000" pitchFamily="65" charset="-120"/>
                        </a:rPr>
                        <a:t>將字元連接到字串緩衝區的後面</a:t>
                      </a:r>
                      <a:endParaRPr lang="zh-TW" altLang="en-US" sz="1050"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10001"/>
                  </a:ext>
                </a:extLst>
              </a:tr>
              <a:tr h="129148">
                <a:tc>
                  <a:txBody>
                    <a:bodyPr/>
                    <a:lstStyle/>
                    <a:p>
                      <a:r>
                        <a:rPr lang="en-US" altLang="zh-TW" sz="1050" dirty="0" err="1" smtClean="0">
                          <a:latin typeface="標楷體" panose="03000509000000000000" pitchFamily="65" charset="-120"/>
                          <a:ea typeface="標楷體" panose="03000509000000000000" pitchFamily="65" charset="-120"/>
                        </a:rPr>
                        <a:t>oppend</a:t>
                      </a:r>
                      <a:r>
                        <a:rPr lang="en-US" altLang="zh-TW" sz="1050" dirty="0" smtClean="0">
                          <a:latin typeface="標楷體" panose="03000509000000000000" pitchFamily="65" charset="-120"/>
                          <a:ea typeface="標楷體" panose="03000509000000000000" pitchFamily="65" charset="-120"/>
                        </a:rPr>
                        <a:t>(String </a:t>
                      </a:r>
                      <a:r>
                        <a:rPr lang="en-US" altLang="zh-TW" sz="1050" dirty="0" err="1" smtClean="0">
                          <a:latin typeface="標楷體" panose="03000509000000000000" pitchFamily="65" charset="-120"/>
                          <a:ea typeface="標楷體" panose="03000509000000000000" pitchFamily="65" charset="-120"/>
                        </a:rPr>
                        <a:t>str</a:t>
                      </a:r>
                      <a:r>
                        <a:rPr lang="en-US" altLang="zh-TW" sz="1050" dirty="0" smtClean="0">
                          <a:latin typeface="標楷體" panose="03000509000000000000" pitchFamily="65" charset="-120"/>
                          <a:ea typeface="標楷體" panose="03000509000000000000" pitchFamily="65" charset="-120"/>
                        </a:rPr>
                        <a:t>)</a:t>
                      </a:r>
                      <a:endParaRPr lang="zh-TW" altLang="en-US" sz="1050" dirty="0">
                        <a:latin typeface="標楷體" panose="03000509000000000000" pitchFamily="65" charset="-120"/>
                        <a:ea typeface="標楷體" panose="03000509000000000000" pitchFamily="65" charset="-120"/>
                      </a:endParaRPr>
                    </a:p>
                  </a:txBody>
                  <a:tcPr/>
                </a:tc>
                <a:tc>
                  <a:txBody>
                    <a:bodyPr/>
                    <a:lstStyle/>
                    <a:p>
                      <a:r>
                        <a:rPr lang="en-US" altLang="zh-TW" sz="1050" dirty="0" err="1" smtClean="0">
                          <a:latin typeface="標楷體" panose="03000509000000000000" pitchFamily="65" charset="-120"/>
                          <a:ea typeface="標楷體" panose="03000509000000000000" pitchFamily="65" charset="-120"/>
                        </a:rPr>
                        <a:t>StringBuffer</a:t>
                      </a:r>
                      <a:endParaRPr lang="zh-TW" altLang="en-US" sz="1050" dirty="0">
                        <a:latin typeface="標楷體" panose="03000509000000000000" pitchFamily="65" charset="-120"/>
                        <a:ea typeface="標楷體" panose="03000509000000000000" pitchFamily="65" charset="-120"/>
                      </a:endParaRPr>
                    </a:p>
                  </a:txBody>
                  <a:tcPr/>
                </a:tc>
                <a:tc>
                  <a:txBody>
                    <a:bodyPr/>
                    <a:lstStyle/>
                    <a:p>
                      <a:r>
                        <a:rPr lang="zh-TW" altLang="en-US" sz="1050" dirty="0" smtClean="0">
                          <a:latin typeface="標楷體" panose="03000509000000000000" pitchFamily="65" charset="-120"/>
                          <a:ea typeface="標楷體" panose="03000509000000000000" pitchFamily="65" charset="-120"/>
                        </a:rPr>
                        <a:t>將字串連接到字串緩衝區的後面</a:t>
                      </a:r>
                      <a:endParaRPr lang="zh-TW" altLang="en-US" sz="1050"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10002"/>
                  </a:ext>
                </a:extLst>
              </a:tr>
              <a:tr h="0">
                <a:tc>
                  <a:txBody>
                    <a:bodyPr/>
                    <a:lstStyle/>
                    <a:p>
                      <a:r>
                        <a:rPr lang="en-US" altLang="zh-TW" sz="1050" dirty="0" err="1" smtClean="0">
                          <a:latin typeface="標楷體" panose="03000509000000000000" pitchFamily="65" charset="-120"/>
                          <a:ea typeface="標楷體" panose="03000509000000000000" pitchFamily="65" charset="-120"/>
                        </a:rPr>
                        <a:t>deleteCharAt</a:t>
                      </a:r>
                      <a:r>
                        <a:rPr lang="en-US" altLang="zh-TW" sz="1050" dirty="0" smtClean="0">
                          <a:latin typeface="標楷體" panose="03000509000000000000" pitchFamily="65" charset="-120"/>
                          <a:ea typeface="標楷體" panose="03000509000000000000" pitchFamily="65" charset="-120"/>
                        </a:rPr>
                        <a:t>(int index)</a:t>
                      </a:r>
                      <a:endParaRPr lang="zh-TW" altLang="en-US" sz="1050" dirty="0">
                        <a:latin typeface="標楷體" panose="03000509000000000000" pitchFamily="65" charset="-120"/>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050" dirty="0" err="1" smtClean="0">
                          <a:latin typeface="標楷體" panose="03000509000000000000" pitchFamily="65" charset="-120"/>
                          <a:ea typeface="標楷體" panose="03000509000000000000" pitchFamily="65" charset="-120"/>
                        </a:rPr>
                        <a:t>StringBuffer</a:t>
                      </a:r>
                      <a:endParaRPr lang="zh-TW" altLang="en-US" sz="1050" dirty="0" smtClean="0">
                        <a:latin typeface="標楷體" panose="03000509000000000000" pitchFamily="65" charset="-120"/>
                        <a:ea typeface="標楷體" panose="03000509000000000000" pitchFamily="65" charset="-120"/>
                      </a:endParaRPr>
                    </a:p>
                  </a:txBody>
                  <a:tcPr/>
                </a:tc>
                <a:tc>
                  <a:txBody>
                    <a:bodyPr/>
                    <a:lstStyle/>
                    <a:p>
                      <a:r>
                        <a:rPr lang="zh-TW" altLang="en-US" sz="1050" dirty="0" smtClean="0">
                          <a:latin typeface="標楷體" panose="03000509000000000000" pitchFamily="65" charset="-120"/>
                          <a:ea typeface="標楷體" panose="03000509000000000000" pitchFamily="65" charset="-120"/>
                        </a:rPr>
                        <a:t>移除字串緩衝區裡面某個指定索引位置的字元</a:t>
                      </a:r>
                      <a:endParaRPr lang="zh-TW" altLang="en-US" sz="1050"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10003"/>
                  </a:ext>
                </a:extLst>
              </a:tr>
              <a:tr h="202292">
                <a:tc>
                  <a:txBody>
                    <a:bodyPr/>
                    <a:lstStyle/>
                    <a:p>
                      <a:r>
                        <a:rPr lang="en-US" altLang="zh-TW" sz="1050" dirty="0" smtClean="0">
                          <a:latin typeface="標楷體" panose="03000509000000000000" pitchFamily="65" charset="-120"/>
                          <a:ea typeface="標楷體" panose="03000509000000000000" pitchFamily="65" charset="-120"/>
                        </a:rPr>
                        <a:t>insert(int </a:t>
                      </a:r>
                      <a:r>
                        <a:rPr lang="en-US" altLang="zh-TW" sz="1050" dirty="0" err="1" smtClean="0">
                          <a:latin typeface="標楷體" panose="03000509000000000000" pitchFamily="65" charset="-120"/>
                          <a:ea typeface="標楷體" panose="03000509000000000000" pitchFamily="65" charset="-120"/>
                        </a:rPr>
                        <a:t>offset,char</a:t>
                      </a:r>
                      <a:r>
                        <a:rPr lang="en-US" altLang="zh-TW" sz="1050" baseline="0" dirty="0" smtClean="0">
                          <a:latin typeface="標楷體" panose="03000509000000000000" pitchFamily="65" charset="-120"/>
                          <a:ea typeface="標楷體" panose="03000509000000000000" pitchFamily="65" charset="-120"/>
                        </a:rPr>
                        <a:t> c)</a:t>
                      </a:r>
                      <a:endParaRPr lang="zh-TW" altLang="en-US" sz="1050" dirty="0">
                        <a:latin typeface="標楷體" panose="03000509000000000000" pitchFamily="65" charset="-120"/>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050" smtClean="0">
                          <a:latin typeface="標楷體" panose="03000509000000000000" pitchFamily="65" charset="-120"/>
                          <a:ea typeface="標楷體" panose="03000509000000000000" pitchFamily="65" charset="-120"/>
                        </a:rPr>
                        <a:t>StringBuffer</a:t>
                      </a:r>
                      <a:endParaRPr lang="zh-TW" altLang="en-US" sz="1050" dirty="0" smtClean="0">
                        <a:latin typeface="標楷體" panose="03000509000000000000" pitchFamily="65" charset="-120"/>
                        <a:ea typeface="標楷體" panose="03000509000000000000" pitchFamily="65" charset="-120"/>
                      </a:endParaRPr>
                    </a:p>
                  </a:txBody>
                  <a:tcPr/>
                </a:tc>
                <a:tc>
                  <a:txBody>
                    <a:bodyPr/>
                    <a:lstStyle/>
                    <a:p>
                      <a:r>
                        <a:rPr lang="zh-TW" altLang="en-US" sz="1050" dirty="0" smtClean="0">
                          <a:latin typeface="標楷體" panose="03000509000000000000" pitchFamily="65" charset="-120"/>
                          <a:ea typeface="標楷體" panose="03000509000000000000" pitchFamily="65" charset="-120"/>
                        </a:rPr>
                        <a:t>將字元引數插入到字串緩衝區的後面</a:t>
                      </a:r>
                      <a:endParaRPr lang="zh-TW" altLang="en-US" sz="1050"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10004"/>
                  </a:ext>
                </a:extLst>
              </a:tr>
              <a:tr h="1508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050" dirty="0" smtClean="0">
                          <a:latin typeface="標楷體" panose="03000509000000000000" pitchFamily="65" charset="-120"/>
                          <a:ea typeface="標楷體" panose="03000509000000000000" pitchFamily="65" charset="-120"/>
                        </a:rPr>
                        <a:t>insert(int </a:t>
                      </a:r>
                      <a:r>
                        <a:rPr lang="en-US" altLang="zh-TW" sz="1050" dirty="0" err="1" smtClean="0">
                          <a:latin typeface="標楷體" panose="03000509000000000000" pitchFamily="65" charset="-120"/>
                          <a:ea typeface="標楷體" panose="03000509000000000000" pitchFamily="65" charset="-120"/>
                        </a:rPr>
                        <a:t>offset,String</a:t>
                      </a:r>
                      <a:r>
                        <a:rPr lang="en-US" altLang="zh-TW" sz="1050" baseline="0" dirty="0" smtClean="0">
                          <a:latin typeface="標楷體" panose="03000509000000000000" pitchFamily="65" charset="-120"/>
                          <a:ea typeface="標楷體" panose="03000509000000000000" pitchFamily="65" charset="-120"/>
                        </a:rPr>
                        <a:t> </a:t>
                      </a:r>
                      <a:r>
                        <a:rPr lang="en-US" altLang="zh-TW" sz="1050" baseline="0" dirty="0" err="1" smtClean="0">
                          <a:latin typeface="標楷體" panose="03000509000000000000" pitchFamily="65" charset="-120"/>
                          <a:ea typeface="標楷體" panose="03000509000000000000" pitchFamily="65" charset="-120"/>
                        </a:rPr>
                        <a:t>str</a:t>
                      </a:r>
                      <a:r>
                        <a:rPr lang="en-US" altLang="zh-TW" sz="1050" baseline="0" dirty="0" smtClean="0">
                          <a:latin typeface="標楷體" panose="03000509000000000000" pitchFamily="65" charset="-120"/>
                          <a:ea typeface="標楷體" panose="03000509000000000000" pitchFamily="65" charset="-120"/>
                        </a:rPr>
                        <a:t>)</a:t>
                      </a:r>
                      <a:endParaRPr lang="zh-TW" altLang="en-US" sz="1050" dirty="0" smtClean="0">
                        <a:latin typeface="標楷體" panose="03000509000000000000" pitchFamily="65" charset="-120"/>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050" dirty="0" err="1" smtClean="0">
                          <a:latin typeface="標楷體" panose="03000509000000000000" pitchFamily="65" charset="-120"/>
                          <a:ea typeface="標楷體" panose="03000509000000000000" pitchFamily="65" charset="-120"/>
                        </a:rPr>
                        <a:t>StringBuffer</a:t>
                      </a:r>
                      <a:endParaRPr lang="zh-TW" altLang="en-US" sz="1050" dirty="0" smtClean="0">
                        <a:latin typeface="標楷體" panose="03000509000000000000" pitchFamily="65" charset="-120"/>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050" dirty="0" smtClean="0">
                          <a:latin typeface="標楷體" panose="03000509000000000000" pitchFamily="65" charset="-120"/>
                          <a:ea typeface="標楷體" panose="03000509000000000000" pitchFamily="65" charset="-120"/>
                        </a:rPr>
                        <a:t>將字元插入到字串緩衝區的後面</a:t>
                      </a:r>
                    </a:p>
                  </a:txBody>
                  <a:tcPr/>
                </a:tc>
                <a:extLst>
                  <a:ext uri="{0D108BD9-81ED-4DB2-BD59-A6C34878D82A}">
                    <a16:rowId xmlns:a16="http://schemas.microsoft.com/office/drawing/2014/main" val="10005"/>
                  </a:ext>
                </a:extLst>
              </a:tr>
              <a:tr h="187424">
                <a:tc>
                  <a:txBody>
                    <a:bodyPr/>
                    <a:lstStyle/>
                    <a:p>
                      <a:r>
                        <a:rPr lang="en-US" altLang="zh-TW" sz="1050" dirty="0" smtClean="0">
                          <a:latin typeface="標楷體" panose="03000509000000000000" pitchFamily="65" charset="-120"/>
                          <a:ea typeface="標楷體" panose="03000509000000000000" pitchFamily="65" charset="-120"/>
                        </a:rPr>
                        <a:t>length()</a:t>
                      </a:r>
                      <a:endParaRPr lang="zh-TW" altLang="en-US" sz="1050" dirty="0">
                        <a:latin typeface="標楷體" panose="03000509000000000000" pitchFamily="65" charset="-120"/>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050" dirty="0" smtClean="0">
                          <a:latin typeface="標楷體" panose="03000509000000000000" pitchFamily="65" charset="-120"/>
                          <a:ea typeface="標楷體" panose="03000509000000000000" pitchFamily="65" charset="-120"/>
                        </a:rPr>
                        <a:t>int</a:t>
                      </a:r>
                      <a:endParaRPr lang="zh-TW" altLang="en-US" sz="1050" dirty="0" smtClean="0">
                        <a:latin typeface="標楷體" panose="03000509000000000000" pitchFamily="65" charset="-120"/>
                        <a:ea typeface="標楷體" panose="03000509000000000000" pitchFamily="65" charset="-120"/>
                      </a:endParaRPr>
                    </a:p>
                  </a:txBody>
                  <a:tcPr/>
                </a:tc>
                <a:tc>
                  <a:txBody>
                    <a:bodyPr/>
                    <a:lstStyle/>
                    <a:p>
                      <a:r>
                        <a:rPr lang="zh-TW" altLang="en-US" sz="1050" dirty="0" smtClean="0">
                          <a:latin typeface="標楷體" panose="03000509000000000000" pitchFamily="65" charset="-120"/>
                          <a:ea typeface="標楷體" panose="03000509000000000000" pitchFamily="65" charset="-120"/>
                        </a:rPr>
                        <a:t>取得字串緩衝區的長度</a:t>
                      </a:r>
                      <a:r>
                        <a:rPr lang="en-US" altLang="zh-TW" sz="1050" dirty="0" smtClean="0">
                          <a:latin typeface="標楷體" panose="03000509000000000000" pitchFamily="65" charset="-120"/>
                          <a:ea typeface="標楷體" panose="03000509000000000000" pitchFamily="65" charset="-120"/>
                        </a:rPr>
                        <a:t>(</a:t>
                      </a:r>
                      <a:r>
                        <a:rPr lang="zh-TW" altLang="en-US" sz="1050" dirty="0" smtClean="0">
                          <a:latin typeface="標楷體" panose="03000509000000000000" pitchFamily="65" charset="-120"/>
                          <a:ea typeface="標楷體" panose="03000509000000000000" pitchFamily="65" charset="-120"/>
                        </a:rPr>
                        <a:t>以字元為單位</a:t>
                      </a:r>
                      <a:r>
                        <a:rPr lang="en-US" altLang="zh-TW" sz="1050" dirty="0" smtClean="0">
                          <a:latin typeface="標楷體" panose="03000509000000000000" pitchFamily="65" charset="-120"/>
                          <a:ea typeface="標楷體" panose="03000509000000000000" pitchFamily="65" charset="-120"/>
                        </a:rPr>
                        <a:t>)</a:t>
                      </a:r>
                      <a:endParaRPr lang="zh-TW" altLang="en-US" sz="1050"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10006"/>
                  </a:ext>
                </a:extLst>
              </a:tr>
              <a:tr h="207992">
                <a:tc>
                  <a:txBody>
                    <a:bodyPr/>
                    <a:lstStyle/>
                    <a:p>
                      <a:r>
                        <a:rPr lang="en-US" altLang="zh-TW" sz="1050" baseline="0" dirty="0" smtClean="0">
                          <a:latin typeface="標楷體" panose="03000509000000000000" pitchFamily="65" charset="-120"/>
                          <a:ea typeface="標楷體" panose="03000509000000000000" pitchFamily="65" charset="-120"/>
                        </a:rPr>
                        <a:t>replace(int start, int end, String </a:t>
                      </a:r>
                      <a:r>
                        <a:rPr lang="en-US" altLang="zh-TW" sz="1050" baseline="0" dirty="0" err="1" smtClean="0">
                          <a:latin typeface="標楷體" panose="03000509000000000000" pitchFamily="65" charset="-120"/>
                          <a:ea typeface="標楷體" panose="03000509000000000000" pitchFamily="65" charset="-120"/>
                        </a:rPr>
                        <a:t>str</a:t>
                      </a:r>
                      <a:r>
                        <a:rPr lang="en-US" altLang="zh-TW" sz="1050" baseline="0" dirty="0" smtClean="0">
                          <a:latin typeface="標楷體" panose="03000509000000000000" pitchFamily="65" charset="-120"/>
                          <a:ea typeface="標楷體" panose="03000509000000000000" pitchFamily="65" charset="-120"/>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050" dirty="0" err="1" smtClean="0">
                          <a:latin typeface="標楷體" panose="03000509000000000000" pitchFamily="65" charset="-120"/>
                          <a:ea typeface="標楷體" panose="03000509000000000000" pitchFamily="65" charset="-120"/>
                        </a:rPr>
                        <a:t>StringBuffer</a:t>
                      </a:r>
                      <a:endParaRPr lang="zh-TW" altLang="en-US" sz="1050" dirty="0" smtClean="0">
                        <a:latin typeface="標楷體" panose="03000509000000000000" pitchFamily="65" charset="-120"/>
                        <a:ea typeface="標楷體" panose="03000509000000000000" pitchFamily="65" charset="-120"/>
                      </a:endParaRPr>
                    </a:p>
                  </a:txBody>
                  <a:tcPr/>
                </a:tc>
                <a:tc>
                  <a:txBody>
                    <a:bodyPr/>
                    <a:lstStyle/>
                    <a:p>
                      <a:r>
                        <a:rPr lang="zh-TW" altLang="en-US" sz="1050" dirty="0" smtClean="0">
                          <a:latin typeface="標楷體" panose="03000509000000000000" pitchFamily="65" charset="-120"/>
                          <a:ea typeface="標楷體" panose="03000509000000000000" pitchFamily="65" charset="-120"/>
                        </a:rPr>
                        <a:t>將字串緩衝區裡面的某個子字串以另一個字串取代之</a:t>
                      </a:r>
                      <a:endParaRPr lang="zh-TW" altLang="en-US" sz="1050"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10007"/>
                  </a:ext>
                </a:extLst>
              </a:tr>
              <a:tr h="244564">
                <a:tc>
                  <a:txBody>
                    <a:bodyPr/>
                    <a:lstStyle/>
                    <a:p>
                      <a:r>
                        <a:rPr lang="en-US" altLang="zh-TW" sz="1050" dirty="0" smtClean="0">
                          <a:latin typeface="標楷體" panose="03000509000000000000" pitchFamily="65" charset="-120"/>
                          <a:ea typeface="標楷體" panose="03000509000000000000" pitchFamily="65" charset="-120"/>
                        </a:rPr>
                        <a:t>reverse()</a:t>
                      </a:r>
                      <a:endParaRPr lang="zh-TW" altLang="en-US" sz="1050" dirty="0">
                        <a:latin typeface="標楷體" panose="03000509000000000000" pitchFamily="65" charset="-120"/>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050" dirty="0" err="1" smtClean="0">
                          <a:latin typeface="標楷體" panose="03000509000000000000" pitchFamily="65" charset="-120"/>
                          <a:ea typeface="標楷體" panose="03000509000000000000" pitchFamily="65" charset="-120"/>
                        </a:rPr>
                        <a:t>StringBuffer</a:t>
                      </a:r>
                      <a:endParaRPr lang="zh-TW" altLang="en-US" sz="1050" dirty="0" smtClean="0">
                        <a:latin typeface="標楷體" panose="03000509000000000000" pitchFamily="65" charset="-120"/>
                        <a:ea typeface="標楷體" panose="03000509000000000000" pitchFamily="65" charset="-120"/>
                      </a:endParaRPr>
                    </a:p>
                  </a:txBody>
                  <a:tcPr/>
                </a:tc>
                <a:tc>
                  <a:txBody>
                    <a:bodyPr/>
                    <a:lstStyle/>
                    <a:p>
                      <a:r>
                        <a:rPr lang="zh-TW" altLang="en-US" sz="1050" dirty="0" smtClean="0">
                          <a:latin typeface="標楷體" panose="03000509000000000000" pitchFamily="65" charset="-120"/>
                          <a:ea typeface="標楷體" panose="03000509000000000000" pitchFamily="65" charset="-120"/>
                        </a:rPr>
                        <a:t>將字串緩衝區裡面的字串反向排列</a:t>
                      </a:r>
                      <a:endParaRPr lang="zh-TW" altLang="en-US" sz="1050"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10008"/>
                  </a:ext>
                </a:extLst>
              </a:tr>
              <a:tr h="121116">
                <a:tc>
                  <a:txBody>
                    <a:bodyPr/>
                    <a:lstStyle/>
                    <a:p>
                      <a:r>
                        <a:rPr lang="en-US" altLang="zh-TW" sz="1050" dirty="0" err="1" smtClean="0">
                          <a:latin typeface="標楷體" panose="03000509000000000000" pitchFamily="65" charset="-120"/>
                          <a:ea typeface="標楷體" panose="03000509000000000000" pitchFamily="65" charset="-120"/>
                        </a:rPr>
                        <a:t>setCharAt</a:t>
                      </a:r>
                      <a:r>
                        <a:rPr lang="en-US" altLang="zh-TW" sz="1050" dirty="0" smtClean="0">
                          <a:latin typeface="標楷體" panose="03000509000000000000" pitchFamily="65" charset="-120"/>
                          <a:ea typeface="標楷體" panose="03000509000000000000" pitchFamily="65" charset="-120"/>
                        </a:rPr>
                        <a:t>(int</a:t>
                      </a:r>
                      <a:r>
                        <a:rPr lang="en-US" altLang="zh-TW" sz="1050" baseline="0" dirty="0" smtClean="0">
                          <a:latin typeface="標楷體" panose="03000509000000000000" pitchFamily="65" charset="-120"/>
                          <a:ea typeface="標楷體" panose="03000509000000000000" pitchFamily="65" charset="-120"/>
                        </a:rPr>
                        <a:t> index, char </a:t>
                      </a:r>
                      <a:r>
                        <a:rPr lang="en-US" altLang="zh-TW" sz="1050" baseline="0" dirty="0" err="1" smtClean="0">
                          <a:latin typeface="標楷體" panose="03000509000000000000" pitchFamily="65" charset="-120"/>
                          <a:ea typeface="標楷體" panose="03000509000000000000" pitchFamily="65" charset="-120"/>
                        </a:rPr>
                        <a:t>ch</a:t>
                      </a:r>
                      <a:r>
                        <a:rPr lang="en-US" altLang="zh-TW" sz="1050" baseline="0" dirty="0" smtClean="0">
                          <a:latin typeface="標楷體" panose="03000509000000000000" pitchFamily="65" charset="-120"/>
                          <a:ea typeface="標楷體" panose="03000509000000000000" pitchFamily="65" charset="-120"/>
                        </a:rPr>
                        <a:t>)</a:t>
                      </a:r>
                      <a:endParaRPr lang="zh-TW" altLang="en-US" sz="1050" dirty="0">
                        <a:latin typeface="標楷體" panose="03000509000000000000" pitchFamily="65" charset="-120"/>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050" dirty="0" smtClean="0">
                          <a:latin typeface="標楷體" panose="03000509000000000000" pitchFamily="65" charset="-120"/>
                          <a:ea typeface="標楷體" panose="03000509000000000000" pitchFamily="65" charset="-120"/>
                        </a:rPr>
                        <a:t>void</a:t>
                      </a:r>
                      <a:endParaRPr lang="zh-TW" altLang="en-US" sz="1050" dirty="0" smtClean="0">
                        <a:latin typeface="標楷體" panose="03000509000000000000" pitchFamily="65" charset="-120"/>
                        <a:ea typeface="標楷體" panose="03000509000000000000" pitchFamily="65" charset="-120"/>
                      </a:endParaRPr>
                    </a:p>
                  </a:txBody>
                  <a:tcPr/>
                </a:tc>
                <a:tc>
                  <a:txBody>
                    <a:bodyPr/>
                    <a:lstStyle/>
                    <a:p>
                      <a:r>
                        <a:rPr lang="zh-TW" altLang="en-US" sz="1050" dirty="0" smtClean="0">
                          <a:latin typeface="標楷體" panose="03000509000000000000" pitchFamily="65" charset="-120"/>
                          <a:ea typeface="標楷體" panose="03000509000000000000" pitchFamily="65" charset="-120"/>
                        </a:rPr>
                        <a:t>將字串緩衝區裡面某個特定索引位置的字元換成</a:t>
                      </a:r>
                      <a:r>
                        <a:rPr lang="en-US" altLang="zh-TW" sz="1050" dirty="0" err="1" smtClean="0">
                          <a:latin typeface="標楷體" panose="03000509000000000000" pitchFamily="65" charset="-120"/>
                          <a:ea typeface="標楷體" panose="03000509000000000000" pitchFamily="65" charset="-120"/>
                        </a:rPr>
                        <a:t>ch</a:t>
                      </a:r>
                      <a:endParaRPr lang="zh-TW" altLang="en-US" sz="1050"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10009"/>
                  </a:ext>
                </a:extLst>
              </a:tr>
              <a:tr h="0">
                <a:tc>
                  <a:txBody>
                    <a:bodyPr/>
                    <a:lstStyle/>
                    <a:p>
                      <a:r>
                        <a:rPr lang="en-US" altLang="zh-TW" sz="1050" dirty="0" err="1" smtClean="0">
                          <a:latin typeface="標楷體" panose="03000509000000000000" pitchFamily="65" charset="-120"/>
                          <a:ea typeface="標楷體" panose="03000509000000000000" pitchFamily="65" charset="-120"/>
                        </a:rPr>
                        <a:t>toString</a:t>
                      </a:r>
                      <a:r>
                        <a:rPr lang="en-US" altLang="zh-TW" sz="1050" dirty="0" smtClean="0">
                          <a:latin typeface="標楷體" panose="03000509000000000000" pitchFamily="65" charset="-120"/>
                          <a:ea typeface="標楷體" panose="03000509000000000000" pitchFamily="65" charset="-120"/>
                        </a:rPr>
                        <a:t>()</a:t>
                      </a:r>
                      <a:endParaRPr lang="zh-TW" altLang="en-US" sz="1050" dirty="0">
                        <a:latin typeface="標楷體" panose="03000509000000000000" pitchFamily="65" charset="-120"/>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050" dirty="0" smtClean="0">
                          <a:latin typeface="標楷體" panose="03000509000000000000" pitchFamily="65" charset="-120"/>
                          <a:ea typeface="標楷體" panose="03000509000000000000" pitchFamily="65" charset="-120"/>
                        </a:rPr>
                        <a:t>String</a:t>
                      </a:r>
                      <a:endParaRPr lang="zh-TW" altLang="en-US" sz="1050" dirty="0" smtClean="0">
                        <a:latin typeface="標楷體" panose="03000509000000000000" pitchFamily="65" charset="-120"/>
                        <a:ea typeface="標楷體" panose="03000509000000000000" pitchFamily="65" charset="-120"/>
                      </a:endParaRPr>
                    </a:p>
                  </a:txBody>
                  <a:tcPr/>
                </a:tc>
                <a:tc>
                  <a:txBody>
                    <a:bodyPr/>
                    <a:lstStyle/>
                    <a:p>
                      <a:r>
                        <a:rPr lang="zh-TW" altLang="en-US" sz="1050" dirty="0" smtClean="0">
                          <a:latin typeface="標楷體" panose="03000509000000000000" pitchFamily="65" charset="-120"/>
                          <a:ea typeface="標楷體" panose="03000509000000000000" pitchFamily="65" charset="-120"/>
                        </a:rPr>
                        <a:t>將字串緩衝區裡的資料轉換成字串</a:t>
                      </a:r>
                      <a:endParaRPr lang="zh-TW" altLang="en-US" sz="1050"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8579709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itchFamily="18" charset="0"/>
                <a:ea typeface="標楷體" pitchFamily="65" charset="-120"/>
                <a:cs typeface="Times New Roman" pitchFamily="18" charset="0"/>
              </a:rPr>
              <a:t>3.1 </a:t>
            </a:r>
            <a:r>
              <a:rPr lang="zh-TW" altLang="en-US" dirty="0">
                <a:latin typeface="Times New Roman" pitchFamily="18" charset="0"/>
                <a:ea typeface="標楷體" pitchFamily="65" charset="-120"/>
                <a:cs typeface="Times New Roman" pitchFamily="18" charset="0"/>
              </a:rPr>
              <a:t>類別的基礎知識</a:t>
            </a:r>
            <a:endParaRPr lang="zh-TW" altLang="en-US" dirty="0"/>
          </a:p>
        </p:txBody>
      </p:sp>
      <p:sp>
        <p:nvSpPr>
          <p:cNvPr id="3" name="內容版面配置區 2"/>
          <p:cNvSpPr>
            <a:spLocks noGrp="1"/>
          </p:cNvSpPr>
          <p:nvPr>
            <p:ph idx="1"/>
          </p:nvPr>
        </p:nvSpPr>
        <p:spPr/>
        <p:txBody>
          <a:bodyPr/>
          <a:lstStyle/>
          <a:p>
            <a:pPr algn="just">
              <a:lnSpc>
                <a:spcPts val="3360"/>
              </a:lnSpc>
              <a:buBlip>
                <a:blip r:embed="rId3"/>
              </a:buBlip>
            </a:pPr>
            <a:r>
              <a:rPr lang="zh-TW" altLang="en-US" b="1" dirty="0">
                <a:latin typeface="Times New Roman" pitchFamily="18" charset="0"/>
                <a:ea typeface="標楷體" pitchFamily="65" charset="-120"/>
                <a:cs typeface="Times New Roman" pitchFamily="18" charset="0"/>
              </a:rPr>
              <a:t>類別的</a:t>
            </a:r>
            <a:r>
              <a:rPr lang="zh-TW" altLang="en-US" b="1" dirty="0" smtClean="0">
                <a:latin typeface="Times New Roman" pitchFamily="18" charset="0"/>
                <a:ea typeface="標楷體" pitchFamily="65" charset="-120"/>
                <a:cs typeface="Times New Roman" pitchFamily="18" charset="0"/>
              </a:rPr>
              <a:t>基本介紹</a:t>
            </a:r>
            <a:r>
              <a:rPr lang="en-US" altLang="zh-TW" b="1" dirty="0" smtClean="0">
                <a:latin typeface="Times New Roman" pitchFamily="18" charset="0"/>
                <a:ea typeface="標楷體" pitchFamily="65" charset="-120"/>
                <a:cs typeface="Times New Roman" pitchFamily="18" charset="0"/>
              </a:rPr>
              <a:t>(2/2)</a:t>
            </a:r>
            <a:endParaRPr lang="en-US" altLang="zh-TW" b="1" dirty="0">
              <a:latin typeface="Times New Roman" pitchFamily="18" charset="0"/>
              <a:ea typeface="標楷體" pitchFamily="65" charset="-120"/>
              <a:cs typeface="Times New Roman" pitchFamily="18" charset="0"/>
            </a:endParaRPr>
          </a:p>
          <a:p>
            <a:pPr marL="0" indent="0">
              <a:lnSpc>
                <a:spcPts val="3360"/>
              </a:lnSpc>
              <a:buNone/>
            </a:pPr>
            <a:r>
              <a:rPr lang="zh-TW" altLang="en-US" sz="2000" dirty="0" smtClean="0">
                <a:latin typeface="Times New Roman" pitchFamily="18" charset="0"/>
                <a:ea typeface="標楷體" pitchFamily="65" charset="-120"/>
                <a:cs typeface="Times New Roman" pitchFamily="18" charset="0"/>
              </a:rPr>
              <a:t>類別</a:t>
            </a:r>
            <a:r>
              <a:rPr lang="zh-TW" altLang="en-US" sz="2000" dirty="0">
                <a:latin typeface="Times New Roman" pitchFamily="18" charset="0"/>
                <a:ea typeface="標楷體" pitchFamily="65" charset="-120"/>
                <a:cs typeface="Times New Roman" pitchFamily="18" charset="0"/>
              </a:rPr>
              <a:t>當中可以包含兩種項目：</a:t>
            </a:r>
          </a:p>
          <a:p>
            <a:pPr lvl="1">
              <a:lnSpc>
                <a:spcPts val="3360"/>
              </a:lnSpc>
              <a:buFont typeface="Wingdings" panose="05000000000000000000" pitchFamily="2" charset="2"/>
              <a:buChar char="ü"/>
            </a:pPr>
            <a:r>
              <a:rPr lang="zh-TW" altLang="en-US" sz="2000" b="1" dirty="0" smtClean="0">
                <a:latin typeface="Times New Roman" pitchFamily="18" charset="0"/>
                <a:ea typeface="標楷體" pitchFamily="65" charset="-120"/>
                <a:cs typeface="Times New Roman" pitchFamily="18" charset="0"/>
              </a:rPr>
              <a:t>欄位</a:t>
            </a:r>
            <a:r>
              <a:rPr lang="zh-TW" altLang="en-US" sz="2000" dirty="0" smtClean="0">
                <a:latin typeface="Times New Roman" pitchFamily="18" charset="0"/>
                <a:ea typeface="標楷體" pitchFamily="65" charset="-120"/>
                <a:cs typeface="Times New Roman" pitchFamily="18" charset="0"/>
              </a:rPr>
              <a:t>（</a:t>
            </a:r>
            <a:r>
              <a:rPr lang="en-US" altLang="zh-TW" sz="2000" dirty="0" smtClean="0">
                <a:latin typeface="Times New Roman" pitchFamily="18" charset="0"/>
                <a:ea typeface="標楷體" pitchFamily="65" charset="-120"/>
                <a:cs typeface="Times New Roman" pitchFamily="18" charset="0"/>
              </a:rPr>
              <a:t>field</a:t>
            </a:r>
            <a:r>
              <a:rPr lang="zh-TW" altLang="en-US" sz="2000" dirty="0" smtClean="0">
                <a:latin typeface="Times New Roman" pitchFamily="18" charset="0"/>
                <a:ea typeface="標楷體" pitchFamily="65" charset="-120"/>
                <a:cs typeface="Times New Roman" pitchFamily="18" charset="0"/>
              </a:rPr>
              <a:t>）</a:t>
            </a:r>
            <a:r>
              <a:rPr lang="en-US" altLang="zh-TW" sz="2000" dirty="0" smtClean="0">
                <a:latin typeface="Times New Roman" pitchFamily="18" charset="0"/>
                <a:ea typeface="標楷體" pitchFamily="65" charset="-120"/>
                <a:cs typeface="Times New Roman" pitchFamily="18" charset="0"/>
              </a:rPr>
              <a:t>:</a:t>
            </a:r>
          </a:p>
          <a:p>
            <a:pPr marL="457200" lvl="1" indent="0">
              <a:lnSpc>
                <a:spcPts val="3360"/>
              </a:lnSpc>
              <a:buNone/>
            </a:pPr>
            <a:r>
              <a:rPr lang="en-US" altLang="zh-TW" sz="2000" dirty="0">
                <a:latin typeface="Times New Roman" pitchFamily="18" charset="0"/>
                <a:ea typeface="標楷體" pitchFamily="65" charset="-120"/>
                <a:cs typeface="Times New Roman" pitchFamily="18" charset="0"/>
              </a:rPr>
              <a:t>	</a:t>
            </a:r>
            <a:r>
              <a:rPr lang="zh-TW" altLang="en-US" sz="2000" dirty="0" smtClean="0">
                <a:latin typeface="Times New Roman" pitchFamily="18" charset="0"/>
                <a:ea typeface="標楷體" pitchFamily="65" charset="-120"/>
                <a:cs typeface="Times New Roman" pitchFamily="18" charset="0"/>
              </a:rPr>
              <a:t>欄位也稱為</a:t>
            </a:r>
            <a:r>
              <a:rPr lang="zh-TW" altLang="en-US" sz="2000" dirty="0" smtClean="0">
                <a:solidFill>
                  <a:srgbClr val="FF0000"/>
                </a:solidFill>
                <a:latin typeface="Times New Roman" pitchFamily="18" charset="0"/>
                <a:ea typeface="標楷體" pitchFamily="65" charset="-120"/>
                <a:cs typeface="Times New Roman" pitchFamily="18" charset="0"/>
              </a:rPr>
              <a:t>類別變數</a:t>
            </a:r>
            <a:r>
              <a:rPr lang="zh-TW" altLang="en-US" sz="2000" dirty="0" smtClean="0">
                <a:latin typeface="Times New Roman" pitchFamily="18" charset="0"/>
                <a:ea typeface="標楷體" pitchFamily="65" charset="-120"/>
                <a:cs typeface="Times New Roman" pitchFamily="18" charset="0"/>
              </a:rPr>
              <a:t>（</a:t>
            </a:r>
            <a:r>
              <a:rPr lang="en-US" altLang="zh-TW" sz="2000" dirty="0" smtClean="0">
                <a:latin typeface="Times New Roman" pitchFamily="18" charset="0"/>
                <a:ea typeface="標楷體" pitchFamily="65" charset="-120"/>
                <a:cs typeface="Times New Roman" pitchFamily="18" charset="0"/>
              </a:rPr>
              <a:t>class</a:t>
            </a:r>
            <a:r>
              <a:rPr lang="zh-TW" altLang="en-US" sz="2000" dirty="0" smtClean="0">
                <a:latin typeface="Times New Roman" pitchFamily="18" charset="0"/>
                <a:ea typeface="標楷體" pitchFamily="65" charset="-120"/>
                <a:cs typeface="Times New Roman" pitchFamily="18" charset="0"/>
              </a:rPr>
              <a:t> </a:t>
            </a:r>
            <a:r>
              <a:rPr lang="en-US" altLang="zh-TW" sz="2000" dirty="0" smtClean="0">
                <a:latin typeface="Times New Roman" pitchFamily="18" charset="0"/>
                <a:ea typeface="標楷體" pitchFamily="65" charset="-120"/>
                <a:cs typeface="Times New Roman" pitchFamily="18" charset="0"/>
              </a:rPr>
              <a:t>variable</a:t>
            </a:r>
            <a:r>
              <a:rPr lang="zh-TW" altLang="en-US" sz="2000" dirty="0" smtClean="0">
                <a:latin typeface="Times New Roman" pitchFamily="18" charset="0"/>
                <a:ea typeface="標楷體" pitchFamily="65" charset="-120"/>
                <a:cs typeface="Times New Roman" pitchFamily="18" charset="0"/>
              </a:rPr>
              <a:t>）、</a:t>
            </a:r>
            <a:r>
              <a:rPr lang="zh-TW" altLang="en-US" sz="2000" dirty="0" smtClean="0">
                <a:solidFill>
                  <a:srgbClr val="FF0000"/>
                </a:solidFill>
                <a:latin typeface="Times New Roman" pitchFamily="18" charset="0"/>
                <a:ea typeface="標楷體" pitchFamily="65" charset="-120"/>
                <a:cs typeface="Times New Roman" pitchFamily="18" charset="0"/>
              </a:rPr>
              <a:t>資料成員</a:t>
            </a:r>
            <a:r>
              <a:rPr lang="zh-TW" altLang="en-US" sz="2000" dirty="0" smtClean="0">
                <a:latin typeface="Times New Roman" pitchFamily="18" charset="0"/>
                <a:ea typeface="標楷體" pitchFamily="65" charset="-120"/>
                <a:cs typeface="Times New Roman" pitchFamily="18" charset="0"/>
              </a:rPr>
              <a:t>（</a:t>
            </a:r>
            <a:r>
              <a:rPr lang="en-US" altLang="zh-TW" sz="2000" dirty="0" smtClean="0">
                <a:latin typeface="Times New Roman" pitchFamily="18" charset="0"/>
                <a:ea typeface="標楷體" pitchFamily="65" charset="-120"/>
                <a:cs typeface="Times New Roman" pitchFamily="18" charset="0"/>
              </a:rPr>
              <a:t>data member</a:t>
            </a:r>
            <a:r>
              <a:rPr lang="zh-TW" altLang="en-US" sz="2000" dirty="0" smtClean="0">
                <a:latin typeface="Times New Roman" pitchFamily="18" charset="0"/>
                <a:ea typeface="標楷體" pitchFamily="65" charset="-120"/>
                <a:cs typeface="Times New Roman" pitchFamily="18" charset="0"/>
              </a:rPr>
              <a:t>）、</a:t>
            </a:r>
            <a:r>
              <a:rPr lang="en-US" altLang="zh-TW" sz="2000" dirty="0" smtClean="0">
                <a:latin typeface="Times New Roman" pitchFamily="18" charset="0"/>
                <a:ea typeface="標楷體" pitchFamily="65" charset="-120"/>
                <a:cs typeface="Times New Roman" pitchFamily="18" charset="0"/>
              </a:rPr>
              <a:t>	</a:t>
            </a:r>
            <a:r>
              <a:rPr lang="zh-TW" altLang="en-US" sz="2000" dirty="0" smtClean="0">
                <a:solidFill>
                  <a:srgbClr val="FF0000"/>
                </a:solidFill>
                <a:latin typeface="Times New Roman" pitchFamily="18" charset="0"/>
                <a:ea typeface="標楷體" pitchFamily="65" charset="-120"/>
                <a:cs typeface="Times New Roman" pitchFamily="18" charset="0"/>
              </a:rPr>
              <a:t>屬性</a:t>
            </a:r>
            <a:r>
              <a:rPr lang="zh-TW" altLang="en-US" sz="2000" dirty="0">
                <a:latin typeface="Times New Roman" pitchFamily="18" charset="0"/>
                <a:ea typeface="標楷體" pitchFamily="65" charset="-120"/>
                <a:cs typeface="Times New Roman" pitchFamily="18" charset="0"/>
              </a:rPr>
              <a:t>（</a:t>
            </a:r>
            <a:r>
              <a:rPr lang="en-US" altLang="zh-TW" sz="2000" dirty="0">
                <a:latin typeface="Times New Roman" pitchFamily="18" charset="0"/>
                <a:ea typeface="標楷體" pitchFamily="65" charset="-120"/>
                <a:cs typeface="Times New Roman" pitchFamily="18" charset="0"/>
              </a:rPr>
              <a:t>attribute</a:t>
            </a:r>
            <a:r>
              <a:rPr lang="zh-TW" altLang="en-US" sz="2000" dirty="0">
                <a:latin typeface="Times New Roman" pitchFamily="18" charset="0"/>
                <a:ea typeface="標楷體" pitchFamily="65" charset="-120"/>
                <a:cs typeface="Times New Roman" pitchFamily="18" charset="0"/>
              </a:rPr>
              <a:t>）等，</a:t>
            </a:r>
            <a:r>
              <a:rPr lang="zh-TW" altLang="en-US" sz="2000" dirty="0" smtClean="0">
                <a:latin typeface="Times New Roman" pitchFamily="18" charset="0"/>
                <a:ea typeface="標楷體" pitchFamily="65" charset="-120"/>
                <a:cs typeface="Times New Roman" pitchFamily="18" charset="0"/>
              </a:rPr>
              <a:t>欄位是儲存</a:t>
            </a:r>
            <a:r>
              <a:rPr lang="zh-TW" altLang="en-US" sz="2000" dirty="0">
                <a:latin typeface="Times New Roman" pitchFamily="18" charset="0"/>
                <a:ea typeface="標楷體" pitchFamily="65" charset="-120"/>
                <a:cs typeface="Times New Roman" pitchFamily="18" charset="0"/>
              </a:rPr>
              <a:t>資料，提供給本類別的</a:t>
            </a:r>
            <a:r>
              <a:rPr lang="zh-TW" altLang="en-US" sz="2000" dirty="0" smtClean="0">
                <a:latin typeface="Times New Roman" pitchFamily="18" charset="0"/>
                <a:ea typeface="標楷體" pitchFamily="65" charset="-120"/>
                <a:cs typeface="Times New Roman" pitchFamily="18" charset="0"/>
              </a:rPr>
              <a:t>方法</a:t>
            </a:r>
            <a:r>
              <a:rPr lang="zh-TW" altLang="en-US" sz="2000" dirty="0">
                <a:latin typeface="Times New Roman" pitchFamily="18" charset="0"/>
                <a:ea typeface="標楷體" pitchFamily="65" charset="-120"/>
                <a:cs typeface="Times New Roman" pitchFamily="18" charset="0"/>
              </a:rPr>
              <a:t>處理</a:t>
            </a:r>
            <a:r>
              <a:rPr lang="zh-TW" altLang="en-US" sz="2000" dirty="0" smtClean="0">
                <a:latin typeface="Times New Roman" pitchFamily="18" charset="0"/>
                <a:ea typeface="標楷體" pitchFamily="65" charset="-120"/>
                <a:cs typeface="Times New Roman" pitchFamily="18" charset="0"/>
              </a:rPr>
              <a:t>。</a:t>
            </a:r>
            <a:endParaRPr lang="en-US" altLang="zh-TW" sz="2000" dirty="0" smtClean="0">
              <a:latin typeface="Times New Roman" pitchFamily="18" charset="0"/>
              <a:ea typeface="標楷體" pitchFamily="65" charset="-120"/>
              <a:cs typeface="Times New Roman" pitchFamily="18" charset="0"/>
            </a:endParaRPr>
          </a:p>
          <a:p>
            <a:pPr marL="457200" lvl="1" indent="0">
              <a:lnSpc>
                <a:spcPts val="3360"/>
              </a:lnSpc>
              <a:buNone/>
            </a:pPr>
            <a:endParaRPr lang="zh-TW" altLang="en-US" sz="2000" dirty="0">
              <a:latin typeface="Times New Roman" pitchFamily="18" charset="0"/>
              <a:ea typeface="標楷體" pitchFamily="65" charset="-120"/>
              <a:cs typeface="Times New Roman" pitchFamily="18" charset="0"/>
            </a:endParaRPr>
          </a:p>
          <a:p>
            <a:pPr lvl="1">
              <a:lnSpc>
                <a:spcPts val="3360"/>
              </a:lnSpc>
              <a:buFont typeface="Wingdings" panose="05000000000000000000" pitchFamily="2" charset="2"/>
              <a:buChar char="ü"/>
            </a:pPr>
            <a:r>
              <a:rPr lang="zh-TW" altLang="en-US" sz="2000" b="1" dirty="0" smtClean="0">
                <a:latin typeface="Times New Roman" pitchFamily="18" charset="0"/>
                <a:ea typeface="標楷體" pitchFamily="65" charset="-120"/>
                <a:cs typeface="Times New Roman" pitchFamily="18" charset="0"/>
              </a:rPr>
              <a:t>方法</a:t>
            </a:r>
            <a:r>
              <a:rPr lang="zh-TW" altLang="en-US" sz="2000" dirty="0" smtClean="0">
                <a:latin typeface="Times New Roman" pitchFamily="18" charset="0"/>
                <a:ea typeface="標楷體" pitchFamily="65" charset="-120"/>
                <a:cs typeface="Times New Roman" pitchFamily="18" charset="0"/>
              </a:rPr>
              <a:t>（</a:t>
            </a:r>
            <a:r>
              <a:rPr lang="en-US" altLang="zh-TW" sz="2000" dirty="0" smtClean="0">
                <a:latin typeface="Times New Roman" pitchFamily="18" charset="0"/>
                <a:ea typeface="標楷體" pitchFamily="65" charset="-120"/>
                <a:cs typeface="Times New Roman" pitchFamily="18" charset="0"/>
              </a:rPr>
              <a:t>method</a:t>
            </a:r>
            <a:r>
              <a:rPr lang="zh-TW" altLang="en-US" sz="2000" dirty="0" smtClean="0">
                <a:latin typeface="Times New Roman" pitchFamily="18" charset="0"/>
                <a:ea typeface="標楷體" pitchFamily="65" charset="-120"/>
                <a:cs typeface="Times New Roman" pitchFamily="18" charset="0"/>
              </a:rPr>
              <a:t>）</a:t>
            </a:r>
            <a:r>
              <a:rPr lang="en-US" altLang="zh-TW" sz="2000" dirty="0" smtClean="0">
                <a:latin typeface="Times New Roman" pitchFamily="18" charset="0"/>
                <a:ea typeface="標楷體" pitchFamily="65" charset="-120"/>
                <a:cs typeface="Times New Roman" pitchFamily="18" charset="0"/>
              </a:rPr>
              <a:t>:</a:t>
            </a:r>
          </a:p>
          <a:p>
            <a:pPr marL="457200" lvl="1" indent="0">
              <a:lnSpc>
                <a:spcPts val="3360"/>
              </a:lnSpc>
              <a:buNone/>
            </a:pPr>
            <a:r>
              <a:rPr lang="en-US" altLang="zh-TW" sz="2000" dirty="0" smtClean="0">
                <a:latin typeface="Times New Roman" pitchFamily="18" charset="0"/>
                <a:ea typeface="標楷體" pitchFamily="65" charset="-120"/>
                <a:cs typeface="Times New Roman" pitchFamily="18" charset="0"/>
              </a:rPr>
              <a:t>	</a:t>
            </a:r>
            <a:r>
              <a:rPr lang="zh-TW" altLang="en-US" sz="2000" dirty="0" smtClean="0">
                <a:latin typeface="Times New Roman" pitchFamily="18" charset="0"/>
                <a:ea typeface="標楷體" pitchFamily="65" charset="-120"/>
                <a:cs typeface="Times New Roman" pitchFamily="18" charset="0"/>
              </a:rPr>
              <a:t>在建立類別的過程中，每個物件都擁有不同的功能，匯集有關其類別</a:t>
            </a:r>
            <a:r>
              <a:rPr lang="en-US" altLang="zh-TW" sz="2000" dirty="0" smtClean="0">
                <a:latin typeface="Times New Roman" pitchFamily="18" charset="0"/>
                <a:ea typeface="標楷體" pitchFamily="65" charset="-120"/>
                <a:cs typeface="Times New Roman" pitchFamily="18" charset="0"/>
              </a:rPr>
              <a:t>	</a:t>
            </a:r>
            <a:r>
              <a:rPr lang="zh-TW" altLang="en-US" sz="2000" dirty="0" smtClean="0">
                <a:latin typeface="Times New Roman" pitchFamily="18" charset="0"/>
                <a:ea typeface="標楷體" pitchFamily="65" charset="-120"/>
                <a:cs typeface="Times New Roman" pitchFamily="18" charset="0"/>
              </a:rPr>
              <a:t>的各種「功能」，所組成的架構則稱為「</a:t>
            </a:r>
            <a:r>
              <a:rPr lang="zh-TW" altLang="en-US" sz="2000" dirty="0" smtClean="0">
                <a:solidFill>
                  <a:srgbClr val="FF0000"/>
                </a:solidFill>
                <a:latin typeface="Times New Roman" pitchFamily="18" charset="0"/>
                <a:ea typeface="標楷體" pitchFamily="65" charset="-120"/>
                <a:cs typeface="Times New Roman" pitchFamily="18" charset="0"/>
              </a:rPr>
              <a:t>方法</a:t>
            </a:r>
            <a:r>
              <a:rPr lang="zh-TW" altLang="en-US" sz="2000" dirty="0" smtClean="0">
                <a:latin typeface="Times New Roman" pitchFamily="18" charset="0"/>
                <a:ea typeface="標楷體" pitchFamily="65" charset="-120"/>
                <a:cs typeface="Times New Roman" pitchFamily="18" charset="0"/>
              </a:rPr>
              <a:t>」，通常操作的對象為</a:t>
            </a:r>
            <a:r>
              <a:rPr lang="en-US" altLang="zh-TW" sz="2000" dirty="0" smtClean="0">
                <a:latin typeface="Times New Roman" pitchFamily="18" charset="0"/>
                <a:ea typeface="標楷體" pitchFamily="65" charset="-120"/>
                <a:cs typeface="Times New Roman" pitchFamily="18" charset="0"/>
              </a:rPr>
              <a:t>	</a:t>
            </a:r>
            <a:r>
              <a:rPr lang="zh-TW" altLang="en-US" sz="2000" dirty="0" smtClean="0">
                <a:latin typeface="Times New Roman" pitchFamily="18" charset="0"/>
                <a:ea typeface="標楷體" pitchFamily="65" charset="-120"/>
                <a:cs typeface="Times New Roman" pitchFamily="18" charset="0"/>
              </a:rPr>
              <a:t>本類別的欄位。</a:t>
            </a:r>
          </a:p>
          <a:p>
            <a:endParaRPr lang="en-US" altLang="zh-TW" sz="2000" dirty="0">
              <a:latin typeface="Times New Roman" pitchFamily="18" charset="0"/>
              <a:ea typeface="標楷體" pitchFamily="65" charset="-120"/>
              <a:cs typeface="Times New Roman" pitchFamily="18" charset="0"/>
            </a:endParaRPr>
          </a:p>
          <a:p>
            <a:endParaRPr lang="en-US" altLang="zh-TW" sz="2000" dirty="0">
              <a:latin typeface="Times New Roman" pitchFamily="18" charset="0"/>
              <a:ea typeface="標楷體" pitchFamily="65" charset="-120"/>
              <a:cs typeface="Times New Roman" pitchFamily="18" charset="0"/>
            </a:endParaRPr>
          </a:p>
          <a:p>
            <a:endParaRPr lang="zh-TW" altLang="en-US" sz="2000" dirty="0">
              <a:latin typeface="Times New Roman" pitchFamily="18" charset="0"/>
              <a:ea typeface="標楷體" pitchFamily="65" charset="-120"/>
              <a:cs typeface="Times New Roman" pitchFamily="18" charset="0"/>
            </a:endParaRPr>
          </a:p>
        </p:txBody>
      </p:sp>
      <p:sp>
        <p:nvSpPr>
          <p:cNvPr id="4" name="頁尾版面配置區 3"/>
          <p:cNvSpPr>
            <a:spLocks noGrp="1"/>
          </p:cNvSpPr>
          <p:nvPr>
            <p:ph type="ftr" sz="quarter" idx="11"/>
          </p:nvPr>
        </p:nvSpPr>
        <p:spPr/>
        <p:txBody>
          <a:bodyPr/>
          <a:lstStyle/>
          <a:p>
            <a:pPr>
              <a:defRPr/>
            </a:pPr>
            <a:r>
              <a:rPr lang="en-US" altLang="zh-TW" smtClean="0"/>
              <a:t>NTUT MMS LAB</a:t>
            </a:r>
            <a:endParaRPr lang="en-US" altLang="zh-TW"/>
          </a:p>
        </p:txBody>
      </p:sp>
      <p:sp>
        <p:nvSpPr>
          <p:cNvPr id="5" name="投影片編號版面配置區 4"/>
          <p:cNvSpPr>
            <a:spLocks noGrp="1"/>
          </p:cNvSpPr>
          <p:nvPr>
            <p:ph type="sldNum" sz="quarter" idx="12"/>
          </p:nvPr>
        </p:nvSpPr>
        <p:spPr/>
        <p:txBody>
          <a:bodyPr/>
          <a:lstStyle/>
          <a:p>
            <a:pPr>
              <a:defRPr/>
            </a:pPr>
            <a:fld id="{66871BDD-994F-466C-8153-A686AD97389A}" type="slidenum">
              <a:rPr lang="en-US" altLang="zh-TW" smtClean="0"/>
              <a:pPr>
                <a:defRPr/>
              </a:pPr>
              <a:t>4</a:t>
            </a:fld>
            <a:endParaRPr lang="en-US" altLang="zh-TW"/>
          </a:p>
        </p:txBody>
      </p:sp>
    </p:spTree>
    <p:extLst>
      <p:ext uri="{BB962C8B-B14F-4D97-AF65-F5344CB8AC3E}">
        <p14:creationId xmlns:p14="http://schemas.microsoft.com/office/powerpoint/2010/main" val="27321145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3.3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類別的應用方式</a:t>
            </a:r>
            <a:endParaRPr lang="zh-TW" altLang="en-US" dirty="0" smtClean="0">
              <a:ea typeface="標楷體" panose="03000509000000000000" pitchFamily="65" charset="-120"/>
              <a:cs typeface="Times New Roman" panose="02020603050405020304" pitchFamily="18" charset="0"/>
            </a:endParaRPr>
          </a:p>
        </p:txBody>
      </p:sp>
      <p:sp>
        <p:nvSpPr>
          <p:cNvPr id="31749" name="頁尾版面配置區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r>
              <a:rPr lang="en-US" altLang="zh-TW" smtClean="0">
                <a:latin typeface="Courier New" panose="02070309020205020404" pitchFamily="49" charset="0"/>
              </a:rPr>
              <a:t>NTUT MMS LAB</a:t>
            </a:r>
          </a:p>
        </p:txBody>
      </p:sp>
      <p:sp>
        <p:nvSpPr>
          <p:cNvPr id="31750"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fld id="{86D94E0A-4CDD-46D2-B158-C32703D29600}" type="slidenum">
              <a:rPr lang="en-US" altLang="zh-TW">
                <a:latin typeface="Courier New" panose="02070309020205020404" pitchFamily="49" charset="0"/>
              </a:rPr>
              <a:pPr eaLnBrk="1" hangingPunct="1"/>
              <a:t>40</a:t>
            </a:fld>
            <a:endParaRPr lang="en-US" altLang="zh-TW">
              <a:latin typeface="Courier New" panose="02070309020205020404" pitchFamily="49" charset="0"/>
            </a:endParaRPr>
          </a:p>
        </p:txBody>
      </p:sp>
      <p:sp>
        <p:nvSpPr>
          <p:cNvPr id="10" name="內容版面配置區 2"/>
          <p:cNvSpPr>
            <a:spLocks noGrp="1"/>
          </p:cNvSpPr>
          <p:nvPr>
            <p:ph idx="1"/>
          </p:nvPr>
        </p:nvSpPr>
        <p:spPr>
          <a:xfrm>
            <a:off x="179388" y="908050"/>
            <a:ext cx="8856662" cy="5318125"/>
          </a:xfrm>
        </p:spPr>
        <p:txBody>
          <a:bodyPr/>
          <a:lstStyle/>
          <a:p>
            <a:pPr>
              <a:lnSpc>
                <a:spcPts val="2880"/>
              </a:lnSpc>
              <a:buBlip>
                <a:blip r:embed="rId3"/>
              </a:buBlip>
              <a:defRPr/>
            </a:pPr>
            <a:r>
              <a:rPr lang="zh-TW" altLang="en-US" b="1" dirty="0">
                <a:latin typeface="Times New Roman" pitchFamily="18" charset="0"/>
                <a:ea typeface="標楷體" pitchFamily="65" charset="-120"/>
                <a:cs typeface="Times New Roman" pitchFamily="18" charset="0"/>
              </a:rPr>
              <a:t>操作字串的</a:t>
            </a:r>
            <a:r>
              <a:rPr lang="zh-TW" altLang="en-US" b="1" dirty="0" smtClean="0">
                <a:latin typeface="Times New Roman" pitchFamily="18" charset="0"/>
                <a:ea typeface="標楷體" pitchFamily="65" charset="-120"/>
                <a:cs typeface="Times New Roman" pitchFamily="18" charset="0"/>
              </a:rPr>
              <a:t>類別</a:t>
            </a:r>
            <a:r>
              <a:rPr lang="en-US" altLang="zh-TW" b="1" dirty="0" smtClean="0">
                <a:latin typeface="Times New Roman" pitchFamily="18" charset="0"/>
                <a:ea typeface="標楷體" pitchFamily="65" charset="-120"/>
                <a:cs typeface="Times New Roman" pitchFamily="18" charset="0"/>
              </a:rPr>
              <a:t>(6/6</a:t>
            </a:r>
            <a:r>
              <a:rPr lang="en-US" altLang="zh-TW" b="1" dirty="0">
                <a:latin typeface="Times New Roman" pitchFamily="18" charset="0"/>
                <a:ea typeface="標楷體" pitchFamily="65" charset="-120"/>
                <a:cs typeface="Times New Roman" pitchFamily="18" charset="0"/>
              </a:rPr>
              <a:t>)</a:t>
            </a:r>
            <a:endParaRPr lang="zh-TW" altLang="en-US" b="1" dirty="0">
              <a:latin typeface="Times New Roman" pitchFamily="18" charset="0"/>
              <a:ea typeface="標楷體" pitchFamily="65" charset="-120"/>
              <a:cs typeface="Times New Roman" pitchFamily="18" charset="0"/>
            </a:endParaRPr>
          </a:p>
          <a:p>
            <a:pPr marL="0" indent="0">
              <a:buFontTx/>
              <a:buNone/>
              <a:defRPr/>
            </a:pPr>
            <a:endParaRPr lang="zh-TW" altLang="en-US" sz="2000" b="1" dirty="0">
              <a:solidFill>
                <a:srgbClr val="002060"/>
              </a:solidFill>
              <a:latin typeface="Times New Roman" pitchFamily="18" charset="0"/>
              <a:ea typeface="標楷體" pitchFamily="65" charset="-120"/>
              <a:cs typeface="Times New Roman" pitchFamily="18" charset="0"/>
            </a:endParaRPr>
          </a:p>
          <a:p>
            <a:pPr>
              <a:defRPr/>
            </a:pPr>
            <a:endParaRPr lang="zh-TW" altLang="en-US" dirty="0"/>
          </a:p>
        </p:txBody>
      </p:sp>
      <p:pic>
        <p:nvPicPr>
          <p:cNvPr id="3" name="圖片 2"/>
          <p:cNvPicPr>
            <a:picLocks noChangeAspect="1"/>
          </p:cNvPicPr>
          <p:nvPr/>
        </p:nvPicPr>
        <p:blipFill>
          <a:blip r:embed="rId4"/>
          <a:stretch>
            <a:fillRect/>
          </a:stretch>
        </p:blipFill>
        <p:spPr>
          <a:xfrm>
            <a:off x="154042" y="2060848"/>
            <a:ext cx="5289655" cy="3384376"/>
          </a:xfrm>
          <a:prstGeom prst="rect">
            <a:avLst/>
          </a:prstGeom>
          <a:ln>
            <a:solidFill>
              <a:schemeClr val="tx1"/>
            </a:solidFill>
          </a:ln>
        </p:spPr>
      </p:pic>
      <p:pic>
        <p:nvPicPr>
          <p:cNvPr id="4" name="圖片 3"/>
          <p:cNvPicPr>
            <a:picLocks noChangeAspect="1"/>
          </p:cNvPicPr>
          <p:nvPr/>
        </p:nvPicPr>
        <p:blipFill>
          <a:blip r:embed="rId5"/>
          <a:stretch>
            <a:fillRect/>
          </a:stretch>
        </p:blipFill>
        <p:spPr>
          <a:xfrm>
            <a:off x="6012160" y="2996952"/>
            <a:ext cx="3023890" cy="1515812"/>
          </a:xfrm>
          <a:prstGeom prst="rect">
            <a:avLst/>
          </a:prstGeom>
          <a:ln>
            <a:solidFill>
              <a:schemeClr val="tx1"/>
            </a:solidFill>
          </a:ln>
        </p:spPr>
      </p:pic>
      <p:sp>
        <p:nvSpPr>
          <p:cNvPr id="14" name="向右箭號 13"/>
          <p:cNvSpPr/>
          <p:nvPr/>
        </p:nvSpPr>
        <p:spPr bwMode="auto">
          <a:xfrm>
            <a:off x="5511904" y="3471444"/>
            <a:ext cx="432048" cy="379579"/>
          </a:xfrm>
          <a:prstGeom prst="rightArrow">
            <a:avLst/>
          </a:prstGeom>
          <a:solidFill>
            <a:srgbClr val="FF0000"/>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5" name="直線圖說文字 1 14"/>
          <p:cNvSpPr/>
          <p:nvPr/>
        </p:nvSpPr>
        <p:spPr bwMode="auto">
          <a:xfrm>
            <a:off x="7888294" y="4069518"/>
            <a:ext cx="983849" cy="347496"/>
          </a:xfrm>
          <a:prstGeom prst="borderCallout1">
            <a:avLst>
              <a:gd name="adj1" fmla="val 50350"/>
              <a:gd name="adj2" fmla="val -540"/>
              <a:gd name="adj3" fmla="val -22740"/>
              <a:gd name="adj4" fmla="val -20768"/>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6" name="文字方塊 15"/>
          <p:cNvSpPr txBox="1"/>
          <p:nvPr/>
        </p:nvSpPr>
        <p:spPr>
          <a:xfrm>
            <a:off x="7812360" y="4069518"/>
            <a:ext cx="1135715"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輸出</a:t>
            </a:r>
            <a:r>
              <a:rPr lang="zh-TW" altLang="en-US" sz="1600" b="0" dirty="0">
                <a:latin typeface="標楷體" panose="03000509000000000000" pitchFamily="65" charset="-120"/>
                <a:ea typeface="標楷體" panose="03000509000000000000" pitchFamily="65" charset="-120"/>
              </a:rPr>
              <a:t>結果</a:t>
            </a:r>
          </a:p>
        </p:txBody>
      </p:sp>
      <p:sp>
        <p:nvSpPr>
          <p:cNvPr id="17" name="直線圖說文字 1 16"/>
          <p:cNvSpPr/>
          <p:nvPr/>
        </p:nvSpPr>
        <p:spPr bwMode="auto">
          <a:xfrm>
            <a:off x="3203575" y="4024601"/>
            <a:ext cx="2417908" cy="850191"/>
          </a:xfrm>
          <a:prstGeom prst="borderCallout1">
            <a:avLst>
              <a:gd name="adj1" fmla="val 50350"/>
              <a:gd name="adj2" fmla="val -540"/>
              <a:gd name="adj3" fmla="val 62171"/>
              <a:gd name="adj4" fmla="val -15546"/>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8" name="文字方塊 17"/>
          <p:cNvSpPr txBox="1"/>
          <p:nvPr/>
        </p:nvSpPr>
        <p:spPr>
          <a:xfrm>
            <a:off x="3148472" y="4038348"/>
            <a:ext cx="2523576" cy="859089"/>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a:latin typeface="標楷體" panose="03000509000000000000" pitchFamily="65" charset="-120"/>
                <a:ea typeface="標楷體" panose="03000509000000000000" pitchFamily="65" charset="-120"/>
              </a:rPr>
              <a:t>從</a:t>
            </a:r>
            <a:r>
              <a:rPr lang="zh-TW" altLang="en-US" sz="1600" b="0" dirty="0" smtClean="0">
                <a:latin typeface="標楷體" panose="03000509000000000000" pitchFamily="65" charset="-120"/>
                <a:ea typeface="標楷體" panose="03000509000000000000" pitchFamily="65" charset="-120"/>
              </a:rPr>
              <a:t>類別</a:t>
            </a:r>
            <a:r>
              <a:rPr lang="en-US" altLang="zh-TW" sz="1600" b="0" dirty="0" err="1" smtClean="0">
                <a:latin typeface="標楷體" panose="03000509000000000000" pitchFamily="65" charset="-120"/>
                <a:ea typeface="標楷體" panose="03000509000000000000" pitchFamily="65" charset="-120"/>
              </a:rPr>
              <a:t>StringBuffer</a:t>
            </a:r>
            <a:r>
              <a:rPr lang="zh-TW" altLang="en-US" sz="1600" b="0" dirty="0" smtClean="0">
                <a:latin typeface="標楷體" panose="03000509000000000000" pitchFamily="65" charset="-120"/>
                <a:ea typeface="標楷體" panose="03000509000000000000" pitchFamily="65" charset="-120"/>
              </a:rPr>
              <a:t>建立物件</a:t>
            </a:r>
            <a:r>
              <a:rPr lang="en-US" altLang="zh-TW" sz="1600" b="0" dirty="0" err="1" smtClean="0">
                <a:latin typeface="標楷體" panose="03000509000000000000" pitchFamily="65" charset="-120"/>
                <a:ea typeface="標楷體" panose="03000509000000000000" pitchFamily="65" charset="-120"/>
              </a:rPr>
              <a:t>sb</a:t>
            </a:r>
            <a:r>
              <a:rPr lang="zh-TW" altLang="en-US" sz="1600" b="0" dirty="0" smtClean="0">
                <a:latin typeface="標楷體" panose="03000509000000000000" pitchFamily="65" charset="-120"/>
                <a:ea typeface="標楷體" panose="03000509000000000000" pitchFamily="65" charset="-120"/>
              </a:rPr>
              <a:t>並傳入字串</a:t>
            </a:r>
            <a:r>
              <a:rPr lang="en-US" altLang="zh-TW" sz="1600" b="0" dirty="0" smtClean="0">
                <a:latin typeface="標楷體" panose="03000509000000000000" pitchFamily="65" charset="-120"/>
                <a:ea typeface="標楷體" panose="03000509000000000000" pitchFamily="65" charset="-120"/>
              </a:rPr>
              <a:t>str1</a:t>
            </a:r>
            <a:r>
              <a:rPr lang="zh-TW" altLang="en-US" sz="1600" b="0" dirty="0" smtClean="0">
                <a:latin typeface="標楷體" panose="03000509000000000000" pitchFamily="65" charset="-120"/>
                <a:ea typeface="標楷體" panose="03000509000000000000" pitchFamily="65" charset="-120"/>
              </a:rPr>
              <a:t>到字串緩衝區</a:t>
            </a:r>
            <a:endParaRPr lang="zh-TW" altLang="en-US" sz="1600" b="0" dirty="0">
              <a:latin typeface="標楷體" panose="03000509000000000000" pitchFamily="65" charset="-120"/>
              <a:ea typeface="標楷體" panose="03000509000000000000" pitchFamily="65" charset="-120"/>
            </a:endParaRPr>
          </a:p>
        </p:txBody>
      </p:sp>
      <p:sp>
        <p:nvSpPr>
          <p:cNvPr id="19" name="直線圖說文字 1 18"/>
          <p:cNvSpPr/>
          <p:nvPr/>
        </p:nvSpPr>
        <p:spPr bwMode="auto">
          <a:xfrm>
            <a:off x="3202117" y="5213868"/>
            <a:ext cx="2594019" cy="630067"/>
          </a:xfrm>
          <a:prstGeom prst="borderCallout1">
            <a:avLst>
              <a:gd name="adj1" fmla="val 50350"/>
              <a:gd name="adj2" fmla="val -540"/>
              <a:gd name="adj3" fmla="val -59676"/>
              <a:gd name="adj4" fmla="val -62734"/>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20" name="文字方塊 19"/>
          <p:cNvSpPr txBox="1"/>
          <p:nvPr/>
        </p:nvSpPr>
        <p:spPr>
          <a:xfrm>
            <a:off x="3221702" y="5236513"/>
            <a:ext cx="2624397" cy="584775"/>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使用類別方法</a:t>
            </a:r>
            <a:r>
              <a:rPr lang="en-US" altLang="zh-TW" sz="1600" b="0" dirty="0" smtClean="0">
                <a:latin typeface="標楷體" panose="03000509000000000000" pitchFamily="65" charset="-120"/>
                <a:ea typeface="標楷體" panose="03000509000000000000" pitchFamily="65" charset="-120"/>
              </a:rPr>
              <a:t>append</a:t>
            </a:r>
            <a:r>
              <a:rPr lang="zh-TW" altLang="en-US" sz="1600" b="0" dirty="0" smtClean="0">
                <a:latin typeface="標楷體" panose="03000509000000000000" pitchFamily="65" charset="-120"/>
                <a:ea typeface="標楷體" panose="03000509000000000000" pitchFamily="65" charset="-120"/>
              </a:rPr>
              <a:t>將字串</a:t>
            </a:r>
            <a:r>
              <a:rPr lang="en-US" altLang="zh-TW" sz="1600" b="0" dirty="0" smtClean="0">
                <a:latin typeface="標楷體" panose="03000509000000000000" pitchFamily="65" charset="-120"/>
                <a:ea typeface="標楷體" panose="03000509000000000000" pitchFamily="65" charset="-120"/>
              </a:rPr>
              <a:t>str2</a:t>
            </a:r>
            <a:r>
              <a:rPr lang="zh-TW" altLang="en-US" sz="1600" b="0" dirty="0" smtClean="0">
                <a:latin typeface="標楷體" panose="03000509000000000000" pitchFamily="65" charset="-120"/>
                <a:ea typeface="標楷體" panose="03000509000000000000" pitchFamily="65" charset="-120"/>
              </a:rPr>
              <a:t>接到字串緩衝區後面</a:t>
            </a:r>
            <a:endParaRPr lang="zh-TW" altLang="en-US" sz="1600" b="0" dirty="0">
              <a:latin typeface="標楷體" panose="03000509000000000000" pitchFamily="65" charset="-120"/>
              <a:ea typeface="標楷體" panose="03000509000000000000" pitchFamily="65" charset="-120"/>
            </a:endParaRPr>
          </a:p>
        </p:txBody>
      </p:sp>
      <p:sp>
        <p:nvSpPr>
          <p:cNvPr id="21" name="圓角矩形 20"/>
          <p:cNvSpPr/>
          <p:nvPr/>
        </p:nvSpPr>
        <p:spPr bwMode="auto">
          <a:xfrm>
            <a:off x="6249831" y="1388882"/>
            <a:ext cx="2518213" cy="850245"/>
          </a:xfrm>
          <a:prstGeom prst="roundRect">
            <a:avLst/>
          </a:prstGeom>
          <a:solidFill>
            <a:srgbClr val="00FFFF"/>
          </a:solidFill>
          <a:ln w="31750" cap="sq" cmpd="sng" algn="ctr">
            <a:solidFill>
              <a:srgbClr val="00B0F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dirty="0" smtClean="0">
              <a:ln>
                <a:noFill/>
              </a:ln>
              <a:solidFill>
                <a:schemeClr val="tx1"/>
              </a:solidFill>
              <a:effectLst/>
              <a:latin typeface="Arial" charset="0"/>
              <a:ea typeface="新細明體" pitchFamily="18" charset="-120"/>
            </a:endParaRPr>
          </a:p>
        </p:txBody>
      </p:sp>
      <p:sp>
        <p:nvSpPr>
          <p:cNvPr id="22" name="文字方塊 21"/>
          <p:cNvSpPr txBox="1"/>
          <p:nvPr/>
        </p:nvSpPr>
        <p:spPr>
          <a:xfrm>
            <a:off x="6258887" y="1452820"/>
            <a:ext cx="2552839" cy="738664"/>
          </a:xfrm>
          <a:prstGeom prst="rect">
            <a:avLst/>
          </a:prstGeom>
          <a:noFill/>
        </p:spPr>
        <p:txBody>
          <a:bodyPr wrap="square" rtlCol="0">
            <a:spAutoFit/>
          </a:bodyPr>
          <a:lstStyle/>
          <a:p>
            <a:pPr algn="l"/>
            <a:r>
              <a:rPr lang="en-US" altLang="zh-TW" sz="1400" dirty="0" smtClean="0">
                <a:latin typeface="標楷體" panose="03000509000000000000" pitchFamily="65" charset="-120"/>
                <a:ea typeface="標楷體" panose="03000509000000000000" pitchFamily="65" charset="-120"/>
              </a:rPr>
              <a:t>String</a:t>
            </a:r>
            <a:r>
              <a:rPr lang="zh-TW" altLang="en-US" sz="1400" dirty="0" smtClean="0">
                <a:latin typeface="標楷體" panose="03000509000000000000" pitchFamily="65" charset="-120"/>
                <a:ea typeface="標楷體" panose="03000509000000000000" pitchFamily="65" charset="-120"/>
              </a:rPr>
              <a:t>類別不能修改字串內容</a:t>
            </a:r>
            <a:endParaRPr lang="en-US" altLang="zh-TW" sz="1400" dirty="0" smtClean="0">
              <a:latin typeface="標楷體" panose="03000509000000000000" pitchFamily="65" charset="-120"/>
              <a:ea typeface="標楷體" panose="03000509000000000000" pitchFamily="65" charset="-120"/>
            </a:endParaRPr>
          </a:p>
          <a:p>
            <a:pPr algn="l"/>
            <a:r>
              <a:rPr lang="en-US" altLang="zh-TW" sz="1400" dirty="0" err="1">
                <a:latin typeface="標楷體" panose="03000509000000000000" pitchFamily="65" charset="-120"/>
                <a:ea typeface="標楷體" panose="03000509000000000000" pitchFamily="65" charset="-120"/>
              </a:rPr>
              <a:t>StringBuffer</a:t>
            </a:r>
            <a:r>
              <a:rPr lang="zh-TW" altLang="en-US" sz="1400" dirty="0">
                <a:latin typeface="標楷體" panose="03000509000000000000" pitchFamily="65" charset="-120"/>
                <a:ea typeface="標楷體" panose="03000509000000000000" pitchFamily="65" charset="-120"/>
              </a:rPr>
              <a:t>類別可以修改字串內容</a:t>
            </a:r>
          </a:p>
        </p:txBody>
      </p:sp>
      <p:sp>
        <p:nvSpPr>
          <p:cNvPr id="23" name="流程圖: 結束點 22"/>
          <p:cNvSpPr/>
          <p:nvPr/>
        </p:nvSpPr>
        <p:spPr bwMode="auto">
          <a:xfrm>
            <a:off x="5915116" y="1211330"/>
            <a:ext cx="746107" cy="295781"/>
          </a:xfrm>
          <a:prstGeom prst="flowChartTerminator">
            <a:avLst/>
          </a:prstGeom>
          <a:solidFill>
            <a:schemeClr val="bg1"/>
          </a:solidFill>
          <a:ln w="19050" cap="sq" cmpd="sng" algn="ctr">
            <a:solidFill>
              <a:srgbClr val="00B0F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24" name="文字方塊 23"/>
          <p:cNvSpPr txBox="1"/>
          <p:nvPr/>
        </p:nvSpPr>
        <p:spPr>
          <a:xfrm>
            <a:off x="5863092" y="1169227"/>
            <a:ext cx="800219" cy="338554"/>
          </a:xfrm>
          <a:prstGeom prst="rect">
            <a:avLst/>
          </a:prstGeom>
          <a:noFill/>
          <a:ln>
            <a:noFill/>
          </a:ln>
        </p:spPr>
        <p:txBody>
          <a:bodyPr wrap="none" rtlCol="0">
            <a:spAutoFit/>
          </a:bodyPr>
          <a:lstStyle/>
          <a:p>
            <a:r>
              <a:rPr lang="zh-TW" altLang="en-US" sz="1600" dirty="0" smtClean="0">
                <a:latin typeface="標楷體" panose="03000509000000000000" pitchFamily="65" charset="-120"/>
                <a:ea typeface="標楷體" panose="03000509000000000000" pitchFamily="65" charset="-120"/>
              </a:rPr>
              <a:t>小知識</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9423682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3.3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類別的應用方式</a:t>
            </a:r>
            <a:endParaRPr lang="zh-TW" altLang="en-US" dirty="0" smtClean="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2771" name="頁尾版面配置區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r>
              <a:rPr lang="en-US" altLang="zh-TW" smtClean="0">
                <a:latin typeface="Courier New" panose="02070309020205020404" pitchFamily="49" charset="0"/>
              </a:rPr>
              <a:t>NTUT MMS LAB</a:t>
            </a:r>
          </a:p>
        </p:txBody>
      </p:sp>
      <p:sp>
        <p:nvSpPr>
          <p:cNvPr id="32772"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fld id="{B01DC360-06F3-40B8-A32A-302F8E8B074F}" type="slidenum">
              <a:rPr lang="en-US" altLang="zh-TW" smtClean="0">
                <a:latin typeface="Courier New" panose="02070309020205020404" pitchFamily="49" charset="0"/>
              </a:rPr>
              <a:pPr eaLnBrk="1" hangingPunct="1"/>
              <a:t>41</a:t>
            </a:fld>
            <a:endParaRPr lang="en-US" altLang="zh-TW" dirty="0">
              <a:latin typeface="Courier New" panose="02070309020205020404" pitchFamily="49" charset="0"/>
            </a:endParaRPr>
          </a:p>
        </p:txBody>
      </p:sp>
      <p:sp>
        <p:nvSpPr>
          <p:cNvPr id="6" name="內容版面配置區 2"/>
          <p:cNvSpPr>
            <a:spLocks noGrp="1"/>
          </p:cNvSpPr>
          <p:nvPr>
            <p:ph idx="1"/>
          </p:nvPr>
        </p:nvSpPr>
        <p:spPr/>
        <p:txBody>
          <a:bodyPr/>
          <a:lstStyle/>
          <a:p>
            <a:pPr>
              <a:lnSpc>
                <a:spcPts val="3360"/>
              </a:lnSpc>
              <a:buBlip>
                <a:blip r:embed="rId3"/>
              </a:buBlip>
              <a:defRPr/>
            </a:pPr>
            <a:r>
              <a:rPr lang="zh-TW" altLang="en-US" b="1" dirty="0">
                <a:latin typeface="Times New Roman" pitchFamily="18" charset="0"/>
                <a:ea typeface="標楷體" pitchFamily="65" charset="-120"/>
                <a:cs typeface="Times New Roman" pitchFamily="18" charset="0"/>
              </a:rPr>
              <a:t>包裝</a:t>
            </a:r>
            <a:r>
              <a:rPr lang="zh-TW" altLang="en-US" b="1" dirty="0" smtClean="0">
                <a:latin typeface="Times New Roman" pitchFamily="18" charset="0"/>
                <a:ea typeface="標楷體" pitchFamily="65" charset="-120"/>
                <a:cs typeface="Times New Roman" pitchFamily="18" charset="0"/>
              </a:rPr>
              <a:t>類別 </a:t>
            </a:r>
            <a:endParaRPr lang="zh-TW" altLang="en-US" b="1" dirty="0">
              <a:latin typeface="Times New Roman" pitchFamily="18" charset="0"/>
              <a:ea typeface="標楷體" pitchFamily="65" charset="-120"/>
              <a:cs typeface="Times New Roman" pitchFamily="18" charset="0"/>
            </a:endParaRPr>
          </a:p>
          <a:p>
            <a:pPr marL="0" indent="0">
              <a:lnSpc>
                <a:spcPts val="3360"/>
              </a:lnSpc>
              <a:buNone/>
              <a:defRPr/>
            </a:pPr>
            <a:r>
              <a:rPr lang="zh-TW" altLang="en-US" sz="2000" dirty="0" smtClean="0">
                <a:solidFill>
                  <a:srgbClr val="FF0000"/>
                </a:solidFill>
                <a:latin typeface="Times New Roman" pitchFamily="18" charset="0"/>
                <a:ea typeface="標楷體" pitchFamily="65" charset="-120"/>
                <a:cs typeface="Times New Roman" pitchFamily="18" charset="0"/>
              </a:rPr>
              <a:t>包裝類別</a:t>
            </a:r>
            <a:r>
              <a:rPr lang="en-US" altLang="zh-TW" sz="2000" dirty="0" smtClean="0">
                <a:solidFill>
                  <a:srgbClr val="FF0000"/>
                </a:solidFill>
                <a:latin typeface="Times New Roman" pitchFamily="18" charset="0"/>
                <a:ea typeface="標楷體" pitchFamily="65" charset="-120"/>
                <a:cs typeface="Times New Roman" pitchFamily="18" charset="0"/>
              </a:rPr>
              <a:t>(wrapper class)</a:t>
            </a:r>
            <a:r>
              <a:rPr lang="zh-TW" altLang="en-US" sz="2000" dirty="0">
                <a:latin typeface="Times New Roman" pitchFamily="18" charset="0"/>
                <a:ea typeface="標楷體" pitchFamily="65" charset="-120"/>
                <a:cs typeface="Times New Roman" pitchFamily="18" charset="0"/>
              </a:rPr>
              <a:t>提供</a:t>
            </a:r>
            <a:r>
              <a:rPr lang="zh-TW" altLang="en-US" sz="2000" dirty="0" smtClean="0">
                <a:latin typeface="Times New Roman" pitchFamily="18" charset="0"/>
                <a:ea typeface="標楷體" pitchFamily="65" charset="-120"/>
                <a:cs typeface="Times New Roman" pitchFamily="18" charset="0"/>
              </a:rPr>
              <a:t>一些方法給</a:t>
            </a:r>
            <a:r>
              <a:rPr lang="zh-TW" altLang="en-US" sz="2000" dirty="0" smtClean="0">
                <a:solidFill>
                  <a:srgbClr val="FF0000"/>
                </a:solidFill>
                <a:latin typeface="Times New Roman" pitchFamily="18" charset="0"/>
                <a:ea typeface="標楷體" pitchFamily="65" charset="-120"/>
                <a:cs typeface="Times New Roman" pitchFamily="18" charset="0"/>
              </a:rPr>
              <a:t>八</a:t>
            </a:r>
            <a:r>
              <a:rPr lang="zh-TW" altLang="en-US" sz="2000" dirty="0">
                <a:solidFill>
                  <a:srgbClr val="FF0000"/>
                </a:solidFill>
                <a:latin typeface="Times New Roman" pitchFamily="18" charset="0"/>
                <a:ea typeface="標楷體" pitchFamily="65" charset="-120"/>
                <a:cs typeface="Times New Roman" pitchFamily="18" charset="0"/>
              </a:rPr>
              <a:t>大</a:t>
            </a:r>
            <a:r>
              <a:rPr lang="zh-TW" altLang="en-US" sz="2000" dirty="0" smtClean="0">
                <a:solidFill>
                  <a:srgbClr val="FF0000"/>
                </a:solidFill>
                <a:latin typeface="Times New Roman" pitchFamily="18" charset="0"/>
                <a:ea typeface="標楷體" pitchFamily="65" charset="-120"/>
                <a:cs typeface="Times New Roman" pitchFamily="18" charset="0"/>
              </a:rPr>
              <a:t>基本型別</a:t>
            </a:r>
            <a:r>
              <a:rPr lang="zh-TW" altLang="en-US" sz="2000" dirty="0" smtClean="0">
                <a:latin typeface="Times New Roman" pitchFamily="18" charset="0"/>
                <a:ea typeface="標楷體" pitchFamily="65" charset="-120"/>
                <a:cs typeface="Times New Roman" pitchFamily="18" charset="0"/>
              </a:rPr>
              <a:t>，所以每個類別都會和基本型別所對應，我們之前常用到</a:t>
            </a:r>
            <a:r>
              <a:rPr lang="en-US" altLang="zh-TW" sz="2000" dirty="0" err="1" smtClean="0">
                <a:latin typeface="Times New Roman" pitchFamily="18" charset="0"/>
                <a:ea typeface="標楷體" pitchFamily="65" charset="-120"/>
                <a:cs typeface="Times New Roman" pitchFamily="18" charset="0"/>
              </a:rPr>
              <a:t>Interger</a:t>
            </a:r>
            <a:r>
              <a:rPr lang="zh-TW" altLang="en-US" sz="2000" dirty="0" smtClean="0">
                <a:latin typeface="Times New Roman" pitchFamily="18" charset="0"/>
                <a:ea typeface="標楷體" pitchFamily="65" charset="-120"/>
                <a:cs typeface="Times New Roman" pitchFamily="18" charset="0"/>
              </a:rPr>
              <a:t>包裝類別對應到</a:t>
            </a:r>
            <a:r>
              <a:rPr lang="en-US" altLang="zh-TW" sz="2000" dirty="0" smtClean="0">
                <a:latin typeface="Times New Roman" pitchFamily="18" charset="0"/>
                <a:ea typeface="標楷體" pitchFamily="65" charset="-120"/>
                <a:cs typeface="Times New Roman" pitchFamily="18" charset="0"/>
              </a:rPr>
              <a:t>int</a:t>
            </a:r>
            <a:r>
              <a:rPr lang="zh-TW" altLang="en-US" sz="2000" dirty="0" smtClean="0">
                <a:latin typeface="Times New Roman" pitchFamily="18" charset="0"/>
                <a:ea typeface="標楷體" pitchFamily="65" charset="-120"/>
                <a:cs typeface="Times New Roman" pitchFamily="18" charset="0"/>
              </a:rPr>
              <a:t>基本型別就是一個例子，詳情如下表所示。</a:t>
            </a:r>
            <a:endParaRPr lang="zh-TW" altLang="en-US" sz="2000" dirty="0">
              <a:latin typeface="Times New Roman" pitchFamily="18" charset="0"/>
              <a:ea typeface="標楷體" pitchFamily="65" charset="-120"/>
              <a:cs typeface="Times New Roman" pitchFamily="18" charset="0"/>
            </a:endParaRPr>
          </a:p>
          <a:p>
            <a:pPr lvl="1">
              <a:defRPr/>
            </a:pPr>
            <a:endParaRPr lang="zh-TW" altLang="en-US" b="1" dirty="0">
              <a:solidFill>
                <a:srgbClr val="002060"/>
              </a:solidFill>
              <a:latin typeface="Times New Roman" pitchFamily="18" charset="0"/>
              <a:ea typeface="標楷體" pitchFamily="65" charset="-120"/>
              <a:cs typeface="Times New Roman" pitchFamily="18" charset="0"/>
            </a:endParaRPr>
          </a:p>
          <a:p>
            <a:pPr marL="0" indent="0">
              <a:buFontTx/>
              <a:buNone/>
              <a:defRPr/>
            </a:pPr>
            <a:endParaRPr lang="en-US" altLang="zh-TW" sz="2400" b="1" dirty="0" smtClean="0">
              <a:solidFill>
                <a:srgbClr val="002060"/>
              </a:solidFill>
              <a:latin typeface="Times New Roman" pitchFamily="18" charset="0"/>
              <a:ea typeface="標楷體" pitchFamily="65" charset="-120"/>
              <a:cs typeface="Times New Roman" pitchFamily="18" charset="0"/>
            </a:endParaRPr>
          </a:p>
          <a:p>
            <a:pPr lvl="1">
              <a:defRPr/>
            </a:pPr>
            <a:endParaRPr lang="zh-TW" altLang="en-US" sz="2000" b="1" dirty="0">
              <a:solidFill>
                <a:srgbClr val="002060"/>
              </a:solidFill>
              <a:latin typeface="Times New Roman" pitchFamily="18" charset="0"/>
              <a:ea typeface="標楷體" pitchFamily="65" charset="-120"/>
              <a:cs typeface="Times New Roman" pitchFamily="18" charset="0"/>
            </a:endParaRPr>
          </a:p>
          <a:p>
            <a:pPr>
              <a:defRPr/>
            </a:pPr>
            <a:endParaRPr lang="zh-TW" altLang="en-US" dirty="0"/>
          </a:p>
        </p:txBody>
      </p:sp>
      <p:graphicFrame>
        <p:nvGraphicFramePr>
          <p:cNvPr id="8" name="表格 7"/>
          <p:cNvGraphicFramePr>
            <a:graphicFrameLocks noGrp="1"/>
          </p:cNvGraphicFramePr>
          <p:nvPr>
            <p:extLst>
              <p:ext uri="{D42A27DB-BD31-4B8C-83A1-F6EECF244321}">
                <p14:modId xmlns:p14="http://schemas.microsoft.com/office/powerpoint/2010/main" val="1557124960"/>
              </p:ext>
            </p:extLst>
          </p:nvPr>
        </p:nvGraphicFramePr>
        <p:xfrm>
          <a:off x="2627784" y="2759827"/>
          <a:ext cx="3861429" cy="3566160"/>
        </p:xfrm>
        <a:graphic>
          <a:graphicData uri="http://schemas.openxmlformats.org/drawingml/2006/table">
            <a:tbl>
              <a:tblPr firstRow="1" bandRow="1">
                <a:tableStyleId>{00A15C55-8517-42AA-B614-E9B94910E393}</a:tableStyleId>
              </a:tblPr>
              <a:tblGrid>
                <a:gridCol w="1902776">
                  <a:extLst>
                    <a:ext uri="{9D8B030D-6E8A-4147-A177-3AD203B41FA5}">
                      <a16:colId xmlns:a16="http://schemas.microsoft.com/office/drawing/2014/main" val="20000"/>
                    </a:ext>
                  </a:extLst>
                </a:gridCol>
                <a:gridCol w="1958653">
                  <a:extLst>
                    <a:ext uri="{9D8B030D-6E8A-4147-A177-3AD203B41FA5}">
                      <a16:colId xmlns:a16="http://schemas.microsoft.com/office/drawing/2014/main" val="20001"/>
                    </a:ext>
                  </a:extLst>
                </a:gridCol>
              </a:tblGrid>
              <a:tr h="1794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000" dirty="0" smtClean="0">
                          <a:latin typeface="標楷體" panose="03000509000000000000" pitchFamily="65" charset="-120"/>
                          <a:ea typeface="標楷體" panose="03000509000000000000" pitchFamily="65" charset="-120"/>
                        </a:rPr>
                        <a:t>包裝類別</a:t>
                      </a:r>
                    </a:p>
                  </a:txBody>
                  <a:tcPr/>
                </a:tc>
                <a:tc>
                  <a:txBody>
                    <a:bodyPr/>
                    <a:lstStyle/>
                    <a:p>
                      <a:r>
                        <a:rPr lang="zh-TW" altLang="en-US" sz="2000" dirty="0" smtClean="0">
                          <a:latin typeface="標楷體" panose="03000509000000000000" pitchFamily="65" charset="-120"/>
                          <a:ea typeface="標楷體" panose="03000509000000000000" pitchFamily="65" charset="-120"/>
                        </a:rPr>
                        <a:t>基本型別</a:t>
                      </a:r>
                      <a:endParaRPr lang="zh-TW" altLang="en-US" sz="2000"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10000"/>
                  </a:ext>
                </a:extLst>
              </a:tr>
              <a:tr h="164584">
                <a:tc>
                  <a:txBody>
                    <a:bodyPr/>
                    <a:lstStyle/>
                    <a:p>
                      <a:r>
                        <a:rPr lang="en-US" altLang="zh-TW" sz="2000" dirty="0" smtClean="0">
                          <a:latin typeface="標楷體" panose="03000509000000000000" pitchFamily="65" charset="-120"/>
                          <a:ea typeface="標楷體" panose="03000509000000000000" pitchFamily="65" charset="-120"/>
                        </a:rPr>
                        <a:t>Byte</a:t>
                      </a:r>
                      <a:endParaRPr lang="zh-TW" altLang="en-US" sz="2000" dirty="0">
                        <a:latin typeface="標楷體" panose="03000509000000000000" pitchFamily="65" charset="-120"/>
                        <a:ea typeface="標楷體" panose="03000509000000000000" pitchFamily="65" charset="-120"/>
                      </a:endParaRPr>
                    </a:p>
                  </a:txBody>
                  <a:tcPr/>
                </a:tc>
                <a:tc>
                  <a:txBody>
                    <a:bodyPr/>
                    <a:lstStyle/>
                    <a:p>
                      <a:r>
                        <a:rPr lang="en-US" altLang="zh-TW" sz="2000" dirty="0" smtClean="0">
                          <a:latin typeface="標楷體" panose="03000509000000000000" pitchFamily="65" charset="-120"/>
                          <a:ea typeface="標楷體" panose="03000509000000000000" pitchFamily="65" charset="-120"/>
                        </a:rPr>
                        <a:t>byte</a:t>
                      </a:r>
                      <a:endParaRPr lang="zh-TW" altLang="en-US" sz="2000"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10001"/>
                  </a:ext>
                </a:extLst>
              </a:tr>
              <a:tr h="129148">
                <a:tc>
                  <a:txBody>
                    <a:bodyPr/>
                    <a:lstStyle/>
                    <a:p>
                      <a:r>
                        <a:rPr lang="en-US" altLang="zh-TW" sz="2000" dirty="0" smtClean="0">
                          <a:latin typeface="標楷體" panose="03000509000000000000" pitchFamily="65" charset="-120"/>
                          <a:ea typeface="標楷體" panose="03000509000000000000" pitchFamily="65" charset="-120"/>
                        </a:rPr>
                        <a:t>Character</a:t>
                      </a:r>
                      <a:endParaRPr lang="zh-TW" altLang="en-US" sz="2000" dirty="0">
                        <a:latin typeface="標楷體" panose="03000509000000000000" pitchFamily="65" charset="-120"/>
                        <a:ea typeface="標楷體" panose="03000509000000000000" pitchFamily="65" charset="-120"/>
                      </a:endParaRPr>
                    </a:p>
                  </a:txBody>
                  <a:tcPr/>
                </a:tc>
                <a:tc>
                  <a:txBody>
                    <a:bodyPr/>
                    <a:lstStyle/>
                    <a:p>
                      <a:r>
                        <a:rPr lang="en-US" altLang="zh-TW" sz="2000" dirty="0" smtClean="0">
                          <a:latin typeface="標楷體" panose="03000509000000000000" pitchFamily="65" charset="-120"/>
                          <a:ea typeface="標楷體" panose="03000509000000000000" pitchFamily="65" charset="-120"/>
                        </a:rPr>
                        <a:t>char</a:t>
                      </a:r>
                      <a:endParaRPr lang="zh-TW" altLang="en-US" sz="2000"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10002"/>
                  </a:ext>
                </a:extLst>
              </a:tr>
              <a:tr h="0">
                <a:tc>
                  <a:txBody>
                    <a:bodyPr/>
                    <a:lstStyle/>
                    <a:p>
                      <a:r>
                        <a:rPr lang="en-US" altLang="zh-TW" sz="2000" dirty="0" smtClean="0">
                          <a:latin typeface="標楷體" panose="03000509000000000000" pitchFamily="65" charset="-120"/>
                          <a:ea typeface="標楷體" panose="03000509000000000000" pitchFamily="65" charset="-120"/>
                        </a:rPr>
                        <a:t>Short</a:t>
                      </a:r>
                      <a:endParaRPr lang="zh-TW" altLang="en-US" sz="2000" dirty="0">
                        <a:latin typeface="標楷體" panose="03000509000000000000" pitchFamily="65" charset="-120"/>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dirty="0" smtClean="0">
                          <a:latin typeface="標楷體" panose="03000509000000000000" pitchFamily="65" charset="-120"/>
                          <a:ea typeface="標楷體" panose="03000509000000000000" pitchFamily="65" charset="-120"/>
                        </a:rPr>
                        <a:t>short</a:t>
                      </a:r>
                      <a:endParaRPr lang="zh-TW" altLang="en-US" sz="2000" dirty="0" smtClean="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10003"/>
                  </a:ext>
                </a:extLst>
              </a:tr>
              <a:tr h="202292">
                <a:tc>
                  <a:txBody>
                    <a:bodyPr/>
                    <a:lstStyle/>
                    <a:p>
                      <a:r>
                        <a:rPr lang="en-US" altLang="zh-TW" sz="2000" dirty="0" smtClean="0">
                          <a:latin typeface="標楷體" panose="03000509000000000000" pitchFamily="65" charset="-120"/>
                          <a:ea typeface="標楷體" panose="03000509000000000000" pitchFamily="65" charset="-120"/>
                        </a:rPr>
                        <a:t>Integer</a:t>
                      </a:r>
                      <a:endParaRPr lang="zh-TW" altLang="en-US" sz="2000" dirty="0">
                        <a:latin typeface="標楷體" panose="03000509000000000000" pitchFamily="65" charset="-120"/>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dirty="0" smtClean="0">
                          <a:latin typeface="標楷體" panose="03000509000000000000" pitchFamily="65" charset="-120"/>
                          <a:ea typeface="標楷體" panose="03000509000000000000" pitchFamily="65" charset="-120"/>
                        </a:rPr>
                        <a:t>int</a:t>
                      </a:r>
                      <a:endParaRPr lang="zh-TW" altLang="en-US" sz="2000" dirty="0" smtClean="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10004"/>
                  </a:ext>
                </a:extLst>
              </a:tr>
              <a:tr h="1508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dirty="0" smtClean="0">
                          <a:latin typeface="標楷體" panose="03000509000000000000" pitchFamily="65" charset="-120"/>
                          <a:ea typeface="標楷體" panose="03000509000000000000" pitchFamily="65" charset="-120"/>
                        </a:rPr>
                        <a:t>Long</a:t>
                      </a:r>
                      <a:endParaRPr lang="zh-TW" altLang="en-US" sz="2000" dirty="0" smtClean="0">
                        <a:latin typeface="標楷體" panose="03000509000000000000" pitchFamily="65" charset="-120"/>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dirty="0" smtClean="0">
                          <a:latin typeface="標楷體" panose="03000509000000000000" pitchFamily="65" charset="-120"/>
                          <a:ea typeface="標楷體" panose="03000509000000000000" pitchFamily="65" charset="-120"/>
                        </a:rPr>
                        <a:t>long</a:t>
                      </a:r>
                      <a:endParaRPr lang="zh-TW" altLang="en-US" sz="2000" dirty="0" smtClean="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10005"/>
                  </a:ext>
                </a:extLst>
              </a:tr>
              <a:tr h="187424">
                <a:tc>
                  <a:txBody>
                    <a:bodyPr/>
                    <a:lstStyle/>
                    <a:p>
                      <a:r>
                        <a:rPr lang="en-US" altLang="zh-TW" sz="2000" dirty="0" smtClean="0">
                          <a:latin typeface="標楷體" panose="03000509000000000000" pitchFamily="65" charset="-120"/>
                          <a:ea typeface="標楷體" panose="03000509000000000000" pitchFamily="65" charset="-120"/>
                        </a:rPr>
                        <a:t>Float</a:t>
                      </a:r>
                      <a:endParaRPr lang="zh-TW" altLang="en-US" sz="2000" dirty="0">
                        <a:latin typeface="標楷體" panose="03000509000000000000" pitchFamily="65" charset="-120"/>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dirty="0" smtClean="0">
                          <a:latin typeface="標楷體" panose="03000509000000000000" pitchFamily="65" charset="-120"/>
                          <a:ea typeface="標楷體" panose="03000509000000000000" pitchFamily="65" charset="-120"/>
                        </a:rPr>
                        <a:t>float</a:t>
                      </a:r>
                      <a:endParaRPr lang="zh-TW" altLang="en-US" sz="2000" dirty="0" smtClean="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10006"/>
                  </a:ext>
                </a:extLst>
              </a:tr>
              <a:tr h="207992">
                <a:tc>
                  <a:txBody>
                    <a:bodyPr/>
                    <a:lstStyle/>
                    <a:p>
                      <a:r>
                        <a:rPr lang="en-US" altLang="zh-TW" sz="2000" baseline="0" dirty="0" smtClean="0">
                          <a:latin typeface="標楷體" panose="03000509000000000000" pitchFamily="65" charset="-120"/>
                          <a:ea typeface="標楷體" panose="03000509000000000000" pitchFamily="65" charset="-120"/>
                        </a:rPr>
                        <a:t>Double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dirty="0" smtClean="0">
                          <a:latin typeface="標楷體" panose="03000509000000000000" pitchFamily="65" charset="-120"/>
                          <a:ea typeface="標楷體" panose="03000509000000000000" pitchFamily="65" charset="-120"/>
                        </a:rPr>
                        <a:t>double</a:t>
                      </a:r>
                      <a:endParaRPr lang="zh-TW" altLang="en-US" sz="2000" dirty="0" smtClean="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10007"/>
                  </a:ext>
                </a:extLst>
              </a:tr>
              <a:tr h="244564">
                <a:tc>
                  <a:txBody>
                    <a:bodyPr/>
                    <a:lstStyle/>
                    <a:p>
                      <a:r>
                        <a:rPr lang="en-US" altLang="zh-TW" sz="2000" dirty="0" smtClean="0">
                          <a:latin typeface="標楷體" panose="03000509000000000000" pitchFamily="65" charset="-120"/>
                          <a:ea typeface="標楷體" panose="03000509000000000000" pitchFamily="65" charset="-120"/>
                        </a:rPr>
                        <a:t>Boolean</a:t>
                      </a:r>
                      <a:endParaRPr lang="zh-TW" altLang="en-US" sz="2000" dirty="0">
                        <a:latin typeface="標楷體" panose="03000509000000000000" pitchFamily="65" charset="-120"/>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dirty="0" err="1" smtClean="0">
                          <a:latin typeface="標楷體" panose="03000509000000000000" pitchFamily="65" charset="-120"/>
                          <a:ea typeface="標楷體" panose="03000509000000000000" pitchFamily="65" charset="-120"/>
                        </a:rPr>
                        <a:t>boolean</a:t>
                      </a:r>
                      <a:endParaRPr lang="zh-TW" altLang="en-US" sz="2000" dirty="0" smtClean="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9985679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內容版面配置區 2"/>
          <p:cNvSpPr>
            <a:spLocks noGrp="1"/>
          </p:cNvSpPr>
          <p:nvPr>
            <p:ph idx="1"/>
          </p:nvPr>
        </p:nvSpPr>
        <p:spPr>
          <a:xfrm>
            <a:off x="179388" y="908050"/>
            <a:ext cx="8856662" cy="5318125"/>
          </a:xfrm>
        </p:spPr>
        <p:txBody>
          <a:bodyPr/>
          <a:lstStyle/>
          <a:p>
            <a:pPr>
              <a:lnSpc>
                <a:spcPts val="3360"/>
              </a:lnSpc>
              <a:buBlip>
                <a:blip r:embed="rId3"/>
              </a:buBlip>
              <a:defRPr/>
            </a:pPr>
            <a:r>
              <a:rPr lang="en-US" altLang="zh-TW" b="1" dirty="0">
                <a:latin typeface="Times New Roman" pitchFamily="18" charset="0"/>
                <a:ea typeface="標楷體" pitchFamily="65" charset="-120"/>
                <a:cs typeface="Times New Roman" pitchFamily="18" charset="0"/>
              </a:rPr>
              <a:t>Math</a:t>
            </a:r>
            <a:r>
              <a:rPr lang="zh-TW" altLang="en-US" b="1" dirty="0" smtClean="0">
                <a:latin typeface="Times New Roman" pitchFamily="18" charset="0"/>
                <a:ea typeface="標楷體" pitchFamily="65" charset="-120"/>
                <a:cs typeface="Times New Roman" pitchFamily="18" charset="0"/>
              </a:rPr>
              <a:t>類別</a:t>
            </a:r>
            <a:r>
              <a:rPr lang="en-US" altLang="zh-TW" b="1" dirty="0">
                <a:latin typeface="Times New Roman" pitchFamily="18" charset="0"/>
                <a:ea typeface="標楷體" pitchFamily="65" charset="-120"/>
                <a:cs typeface="Times New Roman" pitchFamily="18" charset="0"/>
              </a:rPr>
              <a:t>(</a:t>
            </a:r>
            <a:r>
              <a:rPr lang="en-US" altLang="zh-TW" b="1" dirty="0" smtClean="0">
                <a:latin typeface="Times New Roman" pitchFamily="18" charset="0"/>
                <a:ea typeface="標楷體" pitchFamily="65" charset="-120"/>
                <a:cs typeface="Times New Roman" pitchFamily="18" charset="0"/>
              </a:rPr>
              <a:t>1/2)</a:t>
            </a:r>
            <a:endParaRPr lang="zh-TW" altLang="en-US" b="1" dirty="0">
              <a:latin typeface="Times New Roman" pitchFamily="18" charset="0"/>
              <a:ea typeface="標楷體" pitchFamily="65" charset="-120"/>
              <a:cs typeface="Times New Roman" pitchFamily="18" charset="0"/>
            </a:endParaRPr>
          </a:p>
          <a:p>
            <a:pPr marL="0" indent="0">
              <a:lnSpc>
                <a:spcPts val="3360"/>
              </a:lnSpc>
              <a:buNone/>
              <a:defRPr/>
            </a:pPr>
            <a:r>
              <a:rPr lang="en-US" altLang="zh-TW" sz="2000" dirty="0" smtClean="0">
                <a:solidFill>
                  <a:srgbClr val="FF0000"/>
                </a:solidFill>
                <a:latin typeface="Times New Roman" pitchFamily="18" charset="0"/>
                <a:ea typeface="標楷體" pitchFamily="65" charset="-120"/>
                <a:cs typeface="Times New Roman" pitchFamily="18" charset="0"/>
              </a:rPr>
              <a:t>Math</a:t>
            </a:r>
            <a:r>
              <a:rPr lang="zh-TW" altLang="en-US" sz="2000" dirty="0" smtClean="0">
                <a:solidFill>
                  <a:srgbClr val="FF0000"/>
                </a:solidFill>
                <a:latin typeface="Times New Roman" pitchFamily="18" charset="0"/>
                <a:ea typeface="標楷體" pitchFamily="65" charset="-120"/>
                <a:cs typeface="Times New Roman" pitchFamily="18" charset="0"/>
              </a:rPr>
              <a:t>類別</a:t>
            </a:r>
            <a:r>
              <a:rPr lang="zh-TW" altLang="en-US" sz="2000" dirty="0" smtClean="0">
                <a:latin typeface="Times New Roman" pitchFamily="18" charset="0"/>
                <a:ea typeface="標楷體" pitchFamily="65" charset="-120"/>
                <a:cs typeface="Times New Roman" pitchFamily="18" charset="0"/>
              </a:rPr>
              <a:t>提供了一些常用的數學運算式給使用者做關於運算上的操作。</a:t>
            </a:r>
            <a:endParaRPr lang="zh-TW" altLang="en-US" sz="2000" dirty="0">
              <a:latin typeface="Times New Roman" pitchFamily="18" charset="0"/>
              <a:ea typeface="標楷體" pitchFamily="65" charset="-120"/>
              <a:cs typeface="Times New Roman" pitchFamily="18" charset="0"/>
            </a:endParaRPr>
          </a:p>
          <a:p>
            <a:pPr lvl="1">
              <a:defRPr/>
            </a:pPr>
            <a:endParaRPr lang="zh-TW" altLang="en-US" b="1" dirty="0">
              <a:solidFill>
                <a:srgbClr val="002060"/>
              </a:solidFill>
              <a:latin typeface="Times New Roman" pitchFamily="18" charset="0"/>
              <a:ea typeface="標楷體" pitchFamily="65" charset="-120"/>
              <a:cs typeface="Times New Roman" pitchFamily="18" charset="0"/>
            </a:endParaRPr>
          </a:p>
          <a:p>
            <a:pPr marL="0" indent="0">
              <a:buFontTx/>
              <a:buNone/>
              <a:defRPr/>
            </a:pPr>
            <a:endParaRPr lang="en-US" altLang="zh-TW" sz="2400" b="1" dirty="0" smtClean="0">
              <a:solidFill>
                <a:srgbClr val="002060"/>
              </a:solidFill>
              <a:latin typeface="Times New Roman" pitchFamily="18" charset="0"/>
              <a:ea typeface="標楷體" pitchFamily="65" charset="-120"/>
              <a:cs typeface="Times New Roman" pitchFamily="18" charset="0"/>
            </a:endParaRPr>
          </a:p>
          <a:p>
            <a:pPr lvl="1">
              <a:defRPr/>
            </a:pPr>
            <a:endParaRPr lang="zh-TW" altLang="en-US" sz="2000" b="1" dirty="0">
              <a:solidFill>
                <a:srgbClr val="002060"/>
              </a:solidFill>
              <a:latin typeface="Times New Roman" pitchFamily="18" charset="0"/>
              <a:ea typeface="標楷體" pitchFamily="65" charset="-120"/>
              <a:cs typeface="Times New Roman" pitchFamily="18" charset="0"/>
            </a:endParaRPr>
          </a:p>
          <a:p>
            <a:pPr>
              <a:defRPr/>
            </a:pPr>
            <a:endParaRPr lang="zh-TW" altLang="en-US" dirty="0"/>
          </a:p>
        </p:txBody>
      </p:sp>
      <p:sp>
        <p:nvSpPr>
          <p:cNvPr id="33794"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3.3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類別的應用方式</a:t>
            </a:r>
            <a:endParaRPr lang="zh-TW" altLang="en-US" dirty="0" smtClean="0">
              <a:ea typeface="標楷體" panose="03000509000000000000" pitchFamily="65" charset="-120"/>
              <a:cs typeface="Times New Roman" panose="02020603050405020304" pitchFamily="18" charset="0"/>
            </a:endParaRPr>
          </a:p>
        </p:txBody>
      </p:sp>
      <p:sp>
        <p:nvSpPr>
          <p:cNvPr id="33795" name="頁尾版面配置區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r>
              <a:rPr lang="en-US" altLang="zh-TW" smtClean="0">
                <a:latin typeface="Courier New" panose="02070309020205020404" pitchFamily="49" charset="0"/>
              </a:rPr>
              <a:t>NTUT MMS LAB</a:t>
            </a:r>
          </a:p>
        </p:txBody>
      </p:sp>
      <p:sp>
        <p:nvSpPr>
          <p:cNvPr id="33796"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fld id="{A597BDC0-9A1C-4FA8-8751-93ABDC3EE205}" type="slidenum">
              <a:rPr lang="en-US" altLang="zh-TW">
                <a:latin typeface="Courier New" panose="02070309020205020404" pitchFamily="49" charset="0"/>
              </a:rPr>
              <a:pPr eaLnBrk="1" hangingPunct="1"/>
              <a:t>42</a:t>
            </a:fld>
            <a:endParaRPr lang="en-US" altLang="zh-TW">
              <a:latin typeface="Courier New" panose="02070309020205020404" pitchFamily="49" charset="0"/>
            </a:endParaRPr>
          </a:p>
        </p:txBody>
      </p:sp>
      <p:graphicFrame>
        <p:nvGraphicFramePr>
          <p:cNvPr id="10" name="表格 9"/>
          <p:cNvGraphicFramePr>
            <a:graphicFrameLocks noGrp="1"/>
          </p:cNvGraphicFramePr>
          <p:nvPr>
            <p:extLst>
              <p:ext uri="{D42A27DB-BD31-4B8C-83A1-F6EECF244321}">
                <p14:modId xmlns:p14="http://schemas.microsoft.com/office/powerpoint/2010/main" val="1694292703"/>
              </p:ext>
            </p:extLst>
          </p:nvPr>
        </p:nvGraphicFramePr>
        <p:xfrm>
          <a:off x="1259632" y="1932940"/>
          <a:ext cx="6096000" cy="4480560"/>
        </p:xfrm>
        <a:graphic>
          <a:graphicData uri="http://schemas.openxmlformats.org/drawingml/2006/table">
            <a:tbl>
              <a:tblPr firstRow="1" bandRow="1">
                <a:tableStyleId>{00A15C55-8517-42AA-B614-E9B94910E393}</a:tableStyleId>
              </a:tblPr>
              <a:tblGrid>
                <a:gridCol w="1859781">
                  <a:extLst>
                    <a:ext uri="{9D8B030D-6E8A-4147-A177-3AD203B41FA5}">
                      <a16:colId xmlns:a16="http://schemas.microsoft.com/office/drawing/2014/main" val="20000"/>
                    </a:ext>
                  </a:extLst>
                </a:gridCol>
                <a:gridCol w="876523">
                  <a:extLst>
                    <a:ext uri="{9D8B030D-6E8A-4147-A177-3AD203B41FA5}">
                      <a16:colId xmlns:a16="http://schemas.microsoft.com/office/drawing/2014/main" val="20001"/>
                    </a:ext>
                  </a:extLst>
                </a:gridCol>
                <a:gridCol w="3359696">
                  <a:extLst>
                    <a:ext uri="{9D8B030D-6E8A-4147-A177-3AD203B41FA5}">
                      <a16:colId xmlns:a16="http://schemas.microsoft.com/office/drawing/2014/main" val="20002"/>
                    </a:ext>
                  </a:extLst>
                </a:gridCol>
              </a:tblGrid>
              <a:tr h="150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100" dirty="0" smtClean="0">
                          <a:latin typeface="標楷體" panose="03000509000000000000" pitchFamily="65" charset="-120"/>
                          <a:ea typeface="標楷體" panose="03000509000000000000" pitchFamily="65" charset="-120"/>
                        </a:rPr>
                        <a:t>方法名稱</a:t>
                      </a:r>
                    </a:p>
                  </a:txBody>
                  <a:tcPr/>
                </a:tc>
                <a:tc>
                  <a:txBody>
                    <a:bodyPr/>
                    <a:lstStyle/>
                    <a:p>
                      <a:r>
                        <a:rPr lang="zh-TW" altLang="en-US" sz="1100" dirty="0" smtClean="0">
                          <a:latin typeface="標楷體" panose="03000509000000000000" pitchFamily="65" charset="-120"/>
                          <a:ea typeface="標楷體" panose="03000509000000000000" pitchFamily="65" charset="-120"/>
                        </a:rPr>
                        <a:t>傳回型別</a:t>
                      </a:r>
                      <a:endParaRPr lang="zh-TW" altLang="en-US" sz="1100" dirty="0">
                        <a:latin typeface="標楷體" panose="03000509000000000000" pitchFamily="65" charset="-120"/>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100" dirty="0" smtClean="0">
                          <a:latin typeface="標楷體" panose="03000509000000000000" pitchFamily="65" charset="-120"/>
                          <a:ea typeface="標楷體" panose="03000509000000000000" pitchFamily="65" charset="-120"/>
                        </a:rPr>
                        <a:t>功能</a:t>
                      </a:r>
                    </a:p>
                  </a:txBody>
                  <a:tcPr/>
                </a:tc>
                <a:extLst>
                  <a:ext uri="{0D108BD9-81ED-4DB2-BD59-A6C34878D82A}">
                    <a16:rowId xmlns:a16="http://schemas.microsoft.com/office/drawing/2014/main" val="10000"/>
                  </a:ext>
                </a:extLst>
              </a:tr>
              <a:tr h="164584">
                <a:tc>
                  <a:txBody>
                    <a:bodyPr/>
                    <a:lstStyle/>
                    <a:p>
                      <a:r>
                        <a:rPr lang="en-US" altLang="zh-TW" sz="1100" dirty="0" smtClean="0">
                          <a:latin typeface="標楷體" panose="03000509000000000000" pitchFamily="65" charset="-120"/>
                          <a:ea typeface="標楷體" panose="03000509000000000000" pitchFamily="65" charset="-120"/>
                        </a:rPr>
                        <a:t>abs(double a)</a:t>
                      </a:r>
                      <a:endParaRPr lang="zh-TW" altLang="en-US" sz="1100" dirty="0">
                        <a:latin typeface="標楷體" panose="03000509000000000000" pitchFamily="65" charset="-120"/>
                        <a:ea typeface="標楷體" panose="03000509000000000000" pitchFamily="65" charset="-120"/>
                      </a:endParaRPr>
                    </a:p>
                  </a:txBody>
                  <a:tcPr/>
                </a:tc>
                <a:tc>
                  <a:txBody>
                    <a:bodyPr/>
                    <a:lstStyle/>
                    <a:p>
                      <a:r>
                        <a:rPr lang="en-US" altLang="zh-TW" sz="1100" dirty="0" smtClean="0">
                          <a:latin typeface="標楷體" panose="03000509000000000000" pitchFamily="65" charset="-120"/>
                          <a:ea typeface="標楷體" panose="03000509000000000000" pitchFamily="65" charset="-120"/>
                        </a:rPr>
                        <a:t>double</a:t>
                      </a:r>
                      <a:endParaRPr lang="zh-TW" altLang="en-US" sz="1100" dirty="0">
                        <a:latin typeface="標楷體" panose="03000509000000000000" pitchFamily="65" charset="-120"/>
                        <a:ea typeface="標楷體" panose="03000509000000000000" pitchFamily="65" charset="-120"/>
                      </a:endParaRPr>
                    </a:p>
                  </a:txBody>
                  <a:tcPr/>
                </a:tc>
                <a:tc>
                  <a:txBody>
                    <a:bodyPr/>
                    <a:lstStyle/>
                    <a:p>
                      <a:r>
                        <a:rPr lang="zh-TW" altLang="en-US" sz="1100" dirty="0" smtClean="0">
                          <a:latin typeface="標楷體" panose="03000509000000000000" pitchFamily="65" charset="-120"/>
                          <a:ea typeface="標楷體" panose="03000509000000000000" pitchFamily="65" charset="-120"/>
                        </a:rPr>
                        <a:t>將</a:t>
                      </a:r>
                      <a:r>
                        <a:rPr lang="en-US" altLang="zh-TW" sz="1100" dirty="0" smtClean="0">
                          <a:latin typeface="標楷體" panose="03000509000000000000" pitchFamily="65" charset="-120"/>
                          <a:ea typeface="標楷體" panose="03000509000000000000" pitchFamily="65" charset="-120"/>
                        </a:rPr>
                        <a:t>double</a:t>
                      </a:r>
                      <a:r>
                        <a:rPr lang="zh-TW" altLang="en-US" sz="1100" dirty="0" smtClean="0">
                          <a:latin typeface="標楷體" panose="03000509000000000000" pitchFamily="65" charset="-120"/>
                          <a:ea typeface="標楷體" panose="03000509000000000000" pitchFamily="65" charset="-120"/>
                        </a:rPr>
                        <a:t>型態數值轉換成絕對值</a:t>
                      </a:r>
                      <a:endParaRPr lang="zh-TW" altLang="en-US" sz="1100"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10001"/>
                  </a:ext>
                </a:extLst>
              </a:tr>
              <a:tr h="129148">
                <a:tc>
                  <a:txBody>
                    <a:bodyPr/>
                    <a:lstStyle/>
                    <a:p>
                      <a:r>
                        <a:rPr lang="en-US" altLang="zh-TW" sz="1100" dirty="0" smtClean="0">
                          <a:latin typeface="標楷體" panose="03000509000000000000" pitchFamily="65" charset="-120"/>
                          <a:ea typeface="標楷體" panose="03000509000000000000" pitchFamily="65" charset="-120"/>
                        </a:rPr>
                        <a:t>abs(int</a:t>
                      </a:r>
                      <a:r>
                        <a:rPr lang="en-US" altLang="zh-TW" sz="1100" baseline="0" dirty="0" smtClean="0">
                          <a:latin typeface="標楷體" panose="03000509000000000000" pitchFamily="65" charset="-120"/>
                          <a:ea typeface="標楷體" panose="03000509000000000000" pitchFamily="65" charset="-120"/>
                        </a:rPr>
                        <a:t> a)</a:t>
                      </a:r>
                      <a:endParaRPr lang="zh-TW" altLang="en-US" sz="1100" dirty="0">
                        <a:latin typeface="標楷體" panose="03000509000000000000" pitchFamily="65" charset="-120"/>
                        <a:ea typeface="標楷體" panose="03000509000000000000" pitchFamily="65" charset="-120"/>
                      </a:endParaRPr>
                    </a:p>
                  </a:txBody>
                  <a:tcPr/>
                </a:tc>
                <a:tc>
                  <a:txBody>
                    <a:bodyPr/>
                    <a:lstStyle/>
                    <a:p>
                      <a:r>
                        <a:rPr lang="en-US" altLang="zh-TW" sz="1100" dirty="0" smtClean="0">
                          <a:latin typeface="標楷體" panose="03000509000000000000" pitchFamily="65" charset="-120"/>
                          <a:ea typeface="標楷體" panose="03000509000000000000" pitchFamily="65" charset="-120"/>
                        </a:rPr>
                        <a:t>int</a:t>
                      </a:r>
                      <a:endParaRPr lang="zh-TW" altLang="en-US" sz="1100" dirty="0">
                        <a:latin typeface="標楷體" panose="03000509000000000000" pitchFamily="65" charset="-120"/>
                        <a:ea typeface="標楷體" panose="03000509000000000000" pitchFamily="65" charset="-120"/>
                      </a:endParaRPr>
                    </a:p>
                  </a:txBody>
                  <a:tcPr/>
                </a:tc>
                <a:tc>
                  <a:txBody>
                    <a:bodyPr/>
                    <a:lstStyle/>
                    <a:p>
                      <a:r>
                        <a:rPr lang="zh-TW" altLang="en-US" sz="1100" dirty="0" smtClean="0">
                          <a:latin typeface="標楷體" panose="03000509000000000000" pitchFamily="65" charset="-120"/>
                          <a:ea typeface="標楷體" panose="03000509000000000000" pitchFamily="65" charset="-120"/>
                        </a:rPr>
                        <a:t>將</a:t>
                      </a:r>
                      <a:r>
                        <a:rPr lang="en-US" altLang="zh-TW" sz="1100" dirty="0" smtClean="0">
                          <a:latin typeface="標楷體" panose="03000509000000000000" pitchFamily="65" charset="-120"/>
                          <a:ea typeface="標楷體" panose="03000509000000000000" pitchFamily="65" charset="-120"/>
                        </a:rPr>
                        <a:t>int</a:t>
                      </a:r>
                      <a:r>
                        <a:rPr lang="zh-TW" altLang="en-US" sz="1100" dirty="0" smtClean="0">
                          <a:latin typeface="標楷體" panose="03000509000000000000" pitchFamily="65" charset="-120"/>
                          <a:ea typeface="標楷體" panose="03000509000000000000" pitchFamily="65" charset="-120"/>
                        </a:rPr>
                        <a:t>型態數值轉換成絕對值</a:t>
                      </a:r>
                      <a:endParaRPr lang="zh-TW" altLang="en-US" sz="1100"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10002"/>
                  </a:ext>
                </a:extLst>
              </a:tr>
              <a:tr h="0">
                <a:tc>
                  <a:txBody>
                    <a:bodyPr/>
                    <a:lstStyle/>
                    <a:p>
                      <a:r>
                        <a:rPr lang="en-US" altLang="zh-TW" sz="1100" dirty="0" smtClean="0">
                          <a:latin typeface="標楷體" panose="03000509000000000000" pitchFamily="65" charset="-120"/>
                          <a:ea typeface="標楷體" panose="03000509000000000000" pitchFamily="65" charset="-120"/>
                        </a:rPr>
                        <a:t>ceil(double a)</a:t>
                      </a:r>
                      <a:endParaRPr lang="zh-TW" altLang="en-US" sz="1100" dirty="0">
                        <a:latin typeface="標楷體" panose="03000509000000000000" pitchFamily="65" charset="-120"/>
                        <a:ea typeface="標楷體" panose="03000509000000000000" pitchFamily="65" charset="-120"/>
                      </a:endParaRPr>
                    </a:p>
                  </a:txBody>
                  <a:tcPr/>
                </a:tc>
                <a:tc>
                  <a:txBody>
                    <a:bodyPr/>
                    <a:lstStyle/>
                    <a:p>
                      <a:r>
                        <a:rPr lang="en-US" altLang="zh-TW" sz="1100" dirty="0" smtClean="0">
                          <a:latin typeface="標楷體" panose="03000509000000000000" pitchFamily="65" charset="-120"/>
                          <a:ea typeface="標楷體" panose="03000509000000000000" pitchFamily="65" charset="-120"/>
                        </a:rPr>
                        <a:t>double</a:t>
                      </a:r>
                      <a:endParaRPr lang="zh-TW" altLang="en-US" sz="1100" dirty="0">
                        <a:latin typeface="標楷體" panose="03000509000000000000" pitchFamily="65" charset="-120"/>
                        <a:ea typeface="標楷體" panose="03000509000000000000" pitchFamily="65" charset="-120"/>
                      </a:endParaRPr>
                    </a:p>
                  </a:txBody>
                  <a:tcPr/>
                </a:tc>
                <a:tc>
                  <a:txBody>
                    <a:bodyPr/>
                    <a:lstStyle/>
                    <a:p>
                      <a:r>
                        <a:rPr lang="zh-TW" altLang="en-US" sz="1100" dirty="0" smtClean="0">
                          <a:latin typeface="標楷體" panose="03000509000000000000" pitchFamily="65" charset="-120"/>
                          <a:ea typeface="標楷體" panose="03000509000000000000" pitchFamily="65" charset="-120"/>
                        </a:rPr>
                        <a:t>產生一個最接近、卻又大於</a:t>
                      </a:r>
                      <a:r>
                        <a:rPr lang="en-US" altLang="zh-TW" sz="1100" dirty="0" smtClean="0">
                          <a:latin typeface="標楷體" panose="03000509000000000000" pitchFamily="65" charset="-120"/>
                          <a:ea typeface="標楷體" panose="03000509000000000000" pitchFamily="65" charset="-120"/>
                        </a:rPr>
                        <a:t>double</a:t>
                      </a:r>
                      <a:r>
                        <a:rPr lang="zh-TW" altLang="en-US" sz="1100" dirty="0" smtClean="0">
                          <a:latin typeface="標楷體" panose="03000509000000000000" pitchFamily="65" charset="-120"/>
                          <a:ea typeface="標楷體" panose="03000509000000000000" pitchFamily="65" charset="-120"/>
                        </a:rPr>
                        <a:t>型態引數值的整數，並且以</a:t>
                      </a:r>
                      <a:r>
                        <a:rPr lang="en-US" altLang="zh-TW" sz="1100" dirty="0" smtClean="0">
                          <a:latin typeface="標楷體" panose="03000509000000000000" pitchFamily="65" charset="-120"/>
                          <a:ea typeface="標楷體" panose="03000509000000000000" pitchFamily="65" charset="-120"/>
                        </a:rPr>
                        <a:t>double</a:t>
                      </a:r>
                      <a:r>
                        <a:rPr lang="zh-TW" altLang="en-US" sz="1100" dirty="0" smtClean="0">
                          <a:latin typeface="標楷體" panose="03000509000000000000" pitchFamily="65" charset="-120"/>
                          <a:ea typeface="標楷體" panose="03000509000000000000" pitchFamily="65" charset="-120"/>
                        </a:rPr>
                        <a:t>型態傳回結果</a:t>
                      </a:r>
                      <a:endParaRPr lang="zh-TW" altLang="en-US" sz="1100"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10003"/>
                  </a:ext>
                </a:extLst>
              </a:tr>
              <a:tr h="202292">
                <a:tc>
                  <a:txBody>
                    <a:bodyPr/>
                    <a:lstStyle/>
                    <a:p>
                      <a:r>
                        <a:rPr lang="en-US" altLang="zh-TW" sz="1100" dirty="0" err="1" smtClean="0">
                          <a:latin typeface="標楷體" panose="03000509000000000000" pitchFamily="65" charset="-120"/>
                          <a:ea typeface="標楷體" panose="03000509000000000000" pitchFamily="65" charset="-120"/>
                        </a:rPr>
                        <a:t>cos</a:t>
                      </a:r>
                      <a:r>
                        <a:rPr lang="en-US" altLang="zh-TW" sz="1100" dirty="0" smtClean="0">
                          <a:latin typeface="標楷體" panose="03000509000000000000" pitchFamily="65" charset="-120"/>
                          <a:ea typeface="標楷體" panose="03000509000000000000" pitchFamily="65" charset="-120"/>
                        </a:rPr>
                        <a:t>(double a)</a:t>
                      </a:r>
                      <a:endParaRPr lang="zh-TW" altLang="en-US" sz="1100" dirty="0">
                        <a:latin typeface="標楷體" panose="03000509000000000000" pitchFamily="65" charset="-120"/>
                        <a:ea typeface="標楷體" panose="03000509000000000000" pitchFamily="65" charset="-120"/>
                      </a:endParaRPr>
                    </a:p>
                  </a:txBody>
                  <a:tcPr/>
                </a:tc>
                <a:tc>
                  <a:txBody>
                    <a:bodyPr/>
                    <a:lstStyle/>
                    <a:p>
                      <a:r>
                        <a:rPr lang="en-US" altLang="zh-TW" sz="1100" dirty="0" smtClean="0">
                          <a:latin typeface="標楷體" panose="03000509000000000000" pitchFamily="65" charset="-120"/>
                          <a:ea typeface="標楷體" panose="03000509000000000000" pitchFamily="65" charset="-120"/>
                        </a:rPr>
                        <a:t>double</a:t>
                      </a:r>
                      <a:endParaRPr lang="zh-TW" altLang="en-US" sz="1100" dirty="0">
                        <a:latin typeface="標楷體" panose="03000509000000000000" pitchFamily="65" charset="-120"/>
                        <a:ea typeface="標楷體" panose="03000509000000000000" pitchFamily="65" charset="-120"/>
                      </a:endParaRPr>
                    </a:p>
                  </a:txBody>
                  <a:tcPr/>
                </a:tc>
                <a:tc>
                  <a:txBody>
                    <a:bodyPr/>
                    <a:lstStyle/>
                    <a:p>
                      <a:r>
                        <a:rPr lang="zh-TW" altLang="en-US" sz="1100" dirty="0" smtClean="0">
                          <a:latin typeface="標楷體" panose="03000509000000000000" pitchFamily="65" charset="-120"/>
                          <a:ea typeface="標楷體" panose="03000509000000000000" pitchFamily="65" charset="-120"/>
                        </a:rPr>
                        <a:t>根據引數值產生三角函數</a:t>
                      </a:r>
                      <a:r>
                        <a:rPr lang="en-US" altLang="zh-TW" sz="1100" dirty="0" smtClean="0">
                          <a:latin typeface="標楷體" panose="03000509000000000000" pitchFamily="65" charset="-120"/>
                          <a:ea typeface="標楷體" panose="03000509000000000000" pitchFamily="65" charset="-120"/>
                        </a:rPr>
                        <a:t>cosine</a:t>
                      </a:r>
                      <a:r>
                        <a:rPr lang="zh-TW" altLang="en-US" sz="1100" dirty="0" smtClean="0">
                          <a:latin typeface="標楷體" panose="03000509000000000000" pitchFamily="65" charset="-120"/>
                          <a:ea typeface="標楷體" panose="03000509000000000000" pitchFamily="65" charset="-120"/>
                        </a:rPr>
                        <a:t>值</a:t>
                      </a:r>
                      <a:endParaRPr lang="zh-TW" altLang="en-US" sz="1100"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10004"/>
                  </a:ext>
                </a:extLst>
              </a:tr>
              <a:tr h="150852">
                <a:tc>
                  <a:txBody>
                    <a:bodyPr/>
                    <a:lstStyle/>
                    <a:p>
                      <a:r>
                        <a:rPr lang="en-US" altLang="zh-TW" sz="1100" dirty="0" smtClean="0">
                          <a:latin typeface="標楷體" panose="03000509000000000000" pitchFamily="65" charset="-120"/>
                          <a:ea typeface="標楷體" panose="03000509000000000000" pitchFamily="65" charset="-120"/>
                        </a:rPr>
                        <a:t>floor(double a)</a:t>
                      </a:r>
                      <a:endParaRPr lang="zh-TW" altLang="en-US" sz="1100" dirty="0">
                        <a:latin typeface="標楷體" panose="03000509000000000000" pitchFamily="65" charset="-120"/>
                        <a:ea typeface="標楷體" panose="03000509000000000000" pitchFamily="65" charset="-120"/>
                      </a:endParaRPr>
                    </a:p>
                  </a:txBody>
                  <a:tcPr/>
                </a:tc>
                <a:tc>
                  <a:txBody>
                    <a:bodyPr/>
                    <a:lstStyle/>
                    <a:p>
                      <a:r>
                        <a:rPr lang="en-US" altLang="zh-TW" sz="1100" dirty="0" smtClean="0">
                          <a:latin typeface="標楷體" panose="03000509000000000000" pitchFamily="65" charset="-120"/>
                          <a:ea typeface="標楷體" panose="03000509000000000000" pitchFamily="65" charset="-120"/>
                        </a:rPr>
                        <a:t>double</a:t>
                      </a:r>
                      <a:endParaRPr lang="zh-TW" altLang="en-US" sz="1100" dirty="0">
                        <a:latin typeface="標楷體" panose="03000509000000000000" pitchFamily="65" charset="-120"/>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100" dirty="0" smtClean="0">
                          <a:latin typeface="標楷體" panose="03000509000000000000" pitchFamily="65" charset="-120"/>
                          <a:ea typeface="標楷體" panose="03000509000000000000" pitchFamily="65" charset="-120"/>
                        </a:rPr>
                        <a:t>產生一個最接近、卻又小於</a:t>
                      </a:r>
                      <a:r>
                        <a:rPr lang="en-US" altLang="zh-TW" sz="1100" dirty="0" smtClean="0">
                          <a:latin typeface="標楷體" panose="03000509000000000000" pitchFamily="65" charset="-120"/>
                          <a:ea typeface="標楷體" panose="03000509000000000000" pitchFamily="65" charset="-120"/>
                        </a:rPr>
                        <a:t>double</a:t>
                      </a:r>
                      <a:r>
                        <a:rPr lang="zh-TW" altLang="en-US" sz="1100" dirty="0" smtClean="0">
                          <a:latin typeface="標楷體" panose="03000509000000000000" pitchFamily="65" charset="-120"/>
                          <a:ea typeface="標楷體" panose="03000509000000000000" pitchFamily="65" charset="-120"/>
                        </a:rPr>
                        <a:t>型態引數值的整數，並且以</a:t>
                      </a:r>
                      <a:r>
                        <a:rPr lang="en-US" altLang="zh-TW" sz="1100" dirty="0" smtClean="0">
                          <a:latin typeface="標楷體" panose="03000509000000000000" pitchFamily="65" charset="-120"/>
                          <a:ea typeface="標楷體" panose="03000509000000000000" pitchFamily="65" charset="-120"/>
                        </a:rPr>
                        <a:t>double</a:t>
                      </a:r>
                      <a:r>
                        <a:rPr lang="zh-TW" altLang="en-US" sz="1100" dirty="0" smtClean="0">
                          <a:latin typeface="標楷體" panose="03000509000000000000" pitchFamily="65" charset="-120"/>
                          <a:ea typeface="標楷體" panose="03000509000000000000" pitchFamily="65" charset="-120"/>
                        </a:rPr>
                        <a:t>型態傳回結果</a:t>
                      </a:r>
                    </a:p>
                  </a:txBody>
                  <a:tcPr/>
                </a:tc>
                <a:extLst>
                  <a:ext uri="{0D108BD9-81ED-4DB2-BD59-A6C34878D82A}">
                    <a16:rowId xmlns:a16="http://schemas.microsoft.com/office/drawing/2014/main" val="10005"/>
                  </a:ext>
                </a:extLst>
              </a:tr>
              <a:tr h="187424">
                <a:tc>
                  <a:txBody>
                    <a:bodyPr/>
                    <a:lstStyle/>
                    <a:p>
                      <a:r>
                        <a:rPr lang="en-US" altLang="zh-TW" sz="1100" dirty="0" smtClean="0">
                          <a:latin typeface="標楷體" panose="03000509000000000000" pitchFamily="65" charset="-120"/>
                          <a:ea typeface="標楷體" panose="03000509000000000000" pitchFamily="65" charset="-120"/>
                        </a:rPr>
                        <a:t>max(double</a:t>
                      </a:r>
                      <a:r>
                        <a:rPr lang="en-US" altLang="zh-TW" sz="1100" baseline="0" dirty="0" smtClean="0">
                          <a:latin typeface="標楷體" panose="03000509000000000000" pitchFamily="65" charset="-120"/>
                          <a:ea typeface="標楷體" panose="03000509000000000000" pitchFamily="65" charset="-120"/>
                        </a:rPr>
                        <a:t> a, double b)</a:t>
                      </a:r>
                      <a:endParaRPr lang="zh-TW" altLang="en-US" sz="1100" dirty="0">
                        <a:latin typeface="標楷體" panose="03000509000000000000" pitchFamily="65" charset="-120"/>
                        <a:ea typeface="標楷體" panose="03000509000000000000" pitchFamily="65" charset="-120"/>
                      </a:endParaRPr>
                    </a:p>
                  </a:txBody>
                  <a:tcPr/>
                </a:tc>
                <a:tc>
                  <a:txBody>
                    <a:bodyPr/>
                    <a:lstStyle/>
                    <a:p>
                      <a:r>
                        <a:rPr lang="en-US" altLang="zh-TW" sz="1100" dirty="0" smtClean="0">
                          <a:latin typeface="標楷體" panose="03000509000000000000" pitchFamily="65" charset="-120"/>
                          <a:ea typeface="標楷體" panose="03000509000000000000" pitchFamily="65" charset="-120"/>
                        </a:rPr>
                        <a:t>double</a:t>
                      </a:r>
                      <a:endParaRPr lang="zh-TW" altLang="en-US" sz="1100" dirty="0">
                        <a:latin typeface="標楷體" panose="03000509000000000000" pitchFamily="65" charset="-120"/>
                        <a:ea typeface="標楷體" panose="03000509000000000000" pitchFamily="65" charset="-120"/>
                      </a:endParaRPr>
                    </a:p>
                  </a:txBody>
                  <a:tcPr/>
                </a:tc>
                <a:tc>
                  <a:txBody>
                    <a:bodyPr/>
                    <a:lstStyle/>
                    <a:p>
                      <a:r>
                        <a:rPr lang="zh-TW" altLang="en-US" sz="1100" dirty="0" smtClean="0">
                          <a:latin typeface="標楷體" panose="03000509000000000000" pitchFamily="65" charset="-120"/>
                          <a:ea typeface="標楷體" panose="03000509000000000000" pitchFamily="65" charset="-120"/>
                        </a:rPr>
                        <a:t>比較兩個</a:t>
                      </a:r>
                      <a:r>
                        <a:rPr lang="en-US" altLang="zh-TW" sz="1100" dirty="0" smtClean="0">
                          <a:latin typeface="標楷體" panose="03000509000000000000" pitchFamily="65" charset="-120"/>
                          <a:ea typeface="標楷體" panose="03000509000000000000" pitchFamily="65" charset="-120"/>
                        </a:rPr>
                        <a:t>double</a:t>
                      </a:r>
                      <a:r>
                        <a:rPr lang="zh-TW" altLang="en-US" sz="1100" dirty="0" smtClean="0">
                          <a:latin typeface="標楷體" panose="03000509000000000000" pitchFamily="65" charset="-120"/>
                          <a:ea typeface="標楷體" panose="03000509000000000000" pitchFamily="65" charset="-120"/>
                        </a:rPr>
                        <a:t>型態的引數何者較大</a:t>
                      </a:r>
                      <a:endParaRPr lang="zh-TW" altLang="en-US" sz="1100"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10006"/>
                  </a:ext>
                </a:extLst>
              </a:tr>
              <a:tr h="207992">
                <a:tc>
                  <a:txBody>
                    <a:bodyPr/>
                    <a:lstStyle/>
                    <a:p>
                      <a:r>
                        <a:rPr lang="en-US" altLang="zh-TW" sz="1100" baseline="0" dirty="0" smtClean="0">
                          <a:latin typeface="標楷體" panose="03000509000000000000" pitchFamily="65" charset="-120"/>
                          <a:ea typeface="標楷體" panose="03000509000000000000" pitchFamily="65" charset="-120"/>
                        </a:rPr>
                        <a:t>max(int a, int b)</a:t>
                      </a:r>
                    </a:p>
                  </a:txBody>
                  <a:tcPr/>
                </a:tc>
                <a:tc>
                  <a:txBody>
                    <a:bodyPr/>
                    <a:lstStyle/>
                    <a:p>
                      <a:r>
                        <a:rPr lang="en-US" altLang="zh-TW" sz="1100" dirty="0" smtClean="0">
                          <a:latin typeface="標楷體" panose="03000509000000000000" pitchFamily="65" charset="-120"/>
                          <a:ea typeface="標楷體" panose="03000509000000000000" pitchFamily="65" charset="-120"/>
                        </a:rPr>
                        <a:t>double</a:t>
                      </a:r>
                      <a:endParaRPr lang="zh-TW" altLang="en-US" sz="1100" dirty="0">
                        <a:latin typeface="標楷體" panose="03000509000000000000" pitchFamily="65" charset="-120"/>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100" dirty="0" smtClean="0">
                          <a:latin typeface="標楷體" panose="03000509000000000000" pitchFamily="65" charset="-120"/>
                          <a:ea typeface="標楷體" panose="03000509000000000000" pitchFamily="65" charset="-120"/>
                        </a:rPr>
                        <a:t>比較兩個</a:t>
                      </a:r>
                      <a:r>
                        <a:rPr lang="en-US" altLang="zh-TW" sz="1100" dirty="0" smtClean="0">
                          <a:latin typeface="標楷體" panose="03000509000000000000" pitchFamily="65" charset="-120"/>
                          <a:ea typeface="標楷體" panose="03000509000000000000" pitchFamily="65" charset="-120"/>
                        </a:rPr>
                        <a:t>int</a:t>
                      </a:r>
                      <a:r>
                        <a:rPr lang="zh-TW" altLang="en-US" sz="1100" dirty="0" smtClean="0">
                          <a:latin typeface="標楷體" panose="03000509000000000000" pitchFamily="65" charset="-120"/>
                          <a:ea typeface="標楷體" panose="03000509000000000000" pitchFamily="65" charset="-120"/>
                        </a:rPr>
                        <a:t>型態的引數何者較大</a:t>
                      </a:r>
                    </a:p>
                  </a:txBody>
                  <a:tcPr/>
                </a:tc>
                <a:extLst>
                  <a:ext uri="{0D108BD9-81ED-4DB2-BD59-A6C34878D82A}">
                    <a16:rowId xmlns:a16="http://schemas.microsoft.com/office/drawing/2014/main" val="10007"/>
                  </a:ext>
                </a:extLst>
              </a:tr>
              <a:tr h="244564">
                <a:tc>
                  <a:txBody>
                    <a:bodyPr/>
                    <a:lstStyle/>
                    <a:p>
                      <a:r>
                        <a:rPr lang="en-US" altLang="zh-TW" sz="1100" dirty="0" smtClean="0">
                          <a:latin typeface="標楷體" panose="03000509000000000000" pitchFamily="65" charset="-120"/>
                          <a:ea typeface="標楷體" panose="03000509000000000000" pitchFamily="65" charset="-120"/>
                        </a:rPr>
                        <a:t>min(double</a:t>
                      </a:r>
                      <a:r>
                        <a:rPr lang="en-US" altLang="zh-TW" sz="1100" baseline="0" dirty="0" smtClean="0">
                          <a:latin typeface="標楷體" panose="03000509000000000000" pitchFamily="65" charset="-120"/>
                          <a:ea typeface="標楷體" panose="03000509000000000000" pitchFamily="65" charset="-120"/>
                        </a:rPr>
                        <a:t> a, double b)</a:t>
                      </a:r>
                      <a:endParaRPr lang="zh-TW" altLang="en-US" sz="1100" dirty="0">
                        <a:latin typeface="標楷體" panose="03000509000000000000" pitchFamily="65" charset="-120"/>
                        <a:ea typeface="標楷體" panose="03000509000000000000" pitchFamily="65" charset="-120"/>
                      </a:endParaRPr>
                    </a:p>
                  </a:txBody>
                  <a:tcPr/>
                </a:tc>
                <a:tc>
                  <a:txBody>
                    <a:bodyPr/>
                    <a:lstStyle/>
                    <a:p>
                      <a:r>
                        <a:rPr lang="en-US" altLang="zh-TW" sz="1100" dirty="0" smtClean="0">
                          <a:latin typeface="標楷體" panose="03000509000000000000" pitchFamily="65" charset="-120"/>
                          <a:ea typeface="標楷體" panose="03000509000000000000" pitchFamily="65" charset="-120"/>
                        </a:rPr>
                        <a:t>double</a:t>
                      </a:r>
                      <a:endParaRPr lang="zh-TW" altLang="en-US" sz="1100" dirty="0">
                        <a:latin typeface="標楷體" panose="03000509000000000000" pitchFamily="65" charset="-120"/>
                        <a:ea typeface="標楷體" panose="03000509000000000000" pitchFamily="65" charset="-120"/>
                      </a:endParaRPr>
                    </a:p>
                  </a:txBody>
                  <a:tcPr/>
                </a:tc>
                <a:tc>
                  <a:txBody>
                    <a:bodyPr/>
                    <a:lstStyle/>
                    <a:p>
                      <a:r>
                        <a:rPr lang="zh-TW" altLang="en-US" sz="1100" dirty="0" smtClean="0">
                          <a:latin typeface="標楷體" panose="03000509000000000000" pitchFamily="65" charset="-120"/>
                          <a:ea typeface="標楷體" panose="03000509000000000000" pitchFamily="65" charset="-120"/>
                        </a:rPr>
                        <a:t>比較兩個</a:t>
                      </a:r>
                      <a:r>
                        <a:rPr lang="en-US" altLang="zh-TW" sz="1100" dirty="0" smtClean="0">
                          <a:latin typeface="標楷體" panose="03000509000000000000" pitchFamily="65" charset="-120"/>
                          <a:ea typeface="標楷體" panose="03000509000000000000" pitchFamily="65" charset="-120"/>
                        </a:rPr>
                        <a:t>double</a:t>
                      </a:r>
                      <a:r>
                        <a:rPr lang="zh-TW" altLang="en-US" sz="1100" dirty="0" smtClean="0">
                          <a:latin typeface="標楷體" panose="03000509000000000000" pitchFamily="65" charset="-120"/>
                          <a:ea typeface="標楷體" panose="03000509000000000000" pitchFamily="65" charset="-120"/>
                        </a:rPr>
                        <a:t>型態的引數何者較小</a:t>
                      </a:r>
                      <a:endParaRPr lang="en-US" altLang="zh-TW" sz="1100" dirty="0" smtClean="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10008"/>
                  </a:ext>
                </a:extLst>
              </a:tr>
              <a:tr h="121116">
                <a:tc>
                  <a:txBody>
                    <a:bodyPr/>
                    <a:lstStyle/>
                    <a:p>
                      <a:r>
                        <a:rPr lang="en-US" altLang="zh-TW" sz="1100" dirty="0" smtClean="0">
                          <a:latin typeface="標楷體" panose="03000509000000000000" pitchFamily="65" charset="-120"/>
                          <a:ea typeface="標楷體" panose="03000509000000000000" pitchFamily="65" charset="-120"/>
                        </a:rPr>
                        <a:t>min(int a, int b)</a:t>
                      </a:r>
                      <a:endParaRPr lang="zh-TW" altLang="en-US" sz="1100" dirty="0">
                        <a:latin typeface="標楷體" panose="03000509000000000000" pitchFamily="65" charset="-120"/>
                        <a:ea typeface="標楷體" panose="03000509000000000000" pitchFamily="65" charset="-120"/>
                      </a:endParaRPr>
                    </a:p>
                  </a:txBody>
                  <a:tcPr/>
                </a:tc>
                <a:tc>
                  <a:txBody>
                    <a:bodyPr/>
                    <a:lstStyle/>
                    <a:p>
                      <a:r>
                        <a:rPr lang="en-US" altLang="zh-TW" sz="1100" dirty="0" smtClean="0">
                          <a:latin typeface="標楷體" panose="03000509000000000000" pitchFamily="65" charset="-120"/>
                          <a:ea typeface="標楷體" panose="03000509000000000000" pitchFamily="65" charset="-120"/>
                        </a:rPr>
                        <a:t>double</a:t>
                      </a:r>
                      <a:endParaRPr lang="zh-TW" altLang="en-US" sz="1100" dirty="0">
                        <a:latin typeface="標楷體" panose="03000509000000000000" pitchFamily="65" charset="-120"/>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100" dirty="0" smtClean="0">
                          <a:latin typeface="標楷體" panose="03000509000000000000" pitchFamily="65" charset="-120"/>
                          <a:ea typeface="標楷體" panose="03000509000000000000" pitchFamily="65" charset="-120"/>
                        </a:rPr>
                        <a:t>比較兩個</a:t>
                      </a:r>
                      <a:r>
                        <a:rPr lang="en-US" altLang="zh-TW" sz="1100" dirty="0" smtClean="0">
                          <a:latin typeface="標楷體" panose="03000509000000000000" pitchFamily="65" charset="-120"/>
                          <a:ea typeface="標楷體" panose="03000509000000000000" pitchFamily="65" charset="-120"/>
                        </a:rPr>
                        <a:t>int</a:t>
                      </a:r>
                      <a:r>
                        <a:rPr lang="zh-TW" altLang="en-US" sz="1100" dirty="0" smtClean="0">
                          <a:latin typeface="標楷體" panose="03000509000000000000" pitchFamily="65" charset="-120"/>
                          <a:ea typeface="標楷體" panose="03000509000000000000" pitchFamily="65" charset="-120"/>
                        </a:rPr>
                        <a:t>型態的引數何者較小</a:t>
                      </a:r>
                    </a:p>
                  </a:txBody>
                  <a:tcPr/>
                </a:tc>
                <a:extLst>
                  <a:ext uri="{0D108BD9-81ED-4DB2-BD59-A6C34878D82A}">
                    <a16:rowId xmlns:a16="http://schemas.microsoft.com/office/drawing/2014/main" val="10009"/>
                  </a:ext>
                </a:extLst>
              </a:tr>
              <a:tr h="0">
                <a:tc>
                  <a:txBody>
                    <a:bodyPr/>
                    <a:lstStyle/>
                    <a:p>
                      <a:r>
                        <a:rPr lang="en-US" altLang="zh-TW" sz="1100" dirty="0" smtClean="0">
                          <a:latin typeface="標楷體" panose="03000509000000000000" pitchFamily="65" charset="-120"/>
                          <a:ea typeface="標楷體" panose="03000509000000000000" pitchFamily="65" charset="-120"/>
                        </a:rPr>
                        <a:t>pow(double a,</a:t>
                      </a:r>
                      <a:r>
                        <a:rPr lang="en-US" altLang="zh-TW" sz="1100" baseline="0" dirty="0" smtClean="0">
                          <a:latin typeface="標楷體" panose="03000509000000000000" pitchFamily="65" charset="-120"/>
                          <a:ea typeface="標楷體" panose="03000509000000000000" pitchFamily="65" charset="-120"/>
                        </a:rPr>
                        <a:t> double b)</a:t>
                      </a:r>
                      <a:endParaRPr lang="zh-TW" altLang="en-US" sz="1100" dirty="0">
                        <a:latin typeface="標楷體" panose="03000509000000000000" pitchFamily="65" charset="-120"/>
                        <a:ea typeface="標楷體" panose="03000509000000000000" pitchFamily="65" charset="-120"/>
                      </a:endParaRPr>
                    </a:p>
                  </a:txBody>
                  <a:tcPr/>
                </a:tc>
                <a:tc>
                  <a:txBody>
                    <a:bodyPr/>
                    <a:lstStyle/>
                    <a:p>
                      <a:r>
                        <a:rPr lang="en-US" altLang="zh-TW" sz="1100" dirty="0" smtClean="0">
                          <a:latin typeface="標楷體" panose="03000509000000000000" pitchFamily="65" charset="-120"/>
                          <a:ea typeface="標楷體" panose="03000509000000000000" pitchFamily="65" charset="-120"/>
                        </a:rPr>
                        <a:t>double</a:t>
                      </a:r>
                      <a:endParaRPr lang="zh-TW" altLang="en-US" sz="1100" dirty="0">
                        <a:latin typeface="標楷體" panose="03000509000000000000" pitchFamily="65" charset="-120"/>
                        <a:ea typeface="標楷體" panose="03000509000000000000" pitchFamily="65" charset="-120"/>
                      </a:endParaRPr>
                    </a:p>
                  </a:txBody>
                  <a:tcPr/>
                </a:tc>
                <a:tc>
                  <a:txBody>
                    <a:bodyPr/>
                    <a:lstStyle/>
                    <a:p>
                      <a:r>
                        <a:rPr lang="zh-TW" altLang="en-US" sz="1100" dirty="0" smtClean="0">
                          <a:latin typeface="標楷體" panose="03000509000000000000" pitchFamily="65" charset="-120"/>
                          <a:ea typeface="標楷體" panose="03000509000000000000" pitchFamily="65" charset="-120"/>
                        </a:rPr>
                        <a:t>根據</a:t>
                      </a:r>
                      <a:r>
                        <a:rPr lang="en-US" altLang="zh-TW" sz="1100" dirty="0" smtClean="0">
                          <a:latin typeface="標楷體" panose="03000509000000000000" pitchFamily="65" charset="-120"/>
                          <a:ea typeface="標楷體" panose="03000509000000000000" pitchFamily="65" charset="-120"/>
                        </a:rPr>
                        <a:t>a</a:t>
                      </a:r>
                      <a:r>
                        <a:rPr lang="zh-TW" altLang="en-US" sz="1100" dirty="0" smtClean="0">
                          <a:latin typeface="標楷體" panose="03000509000000000000" pitchFamily="65" charset="-120"/>
                          <a:ea typeface="標楷體" panose="03000509000000000000" pitchFamily="65" charset="-120"/>
                        </a:rPr>
                        <a:t>的</a:t>
                      </a:r>
                      <a:r>
                        <a:rPr lang="en-US" altLang="zh-TW" sz="1100" dirty="0" smtClean="0">
                          <a:latin typeface="標楷體" panose="03000509000000000000" pitchFamily="65" charset="-120"/>
                          <a:ea typeface="標楷體" panose="03000509000000000000" pitchFamily="65" charset="-120"/>
                        </a:rPr>
                        <a:t>b</a:t>
                      </a:r>
                      <a:r>
                        <a:rPr lang="zh-TW" altLang="en-US" sz="1100" dirty="0" smtClean="0">
                          <a:latin typeface="標楷體" panose="03000509000000000000" pitchFamily="65" charset="-120"/>
                          <a:ea typeface="標楷體" panose="03000509000000000000" pitchFamily="65" charset="-120"/>
                        </a:rPr>
                        <a:t>次方進行運算</a:t>
                      </a:r>
                      <a:endParaRPr lang="zh-TW" altLang="en-US" sz="1100"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10010"/>
                  </a:ext>
                </a:extLst>
              </a:tr>
              <a:tr h="194260">
                <a:tc>
                  <a:txBody>
                    <a:bodyPr/>
                    <a:lstStyle/>
                    <a:p>
                      <a:r>
                        <a:rPr lang="en-US" altLang="zh-TW" sz="1100" dirty="0" smtClean="0">
                          <a:latin typeface="標楷體" panose="03000509000000000000" pitchFamily="65" charset="-120"/>
                          <a:ea typeface="標楷體" panose="03000509000000000000" pitchFamily="65" charset="-120"/>
                        </a:rPr>
                        <a:t>random()</a:t>
                      </a:r>
                      <a:endParaRPr lang="zh-TW" altLang="en-US" sz="1100" dirty="0">
                        <a:latin typeface="標楷體" panose="03000509000000000000" pitchFamily="65" charset="-120"/>
                        <a:ea typeface="標楷體" panose="03000509000000000000" pitchFamily="65" charset="-120"/>
                      </a:endParaRPr>
                    </a:p>
                  </a:txBody>
                  <a:tcPr/>
                </a:tc>
                <a:tc>
                  <a:txBody>
                    <a:bodyPr/>
                    <a:lstStyle/>
                    <a:p>
                      <a:r>
                        <a:rPr lang="en-US" altLang="zh-TW" sz="1100" dirty="0" smtClean="0">
                          <a:latin typeface="標楷體" panose="03000509000000000000" pitchFamily="65" charset="-120"/>
                          <a:ea typeface="標楷體" panose="03000509000000000000" pitchFamily="65" charset="-120"/>
                        </a:rPr>
                        <a:t>double</a:t>
                      </a:r>
                      <a:endParaRPr lang="zh-TW" altLang="en-US" sz="1100" dirty="0">
                        <a:latin typeface="標楷體" panose="03000509000000000000" pitchFamily="65" charset="-120"/>
                        <a:ea typeface="標楷體" panose="03000509000000000000" pitchFamily="65" charset="-120"/>
                      </a:endParaRPr>
                    </a:p>
                  </a:txBody>
                  <a:tcPr/>
                </a:tc>
                <a:tc>
                  <a:txBody>
                    <a:bodyPr/>
                    <a:lstStyle/>
                    <a:p>
                      <a:r>
                        <a:rPr lang="zh-TW" altLang="en-US" sz="1100" dirty="0" smtClean="0">
                          <a:latin typeface="標楷體" panose="03000509000000000000" pitchFamily="65" charset="-120"/>
                          <a:ea typeface="標楷體" panose="03000509000000000000" pitchFamily="65" charset="-120"/>
                        </a:rPr>
                        <a:t>在</a:t>
                      </a:r>
                      <a:r>
                        <a:rPr lang="en-US" altLang="zh-TW" sz="1100" dirty="0" smtClean="0">
                          <a:latin typeface="標楷體" panose="03000509000000000000" pitchFamily="65" charset="-120"/>
                          <a:ea typeface="標楷體" panose="03000509000000000000" pitchFamily="65" charset="-120"/>
                        </a:rPr>
                        <a:t>0.0</a:t>
                      </a:r>
                      <a:r>
                        <a:rPr lang="zh-TW" altLang="en-US" sz="1100" dirty="0" smtClean="0">
                          <a:latin typeface="標楷體" panose="03000509000000000000" pitchFamily="65" charset="-120"/>
                          <a:ea typeface="標楷體" panose="03000509000000000000" pitchFamily="65" charset="-120"/>
                        </a:rPr>
                        <a:t> </a:t>
                      </a:r>
                      <a:r>
                        <a:rPr lang="en-US" altLang="zh-TW" sz="1100" dirty="0" smtClean="0">
                          <a:latin typeface="標楷體" panose="03000509000000000000" pitchFamily="65" charset="-120"/>
                          <a:ea typeface="標楷體" panose="03000509000000000000" pitchFamily="65" charset="-120"/>
                        </a:rPr>
                        <a:t>~</a:t>
                      </a:r>
                      <a:r>
                        <a:rPr lang="zh-TW" altLang="en-US" sz="1100" dirty="0" smtClean="0">
                          <a:latin typeface="標楷體" panose="03000509000000000000" pitchFamily="65" charset="-120"/>
                          <a:ea typeface="標楷體" panose="03000509000000000000" pitchFamily="65" charset="-120"/>
                        </a:rPr>
                        <a:t> </a:t>
                      </a:r>
                      <a:r>
                        <a:rPr lang="en-US" altLang="zh-TW" sz="1100" dirty="0" smtClean="0">
                          <a:latin typeface="標楷體" panose="03000509000000000000" pitchFamily="65" charset="-120"/>
                          <a:ea typeface="標楷體" panose="03000509000000000000" pitchFamily="65" charset="-120"/>
                        </a:rPr>
                        <a:t>0.1</a:t>
                      </a:r>
                      <a:r>
                        <a:rPr lang="zh-TW" altLang="en-US" sz="1100" dirty="0" smtClean="0">
                          <a:latin typeface="標楷體" panose="03000509000000000000" pitchFamily="65" charset="-120"/>
                          <a:ea typeface="標楷體" panose="03000509000000000000" pitchFamily="65" charset="-120"/>
                        </a:rPr>
                        <a:t>的範圍內建立亂數</a:t>
                      </a:r>
                      <a:endParaRPr lang="zh-TW" altLang="en-US" sz="1100"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10011"/>
                  </a:ext>
                </a:extLst>
              </a:tr>
              <a:tr h="142820">
                <a:tc>
                  <a:txBody>
                    <a:bodyPr/>
                    <a:lstStyle/>
                    <a:p>
                      <a:r>
                        <a:rPr lang="en-US" altLang="zh-TW" sz="1100" dirty="0" err="1" smtClean="0">
                          <a:latin typeface="標楷體" panose="03000509000000000000" pitchFamily="65" charset="-120"/>
                          <a:ea typeface="標楷體" panose="03000509000000000000" pitchFamily="65" charset="-120"/>
                        </a:rPr>
                        <a:t>rint</a:t>
                      </a:r>
                      <a:r>
                        <a:rPr lang="en-US" altLang="zh-TW" sz="1100" dirty="0" smtClean="0">
                          <a:latin typeface="標楷體" panose="03000509000000000000" pitchFamily="65" charset="-120"/>
                          <a:ea typeface="標楷體" panose="03000509000000000000" pitchFamily="65" charset="-120"/>
                        </a:rPr>
                        <a:t>(double a)</a:t>
                      </a:r>
                      <a:endParaRPr lang="zh-TW" altLang="en-US" sz="1100" dirty="0">
                        <a:latin typeface="標楷體" panose="03000509000000000000" pitchFamily="65" charset="-120"/>
                        <a:ea typeface="標楷體" panose="03000509000000000000" pitchFamily="65" charset="-120"/>
                      </a:endParaRPr>
                    </a:p>
                  </a:txBody>
                  <a:tcPr/>
                </a:tc>
                <a:tc>
                  <a:txBody>
                    <a:bodyPr/>
                    <a:lstStyle/>
                    <a:p>
                      <a:r>
                        <a:rPr lang="en-US" altLang="zh-TW" sz="1100" dirty="0" smtClean="0">
                          <a:latin typeface="標楷體" panose="03000509000000000000" pitchFamily="65" charset="-120"/>
                          <a:ea typeface="標楷體" panose="03000509000000000000" pitchFamily="65" charset="-120"/>
                        </a:rPr>
                        <a:t>int</a:t>
                      </a:r>
                      <a:endParaRPr lang="zh-TW" altLang="en-US" sz="1100" dirty="0">
                        <a:latin typeface="標楷體" panose="03000509000000000000" pitchFamily="65" charset="-120"/>
                        <a:ea typeface="標楷體" panose="03000509000000000000" pitchFamily="65" charset="-120"/>
                      </a:endParaRPr>
                    </a:p>
                  </a:txBody>
                  <a:tcPr/>
                </a:tc>
                <a:tc>
                  <a:txBody>
                    <a:bodyPr/>
                    <a:lstStyle/>
                    <a:p>
                      <a:r>
                        <a:rPr lang="zh-TW" altLang="en-US" sz="1100" dirty="0" smtClean="0">
                          <a:latin typeface="標楷體" panose="03000509000000000000" pitchFamily="65" charset="-120"/>
                          <a:ea typeface="標楷體" panose="03000509000000000000" pitchFamily="65" charset="-120"/>
                        </a:rPr>
                        <a:t>產生一個最接近</a:t>
                      </a:r>
                      <a:r>
                        <a:rPr lang="en-US" altLang="zh-TW" sz="1100" dirty="0" smtClean="0">
                          <a:latin typeface="標楷體" panose="03000509000000000000" pitchFamily="65" charset="-120"/>
                          <a:ea typeface="標楷體" panose="03000509000000000000" pitchFamily="65" charset="-120"/>
                        </a:rPr>
                        <a:t>double</a:t>
                      </a:r>
                      <a:r>
                        <a:rPr lang="zh-TW" altLang="en-US" sz="1100" dirty="0" smtClean="0">
                          <a:latin typeface="標楷體" panose="03000509000000000000" pitchFamily="65" charset="-120"/>
                          <a:ea typeface="標楷體" panose="03000509000000000000" pitchFamily="65" charset="-120"/>
                        </a:rPr>
                        <a:t>型態的引數</a:t>
                      </a:r>
                      <a:endParaRPr lang="zh-TW" altLang="en-US" sz="1100"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10012"/>
                  </a:ext>
                </a:extLst>
              </a:tr>
              <a:tr h="179392">
                <a:tc>
                  <a:txBody>
                    <a:bodyPr/>
                    <a:lstStyle/>
                    <a:p>
                      <a:r>
                        <a:rPr lang="en-US" altLang="zh-TW" sz="1100" dirty="0" smtClean="0">
                          <a:latin typeface="標楷體" panose="03000509000000000000" pitchFamily="65" charset="-120"/>
                          <a:ea typeface="標楷體" panose="03000509000000000000" pitchFamily="65" charset="-120"/>
                        </a:rPr>
                        <a:t>sin(double a)</a:t>
                      </a:r>
                      <a:endParaRPr lang="zh-TW" altLang="en-US" sz="1100" dirty="0">
                        <a:latin typeface="標楷體" panose="03000509000000000000" pitchFamily="65" charset="-120"/>
                        <a:ea typeface="標楷體" panose="03000509000000000000" pitchFamily="65" charset="-120"/>
                      </a:endParaRPr>
                    </a:p>
                  </a:txBody>
                  <a:tcPr/>
                </a:tc>
                <a:tc>
                  <a:txBody>
                    <a:bodyPr/>
                    <a:lstStyle/>
                    <a:p>
                      <a:r>
                        <a:rPr lang="en-US" altLang="zh-TW" sz="1100" smtClean="0">
                          <a:latin typeface="標楷體" panose="03000509000000000000" pitchFamily="65" charset="-120"/>
                          <a:ea typeface="標楷體" panose="03000509000000000000" pitchFamily="65" charset="-120"/>
                        </a:rPr>
                        <a:t>double</a:t>
                      </a:r>
                      <a:endParaRPr lang="zh-TW" altLang="en-US" sz="1100" dirty="0">
                        <a:latin typeface="標楷體" panose="03000509000000000000" pitchFamily="65" charset="-120"/>
                        <a:ea typeface="標楷體" panose="03000509000000000000" pitchFamily="65" charset="-120"/>
                      </a:endParaRPr>
                    </a:p>
                  </a:txBody>
                  <a:tcPr/>
                </a:tc>
                <a:tc>
                  <a:txBody>
                    <a:bodyPr/>
                    <a:lstStyle/>
                    <a:p>
                      <a:r>
                        <a:rPr lang="zh-TW" altLang="en-US" sz="1100" dirty="0" smtClean="0">
                          <a:latin typeface="標楷體" panose="03000509000000000000" pitchFamily="65" charset="-120"/>
                          <a:ea typeface="標楷體" panose="03000509000000000000" pitchFamily="65" charset="-120"/>
                        </a:rPr>
                        <a:t>根據引數值產生三角函數</a:t>
                      </a:r>
                      <a:r>
                        <a:rPr lang="en-US" altLang="zh-TW" sz="1100" dirty="0" smtClean="0">
                          <a:latin typeface="標楷體" panose="03000509000000000000" pitchFamily="65" charset="-120"/>
                          <a:ea typeface="標楷體" panose="03000509000000000000" pitchFamily="65" charset="-120"/>
                        </a:rPr>
                        <a:t>sine</a:t>
                      </a:r>
                      <a:r>
                        <a:rPr lang="zh-TW" altLang="en-US" sz="1100" dirty="0" smtClean="0">
                          <a:latin typeface="標楷體" panose="03000509000000000000" pitchFamily="65" charset="-120"/>
                          <a:ea typeface="標楷體" panose="03000509000000000000" pitchFamily="65" charset="-120"/>
                        </a:rPr>
                        <a:t>值</a:t>
                      </a:r>
                      <a:endParaRPr lang="zh-TW" altLang="en-US" sz="1100"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10013"/>
                  </a:ext>
                </a:extLst>
              </a:tr>
              <a:tr h="215964">
                <a:tc>
                  <a:txBody>
                    <a:bodyPr/>
                    <a:lstStyle/>
                    <a:p>
                      <a:r>
                        <a:rPr lang="en-US" altLang="zh-TW" sz="1100" dirty="0" err="1" smtClean="0">
                          <a:latin typeface="標楷體" panose="03000509000000000000" pitchFamily="65" charset="-120"/>
                          <a:ea typeface="標楷體" panose="03000509000000000000" pitchFamily="65" charset="-120"/>
                        </a:rPr>
                        <a:t>sqrt</a:t>
                      </a:r>
                      <a:r>
                        <a:rPr lang="en-US" altLang="zh-TW" sz="1100" dirty="0" smtClean="0">
                          <a:latin typeface="標楷體" panose="03000509000000000000" pitchFamily="65" charset="-120"/>
                          <a:ea typeface="標楷體" panose="03000509000000000000" pitchFamily="65" charset="-120"/>
                        </a:rPr>
                        <a:t>(double a)</a:t>
                      </a:r>
                      <a:endParaRPr lang="zh-TW" altLang="en-US" sz="1100" dirty="0">
                        <a:latin typeface="標楷體" panose="03000509000000000000" pitchFamily="65" charset="-120"/>
                        <a:ea typeface="標楷體" panose="03000509000000000000" pitchFamily="65" charset="-120"/>
                      </a:endParaRPr>
                    </a:p>
                  </a:txBody>
                  <a:tcPr/>
                </a:tc>
                <a:tc>
                  <a:txBody>
                    <a:bodyPr/>
                    <a:lstStyle/>
                    <a:p>
                      <a:r>
                        <a:rPr lang="en-US" altLang="zh-TW" sz="1100" dirty="0" smtClean="0">
                          <a:latin typeface="標楷體" panose="03000509000000000000" pitchFamily="65" charset="-120"/>
                          <a:ea typeface="標楷體" panose="03000509000000000000" pitchFamily="65" charset="-120"/>
                        </a:rPr>
                        <a:t>double</a:t>
                      </a:r>
                      <a:endParaRPr lang="zh-TW" altLang="en-US" sz="1100" dirty="0">
                        <a:latin typeface="標楷體" panose="03000509000000000000" pitchFamily="65" charset="-120"/>
                        <a:ea typeface="標楷體" panose="03000509000000000000" pitchFamily="65" charset="-120"/>
                      </a:endParaRPr>
                    </a:p>
                  </a:txBody>
                  <a:tcPr/>
                </a:tc>
                <a:tc>
                  <a:txBody>
                    <a:bodyPr/>
                    <a:lstStyle/>
                    <a:p>
                      <a:r>
                        <a:rPr lang="zh-TW" altLang="en-US" sz="1100" dirty="0" smtClean="0">
                          <a:latin typeface="標楷體" panose="03000509000000000000" pitchFamily="65" charset="-120"/>
                          <a:ea typeface="標楷體" panose="03000509000000000000" pitchFamily="65" charset="-120"/>
                        </a:rPr>
                        <a:t>根據引數值開平方根</a:t>
                      </a:r>
                      <a:endParaRPr lang="zh-TW" altLang="en-US" sz="1100"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10014"/>
                  </a:ext>
                </a:extLst>
              </a:tr>
              <a:tr h="215964">
                <a:tc>
                  <a:txBody>
                    <a:bodyPr/>
                    <a:lstStyle/>
                    <a:p>
                      <a:r>
                        <a:rPr lang="en-US" altLang="zh-TW" sz="1100" dirty="0" smtClean="0">
                          <a:latin typeface="標楷體" panose="03000509000000000000" pitchFamily="65" charset="-120"/>
                          <a:ea typeface="標楷體" panose="03000509000000000000" pitchFamily="65" charset="-120"/>
                        </a:rPr>
                        <a:t>tan(double a)</a:t>
                      </a:r>
                      <a:endParaRPr lang="zh-TW" altLang="en-US" sz="1100" dirty="0">
                        <a:latin typeface="標楷體" panose="03000509000000000000" pitchFamily="65" charset="-120"/>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100" dirty="0" smtClean="0">
                          <a:latin typeface="標楷體" panose="03000509000000000000" pitchFamily="65" charset="-120"/>
                          <a:ea typeface="標楷體" panose="03000509000000000000" pitchFamily="65" charset="-120"/>
                        </a:rPr>
                        <a:t>double</a:t>
                      </a:r>
                      <a:endParaRPr lang="zh-TW" altLang="en-US" sz="1100" dirty="0" smtClean="0">
                        <a:latin typeface="標楷體" panose="03000509000000000000" pitchFamily="65" charset="-120"/>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100" dirty="0" smtClean="0">
                          <a:latin typeface="標楷體" panose="03000509000000000000" pitchFamily="65" charset="-120"/>
                          <a:ea typeface="標楷體" panose="03000509000000000000" pitchFamily="65" charset="-120"/>
                        </a:rPr>
                        <a:t>根據引數值產生三角函數</a:t>
                      </a:r>
                      <a:r>
                        <a:rPr lang="en-US" altLang="zh-TW" sz="1100" dirty="0" smtClean="0">
                          <a:latin typeface="標楷體" panose="03000509000000000000" pitchFamily="65" charset="-120"/>
                          <a:ea typeface="標楷體" panose="03000509000000000000" pitchFamily="65" charset="-120"/>
                        </a:rPr>
                        <a:t>tangent</a:t>
                      </a:r>
                      <a:r>
                        <a:rPr lang="zh-TW" altLang="en-US" sz="1100" dirty="0" smtClean="0">
                          <a:latin typeface="標楷體" panose="03000509000000000000" pitchFamily="65" charset="-120"/>
                          <a:ea typeface="標楷體" panose="03000509000000000000" pitchFamily="65" charset="-120"/>
                        </a:rPr>
                        <a:t>值</a:t>
                      </a:r>
                    </a:p>
                  </a:txBody>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32216490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內容版面配置區 2"/>
          <p:cNvSpPr>
            <a:spLocks noGrp="1"/>
          </p:cNvSpPr>
          <p:nvPr>
            <p:ph idx="1"/>
          </p:nvPr>
        </p:nvSpPr>
        <p:spPr>
          <a:xfrm>
            <a:off x="179388" y="908050"/>
            <a:ext cx="8856662" cy="5318125"/>
          </a:xfrm>
        </p:spPr>
        <p:txBody>
          <a:bodyPr/>
          <a:lstStyle/>
          <a:p>
            <a:pPr>
              <a:lnSpc>
                <a:spcPts val="3360"/>
              </a:lnSpc>
              <a:buBlip>
                <a:blip r:embed="rId3"/>
              </a:buBlip>
              <a:defRPr/>
            </a:pPr>
            <a:r>
              <a:rPr lang="en-US" altLang="zh-TW" b="1" dirty="0">
                <a:latin typeface="Times New Roman" pitchFamily="18" charset="0"/>
                <a:ea typeface="標楷體" pitchFamily="65" charset="-120"/>
                <a:cs typeface="Times New Roman" pitchFamily="18" charset="0"/>
              </a:rPr>
              <a:t>Math</a:t>
            </a:r>
            <a:r>
              <a:rPr lang="zh-TW" altLang="en-US" b="1" dirty="0" smtClean="0">
                <a:latin typeface="Times New Roman" pitchFamily="18" charset="0"/>
                <a:ea typeface="標楷體" pitchFamily="65" charset="-120"/>
                <a:cs typeface="Times New Roman" pitchFamily="18" charset="0"/>
              </a:rPr>
              <a:t>類別</a:t>
            </a:r>
            <a:r>
              <a:rPr lang="en-US" altLang="zh-TW" b="1" dirty="0">
                <a:latin typeface="Times New Roman" pitchFamily="18" charset="0"/>
                <a:ea typeface="標楷體" pitchFamily="65" charset="-120"/>
                <a:cs typeface="Times New Roman" pitchFamily="18" charset="0"/>
              </a:rPr>
              <a:t>(2/2)</a:t>
            </a:r>
          </a:p>
          <a:p>
            <a:pPr lvl="1">
              <a:defRPr/>
            </a:pPr>
            <a:endParaRPr lang="zh-TW" altLang="en-US" sz="2000" b="1" dirty="0">
              <a:solidFill>
                <a:srgbClr val="002060"/>
              </a:solidFill>
              <a:latin typeface="Times New Roman" pitchFamily="18" charset="0"/>
              <a:ea typeface="標楷體" pitchFamily="65" charset="-120"/>
              <a:cs typeface="Times New Roman" pitchFamily="18" charset="0"/>
            </a:endParaRPr>
          </a:p>
          <a:p>
            <a:pPr>
              <a:defRPr/>
            </a:pPr>
            <a:endParaRPr lang="zh-TW" altLang="en-US" dirty="0"/>
          </a:p>
        </p:txBody>
      </p:sp>
      <p:sp>
        <p:nvSpPr>
          <p:cNvPr id="33794"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3.3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類別的應用方式</a:t>
            </a:r>
            <a:endParaRPr lang="zh-TW" altLang="en-US" dirty="0" smtClean="0">
              <a:ea typeface="標楷體" panose="03000509000000000000" pitchFamily="65" charset="-120"/>
              <a:cs typeface="Times New Roman" panose="02020603050405020304" pitchFamily="18" charset="0"/>
            </a:endParaRPr>
          </a:p>
        </p:txBody>
      </p:sp>
      <p:sp>
        <p:nvSpPr>
          <p:cNvPr id="33795" name="頁尾版面配置區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r>
              <a:rPr lang="en-US" altLang="zh-TW" smtClean="0">
                <a:latin typeface="Courier New" panose="02070309020205020404" pitchFamily="49" charset="0"/>
              </a:rPr>
              <a:t>NTUT MMS LAB</a:t>
            </a:r>
          </a:p>
        </p:txBody>
      </p:sp>
      <p:sp>
        <p:nvSpPr>
          <p:cNvPr id="33796"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fld id="{A597BDC0-9A1C-4FA8-8751-93ABDC3EE205}" type="slidenum">
              <a:rPr lang="en-US" altLang="zh-TW">
                <a:latin typeface="Courier New" panose="02070309020205020404" pitchFamily="49" charset="0"/>
              </a:rPr>
              <a:pPr eaLnBrk="1" hangingPunct="1"/>
              <a:t>43</a:t>
            </a:fld>
            <a:endParaRPr lang="en-US" altLang="zh-TW">
              <a:latin typeface="Courier New" panose="02070309020205020404" pitchFamily="49" charset="0"/>
            </a:endParaRPr>
          </a:p>
        </p:txBody>
      </p:sp>
      <p:pic>
        <p:nvPicPr>
          <p:cNvPr id="2" name="圖片 1"/>
          <p:cNvPicPr>
            <a:picLocks noChangeAspect="1"/>
          </p:cNvPicPr>
          <p:nvPr/>
        </p:nvPicPr>
        <p:blipFill>
          <a:blip r:embed="rId4"/>
          <a:stretch>
            <a:fillRect/>
          </a:stretch>
        </p:blipFill>
        <p:spPr>
          <a:xfrm>
            <a:off x="210987" y="2060848"/>
            <a:ext cx="5191125" cy="3676650"/>
          </a:xfrm>
          <a:prstGeom prst="rect">
            <a:avLst/>
          </a:prstGeom>
          <a:ln>
            <a:solidFill>
              <a:schemeClr val="tx1"/>
            </a:solidFill>
          </a:ln>
        </p:spPr>
      </p:pic>
      <p:pic>
        <p:nvPicPr>
          <p:cNvPr id="3" name="圖片 2"/>
          <p:cNvPicPr>
            <a:picLocks noChangeAspect="1"/>
          </p:cNvPicPr>
          <p:nvPr/>
        </p:nvPicPr>
        <p:blipFill>
          <a:blip r:embed="rId5"/>
          <a:stretch>
            <a:fillRect/>
          </a:stretch>
        </p:blipFill>
        <p:spPr>
          <a:xfrm>
            <a:off x="6379692" y="2798757"/>
            <a:ext cx="2443684" cy="2200834"/>
          </a:xfrm>
          <a:prstGeom prst="rect">
            <a:avLst/>
          </a:prstGeom>
          <a:ln>
            <a:solidFill>
              <a:schemeClr val="tx1"/>
            </a:solidFill>
          </a:ln>
        </p:spPr>
      </p:pic>
      <p:sp>
        <p:nvSpPr>
          <p:cNvPr id="11" name="向右箭號 10"/>
          <p:cNvSpPr/>
          <p:nvPr/>
        </p:nvSpPr>
        <p:spPr bwMode="auto">
          <a:xfrm>
            <a:off x="5688012" y="3709384"/>
            <a:ext cx="432048" cy="379579"/>
          </a:xfrm>
          <a:prstGeom prst="rightArrow">
            <a:avLst/>
          </a:prstGeom>
          <a:solidFill>
            <a:srgbClr val="FF0000"/>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2" name="直線圖說文字 1 11"/>
          <p:cNvSpPr/>
          <p:nvPr/>
        </p:nvSpPr>
        <p:spPr bwMode="auto">
          <a:xfrm>
            <a:off x="8022307" y="4503659"/>
            <a:ext cx="983849" cy="347496"/>
          </a:xfrm>
          <a:prstGeom prst="borderCallout1">
            <a:avLst>
              <a:gd name="adj1" fmla="val 50350"/>
              <a:gd name="adj2" fmla="val -540"/>
              <a:gd name="adj3" fmla="val -22740"/>
              <a:gd name="adj4" fmla="val -20768"/>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3" name="文字方塊 12"/>
          <p:cNvSpPr txBox="1"/>
          <p:nvPr/>
        </p:nvSpPr>
        <p:spPr>
          <a:xfrm>
            <a:off x="7946373" y="4503659"/>
            <a:ext cx="1135715"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輸出</a:t>
            </a:r>
            <a:r>
              <a:rPr lang="zh-TW" altLang="en-US" sz="1600" b="0" dirty="0">
                <a:latin typeface="標楷體" panose="03000509000000000000" pitchFamily="65" charset="-120"/>
                <a:ea typeface="標楷體" panose="03000509000000000000" pitchFamily="65" charset="-120"/>
              </a:rPr>
              <a:t>結果</a:t>
            </a:r>
          </a:p>
        </p:txBody>
      </p:sp>
      <p:sp>
        <p:nvSpPr>
          <p:cNvPr id="14" name="直線圖說文字 1 13"/>
          <p:cNvSpPr/>
          <p:nvPr/>
        </p:nvSpPr>
        <p:spPr bwMode="auto">
          <a:xfrm>
            <a:off x="3249958" y="4140219"/>
            <a:ext cx="2228087" cy="859372"/>
          </a:xfrm>
          <a:prstGeom prst="borderCallout1">
            <a:avLst>
              <a:gd name="adj1" fmla="val 50350"/>
              <a:gd name="adj2" fmla="val -540"/>
              <a:gd name="adj3" fmla="val 86587"/>
              <a:gd name="adj4" fmla="val -20324"/>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5" name="文字方塊 14"/>
          <p:cNvSpPr txBox="1"/>
          <p:nvPr/>
        </p:nvSpPr>
        <p:spPr>
          <a:xfrm>
            <a:off x="3203575" y="4140219"/>
            <a:ext cx="2338297" cy="830997"/>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使用</a:t>
            </a:r>
            <a:r>
              <a:rPr lang="en-US" altLang="zh-TW" sz="1600" b="0" dirty="0" smtClean="0">
                <a:solidFill>
                  <a:srgbClr val="FF0000"/>
                </a:solidFill>
                <a:latin typeface="標楷體" panose="03000509000000000000" pitchFamily="65" charset="-120"/>
                <a:ea typeface="標楷體" panose="03000509000000000000" pitchFamily="65" charset="-120"/>
              </a:rPr>
              <a:t>Math</a:t>
            </a:r>
            <a:r>
              <a:rPr lang="zh-TW" altLang="en-US" sz="1600" b="0" dirty="0" smtClean="0">
                <a:solidFill>
                  <a:srgbClr val="FF0000"/>
                </a:solidFill>
                <a:latin typeface="標楷體" panose="03000509000000000000" pitchFamily="65" charset="-120"/>
                <a:ea typeface="標楷體" panose="03000509000000000000" pitchFamily="65" charset="-120"/>
              </a:rPr>
              <a:t>類別的類別方法</a:t>
            </a:r>
            <a:r>
              <a:rPr lang="en-US" altLang="zh-TW" sz="1600" b="0" dirty="0" smtClean="0">
                <a:solidFill>
                  <a:srgbClr val="FF0000"/>
                </a:solidFill>
                <a:latin typeface="標楷體" panose="03000509000000000000" pitchFamily="65" charset="-120"/>
                <a:ea typeface="標楷體" panose="03000509000000000000" pitchFamily="65" charset="-120"/>
              </a:rPr>
              <a:t>max</a:t>
            </a:r>
            <a:r>
              <a:rPr lang="zh-TW" altLang="en-US" sz="1600" b="0" dirty="0" smtClean="0">
                <a:latin typeface="標楷體" panose="03000509000000000000" pitchFamily="65" charset="-120"/>
                <a:ea typeface="標楷體" panose="03000509000000000000" pitchFamily="65" charset="-120"/>
              </a:rPr>
              <a:t>找出</a:t>
            </a:r>
            <a:r>
              <a:rPr lang="en-US" altLang="zh-TW" sz="1600" b="0" dirty="0" smtClean="0">
                <a:latin typeface="標楷體" panose="03000509000000000000" pitchFamily="65" charset="-120"/>
                <a:ea typeface="標楷體" panose="03000509000000000000" pitchFamily="65" charset="-120"/>
              </a:rPr>
              <a:t>num1</a:t>
            </a:r>
            <a:r>
              <a:rPr lang="zh-TW" altLang="en-US" sz="1600" b="0" dirty="0" smtClean="0">
                <a:latin typeface="標楷體" panose="03000509000000000000" pitchFamily="65" charset="-120"/>
                <a:ea typeface="標楷體" panose="03000509000000000000" pitchFamily="65" charset="-120"/>
              </a:rPr>
              <a:t>和</a:t>
            </a:r>
            <a:r>
              <a:rPr lang="en-US" altLang="zh-TW" sz="1600" b="0" dirty="0" smtClean="0">
                <a:latin typeface="標楷體" panose="03000509000000000000" pitchFamily="65" charset="-120"/>
                <a:ea typeface="標楷體" panose="03000509000000000000" pitchFamily="65" charset="-120"/>
              </a:rPr>
              <a:t>num2</a:t>
            </a:r>
            <a:r>
              <a:rPr lang="zh-TW" altLang="en-US" sz="1600" b="0" dirty="0" smtClean="0">
                <a:latin typeface="標楷體" panose="03000509000000000000" pitchFamily="65" charset="-120"/>
                <a:ea typeface="標楷體" panose="03000509000000000000" pitchFamily="65" charset="-120"/>
              </a:rPr>
              <a:t>中的</a:t>
            </a:r>
            <a:r>
              <a:rPr lang="zh-TW" altLang="en-US" sz="1600" b="0" dirty="0" smtClean="0">
                <a:solidFill>
                  <a:srgbClr val="FF0000"/>
                </a:solidFill>
                <a:latin typeface="標楷體" panose="03000509000000000000" pitchFamily="65" charset="-120"/>
                <a:ea typeface="標楷體" panose="03000509000000000000" pitchFamily="65" charset="-120"/>
              </a:rPr>
              <a:t>最大值</a:t>
            </a:r>
            <a:r>
              <a:rPr lang="zh-TW" altLang="en-US" sz="1600" b="0" dirty="0" smtClean="0">
                <a:latin typeface="標楷體" panose="03000509000000000000" pitchFamily="65" charset="-120"/>
                <a:ea typeface="標楷體" panose="03000509000000000000" pitchFamily="65" charset="-120"/>
              </a:rPr>
              <a:t>傳入</a:t>
            </a:r>
            <a:r>
              <a:rPr lang="en-US" altLang="zh-TW" sz="1600" b="0" dirty="0" err="1" smtClean="0">
                <a:latin typeface="標楷體" panose="03000509000000000000" pitchFamily="65" charset="-120"/>
                <a:ea typeface="標楷體" panose="03000509000000000000" pitchFamily="65" charset="-120"/>
              </a:rPr>
              <a:t>ans</a:t>
            </a:r>
            <a:endParaRPr lang="zh-TW" altLang="en-US" sz="1600" b="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910947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3.3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類別的應用方式</a:t>
            </a:r>
            <a:endParaRPr lang="zh-TW" altLang="en-US" dirty="0" smtClean="0">
              <a:ea typeface="標楷體" panose="03000509000000000000" pitchFamily="65" charset="-120"/>
              <a:cs typeface="Times New Roman" panose="02020603050405020304" pitchFamily="18" charset="0"/>
            </a:endParaRPr>
          </a:p>
        </p:txBody>
      </p:sp>
      <p:sp>
        <p:nvSpPr>
          <p:cNvPr id="35846"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fld id="{A5045DB6-D45B-4CB7-98EC-913331CA13D0}" type="slidenum">
              <a:rPr lang="en-US" altLang="zh-TW">
                <a:latin typeface="Courier New" panose="02070309020205020404" pitchFamily="49" charset="0"/>
              </a:rPr>
              <a:pPr eaLnBrk="1" hangingPunct="1"/>
              <a:t>44</a:t>
            </a:fld>
            <a:endParaRPr lang="en-US" altLang="zh-TW">
              <a:latin typeface="Courier New" panose="02070309020205020404" pitchFamily="49" charset="0"/>
            </a:endParaRPr>
          </a:p>
        </p:txBody>
      </p:sp>
      <p:sp>
        <p:nvSpPr>
          <p:cNvPr id="6" name="內容版面配置區 2"/>
          <p:cNvSpPr>
            <a:spLocks noGrp="1"/>
          </p:cNvSpPr>
          <p:nvPr>
            <p:ph idx="1"/>
          </p:nvPr>
        </p:nvSpPr>
        <p:spPr/>
        <p:txBody>
          <a:bodyPr/>
          <a:lstStyle/>
          <a:p>
            <a:pPr>
              <a:lnSpc>
                <a:spcPts val="3360"/>
              </a:lnSpc>
              <a:buBlip>
                <a:blip r:embed="rId3"/>
              </a:buBlip>
              <a:defRPr/>
            </a:pPr>
            <a:r>
              <a:rPr lang="zh-TW" altLang="en-US" b="1" dirty="0" smtClean="0">
                <a:latin typeface="Times New Roman" pitchFamily="18" charset="0"/>
                <a:ea typeface="標楷體" pitchFamily="65" charset="-120"/>
                <a:cs typeface="Times New Roman" pitchFamily="18" charset="0"/>
              </a:rPr>
              <a:t>類別</a:t>
            </a:r>
            <a:r>
              <a:rPr lang="zh-TW" altLang="en-US" b="1" dirty="0">
                <a:latin typeface="Times New Roman" pitchFamily="18" charset="0"/>
                <a:ea typeface="標楷體" pitchFamily="65" charset="-120"/>
                <a:cs typeface="Times New Roman" pitchFamily="18" charset="0"/>
              </a:rPr>
              <a:t>型態的</a:t>
            </a:r>
            <a:r>
              <a:rPr lang="zh-TW" altLang="en-US" b="1" dirty="0" smtClean="0">
                <a:latin typeface="Times New Roman" pitchFamily="18" charset="0"/>
                <a:ea typeface="標楷體" pitchFamily="65" charset="-120"/>
                <a:cs typeface="Times New Roman" pitchFamily="18" charset="0"/>
              </a:rPr>
              <a:t>變數</a:t>
            </a:r>
            <a:r>
              <a:rPr lang="en-US" altLang="zh-TW" b="1" dirty="0">
                <a:latin typeface="Times New Roman" pitchFamily="18" charset="0"/>
                <a:ea typeface="標楷體" pitchFamily="65" charset="-120"/>
                <a:cs typeface="Times New Roman" pitchFamily="18" charset="0"/>
              </a:rPr>
              <a:t>(</a:t>
            </a:r>
            <a:r>
              <a:rPr lang="en-US" altLang="zh-TW" b="1" dirty="0" smtClean="0">
                <a:latin typeface="Times New Roman" pitchFamily="18" charset="0"/>
                <a:ea typeface="標楷體" pitchFamily="65" charset="-120"/>
                <a:cs typeface="Times New Roman" pitchFamily="18" charset="0"/>
              </a:rPr>
              <a:t>1/4)</a:t>
            </a:r>
            <a:endParaRPr lang="zh-TW" altLang="en-US" b="1" dirty="0">
              <a:latin typeface="Times New Roman" pitchFamily="18" charset="0"/>
              <a:ea typeface="標楷體" pitchFamily="65" charset="-120"/>
              <a:cs typeface="Times New Roman" pitchFamily="18" charset="0"/>
            </a:endParaRPr>
          </a:p>
          <a:p>
            <a:pPr marL="0" indent="0">
              <a:lnSpc>
                <a:spcPts val="3360"/>
              </a:lnSpc>
              <a:buFontTx/>
              <a:buNone/>
              <a:defRPr/>
            </a:pPr>
            <a:r>
              <a:rPr lang="en-US" altLang="zh-TW" sz="2000" dirty="0" smtClean="0">
                <a:latin typeface="Times New Roman" pitchFamily="18" charset="0"/>
                <a:ea typeface="標楷體" pitchFamily="65" charset="-120"/>
                <a:cs typeface="Times New Roman" pitchFamily="18" charset="0"/>
              </a:rPr>
              <a:t>        </a:t>
            </a:r>
            <a:r>
              <a:rPr lang="zh-TW" altLang="en-US" sz="2000" dirty="0" smtClean="0">
                <a:latin typeface="Times New Roman" pitchFamily="18" charset="0"/>
                <a:ea typeface="標楷體" pitchFamily="65" charset="-120"/>
                <a:cs typeface="Times New Roman" pitchFamily="18" charset="0"/>
              </a:rPr>
              <a:t>如下圖所示，</a:t>
            </a:r>
            <a:r>
              <a:rPr lang="en-US" altLang="zh-TW" sz="2000" dirty="0" smtClean="0">
                <a:solidFill>
                  <a:srgbClr val="FF0000"/>
                </a:solidFill>
                <a:latin typeface="Times New Roman" pitchFamily="18" charset="0"/>
                <a:ea typeface="標楷體" pitchFamily="65" charset="-120"/>
                <a:cs typeface="Times New Roman" pitchFamily="18" charset="0"/>
              </a:rPr>
              <a:t>car1</a:t>
            </a:r>
            <a:r>
              <a:rPr lang="zh-TW" altLang="en-US" sz="2000" dirty="0">
                <a:solidFill>
                  <a:srgbClr val="FF0000"/>
                </a:solidFill>
                <a:latin typeface="Times New Roman" pitchFamily="18" charset="0"/>
                <a:ea typeface="標楷體" pitchFamily="65" charset="-120"/>
                <a:cs typeface="Times New Roman" pitchFamily="18" charset="0"/>
              </a:rPr>
              <a:t>實際上是一個指向物件</a:t>
            </a:r>
            <a:r>
              <a:rPr lang="en-US" altLang="zh-TW" sz="2000" dirty="0">
                <a:solidFill>
                  <a:srgbClr val="FF0000"/>
                </a:solidFill>
                <a:latin typeface="Times New Roman" pitchFamily="18" charset="0"/>
                <a:ea typeface="標楷體" pitchFamily="65" charset="-120"/>
                <a:cs typeface="Times New Roman" pitchFamily="18" charset="0"/>
              </a:rPr>
              <a:t>Car</a:t>
            </a:r>
            <a:r>
              <a:rPr lang="zh-TW" altLang="en-US" sz="2000" dirty="0">
                <a:solidFill>
                  <a:srgbClr val="FF0000"/>
                </a:solidFill>
                <a:latin typeface="Times New Roman" pitchFamily="18" charset="0"/>
                <a:ea typeface="標楷體" pitchFamily="65" charset="-120"/>
                <a:cs typeface="Times New Roman" pitchFamily="18" charset="0"/>
              </a:rPr>
              <a:t>的變數</a:t>
            </a:r>
            <a:r>
              <a:rPr lang="zh-TW" altLang="en-US" sz="2000" dirty="0">
                <a:latin typeface="Times New Roman" pitchFamily="18" charset="0"/>
                <a:ea typeface="標楷體" pitchFamily="65" charset="-120"/>
                <a:cs typeface="Times New Roman" pitchFamily="18" charset="0"/>
              </a:rPr>
              <a:t>，因此又稱為</a:t>
            </a:r>
            <a:r>
              <a:rPr lang="en-US" altLang="zh-TW" sz="2000" dirty="0">
                <a:latin typeface="Times New Roman" pitchFamily="18" charset="0"/>
                <a:ea typeface="標楷體" pitchFamily="65" charset="-120"/>
                <a:cs typeface="Times New Roman" pitchFamily="18" charset="0"/>
              </a:rPr>
              <a:t>Car</a:t>
            </a:r>
            <a:r>
              <a:rPr lang="zh-TW" altLang="en-US" sz="2000" dirty="0">
                <a:latin typeface="Times New Roman" pitchFamily="18" charset="0"/>
                <a:ea typeface="標楷體" pitchFamily="65" charset="-120"/>
                <a:cs typeface="Times New Roman" pitchFamily="18" charset="0"/>
              </a:rPr>
              <a:t>型態的變數，也是一個標準的類別型態變數。上述步驟的運作過程是：利用</a:t>
            </a:r>
            <a:r>
              <a:rPr lang="en-US" altLang="zh-TW" sz="2000" dirty="0">
                <a:latin typeface="Times New Roman" pitchFamily="18" charset="0"/>
                <a:ea typeface="標楷體" pitchFamily="65" charset="-120"/>
                <a:cs typeface="Times New Roman" pitchFamily="18" charset="0"/>
              </a:rPr>
              <a:t>new</a:t>
            </a:r>
            <a:r>
              <a:rPr lang="zh-TW" altLang="en-US" sz="2000" dirty="0">
                <a:latin typeface="Times New Roman" pitchFamily="18" charset="0"/>
                <a:ea typeface="標楷體" pitchFamily="65" charset="-120"/>
                <a:cs typeface="Times New Roman" pitchFamily="18" charset="0"/>
              </a:rPr>
              <a:t>運算子產生一個新物件，然後將物件指定給類別型態變數</a:t>
            </a:r>
            <a:r>
              <a:rPr lang="en-US" altLang="zh-TW" sz="2000" dirty="0">
                <a:latin typeface="Times New Roman" pitchFamily="18" charset="0"/>
                <a:ea typeface="標楷體" pitchFamily="65" charset="-120"/>
                <a:cs typeface="Times New Roman" pitchFamily="18" charset="0"/>
              </a:rPr>
              <a:t>car1</a:t>
            </a:r>
            <a:r>
              <a:rPr lang="zh-TW" altLang="en-US" sz="2000" dirty="0" smtClean="0">
                <a:latin typeface="Times New Roman" pitchFamily="18" charset="0"/>
                <a:ea typeface="標楷體" pitchFamily="65" charset="-120"/>
                <a:cs typeface="Times New Roman" pitchFamily="18" charset="0"/>
              </a:rPr>
              <a:t>。但事實上</a:t>
            </a:r>
            <a:r>
              <a:rPr lang="zh-TW" altLang="en-US" sz="2000" dirty="0" smtClean="0">
                <a:solidFill>
                  <a:srgbClr val="FF0000"/>
                </a:solidFill>
                <a:latin typeface="Times New Roman" pitchFamily="18" charset="0"/>
                <a:ea typeface="標楷體" pitchFamily="65" charset="-120"/>
                <a:cs typeface="Times New Roman" pitchFamily="18" charset="0"/>
              </a:rPr>
              <a:t>這種類別型態變數即使在沒有建立物件的前提下</a:t>
            </a:r>
            <a:r>
              <a:rPr lang="zh-TW" altLang="en-US" sz="2000" dirty="0" smtClean="0">
                <a:latin typeface="Times New Roman" pitchFamily="18" charset="0"/>
                <a:ea typeface="標楷體" pitchFamily="65" charset="-120"/>
                <a:cs typeface="Times New Roman" pitchFamily="18" charset="0"/>
              </a:rPr>
              <a:t>，然可進行</a:t>
            </a:r>
            <a:r>
              <a:rPr lang="zh-TW" altLang="en-US" sz="2000" b="1" dirty="0" smtClean="0">
                <a:solidFill>
                  <a:srgbClr val="FF0000"/>
                </a:solidFill>
                <a:latin typeface="Times New Roman" pitchFamily="18" charset="0"/>
                <a:ea typeface="標楷體" pitchFamily="65" charset="-120"/>
                <a:cs typeface="Times New Roman" pitchFamily="18" charset="0"/>
              </a:rPr>
              <a:t>指定</a:t>
            </a:r>
            <a:r>
              <a:rPr lang="zh-TW" altLang="en-US" sz="2000" dirty="0" smtClean="0">
                <a:latin typeface="Times New Roman" pitchFamily="18" charset="0"/>
                <a:ea typeface="標楷體" pitchFamily="65" charset="-120"/>
                <a:cs typeface="Times New Roman" pitchFamily="18" charset="0"/>
              </a:rPr>
              <a:t>的動作。</a:t>
            </a:r>
            <a:endParaRPr lang="zh-TW" altLang="en-US" sz="2000" dirty="0">
              <a:latin typeface="Times New Roman" pitchFamily="18" charset="0"/>
              <a:ea typeface="標楷體" pitchFamily="65" charset="-120"/>
              <a:cs typeface="Times New Roman" pitchFamily="18" charset="0"/>
            </a:endParaRPr>
          </a:p>
          <a:p>
            <a:pPr marL="0" indent="0">
              <a:lnSpc>
                <a:spcPts val="3360"/>
              </a:lnSpc>
              <a:buFontTx/>
              <a:buNone/>
              <a:defRPr/>
            </a:pPr>
            <a:endParaRPr lang="zh-TW" altLang="en-US" sz="2000" b="1" dirty="0">
              <a:solidFill>
                <a:srgbClr val="002060"/>
              </a:solidFill>
              <a:latin typeface="Times New Roman" pitchFamily="18" charset="0"/>
              <a:ea typeface="標楷體" pitchFamily="65" charset="-120"/>
              <a:cs typeface="Times New Roman" pitchFamily="18" charset="0"/>
            </a:endParaRPr>
          </a:p>
          <a:p>
            <a:pPr>
              <a:defRPr/>
            </a:pPr>
            <a:endParaRPr lang="zh-TW" altLang="en-US" dirty="0"/>
          </a:p>
        </p:txBody>
      </p:sp>
      <p:pic>
        <p:nvPicPr>
          <p:cNvPr id="2" name="圖片 1"/>
          <p:cNvPicPr>
            <a:picLocks noChangeAspect="1"/>
          </p:cNvPicPr>
          <p:nvPr/>
        </p:nvPicPr>
        <p:blipFill>
          <a:blip r:embed="rId4"/>
          <a:stretch>
            <a:fillRect/>
          </a:stretch>
        </p:blipFill>
        <p:spPr>
          <a:xfrm>
            <a:off x="2627784" y="4437112"/>
            <a:ext cx="2985943" cy="1029635"/>
          </a:xfrm>
          <a:prstGeom prst="rect">
            <a:avLst/>
          </a:prstGeom>
          <a:ln>
            <a:solidFill>
              <a:schemeClr val="tx1"/>
            </a:solidFill>
          </a:ln>
        </p:spPr>
      </p:pic>
      <p:sp>
        <p:nvSpPr>
          <p:cNvPr id="22" name="直線圖說文字 1 21"/>
          <p:cNvSpPr/>
          <p:nvPr/>
        </p:nvSpPr>
        <p:spPr bwMode="auto">
          <a:xfrm>
            <a:off x="4431910" y="3677682"/>
            <a:ext cx="1868282" cy="347497"/>
          </a:xfrm>
          <a:prstGeom prst="borderCallout1">
            <a:avLst>
              <a:gd name="adj1" fmla="val 50350"/>
              <a:gd name="adj2" fmla="val -540"/>
              <a:gd name="adj3" fmla="val 246379"/>
              <a:gd name="adj4" fmla="val -24105"/>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23" name="文字方塊 22"/>
          <p:cNvSpPr txBox="1"/>
          <p:nvPr/>
        </p:nvSpPr>
        <p:spPr>
          <a:xfrm>
            <a:off x="4355976" y="3677684"/>
            <a:ext cx="2016224" cy="347496"/>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en-US" altLang="zh-TW" sz="1600" b="0" dirty="0" smtClean="0">
                <a:latin typeface="標楷體" panose="03000509000000000000" pitchFamily="65" charset="-120"/>
                <a:ea typeface="標楷體" panose="03000509000000000000" pitchFamily="65" charset="-120"/>
              </a:rPr>
              <a:t>Car</a:t>
            </a:r>
            <a:r>
              <a:rPr lang="zh-TW" altLang="en-US" sz="1600" b="0" dirty="0" smtClean="0">
                <a:latin typeface="標楷體" panose="03000509000000000000" pitchFamily="65" charset="-120"/>
                <a:ea typeface="標楷體" panose="03000509000000000000" pitchFamily="65" charset="-120"/>
              </a:rPr>
              <a:t>型態的變數</a:t>
            </a:r>
            <a:r>
              <a:rPr lang="en-US" altLang="zh-TW" sz="1600" b="0" dirty="0" smtClean="0">
                <a:latin typeface="標楷體" panose="03000509000000000000" pitchFamily="65" charset="-120"/>
                <a:ea typeface="標楷體" panose="03000509000000000000" pitchFamily="65" charset="-120"/>
              </a:rPr>
              <a:t>car1</a:t>
            </a:r>
            <a:endParaRPr lang="zh-TW" altLang="en-US" sz="1600" b="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1885926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3.3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類別的應用方式</a:t>
            </a:r>
            <a:endParaRPr lang="zh-TW" altLang="en-US" dirty="0" smtClean="0">
              <a:ea typeface="標楷體" panose="03000509000000000000" pitchFamily="65" charset="-120"/>
              <a:cs typeface="Times New Roman" panose="02020603050405020304" pitchFamily="18" charset="0"/>
            </a:endParaRPr>
          </a:p>
        </p:txBody>
      </p:sp>
      <p:sp>
        <p:nvSpPr>
          <p:cNvPr id="35846"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fld id="{A5045DB6-D45B-4CB7-98EC-913331CA13D0}" type="slidenum">
              <a:rPr lang="en-US" altLang="zh-TW">
                <a:latin typeface="Courier New" panose="02070309020205020404" pitchFamily="49" charset="0"/>
              </a:rPr>
              <a:pPr eaLnBrk="1" hangingPunct="1"/>
              <a:t>45</a:t>
            </a:fld>
            <a:endParaRPr lang="en-US" altLang="zh-TW">
              <a:latin typeface="Courier New" panose="02070309020205020404" pitchFamily="49" charset="0"/>
            </a:endParaRPr>
          </a:p>
        </p:txBody>
      </p:sp>
      <p:sp>
        <p:nvSpPr>
          <p:cNvPr id="6" name="內容版面配置區 2"/>
          <p:cNvSpPr>
            <a:spLocks noGrp="1"/>
          </p:cNvSpPr>
          <p:nvPr>
            <p:ph idx="1"/>
          </p:nvPr>
        </p:nvSpPr>
        <p:spPr/>
        <p:txBody>
          <a:bodyPr/>
          <a:lstStyle/>
          <a:p>
            <a:pPr>
              <a:lnSpc>
                <a:spcPts val="3360"/>
              </a:lnSpc>
              <a:buBlip>
                <a:blip r:embed="rId3"/>
              </a:buBlip>
              <a:defRPr/>
            </a:pPr>
            <a:r>
              <a:rPr lang="zh-TW" altLang="en-US" b="1" dirty="0" smtClean="0">
                <a:latin typeface="Times New Roman" pitchFamily="18" charset="0"/>
                <a:ea typeface="標楷體" pitchFamily="65" charset="-120"/>
                <a:cs typeface="Times New Roman" pitchFamily="18" charset="0"/>
              </a:rPr>
              <a:t>類別</a:t>
            </a:r>
            <a:r>
              <a:rPr lang="zh-TW" altLang="en-US" b="1" dirty="0">
                <a:latin typeface="Times New Roman" pitchFamily="18" charset="0"/>
                <a:ea typeface="標楷體" pitchFamily="65" charset="-120"/>
                <a:cs typeface="Times New Roman" pitchFamily="18" charset="0"/>
              </a:rPr>
              <a:t>型態的</a:t>
            </a:r>
            <a:r>
              <a:rPr lang="zh-TW" altLang="en-US" b="1" dirty="0" smtClean="0">
                <a:latin typeface="Times New Roman" pitchFamily="18" charset="0"/>
                <a:ea typeface="標楷體" pitchFamily="65" charset="-120"/>
                <a:cs typeface="Times New Roman" pitchFamily="18" charset="0"/>
              </a:rPr>
              <a:t>變數</a:t>
            </a:r>
            <a:r>
              <a:rPr lang="en-US" altLang="zh-TW" b="1" dirty="0" smtClean="0">
                <a:latin typeface="Times New Roman" pitchFamily="18" charset="0"/>
                <a:ea typeface="標楷體" pitchFamily="65" charset="-120"/>
                <a:cs typeface="Times New Roman" pitchFamily="18" charset="0"/>
              </a:rPr>
              <a:t>(2/4</a:t>
            </a:r>
            <a:r>
              <a:rPr lang="en-US" altLang="zh-TW" b="1" dirty="0">
                <a:latin typeface="Times New Roman" pitchFamily="18" charset="0"/>
                <a:ea typeface="標楷體" pitchFamily="65" charset="-120"/>
                <a:cs typeface="Times New Roman" pitchFamily="18" charset="0"/>
              </a:rPr>
              <a:t>)</a:t>
            </a:r>
            <a:endParaRPr lang="zh-TW" altLang="en-US" b="1" dirty="0">
              <a:latin typeface="Times New Roman" pitchFamily="18" charset="0"/>
              <a:ea typeface="標楷體" pitchFamily="65" charset="-120"/>
              <a:cs typeface="Times New Roman" pitchFamily="18" charset="0"/>
            </a:endParaRPr>
          </a:p>
          <a:p>
            <a:pPr marL="0" indent="0">
              <a:lnSpc>
                <a:spcPts val="3360"/>
              </a:lnSpc>
              <a:buFontTx/>
              <a:buNone/>
              <a:defRPr/>
            </a:pPr>
            <a:endParaRPr lang="zh-TW" altLang="en-US" sz="2000" b="1" dirty="0">
              <a:solidFill>
                <a:srgbClr val="002060"/>
              </a:solidFill>
              <a:latin typeface="Times New Roman" pitchFamily="18" charset="0"/>
              <a:ea typeface="標楷體" pitchFamily="65" charset="-120"/>
              <a:cs typeface="Times New Roman" pitchFamily="18" charset="0"/>
            </a:endParaRPr>
          </a:p>
          <a:p>
            <a:pPr>
              <a:defRPr/>
            </a:pPr>
            <a:endParaRPr lang="zh-TW" altLang="en-US" dirty="0"/>
          </a:p>
        </p:txBody>
      </p:sp>
      <p:pic>
        <p:nvPicPr>
          <p:cNvPr id="8" name="圖片 7"/>
          <p:cNvPicPr>
            <a:picLocks noChangeAspect="1"/>
          </p:cNvPicPr>
          <p:nvPr/>
        </p:nvPicPr>
        <p:blipFill>
          <a:blip r:embed="rId4"/>
          <a:stretch>
            <a:fillRect/>
          </a:stretch>
        </p:blipFill>
        <p:spPr>
          <a:xfrm>
            <a:off x="6933299" y="2636912"/>
            <a:ext cx="1952625" cy="2419350"/>
          </a:xfrm>
          <a:prstGeom prst="rect">
            <a:avLst/>
          </a:prstGeom>
          <a:ln>
            <a:solidFill>
              <a:schemeClr val="tx1"/>
            </a:solidFill>
          </a:ln>
        </p:spPr>
      </p:pic>
      <p:pic>
        <p:nvPicPr>
          <p:cNvPr id="7" name="圖片 6"/>
          <p:cNvPicPr>
            <a:picLocks noChangeAspect="1"/>
          </p:cNvPicPr>
          <p:nvPr/>
        </p:nvPicPr>
        <p:blipFill>
          <a:blip r:embed="rId5"/>
          <a:stretch>
            <a:fillRect/>
          </a:stretch>
        </p:blipFill>
        <p:spPr>
          <a:xfrm>
            <a:off x="97898" y="1836364"/>
            <a:ext cx="2613176" cy="4531610"/>
          </a:xfrm>
          <a:prstGeom prst="rect">
            <a:avLst/>
          </a:prstGeom>
          <a:ln>
            <a:solidFill>
              <a:schemeClr val="tx1"/>
            </a:solidFill>
          </a:ln>
        </p:spPr>
      </p:pic>
      <p:pic>
        <p:nvPicPr>
          <p:cNvPr id="4" name="圖片 3"/>
          <p:cNvPicPr>
            <a:picLocks noChangeAspect="1"/>
          </p:cNvPicPr>
          <p:nvPr/>
        </p:nvPicPr>
        <p:blipFill>
          <a:blip r:embed="rId6"/>
          <a:stretch>
            <a:fillRect/>
          </a:stretch>
        </p:blipFill>
        <p:spPr>
          <a:xfrm>
            <a:off x="2771800" y="2276872"/>
            <a:ext cx="3499618" cy="3312556"/>
          </a:xfrm>
          <a:prstGeom prst="rect">
            <a:avLst/>
          </a:prstGeom>
          <a:ln>
            <a:solidFill>
              <a:schemeClr val="tx1"/>
            </a:solidFill>
          </a:ln>
        </p:spPr>
      </p:pic>
      <p:sp>
        <p:nvSpPr>
          <p:cNvPr id="11" name="向右箭號 10"/>
          <p:cNvSpPr/>
          <p:nvPr/>
        </p:nvSpPr>
        <p:spPr bwMode="auto">
          <a:xfrm>
            <a:off x="6350562" y="3991245"/>
            <a:ext cx="432048" cy="379579"/>
          </a:xfrm>
          <a:prstGeom prst="rightArrow">
            <a:avLst/>
          </a:prstGeom>
          <a:solidFill>
            <a:srgbClr val="FF0000"/>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2" name="直線圖說文字 1 11"/>
          <p:cNvSpPr/>
          <p:nvPr/>
        </p:nvSpPr>
        <p:spPr bwMode="auto">
          <a:xfrm>
            <a:off x="8048723" y="4998110"/>
            <a:ext cx="983849" cy="347496"/>
          </a:xfrm>
          <a:prstGeom prst="borderCallout1">
            <a:avLst>
              <a:gd name="adj1" fmla="val -6465"/>
              <a:gd name="adj2" fmla="val 51211"/>
              <a:gd name="adj3" fmla="val -133379"/>
              <a:gd name="adj4" fmla="val 20422"/>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3" name="文字方塊 12"/>
          <p:cNvSpPr txBox="1"/>
          <p:nvPr/>
        </p:nvSpPr>
        <p:spPr>
          <a:xfrm>
            <a:off x="7972789" y="4998110"/>
            <a:ext cx="1135715"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輸出</a:t>
            </a:r>
            <a:r>
              <a:rPr lang="zh-TW" altLang="en-US" sz="1600" b="0" dirty="0">
                <a:latin typeface="標楷體" panose="03000509000000000000" pitchFamily="65" charset="-120"/>
                <a:ea typeface="標楷體" panose="03000509000000000000" pitchFamily="65" charset="-120"/>
              </a:rPr>
              <a:t>結果</a:t>
            </a:r>
          </a:p>
        </p:txBody>
      </p:sp>
      <p:sp>
        <p:nvSpPr>
          <p:cNvPr id="14" name="直線圖說文字 1 13"/>
          <p:cNvSpPr/>
          <p:nvPr/>
        </p:nvSpPr>
        <p:spPr bwMode="auto">
          <a:xfrm>
            <a:off x="543478" y="1399677"/>
            <a:ext cx="983849" cy="347496"/>
          </a:xfrm>
          <a:prstGeom prst="borderCallout1">
            <a:avLst>
              <a:gd name="adj1" fmla="val 107164"/>
              <a:gd name="adj2" fmla="val 41706"/>
              <a:gd name="adj3" fmla="val 425794"/>
              <a:gd name="adj4" fmla="val 38376"/>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5" name="文字方塊 14"/>
          <p:cNvSpPr txBox="1"/>
          <p:nvPr/>
        </p:nvSpPr>
        <p:spPr>
          <a:xfrm>
            <a:off x="467544" y="1399677"/>
            <a:ext cx="1135715"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宣告</a:t>
            </a:r>
            <a:r>
              <a:rPr lang="en-US" altLang="zh-TW" sz="1600" b="0" dirty="0" smtClean="0">
                <a:latin typeface="標楷體" panose="03000509000000000000" pitchFamily="65" charset="-120"/>
                <a:ea typeface="標楷體" panose="03000509000000000000" pitchFamily="65" charset="-120"/>
              </a:rPr>
              <a:t>car1</a:t>
            </a:r>
            <a:endParaRPr lang="zh-TW" altLang="en-US" sz="1600" b="0" dirty="0">
              <a:latin typeface="標楷體" panose="03000509000000000000" pitchFamily="65" charset="-120"/>
              <a:ea typeface="標楷體" panose="03000509000000000000" pitchFamily="65" charset="-120"/>
            </a:endParaRPr>
          </a:p>
        </p:txBody>
      </p:sp>
      <p:sp>
        <p:nvSpPr>
          <p:cNvPr id="16" name="直線圖說文字 1 15"/>
          <p:cNvSpPr/>
          <p:nvPr/>
        </p:nvSpPr>
        <p:spPr bwMode="auto">
          <a:xfrm>
            <a:off x="1751415" y="1408619"/>
            <a:ext cx="2283916" cy="347496"/>
          </a:xfrm>
          <a:prstGeom prst="borderCallout1">
            <a:avLst>
              <a:gd name="adj1" fmla="val 107164"/>
              <a:gd name="adj2" fmla="val 12654"/>
              <a:gd name="adj3" fmla="val 464666"/>
              <a:gd name="adj4" fmla="val -16121"/>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7" name="文字方塊 16"/>
          <p:cNvSpPr txBox="1"/>
          <p:nvPr/>
        </p:nvSpPr>
        <p:spPr>
          <a:xfrm>
            <a:off x="1675481" y="1408619"/>
            <a:ext cx="2429449"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建立新物件並指定給</a:t>
            </a:r>
            <a:r>
              <a:rPr lang="en-US" altLang="zh-TW" sz="1600" b="0" dirty="0" smtClean="0">
                <a:latin typeface="標楷體" panose="03000509000000000000" pitchFamily="65" charset="-120"/>
                <a:ea typeface="標楷體" panose="03000509000000000000" pitchFamily="65" charset="-120"/>
              </a:rPr>
              <a:t>car1</a:t>
            </a:r>
            <a:endParaRPr lang="zh-TW" altLang="en-US" sz="1600" b="0" dirty="0">
              <a:latin typeface="標楷體" panose="03000509000000000000" pitchFamily="65" charset="-120"/>
              <a:ea typeface="標楷體" panose="03000509000000000000" pitchFamily="65" charset="-120"/>
            </a:endParaRPr>
          </a:p>
        </p:txBody>
      </p:sp>
      <p:sp>
        <p:nvSpPr>
          <p:cNvPr id="18" name="直線圖說文字 1 17"/>
          <p:cNvSpPr/>
          <p:nvPr/>
        </p:nvSpPr>
        <p:spPr bwMode="auto">
          <a:xfrm>
            <a:off x="173832" y="6443540"/>
            <a:ext cx="983849" cy="347496"/>
          </a:xfrm>
          <a:prstGeom prst="borderCallout1">
            <a:avLst>
              <a:gd name="adj1" fmla="val -3474"/>
              <a:gd name="adj2" fmla="val 19528"/>
              <a:gd name="adj3" fmla="val -785246"/>
              <a:gd name="adj4" fmla="val 58443"/>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9" name="文字方塊 18"/>
          <p:cNvSpPr txBox="1"/>
          <p:nvPr/>
        </p:nvSpPr>
        <p:spPr>
          <a:xfrm>
            <a:off x="97898" y="6443540"/>
            <a:ext cx="1135715"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宣告</a:t>
            </a:r>
            <a:r>
              <a:rPr lang="en-US" altLang="zh-TW" sz="1600" b="0" dirty="0" smtClean="0">
                <a:latin typeface="標楷體" panose="03000509000000000000" pitchFamily="65" charset="-120"/>
                <a:ea typeface="標楷體" panose="03000509000000000000" pitchFamily="65" charset="-120"/>
              </a:rPr>
              <a:t>car2</a:t>
            </a:r>
            <a:endParaRPr lang="zh-TW" altLang="en-US" sz="1600" b="0" dirty="0">
              <a:latin typeface="標楷體" panose="03000509000000000000" pitchFamily="65" charset="-120"/>
              <a:ea typeface="標楷體" panose="03000509000000000000" pitchFamily="65" charset="-120"/>
            </a:endParaRPr>
          </a:p>
        </p:txBody>
      </p:sp>
      <p:sp>
        <p:nvSpPr>
          <p:cNvPr id="20" name="直線圖說文字 1 19"/>
          <p:cNvSpPr/>
          <p:nvPr/>
        </p:nvSpPr>
        <p:spPr bwMode="auto">
          <a:xfrm>
            <a:off x="1527327" y="6443540"/>
            <a:ext cx="1804612" cy="347496"/>
          </a:xfrm>
          <a:prstGeom prst="borderCallout1">
            <a:avLst>
              <a:gd name="adj1" fmla="val -484"/>
              <a:gd name="adj2" fmla="val 8027"/>
              <a:gd name="adj3" fmla="val -671618"/>
              <a:gd name="adj4" fmla="val -30239"/>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21" name="文字方塊 20"/>
          <p:cNvSpPr txBox="1"/>
          <p:nvPr/>
        </p:nvSpPr>
        <p:spPr>
          <a:xfrm>
            <a:off x="1427987" y="6432737"/>
            <a:ext cx="1952554"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將</a:t>
            </a:r>
            <a:r>
              <a:rPr lang="en-US" altLang="zh-TW" sz="1600" b="0" dirty="0" smtClean="0">
                <a:latin typeface="標楷體" panose="03000509000000000000" pitchFamily="65" charset="-120"/>
                <a:ea typeface="標楷體" panose="03000509000000000000" pitchFamily="65" charset="-120"/>
              </a:rPr>
              <a:t>car1</a:t>
            </a:r>
            <a:r>
              <a:rPr lang="zh-TW" altLang="en-US" sz="1600" b="0" dirty="0" smtClean="0">
                <a:latin typeface="標楷體" panose="03000509000000000000" pitchFamily="65" charset="-120"/>
                <a:ea typeface="標楷體" panose="03000509000000000000" pitchFamily="65" charset="-120"/>
              </a:rPr>
              <a:t>指定給</a:t>
            </a:r>
            <a:r>
              <a:rPr lang="en-US" altLang="zh-TW" sz="1600" b="0" dirty="0" smtClean="0">
                <a:latin typeface="標楷體" panose="03000509000000000000" pitchFamily="65" charset="-120"/>
                <a:ea typeface="標楷體" panose="03000509000000000000" pitchFamily="65" charset="-120"/>
              </a:rPr>
              <a:t>car2</a:t>
            </a:r>
            <a:endParaRPr lang="zh-TW" altLang="en-US" sz="1600" b="0" dirty="0">
              <a:latin typeface="標楷體" panose="03000509000000000000" pitchFamily="65" charset="-120"/>
              <a:ea typeface="標楷體" panose="03000509000000000000" pitchFamily="65" charset="-120"/>
            </a:endParaRPr>
          </a:p>
        </p:txBody>
      </p:sp>
      <p:sp>
        <p:nvSpPr>
          <p:cNvPr id="24" name="直線圖說文字 1 23"/>
          <p:cNvSpPr/>
          <p:nvPr/>
        </p:nvSpPr>
        <p:spPr bwMode="auto">
          <a:xfrm>
            <a:off x="3650849" y="6213432"/>
            <a:ext cx="1353199" cy="347496"/>
          </a:xfrm>
          <a:prstGeom prst="borderCallout1">
            <a:avLst>
              <a:gd name="adj1" fmla="val 50350"/>
              <a:gd name="adj2" fmla="val -540"/>
              <a:gd name="adj3" fmla="val -288870"/>
              <a:gd name="adj4" fmla="val -127503"/>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25" name="文字方塊 24"/>
          <p:cNvSpPr txBox="1"/>
          <p:nvPr/>
        </p:nvSpPr>
        <p:spPr>
          <a:xfrm>
            <a:off x="3574915" y="6213432"/>
            <a:ext cx="1497217"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變更</a:t>
            </a:r>
            <a:r>
              <a:rPr lang="en-US" altLang="zh-TW" sz="1600" b="0" dirty="0" smtClean="0">
                <a:latin typeface="標楷體" panose="03000509000000000000" pitchFamily="65" charset="-120"/>
                <a:ea typeface="標楷體" panose="03000509000000000000" pitchFamily="65" charset="-120"/>
              </a:rPr>
              <a:t>car1</a:t>
            </a:r>
            <a:r>
              <a:rPr lang="zh-TW" altLang="en-US" sz="1600" b="0" dirty="0" smtClean="0">
                <a:latin typeface="標楷體" panose="03000509000000000000" pitchFamily="65" charset="-120"/>
                <a:ea typeface="標楷體" panose="03000509000000000000" pitchFamily="65" charset="-120"/>
              </a:rPr>
              <a:t>物件</a:t>
            </a:r>
            <a:endParaRPr lang="zh-TW" altLang="en-US" sz="1600" b="0" dirty="0">
              <a:latin typeface="標楷體" panose="03000509000000000000" pitchFamily="65" charset="-120"/>
              <a:ea typeface="標楷體" panose="03000509000000000000" pitchFamily="65" charset="-120"/>
            </a:endParaRPr>
          </a:p>
        </p:txBody>
      </p:sp>
      <p:sp>
        <p:nvSpPr>
          <p:cNvPr id="9" name="流程圖: 程序 8"/>
          <p:cNvSpPr/>
          <p:nvPr/>
        </p:nvSpPr>
        <p:spPr bwMode="auto">
          <a:xfrm>
            <a:off x="6960216" y="4390697"/>
            <a:ext cx="1012573" cy="607413"/>
          </a:xfrm>
          <a:prstGeom prst="flowChartProcess">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27" name="直線圖說文字 1 26"/>
          <p:cNvSpPr/>
          <p:nvPr/>
        </p:nvSpPr>
        <p:spPr bwMode="auto">
          <a:xfrm>
            <a:off x="5935973" y="5399623"/>
            <a:ext cx="2353978" cy="1361207"/>
          </a:xfrm>
          <a:prstGeom prst="borderCallout1">
            <a:avLst>
              <a:gd name="adj1" fmla="val -2648"/>
              <a:gd name="adj2" fmla="val 53418"/>
              <a:gd name="adj3" fmla="val -28035"/>
              <a:gd name="adj4" fmla="val 57943"/>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28" name="文字方塊 27"/>
          <p:cNvSpPr txBox="1"/>
          <p:nvPr/>
        </p:nvSpPr>
        <p:spPr>
          <a:xfrm>
            <a:off x="5919184" y="5418506"/>
            <a:ext cx="2476710" cy="1323439"/>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lgn="l">
              <a:defRPr/>
            </a:pPr>
            <a:r>
              <a:rPr lang="zh-TW" altLang="en-US" sz="1600" b="0" dirty="0" smtClean="0">
                <a:latin typeface="標楷體" panose="03000509000000000000" pitchFamily="65" charset="-120"/>
                <a:ea typeface="標楷體" panose="03000509000000000000" pitchFamily="65" charset="-120"/>
              </a:rPr>
              <a:t>我們將</a:t>
            </a:r>
            <a:r>
              <a:rPr lang="en-US" altLang="zh-TW" sz="1600" b="0" dirty="0">
                <a:latin typeface="標楷體" panose="03000509000000000000" pitchFamily="65" charset="-120"/>
                <a:ea typeface="標楷體" panose="03000509000000000000" pitchFamily="65" charset="-120"/>
              </a:rPr>
              <a:t>car1</a:t>
            </a:r>
            <a:r>
              <a:rPr lang="zh-TW" altLang="en-US" sz="1600" b="0" dirty="0">
                <a:latin typeface="標楷體" panose="03000509000000000000" pitchFamily="65" charset="-120"/>
                <a:ea typeface="標楷體" panose="03000509000000000000" pitchFamily="65" charset="-120"/>
              </a:rPr>
              <a:t>指定給</a:t>
            </a:r>
            <a:r>
              <a:rPr lang="en-US" altLang="zh-TW" sz="1600" b="0" dirty="0">
                <a:latin typeface="標楷體" panose="03000509000000000000" pitchFamily="65" charset="-120"/>
                <a:ea typeface="標楷體" panose="03000509000000000000" pitchFamily="65" charset="-120"/>
              </a:rPr>
              <a:t>car2</a:t>
            </a:r>
            <a:endParaRPr lang="zh-TW" altLang="en-US" sz="1600" b="0" dirty="0" smtClean="0">
              <a:latin typeface="標楷體" panose="03000509000000000000" pitchFamily="65" charset="-120"/>
              <a:ea typeface="標楷體" panose="03000509000000000000" pitchFamily="65" charset="-120"/>
            </a:endParaRPr>
          </a:p>
          <a:p>
            <a:pPr algn="l">
              <a:defRPr/>
            </a:pPr>
            <a:r>
              <a:rPr lang="zh-TW" altLang="en-US" sz="1600" b="0" dirty="0" smtClean="0">
                <a:latin typeface="標楷體" panose="03000509000000000000" pitchFamily="65" charset="-120"/>
                <a:ea typeface="標楷體" panose="03000509000000000000" pitchFamily="65" charset="-120"/>
              </a:rPr>
              <a:t>後</a:t>
            </a:r>
            <a:r>
              <a:rPr lang="en-US" altLang="zh-TW" sz="1600" b="0" dirty="0" smtClean="0">
                <a:latin typeface="標楷體" panose="03000509000000000000" pitchFamily="65" charset="-120"/>
                <a:ea typeface="標楷體" panose="03000509000000000000" pitchFamily="65" charset="-120"/>
              </a:rPr>
              <a:t>car2</a:t>
            </a:r>
            <a:r>
              <a:rPr lang="zh-TW" altLang="en-US" sz="1600" b="0" dirty="0" smtClean="0">
                <a:latin typeface="標楷體" panose="03000509000000000000" pitchFamily="65" charset="-120"/>
                <a:ea typeface="標楷體" panose="03000509000000000000" pitchFamily="65" charset="-120"/>
              </a:rPr>
              <a:t>會隨著</a:t>
            </a:r>
            <a:r>
              <a:rPr lang="en-US" altLang="zh-TW" sz="1600" b="0" dirty="0" smtClean="0">
                <a:latin typeface="標楷體" panose="03000509000000000000" pitchFamily="65" charset="-120"/>
                <a:ea typeface="標楷體" panose="03000509000000000000" pitchFamily="65" charset="-120"/>
              </a:rPr>
              <a:t>car1</a:t>
            </a:r>
            <a:r>
              <a:rPr lang="zh-TW" altLang="en-US" sz="1600" b="0" dirty="0" smtClean="0">
                <a:latin typeface="標楷體" panose="03000509000000000000" pitchFamily="65" charset="-120"/>
                <a:ea typeface="標楷體" panose="03000509000000000000" pitchFamily="65" charset="-120"/>
              </a:rPr>
              <a:t>改變，這表示說</a:t>
            </a:r>
            <a:r>
              <a:rPr lang="zh-TW" altLang="en-US" sz="1600" b="0" dirty="0" smtClean="0">
                <a:solidFill>
                  <a:srgbClr val="FF0000"/>
                </a:solidFill>
                <a:latin typeface="標楷體" panose="03000509000000000000" pitchFamily="65" charset="-120"/>
                <a:ea typeface="標楷體" panose="03000509000000000000" pitchFamily="65" charset="-120"/>
              </a:rPr>
              <a:t>並沒有存在兩個物件</a:t>
            </a:r>
            <a:r>
              <a:rPr lang="zh-TW" altLang="en-US" sz="1600" b="0" dirty="0" smtClean="0">
                <a:latin typeface="標楷體" panose="03000509000000000000" pitchFamily="65" charset="-120"/>
                <a:ea typeface="標楷體" panose="03000509000000000000" pitchFamily="65" charset="-120"/>
              </a:rPr>
              <a:t>，而是</a:t>
            </a:r>
            <a:r>
              <a:rPr lang="en-US" altLang="zh-TW" sz="1600" b="0" dirty="0" smtClean="0">
                <a:solidFill>
                  <a:srgbClr val="FF0000"/>
                </a:solidFill>
                <a:latin typeface="標楷體" panose="03000509000000000000" pitchFamily="65" charset="-120"/>
                <a:ea typeface="標楷體" panose="03000509000000000000" pitchFamily="65" charset="-120"/>
              </a:rPr>
              <a:t>car1</a:t>
            </a:r>
            <a:r>
              <a:rPr lang="zh-TW" altLang="en-US" sz="1600" b="0" dirty="0" smtClean="0">
                <a:solidFill>
                  <a:srgbClr val="FF0000"/>
                </a:solidFill>
                <a:latin typeface="標楷體" panose="03000509000000000000" pitchFamily="65" charset="-120"/>
                <a:ea typeface="標楷體" panose="03000509000000000000" pitchFamily="65" charset="-120"/>
              </a:rPr>
              <a:t>和</a:t>
            </a:r>
            <a:r>
              <a:rPr lang="en-US" altLang="zh-TW" sz="1600" b="0" dirty="0" smtClean="0">
                <a:solidFill>
                  <a:srgbClr val="FF0000"/>
                </a:solidFill>
                <a:latin typeface="標楷體" panose="03000509000000000000" pitchFamily="65" charset="-120"/>
                <a:ea typeface="標楷體" panose="03000509000000000000" pitchFamily="65" charset="-120"/>
              </a:rPr>
              <a:t>car2</a:t>
            </a:r>
            <a:r>
              <a:rPr lang="zh-TW" altLang="en-US" sz="1600" b="0" dirty="0" smtClean="0">
                <a:solidFill>
                  <a:srgbClr val="FF0000"/>
                </a:solidFill>
                <a:latin typeface="標楷體" panose="03000509000000000000" pitchFamily="65" charset="-120"/>
                <a:ea typeface="標楷體" panose="03000509000000000000" pitchFamily="65" charset="-120"/>
              </a:rPr>
              <a:t>指向同一個車子物件</a:t>
            </a:r>
            <a:endParaRPr lang="zh-TW" altLang="en-US" sz="1600" b="0" dirty="0">
              <a:solidFill>
                <a:srgbClr val="FF0000"/>
              </a:solidFill>
              <a:latin typeface="標楷體" panose="03000509000000000000" pitchFamily="65" charset="-120"/>
              <a:ea typeface="標楷體" panose="03000509000000000000" pitchFamily="65" charset="-120"/>
            </a:endParaRPr>
          </a:p>
        </p:txBody>
      </p:sp>
      <p:pic>
        <p:nvPicPr>
          <p:cNvPr id="2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10674" y="909919"/>
            <a:ext cx="2993858" cy="1294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13673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3.3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類別的應用方式</a:t>
            </a:r>
            <a:endParaRPr lang="zh-TW" altLang="en-US" dirty="0" smtClean="0">
              <a:ea typeface="標楷體" panose="03000509000000000000" pitchFamily="65" charset="-120"/>
              <a:cs typeface="Times New Roman" panose="02020603050405020304" pitchFamily="18" charset="0"/>
            </a:endParaRPr>
          </a:p>
        </p:txBody>
      </p:sp>
      <p:sp>
        <p:nvSpPr>
          <p:cNvPr id="37892" name="頁尾版面配置區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r>
              <a:rPr lang="en-US" altLang="zh-TW" smtClean="0">
                <a:latin typeface="Courier New" panose="02070309020205020404" pitchFamily="49" charset="0"/>
              </a:rPr>
              <a:t>NTUT MMS LAB</a:t>
            </a:r>
          </a:p>
        </p:txBody>
      </p:sp>
      <p:sp>
        <p:nvSpPr>
          <p:cNvPr id="37893"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fld id="{F0C956EF-F72B-4FB1-B280-6958A12928AA}" type="slidenum">
              <a:rPr lang="en-US" altLang="zh-TW">
                <a:latin typeface="Courier New" panose="02070309020205020404" pitchFamily="49" charset="0"/>
              </a:rPr>
              <a:pPr eaLnBrk="1" hangingPunct="1"/>
              <a:t>46</a:t>
            </a:fld>
            <a:endParaRPr lang="en-US" altLang="zh-TW">
              <a:latin typeface="Courier New" panose="02070309020205020404" pitchFamily="49" charset="0"/>
            </a:endParaRPr>
          </a:p>
        </p:txBody>
      </p:sp>
      <p:sp>
        <p:nvSpPr>
          <p:cNvPr id="6" name="內容版面配置區 2"/>
          <p:cNvSpPr>
            <a:spLocks noGrp="1"/>
          </p:cNvSpPr>
          <p:nvPr>
            <p:ph idx="1"/>
          </p:nvPr>
        </p:nvSpPr>
        <p:spPr>
          <a:xfrm>
            <a:off x="192088" y="921276"/>
            <a:ext cx="8856662" cy="5318125"/>
          </a:xfrm>
        </p:spPr>
        <p:txBody>
          <a:bodyPr/>
          <a:lstStyle/>
          <a:p>
            <a:pPr>
              <a:lnSpc>
                <a:spcPts val="3360"/>
              </a:lnSpc>
              <a:buBlip>
                <a:blip r:embed="rId3"/>
              </a:buBlip>
              <a:defRPr/>
            </a:pPr>
            <a:r>
              <a:rPr lang="zh-TW" altLang="en-US" b="1" dirty="0">
                <a:latin typeface="Times New Roman" pitchFamily="18" charset="0"/>
                <a:ea typeface="標楷體" pitchFamily="65" charset="-120"/>
                <a:cs typeface="Times New Roman" pitchFamily="18" charset="0"/>
              </a:rPr>
              <a:t>類別型態的</a:t>
            </a:r>
            <a:r>
              <a:rPr lang="zh-TW" altLang="en-US" b="1" dirty="0" smtClean="0">
                <a:latin typeface="Times New Roman" pitchFamily="18" charset="0"/>
                <a:ea typeface="標楷體" pitchFamily="65" charset="-120"/>
                <a:cs typeface="Times New Roman" pitchFamily="18" charset="0"/>
              </a:rPr>
              <a:t>變數</a:t>
            </a:r>
            <a:r>
              <a:rPr lang="en-US" altLang="zh-TW" b="1" dirty="0" smtClean="0">
                <a:latin typeface="Times New Roman" pitchFamily="18" charset="0"/>
                <a:ea typeface="標楷體" pitchFamily="65" charset="-120"/>
                <a:cs typeface="Times New Roman" pitchFamily="18" charset="0"/>
              </a:rPr>
              <a:t>(3/4</a:t>
            </a:r>
            <a:r>
              <a:rPr lang="en-US" altLang="zh-TW" b="1" dirty="0">
                <a:latin typeface="Times New Roman" pitchFamily="18" charset="0"/>
                <a:ea typeface="標楷體" pitchFamily="65" charset="-120"/>
                <a:cs typeface="Times New Roman" pitchFamily="18" charset="0"/>
              </a:rPr>
              <a:t>)</a:t>
            </a:r>
            <a:endParaRPr lang="zh-TW" altLang="en-US" b="1" dirty="0">
              <a:latin typeface="Times New Roman" pitchFamily="18" charset="0"/>
              <a:ea typeface="標楷體" pitchFamily="65" charset="-120"/>
              <a:cs typeface="Times New Roman" pitchFamily="18" charset="0"/>
            </a:endParaRPr>
          </a:p>
          <a:p>
            <a:pPr marL="0" indent="0">
              <a:lnSpc>
                <a:spcPts val="3360"/>
              </a:lnSpc>
              <a:buNone/>
              <a:defRPr/>
            </a:pPr>
            <a:r>
              <a:rPr lang="zh-TW" altLang="en-US" sz="2000" dirty="0" smtClean="0">
                <a:solidFill>
                  <a:srgbClr val="FF0000"/>
                </a:solidFill>
                <a:latin typeface="Times New Roman" pitchFamily="18" charset="0"/>
                <a:ea typeface="標楷體" pitchFamily="65" charset="-120"/>
                <a:cs typeface="Times New Roman" pitchFamily="18" charset="0"/>
              </a:rPr>
              <a:t>        指定 </a:t>
            </a:r>
            <a:r>
              <a:rPr lang="en-US" altLang="zh-TW" sz="2000" dirty="0">
                <a:solidFill>
                  <a:srgbClr val="FF0000"/>
                </a:solidFill>
                <a:latin typeface="Times New Roman" pitchFamily="18" charset="0"/>
                <a:ea typeface="標楷體" pitchFamily="65" charset="-120"/>
                <a:cs typeface="Times New Roman" pitchFamily="18" charset="0"/>
              </a:rPr>
              <a:t>null </a:t>
            </a:r>
            <a:r>
              <a:rPr lang="zh-TW" altLang="en-US" sz="2000" dirty="0">
                <a:solidFill>
                  <a:srgbClr val="FF0000"/>
                </a:solidFill>
                <a:latin typeface="Times New Roman" pitchFamily="18" charset="0"/>
                <a:ea typeface="標楷體" pitchFamily="65" charset="-120"/>
                <a:cs typeface="Times New Roman" pitchFamily="18" charset="0"/>
              </a:rPr>
              <a:t>後，變數 </a:t>
            </a:r>
            <a:r>
              <a:rPr lang="en-US" altLang="zh-TW" sz="2000" dirty="0">
                <a:solidFill>
                  <a:srgbClr val="FF0000"/>
                </a:solidFill>
                <a:latin typeface="Times New Roman" pitchFamily="18" charset="0"/>
                <a:ea typeface="標楷體" pitchFamily="65" charset="-120"/>
                <a:cs typeface="Times New Roman" pitchFamily="18" charset="0"/>
              </a:rPr>
              <a:t>car1 </a:t>
            </a:r>
            <a:r>
              <a:rPr lang="zh-TW" altLang="en-US" sz="2000" dirty="0">
                <a:solidFill>
                  <a:srgbClr val="FF0000"/>
                </a:solidFill>
                <a:latin typeface="Times New Roman" pitchFamily="18" charset="0"/>
                <a:ea typeface="標楷體" pitchFamily="65" charset="-120"/>
                <a:cs typeface="Times New Roman" pitchFamily="18" charset="0"/>
              </a:rPr>
              <a:t>就不再指向任何一個物件</a:t>
            </a:r>
            <a:r>
              <a:rPr lang="zh-TW" altLang="en-US" sz="2000" dirty="0">
                <a:latin typeface="Times New Roman" pitchFamily="18" charset="0"/>
                <a:ea typeface="標楷體" pitchFamily="65" charset="-120"/>
                <a:cs typeface="Times New Roman" pitchFamily="18" charset="0"/>
              </a:rPr>
              <a:t>。經過這樣的設定後，某個物件不再被任何物件參考到，則</a:t>
            </a:r>
            <a:r>
              <a:rPr lang="en-US" altLang="zh-TW" sz="2000" dirty="0">
                <a:latin typeface="Times New Roman" pitchFamily="18" charset="0"/>
                <a:ea typeface="標楷體" pitchFamily="65" charset="-120"/>
                <a:cs typeface="Times New Roman" pitchFamily="18" charset="0"/>
              </a:rPr>
              <a:t>Java</a:t>
            </a:r>
            <a:r>
              <a:rPr lang="zh-TW" altLang="en-US" sz="2000" dirty="0">
                <a:latin typeface="Times New Roman" pitchFamily="18" charset="0"/>
                <a:ea typeface="標楷體" pitchFamily="65" charset="-120"/>
                <a:cs typeface="Times New Roman" pitchFamily="18" charset="0"/>
              </a:rPr>
              <a:t>會認為該物件已經準備被廢棄，並使用</a:t>
            </a:r>
            <a:r>
              <a:rPr lang="zh-TW" altLang="en-US" sz="2000" dirty="0">
                <a:solidFill>
                  <a:srgbClr val="FF0000"/>
                </a:solidFill>
                <a:latin typeface="Times New Roman" pitchFamily="18" charset="0"/>
                <a:ea typeface="標楷體" pitchFamily="65" charset="-120"/>
                <a:cs typeface="Times New Roman" pitchFamily="18" charset="0"/>
              </a:rPr>
              <a:t>垃圾回收</a:t>
            </a:r>
            <a:r>
              <a:rPr lang="en-US" altLang="zh-TW" sz="2000" dirty="0">
                <a:solidFill>
                  <a:srgbClr val="FF0000"/>
                </a:solidFill>
                <a:latin typeface="Times New Roman" pitchFamily="18" charset="0"/>
                <a:ea typeface="標楷體" pitchFamily="65" charset="-120"/>
                <a:cs typeface="Times New Roman" pitchFamily="18" charset="0"/>
              </a:rPr>
              <a:t>(garbage collection)</a:t>
            </a:r>
            <a:r>
              <a:rPr lang="zh-TW" altLang="en-US" sz="2000" dirty="0">
                <a:latin typeface="Times New Roman" pitchFamily="18" charset="0"/>
                <a:ea typeface="標楷體" pitchFamily="65" charset="-120"/>
                <a:cs typeface="Times New Roman" pitchFamily="18" charset="0"/>
              </a:rPr>
              <a:t>的程序來處理這樣的工作。</a:t>
            </a:r>
          </a:p>
          <a:p>
            <a:pPr marL="0" indent="0">
              <a:buFontTx/>
              <a:buNone/>
              <a:defRPr/>
            </a:pPr>
            <a:endParaRPr lang="zh-TW" altLang="en-US" sz="2000" b="1" dirty="0">
              <a:solidFill>
                <a:srgbClr val="002060"/>
              </a:solidFill>
              <a:latin typeface="Times New Roman" pitchFamily="18" charset="0"/>
              <a:ea typeface="標楷體" pitchFamily="65" charset="-120"/>
              <a:cs typeface="Times New Roman" pitchFamily="18" charset="0"/>
            </a:endParaRPr>
          </a:p>
          <a:p>
            <a:pPr>
              <a:defRPr/>
            </a:pPr>
            <a:endParaRPr lang="zh-TW" altLang="en-US" dirty="0"/>
          </a:p>
        </p:txBody>
      </p:sp>
      <p:pic>
        <p:nvPicPr>
          <p:cNvPr id="3789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192" y="2950531"/>
            <a:ext cx="3816350" cy="164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7896" name="群組 17"/>
          <p:cNvGrpSpPr>
            <a:grpSpLocks/>
          </p:cNvGrpSpPr>
          <p:nvPr/>
        </p:nvGrpSpPr>
        <p:grpSpPr bwMode="auto">
          <a:xfrm>
            <a:off x="6976600" y="3140968"/>
            <a:ext cx="508000" cy="503237"/>
            <a:chOff x="3844821" y="3495489"/>
            <a:chExt cx="507307" cy="504056"/>
          </a:xfrm>
        </p:grpSpPr>
        <p:cxnSp>
          <p:nvCxnSpPr>
            <p:cNvPr id="37901" name="直線接點 13"/>
            <p:cNvCxnSpPr>
              <a:cxnSpLocks noChangeShapeType="1"/>
            </p:cNvCxnSpPr>
            <p:nvPr/>
          </p:nvCxnSpPr>
          <p:spPr bwMode="auto">
            <a:xfrm>
              <a:off x="3844821" y="3495489"/>
              <a:ext cx="507307" cy="504056"/>
            </a:xfrm>
            <a:prstGeom prst="line">
              <a:avLst/>
            </a:prstGeom>
            <a:noFill/>
            <a:ln w="31750" cap="sq" algn="ctr">
              <a:solidFill>
                <a:srgbClr val="FF0000"/>
              </a:solidFill>
              <a:round/>
              <a:headEnd/>
              <a:tailEnd/>
            </a:ln>
            <a:extLst>
              <a:ext uri="{909E8E84-426E-40DD-AFC4-6F175D3DCCD1}">
                <a14:hiddenFill xmlns:a14="http://schemas.microsoft.com/office/drawing/2010/main">
                  <a:noFill/>
                </a14:hiddenFill>
              </a:ext>
            </a:extLst>
          </p:spPr>
        </p:cxnSp>
        <p:cxnSp>
          <p:nvCxnSpPr>
            <p:cNvPr id="37902" name="直線接點 15"/>
            <p:cNvCxnSpPr>
              <a:cxnSpLocks noChangeShapeType="1"/>
            </p:cNvCxnSpPr>
            <p:nvPr/>
          </p:nvCxnSpPr>
          <p:spPr bwMode="auto">
            <a:xfrm flipV="1">
              <a:off x="3844821" y="3501008"/>
              <a:ext cx="507307" cy="498537"/>
            </a:xfrm>
            <a:prstGeom prst="line">
              <a:avLst/>
            </a:prstGeom>
            <a:noFill/>
            <a:ln w="31750" cap="sq" algn="ctr">
              <a:solidFill>
                <a:srgbClr val="FF0000"/>
              </a:solidFill>
              <a:round/>
              <a:headEnd/>
              <a:tailEnd/>
            </a:ln>
            <a:extLst>
              <a:ext uri="{909E8E84-426E-40DD-AFC4-6F175D3DCCD1}">
                <a14:hiddenFill xmlns:a14="http://schemas.microsoft.com/office/drawing/2010/main">
                  <a:noFill/>
                </a14:hiddenFill>
              </a:ext>
            </a:extLst>
          </p:spPr>
        </p:cxnSp>
      </p:grpSp>
      <p:pic>
        <p:nvPicPr>
          <p:cNvPr id="2" name="圖片 1"/>
          <p:cNvPicPr>
            <a:picLocks noChangeAspect="1"/>
          </p:cNvPicPr>
          <p:nvPr/>
        </p:nvPicPr>
        <p:blipFill>
          <a:blip r:embed="rId5"/>
          <a:stretch>
            <a:fillRect/>
          </a:stretch>
        </p:blipFill>
        <p:spPr>
          <a:xfrm>
            <a:off x="772247" y="3074854"/>
            <a:ext cx="3489425" cy="3347223"/>
          </a:xfrm>
          <a:prstGeom prst="rect">
            <a:avLst/>
          </a:prstGeom>
          <a:ln>
            <a:solidFill>
              <a:schemeClr val="tx1"/>
            </a:solidFill>
          </a:ln>
        </p:spPr>
      </p:pic>
      <p:sp>
        <p:nvSpPr>
          <p:cNvPr id="17" name="直線圖說文字 1 16"/>
          <p:cNvSpPr/>
          <p:nvPr/>
        </p:nvSpPr>
        <p:spPr bwMode="auto">
          <a:xfrm>
            <a:off x="4356474" y="4784940"/>
            <a:ext cx="1843887" cy="584775"/>
          </a:xfrm>
          <a:prstGeom prst="borderCallout1">
            <a:avLst>
              <a:gd name="adj1" fmla="val 80603"/>
              <a:gd name="adj2" fmla="val -1198"/>
              <a:gd name="adj3" fmla="val 70965"/>
              <a:gd name="adj4" fmla="val -101301"/>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8" name="文字方塊 17"/>
          <p:cNvSpPr txBox="1"/>
          <p:nvPr/>
        </p:nvSpPr>
        <p:spPr>
          <a:xfrm>
            <a:off x="4341713" y="4800495"/>
            <a:ext cx="1919821" cy="584775"/>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en-US" altLang="zh-TW" sz="1600" b="0" dirty="0">
                <a:latin typeface="標楷體" panose="03000509000000000000" pitchFamily="65" charset="-120"/>
                <a:ea typeface="標楷體" panose="03000509000000000000" pitchFamily="65" charset="-120"/>
              </a:rPr>
              <a:t>car1 </a:t>
            </a:r>
            <a:r>
              <a:rPr lang="zh-TW" altLang="en-US" sz="1600" b="0" dirty="0">
                <a:latin typeface="標楷體" panose="03000509000000000000" pitchFamily="65" charset="-120"/>
                <a:ea typeface="標楷體" panose="03000509000000000000" pitchFamily="65" charset="-120"/>
              </a:rPr>
              <a:t>和 </a:t>
            </a:r>
            <a:r>
              <a:rPr lang="en-US" altLang="zh-TW" sz="1600" b="0" dirty="0">
                <a:latin typeface="標楷體" panose="03000509000000000000" pitchFamily="65" charset="-120"/>
                <a:ea typeface="標楷體" panose="03000509000000000000" pitchFamily="65" charset="-120"/>
              </a:rPr>
              <a:t>car2 </a:t>
            </a:r>
            <a:r>
              <a:rPr lang="zh-TW" altLang="en-US" sz="1600" b="0" dirty="0">
                <a:latin typeface="標楷體" panose="03000509000000000000" pitchFamily="65" charset="-120"/>
                <a:ea typeface="標楷體" panose="03000509000000000000" pitchFamily="65" charset="-120"/>
              </a:rPr>
              <a:t>指向同一個物件</a:t>
            </a:r>
          </a:p>
        </p:txBody>
      </p:sp>
      <p:sp>
        <p:nvSpPr>
          <p:cNvPr id="20" name="直線圖說文字 1 19"/>
          <p:cNvSpPr/>
          <p:nvPr/>
        </p:nvSpPr>
        <p:spPr bwMode="auto">
          <a:xfrm>
            <a:off x="4354869" y="5506303"/>
            <a:ext cx="1833007" cy="862108"/>
          </a:xfrm>
          <a:prstGeom prst="borderCallout1">
            <a:avLst>
              <a:gd name="adj1" fmla="val 48978"/>
              <a:gd name="adj2" fmla="val -1509"/>
              <a:gd name="adj3" fmla="val 6435"/>
              <a:gd name="adj4" fmla="val -106559"/>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21" name="文字方塊 20"/>
          <p:cNvSpPr txBox="1"/>
          <p:nvPr/>
        </p:nvSpPr>
        <p:spPr>
          <a:xfrm>
            <a:off x="4278935" y="5506303"/>
            <a:ext cx="1982599" cy="830997"/>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a:latin typeface="標楷體" panose="03000509000000000000" pitchFamily="65" charset="-120"/>
                <a:ea typeface="標楷體" panose="03000509000000000000" pitchFamily="65" charset="-120"/>
              </a:rPr>
              <a:t>即使把</a:t>
            </a:r>
            <a:r>
              <a:rPr lang="en-US" altLang="zh-TW" sz="1600" b="0" dirty="0">
                <a:latin typeface="標楷體" panose="03000509000000000000" pitchFamily="65" charset="-120"/>
                <a:ea typeface="標楷體" panose="03000509000000000000" pitchFamily="65" charset="-120"/>
              </a:rPr>
              <a:t>car1</a:t>
            </a:r>
            <a:r>
              <a:rPr lang="zh-TW" altLang="en-US" sz="1600" b="0" dirty="0">
                <a:latin typeface="標楷體" panose="03000509000000000000" pitchFamily="65" charset="-120"/>
                <a:ea typeface="標楷體" panose="03000509000000000000" pitchFamily="65" charset="-120"/>
              </a:rPr>
              <a:t>指向</a:t>
            </a:r>
            <a:r>
              <a:rPr lang="en-US" altLang="zh-TW" sz="1600" b="0" dirty="0">
                <a:latin typeface="標楷體" panose="03000509000000000000" pitchFamily="65" charset="-120"/>
                <a:ea typeface="標楷體" panose="03000509000000000000" pitchFamily="65" charset="-120"/>
              </a:rPr>
              <a:t>null</a:t>
            </a:r>
            <a:r>
              <a:rPr lang="zh-TW" altLang="en-US" sz="1600" b="0" dirty="0">
                <a:latin typeface="標楷體" panose="03000509000000000000" pitchFamily="65" charset="-120"/>
                <a:ea typeface="標楷體" panose="03000509000000000000" pitchFamily="65" charset="-120"/>
              </a:rPr>
              <a:t>，</a:t>
            </a:r>
            <a:r>
              <a:rPr lang="en-US" altLang="zh-TW" sz="1600" b="0" dirty="0">
                <a:latin typeface="標楷體" panose="03000509000000000000" pitchFamily="65" charset="-120"/>
                <a:ea typeface="標楷體" panose="03000509000000000000" pitchFamily="65" charset="-120"/>
              </a:rPr>
              <a:t>car2</a:t>
            </a:r>
            <a:r>
              <a:rPr lang="zh-TW" altLang="en-US" sz="1600" b="0" dirty="0">
                <a:latin typeface="標楷體" panose="03000509000000000000" pitchFamily="65" charset="-120"/>
                <a:ea typeface="標楷體" panose="03000509000000000000" pitchFamily="65" charset="-120"/>
              </a:rPr>
              <a:t>所指向的物件仍然存在</a:t>
            </a:r>
          </a:p>
        </p:txBody>
      </p:sp>
    </p:spTree>
    <p:extLst>
      <p:ext uri="{BB962C8B-B14F-4D97-AF65-F5344CB8AC3E}">
        <p14:creationId xmlns:p14="http://schemas.microsoft.com/office/powerpoint/2010/main" val="28358109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2"/>
          <p:cNvSpPr>
            <a:spLocks noGrp="1"/>
          </p:cNvSpPr>
          <p:nvPr>
            <p:ph idx="1"/>
          </p:nvPr>
        </p:nvSpPr>
        <p:spPr/>
        <p:txBody>
          <a:bodyPr/>
          <a:lstStyle/>
          <a:p>
            <a:pPr>
              <a:lnSpc>
                <a:spcPts val="3360"/>
              </a:lnSpc>
              <a:buBlip>
                <a:blip r:embed="rId3"/>
              </a:buBlip>
              <a:defRPr/>
            </a:pPr>
            <a:r>
              <a:rPr lang="zh-TW" altLang="en-US" b="1" dirty="0">
                <a:latin typeface="Times New Roman" pitchFamily="18" charset="0"/>
                <a:ea typeface="標楷體" pitchFamily="65" charset="-120"/>
                <a:cs typeface="Times New Roman" pitchFamily="18" charset="0"/>
              </a:rPr>
              <a:t>類別型態的</a:t>
            </a:r>
            <a:r>
              <a:rPr lang="zh-TW" altLang="en-US" b="1" dirty="0" smtClean="0">
                <a:latin typeface="Times New Roman" pitchFamily="18" charset="0"/>
                <a:ea typeface="標楷體" pitchFamily="65" charset="-120"/>
                <a:cs typeface="Times New Roman" pitchFamily="18" charset="0"/>
              </a:rPr>
              <a:t>變數</a:t>
            </a:r>
            <a:r>
              <a:rPr lang="en-US" altLang="zh-TW" b="1" dirty="0" smtClean="0">
                <a:latin typeface="Times New Roman" pitchFamily="18" charset="0"/>
                <a:ea typeface="標楷體" pitchFamily="65" charset="-120"/>
                <a:cs typeface="Times New Roman" pitchFamily="18" charset="0"/>
              </a:rPr>
              <a:t>(4/4</a:t>
            </a:r>
            <a:r>
              <a:rPr lang="en-US" altLang="zh-TW" b="1" dirty="0">
                <a:latin typeface="Times New Roman" pitchFamily="18" charset="0"/>
                <a:ea typeface="標楷體" pitchFamily="65" charset="-120"/>
                <a:cs typeface="Times New Roman" pitchFamily="18" charset="0"/>
              </a:rPr>
              <a:t>)</a:t>
            </a:r>
            <a:endParaRPr lang="zh-TW" altLang="en-US" b="1" dirty="0">
              <a:latin typeface="Times New Roman" pitchFamily="18" charset="0"/>
              <a:ea typeface="標楷體" pitchFamily="65" charset="-120"/>
              <a:cs typeface="Times New Roman" pitchFamily="18" charset="0"/>
            </a:endParaRPr>
          </a:p>
          <a:p>
            <a:pPr marL="0" indent="0">
              <a:lnSpc>
                <a:spcPts val="3360"/>
              </a:lnSpc>
              <a:buNone/>
              <a:defRPr/>
            </a:pPr>
            <a:r>
              <a:rPr lang="zh-TW" altLang="en-US" sz="2000" dirty="0" smtClean="0">
                <a:latin typeface="Times New Roman" pitchFamily="18" charset="0"/>
                <a:ea typeface="標楷體" pitchFamily="65" charset="-120"/>
                <a:cs typeface="Times New Roman" pitchFamily="18" charset="0"/>
              </a:rPr>
              <a:t>類別型態的變數也可以像基本型態的變數一樣可以做為方法和建構式的引數。</a:t>
            </a:r>
            <a:endParaRPr lang="zh-TW" altLang="en-US" sz="2000" dirty="0">
              <a:latin typeface="Times New Roman" pitchFamily="18" charset="0"/>
              <a:ea typeface="標楷體" pitchFamily="65" charset="-120"/>
              <a:cs typeface="Times New Roman" pitchFamily="18" charset="0"/>
            </a:endParaRPr>
          </a:p>
          <a:p>
            <a:pPr marL="0" indent="0">
              <a:lnSpc>
                <a:spcPct val="150000"/>
              </a:lnSpc>
              <a:buFontTx/>
              <a:buNone/>
              <a:defRPr/>
            </a:pPr>
            <a:endParaRPr lang="zh-TW" altLang="en-US" sz="2000" b="1" dirty="0">
              <a:solidFill>
                <a:srgbClr val="002060"/>
              </a:solidFill>
              <a:latin typeface="Times New Roman" pitchFamily="18" charset="0"/>
              <a:ea typeface="標楷體" pitchFamily="65" charset="-120"/>
              <a:cs typeface="Times New Roman" pitchFamily="18" charset="0"/>
            </a:endParaRPr>
          </a:p>
          <a:p>
            <a:pPr>
              <a:defRPr/>
            </a:pPr>
            <a:endParaRPr lang="zh-TW" altLang="en-US" dirty="0"/>
          </a:p>
        </p:txBody>
      </p:sp>
      <p:sp>
        <p:nvSpPr>
          <p:cNvPr id="38917"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3.3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類別的應用方式</a:t>
            </a:r>
            <a:endParaRPr lang="zh-TW" altLang="en-US" dirty="0" smtClean="0">
              <a:ea typeface="標楷體" panose="03000509000000000000" pitchFamily="65" charset="-120"/>
              <a:cs typeface="Times New Roman" panose="02020603050405020304" pitchFamily="18" charset="0"/>
            </a:endParaRPr>
          </a:p>
        </p:txBody>
      </p:sp>
      <p:sp>
        <p:nvSpPr>
          <p:cNvPr id="38918" name="頁尾版面配置區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r>
              <a:rPr lang="en-US" altLang="zh-TW" smtClean="0">
                <a:latin typeface="Courier New" panose="02070309020205020404" pitchFamily="49" charset="0"/>
              </a:rPr>
              <a:t>NTUT MMS LAB</a:t>
            </a:r>
          </a:p>
        </p:txBody>
      </p:sp>
      <p:sp>
        <p:nvSpPr>
          <p:cNvPr id="38919"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fld id="{40234C1D-595F-4493-8A89-D397943B009E}" type="slidenum">
              <a:rPr lang="en-US" altLang="zh-TW">
                <a:latin typeface="Courier New" panose="02070309020205020404" pitchFamily="49" charset="0"/>
              </a:rPr>
              <a:pPr eaLnBrk="1" hangingPunct="1"/>
              <a:t>47</a:t>
            </a:fld>
            <a:endParaRPr lang="en-US" altLang="zh-TW">
              <a:latin typeface="Courier New" panose="02070309020205020404" pitchFamily="49" charset="0"/>
            </a:endParaRPr>
          </a:p>
        </p:txBody>
      </p:sp>
      <p:pic>
        <p:nvPicPr>
          <p:cNvPr id="3" name="圖片 2"/>
          <p:cNvPicPr>
            <a:picLocks noChangeAspect="1"/>
          </p:cNvPicPr>
          <p:nvPr/>
        </p:nvPicPr>
        <p:blipFill>
          <a:blip r:embed="rId4"/>
          <a:stretch>
            <a:fillRect/>
          </a:stretch>
        </p:blipFill>
        <p:spPr>
          <a:xfrm>
            <a:off x="2917559" y="2105422"/>
            <a:ext cx="3253054" cy="4176316"/>
          </a:xfrm>
          <a:prstGeom prst="rect">
            <a:avLst/>
          </a:prstGeom>
          <a:ln>
            <a:solidFill>
              <a:schemeClr val="tx1"/>
            </a:solidFill>
          </a:ln>
        </p:spPr>
      </p:pic>
      <p:pic>
        <p:nvPicPr>
          <p:cNvPr id="4" name="圖片 3"/>
          <p:cNvPicPr>
            <a:picLocks noChangeAspect="1"/>
          </p:cNvPicPr>
          <p:nvPr/>
        </p:nvPicPr>
        <p:blipFill>
          <a:blip r:embed="rId5"/>
          <a:stretch>
            <a:fillRect/>
          </a:stretch>
        </p:blipFill>
        <p:spPr>
          <a:xfrm>
            <a:off x="6748940" y="3243952"/>
            <a:ext cx="2236316" cy="1893913"/>
          </a:xfrm>
          <a:prstGeom prst="rect">
            <a:avLst/>
          </a:prstGeom>
          <a:ln>
            <a:solidFill>
              <a:schemeClr val="tx1"/>
            </a:solidFill>
          </a:ln>
        </p:spPr>
      </p:pic>
      <p:sp>
        <p:nvSpPr>
          <p:cNvPr id="18" name="向右箭號 17"/>
          <p:cNvSpPr/>
          <p:nvPr/>
        </p:nvSpPr>
        <p:spPr bwMode="auto">
          <a:xfrm>
            <a:off x="6220731" y="4015831"/>
            <a:ext cx="432048" cy="379579"/>
          </a:xfrm>
          <a:prstGeom prst="rightArrow">
            <a:avLst/>
          </a:prstGeom>
          <a:solidFill>
            <a:srgbClr val="FF0000"/>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20" name="直線圖說文字 1 19"/>
          <p:cNvSpPr/>
          <p:nvPr/>
        </p:nvSpPr>
        <p:spPr bwMode="auto">
          <a:xfrm>
            <a:off x="8048723" y="4998110"/>
            <a:ext cx="983849" cy="347496"/>
          </a:xfrm>
          <a:prstGeom prst="borderCallout1">
            <a:avLst>
              <a:gd name="adj1" fmla="val -485"/>
              <a:gd name="adj2" fmla="val 36425"/>
              <a:gd name="adj3" fmla="val -79555"/>
              <a:gd name="adj4" fmla="val 13029"/>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21" name="文字方塊 20"/>
          <p:cNvSpPr txBox="1"/>
          <p:nvPr/>
        </p:nvSpPr>
        <p:spPr>
          <a:xfrm>
            <a:off x="7972789" y="4998110"/>
            <a:ext cx="1135715"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輸出</a:t>
            </a:r>
            <a:r>
              <a:rPr lang="zh-TW" altLang="en-US" sz="1600" b="0" dirty="0">
                <a:latin typeface="標楷體" panose="03000509000000000000" pitchFamily="65" charset="-120"/>
                <a:ea typeface="標楷體" panose="03000509000000000000" pitchFamily="65" charset="-120"/>
              </a:rPr>
              <a:t>結果</a:t>
            </a:r>
          </a:p>
        </p:txBody>
      </p:sp>
      <p:pic>
        <p:nvPicPr>
          <p:cNvPr id="5" name="圖片 4"/>
          <p:cNvPicPr>
            <a:picLocks noChangeAspect="1"/>
          </p:cNvPicPr>
          <p:nvPr/>
        </p:nvPicPr>
        <p:blipFill>
          <a:blip r:embed="rId6"/>
          <a:stretch>
            <a:fillRect/>
          </a:stretch>
        </p:blipFill>
        <p:spPr>
          <a:xfrm>
            <a:off x="92380" y="2419258"/>
            <a:ext cx="2752725" cy="3543300"/>
          </a:xfrm>
          <a:prstGeom prst="rect">
            <a:avLst/>
          </a:prstGeom>
        </p:spPr>
      </p:pic>
      <p:sp>
        <p:nvSpPr>
          <p:cNvPr id="24" name="直線圖說文字 1 23"/>
          <p:cNvSpPr/>
          <p:nvPr/>
        </p:nvSpPr>
        <p:spPr bwMode="auto">
          <a:xfrm>
            <a:off x="4620534" y="2347115"/>
            <a:ext cx="1391626" cy="584774"/>
          </a:xfrm>
          <a:prstGeom prst="borderCallout1">
            <a:avLst>
              <a:gd name="adj1" fmla="val 47358"/>
              <a:gd name="adj2" fmla="val -1090"/>
              <a:gd name="adj3" fmla="val 54137"/>
              <a:gd name="adj4" fmla="val -27055"/>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25" name="文字方塊 24"/>
          <p:cNvSpPr txBox="1"/>
          <p:nvPr/>
        </p:nvSpPr>
        <p:spPr>
          <a:xfrm>
            <a:off x="4537053" y="2347114"/>
            <a:ext cx="1588046" cy="584775"/>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使用類別型態變數作為欄位</a:t>
            </a:r>
            <a:endParaRPr lang="zh-TW" altLang="en-US" sz="1600" b="0" dirty="0">
              <a:latin typeface="標楷體" panose="03000509000000000000" pitchFamily="65" charset="-120"/>
              <a:ea typeface="標楷體" panose="03000509000000000000" pitchFamily="65" charset="-120"/>
            </a:endParaRPr>
          </a:p>
        </p:txBody>
      </p:sp>
      <p:sp>
        <p:nvSpPr>
          <p:cNvPr id="26" name="直線圖說文字 1 25"/>
          <p:cNvSpPr/>
          <p:nvPr/>
        </p:nvSpPr>
        <p:spPr bwMode="auto">
          <a:xfrm>
            <a:off x="5335908" y="4736183"/>
            <a:ext cx="1178970" cy="604964"/>
          </a:xfrm>
          <a:prstGeom prst="borderCallout1">
            <a:avLst>
              <a:gd name="adj1" fmla="val 37052"/>
              <a:gd name="adj2" fmla="val -1971"/>
              <a:gd name="adj3" fmla="val 5453"/>
              <a:gd name="adj4" fmla="val -48600"/>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27" name="文字方塊 26"/>
          <p:cNvSpPr txBox="1"/>
          <p:nvPr/>
        </p:nvSpPr>
        <p:spPr>
          <a:xfrm>
            <a:off x="5230025" y="4736183"/>
            <a:ext cx="1401884" cy="584775"/>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使用類別變數作為參數</a:t>
            </a:r>
            <a:endParaRPr lang="zh-TW" altLang="en-US" sz="1600" b="0" dirty="0">
              <a:latin typeface="標楷體" panose="03000509000000000000" pitchFamily="65" charset="-120"/>
              <a:ea typeface="標楷體" panose="03000509000000000000" pitchFamily="65" charset="-120"/>
            </a:endParaRPr>
          </a:p>
        </p:txBody>
      </p:sp>
      <p:sp>
        <p:nvSpPr>
          <p:cNvPr id="28" name="直線圖說文字 1 27"/>
          <p:cNvSpPr/>
          <p:nvPr/>
        </p:nvSpPr>
        <p:spPr bwMode="auto">
          <a:xfrm>
            <a:off x="1137325" y="5791885"/>
            <a:ext cx="1562465" cy="849788"/>
          </a:xfrm>
          <a:prstGeom prst="borderCallout1">
            <a:avLst>
              <a:gd name="adj1" fmla="val -3408"/>
              <a:gd name="adj2" fmla="val 48572"/>
              <a:gd name="adj3" fmla="val -51410"/>
              <a:gd name="adj4" fmla="val 37854"/>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29" name="文字方塊 28"/>
          <p:cNvSpPr txBox="1"/>
          <p:nvPr/>
        </p:nvSpPr>
        <p:spPr>
          <a:xfrm>
            <a:off x="1084382" y="5770802"/>
            <a:ext cx="1668349" cy="830997"/>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引數</a:t>
            </a:r>
            <a:r>
              <a:rPr lang="en-US" altLang="zh-TW" sz="1600" b="0" dirty="0" err="1" smtClean="0">
                <a:latin typeface="標楷體" panose="03000509000000000000" pitchFamily="65" charset="-120"/>
                <a:ea typeface="標楷體" panose="03000509000000000000" pitchFamily="65" charset="-120"/>
              </a:rPr>
              <a:t>str</a:t>
            </a:r>
            <a:r>
              <a:rPr lang="zh-TW" altLang="en-US" sz="1600" b="0" dirty="0" smtClean="0">
                <a:latin typeface="標楷體" panose="03000509000000000000" pitchFamily="65" charset="-120"/>
                <a:ea typeface="標楷體" panose="03000509000000000000" pitchFamily="65" charset="-120"/>
              </a:rPr>
              <a:t>是一個指向字串物件的類別型態變數</a:t>
            </a:r>
            <a:endParaRPr lang="zh-TW" altLang="en-US" sz="1600" b="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0478110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3.3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類別的應用方式</a:t>
            </a:r>
            <a:endParaRPr lang="zh-TW" altLang="en-US" dirty="0" smtClean="0">
              <a:ea typeface="標楷體" panose="03000509000000000000" pitchFamily="65" charset="-120"/>
              <a:cs typeface="Times New Roman" panose="02020603050405020304" pitchFamily="18" charset="0"/>
            </a:endParaRPr>
          </a:p>
        </p:txBody>
      </p:sp>
      <p:sp>
        <p:nvSpPr>
          <p:cNvPr id="39939" name="頁尾版面配置區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r>
              <a:rPr lang="en-US" altLang="zh-TW" smtClean="0">
                <a:latin typeface="Courier New" panose="02070309020205020404" pitchFamily="49" charset="0"/>
              </a:rPr>
              <a:t>NTUT MMS LAB</a:t>
            </a:r>
          </a:p>
        </p:txBody>
      </p:sp>
      <p:sp>
        <p:nvSpPr>
          <p:cNvPr id="39940"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fld id="{A10D631A-0FD2-4365-9074-237D50641DD9}" type="slidenum">
              <a:rPr lang="en-US" altLang="zh-TW">
                <a:latin typeface="Courier New" panose="02070309020205020404" pitchFamily="49" charset="0"/>
              </a:rPr>
              <a:pPr eaLnBrk="1" hangingPunct="1"/>
              <a:t>48</a:t>
            </a:fld>
            <a:endParaRPr lang="en-US" altLang="zh-TW">
              <a:latin typeface="Courier New" panose="02070309020205020404" pitchFamily="49" charset="0"/>
            </a:endParaRPr>
          </a:p>
        </p:txBody>
      </p:sp>
      <p:sp>
        <p:nvSpPr>
          <p:cNvPr id="6" name="內容版面配置區 2"/>
          <p:cNvSpPr>
            <a:spLocks noGrp="1"/>
          </p:cNvSpPr>
          <p:nvPr>
            <p:ph idx="1"/>
          </p:nvPr>
        </p:nvSpPr>
        <p:spPr/>
        <p:txBody>
          <a:bodyPr/>
          <a:lstStyle/>
          <a:p>
            <a:pPr>
              <a:lnSpc>
                <a:spcPts val="3360"/>
              </a:lnSpc>
              <a:buBlip>
                <a:blip r:embed="rId3"/>
              </a:buBlip>
              <a:defRPr/>
            </a:pPr>
            <a:r>
              <a:rPr lang="zh-TW" altLang="en-US" b="1" dirty="0">
                <a:latin typeface="Times New Roman" pitchFamily="18" charset="0"/>
                <a:ea typeface="標楷體" pitchFamily="65" charset="-120"/>
                <a:cs typeface="Times New Roman" pitchFamily="18" charset="0"/>
              </a:rPr>
              <a:t>傳址呼叫</a:t>
            </a:r>
            <a:r>
              <a:rPr lang="en-US" altLang="zh-TW" b="1" dirty="0">
                <a:latin typeface="Times New Roman" pitchFamily="18" charset="0"/>
                <a:ea typeface="標楷體" pitchFamily="65" charset="-120"/>
                <a:cs typeface="Times New Roman" pitchFamily="18" charset="0"/>
              </a:rPr>
              <a:t>(passing by address</a:t>
            </a:r>
            <a:r>
              <a:rPr lang="en-US" altLang="zh-TW" b="1" dirty="0" smtClean="0">
                <a:latin typeface="Times New Roman" pitchFamily="18" charset="0"/>
                <a:ea typeface="標楷體" pitchFamily="65" charset="-120"/>
                <a:cs typeface="Times New Roman" pitchFamily="18" charset="0"/>
              </a:rPr>
              <a:t>)</a:t>
            </a:r>
          </a:p>
          <a:p>
            <a:pPr marL="0" indent="0">
              <a:lnSpc>
                <a:spcPts val="3360"/>
              </a:lnSpc>
              <a:buFontTx/>
              <a:buNone/>
              <a:defRPr/>
            </a:pPr>
            <a:r>
              <a:rPr lang="zh-TW" altLang="en-US" sz="2000" dirty="0" smtClean="0">
                <a:latin typeface="Times New Roman" pitchFamily="18" charset="0"/>
                <a:ea typeface="標楷體" pitchFamily="65" charset="-120"/>
                <a:cs typeface="Times New Roman" pitchFamily="18" charset="0"/>
              </a:rPr>
              <a:t>        呼叫</a:t>
            </a:r>
            <a:r>
              <a:rPr lang="zh-TW" altLang="en-US" sz="2000" dirty="0">
                <a:latin typeface="Times New Roman" pitchFamily="18" charset="0"/>
                <a:ea typeface="標楷體" pitchFamily="65" charset="-120"/>
                <a:cs typeface="Times New Roman" pitchFamily="18" charset="0"/>
              </a:rPr>
              <a:t>方法時，實際上只是把該物件的參考</a:t>
            </a:r>
            <a:r>
              <a:rPr lang="en-US" altLang="zh-TW" sz="2000" dirty="0">
                <a:latin typeface="Times New Roman" pitchFamily="18" charset="0"/>
                <a:ea typeface="標楷體" pitchFamily="65" charset="-120"/>
                <a:cs typeface="Times New Roman" pitchFamily="18" charset="0"/>
              </a:rPr>
              <a:t>(</a:t>
            </a:r>
            <a:r>
              <a:rPr lang="zh-TW" altLang="en-US" sz="2000" dirty="0">
                <a:latin typeface="Times New Roman" pitchFamily="18" charset="0"/>
                <a:ea typeface="標楷體" pitchFamily="65" charset="-120"/>
                <a:cs typeface="Times New Roman" pitchFamily="18" charset="0"/>
              </a:rPr>
              <a:t>記憶體位址</a:t>
            </a:r>
            <a:r>
              <a:rPr lang="en-US" altLang="zh-TW" sz="2000" dirty="0">
                <a:latin typeface="Times New Roman" pitchFamily="18" charset="0"/>
                <a:ea typeface="標楷體" pitchFamily="65" charset="-120"/>
                <a:cs typeface="Times New Roman" pitchFamily="18" charset="0"/>
              </a:rPr>
              <a:t>)</a:t>
            </a:r>
            <a:r>
              <a:rPr lang="zh-TW" altLang="en-US" sz="2000" dirty="0">
                <a:latin typeface="Times New Roman" pitchFamily="18" charset="0"/>
                <a:ea typeface="標楷體" pitchFamily="65" charset="-120"/>
                <a:cs typeface="Times New Roman" pitchFamily="18" charset="0"/>
              </a:rPr>
              <a:t>傳進去給方法而已，透過這個共同的參考位址，呼叫端與被呼叫</a:t>
            </a:r>
            <a:r>
              <a:rPr lang="zh-TW" altLang="en-US" sz="2000" dirty="0" smtClean="0">
                <a:latin typeface="Times New Roman" pitchFamily="18" charset="0"/>
                <a:ea typeface="標楷體" pitchFamily="65" charset="-120"/>
                <a:cs typeface="Times New Roman" pitchFamily="18" charset="0"/>
              </a:rPr>
              <a:t>端會</a:t>
            </a:r>
            <a:r>
              <a:rPr lang="zh-TW" altLang="en-US" sz="2000" b="1" dirty="0">
                <a:solidFill>
                  <a:srgbClr val="FF0000"/>
                </a:solidFill>
                <a:latin typeface="Times New Roman" pitchFamily="18" charset="0"/>
                <a:ea typeface="標楷體" pitchFamily="65" charset="-120"/>
                <a:cs typeface="Times New Roman" pitchFamily="18" charset="0"/>
              </a:rPr>
              <a:t>指向同一個物件</a:t>
            </a:r>
            <a:r>
              <a:rPr lang="zh-TW" altLang="en-US" sz="2000" dirty="0" smtClean="0">
                <a:latin typeface="Times New Roman" pitchFamily="18" charset="0"/>
                <a:ea typeface="標楷體" pitchFamily="65" charset="-120"/>
                <a:cs typeface="Times New Roman" pitchFamily="18" charset="0"/>
              </a:rPr>
              <a:t>。</a:t>
            </a:r>
            <a:r>
              <a:rPr lang="zh-TW" altLang="en-US" sz="2000" dirty="0">
                <a:solidFill>
                  <a:srgbClr val="FF0000"/>
                </a:solidFill>
                <a:latin typeface="Times New Roman" pitchFamily="18" charset="0"/>
                <a:ea typeface="標楷體" pitchFamily="65" charset="-120"/>
                <a:cs typeface="Times New Roman" pitchFamily="18" charset="0"/>
              </a:rPr>
              <a:t>通常用來傳遞物件和陣列給</a:t>
            </a:r>
            <a:r>
              <a:rPr lang="zh-TW" altLang="en-US" sz="2000" dirty="0" smtClean="0">
                <a:solidFill>
                  <a:srgbClr val="FF0000"/>
                </a:solidFill>
                <a:latin typeface="Times New Roman" pitchFamily="18" charset="0"/>
                <a:ea typeface="標楷體" pitchFamily="65" charset="-120"/>
                <a:cs typeface="Times New Roman" pitchFamily="18" charset="0"/>
              </a:rPr>
              <a:t>方法。</a:t>
            </a:r>
            <a:endParaRPr lang="zh-TW" altLang="en-US" sz="2000" dirty="0">
              <a:solidFill>
                <a:srgbClr val="FF0000"/>
              </a:solidFill>
              <a:latin typeface="Times New Roman" pitchFamily="18" charset="0"/>
              <a:ea typeface="標楷體" pitchFamily="65" charset="-120"/>
              <a:cs typeface="Times New Roman" pitchFamily="18" charset="0"/>
            </a:endParaRPr>
          </a:p>
          <a:p>
            <a:pPr marL="0" indent="0">
              <a:buFontTx/>
              <a:buNone/>
              <a:defRPr/>
            </a:pPr>
            <a:endParaRPr lang="zh-TW" altLang="en-US" sz="2000" b="1" dirty="0">
              <a:solidFill>
                <a:srgbClr val="002060"/>
              </a:solidFill>
              <a:latin typeface="Times New Roman" pitchFamily="18" charset="0"/>
              <a:ea typeface="標楷體" pitchFamily="65" charset="-120"/>
              <a:cs typeface="Times New Roman" pitchFamily="18" charset="0"/>
            </a:endParaRPr>
          </a:p>
          <a:p>
            <a:pPr>
              <a:defRPr/>
            </a:pPr>
            <a:endParaRPr lang="zh-TW" altLang="en-US" dirty="0"/>
          </a:p>
        </p:txBody>
      </p:sp>
      <p:pic>
        <p:nvPicPr>
          <p:cNvPr id="39942"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2138" y="2751996"/>
            <a:ext cx="5806206" cy="3587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34791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3.3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類別的應用方式</a:t>
            </a:r>
            <a:endParaRPr lang="zh-TW" altLang="en-US" dirty="0" smtClean="0">
              <a:ea typeface="標楷體" panose="03000509000000000000" pitchFamily="65" charset="-120"/>
              <a:cs typeface="Times New Roman" panose="02020603050405020304" pitchFamily="18" charset="0"/>
            </a:endParaRPr>
          </a:p>
        </p:txBody>
      </p:sp>
      <p:sp>
        <p:nvSpPr>
          <p:cNvPr id="40963" name="頁尾版面配置區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r>
              <a:rPr lang="en-US" altLang="zh-TW" smtClean="0">
                <a:latin typeface="Courier New" panose="02070309020205020404" pitchFamily="49" charset="0"/>
              </a:rPr>
              <a:t>NTUT MMS LAB</a:t>
            </a:r>
          </a:p>
        </p:txBody>
      </p:sp>
      <p:sp>
        <p:nvSpPr>
          <p:cNvPr id="40964"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fld id="{6DF893AA-5532-4E6A-A93E-6F799E435D65}" type="slidenum">
              <a:rPr lang="en-US" altLang="zh-TW">
                <a:latin typeface="Courier New" panose="02070309020205020404" pitchFamily="49" charset="0"/>
              </a:rPr>
              <a:pPr eaLnBrk="1" hangingPunct="1"/>
              <a:t>49</a:t>
            </a:fld>
            <a:endParaRPr lang="en-US" altLang="zh-TW">
              <a:latin typeface="Courier New" panose="02070309020205020404" pitchFamily="49" charset="0"/>
            </a:endParaRPr>
          </a:p>
        </p:txBody>
      </p:sp>
      <p:sp>
        <p:nvSpPr>
          <p:cNvPr id="6" name="內容版面配置區 2"/>
          <p:cNvSpPr>
            <a:spLocks noGrp="1"/>
          </p:cNvSpPr>
          <p:nvPr>
            <p:ph idx="1"/>
          </p:nvPr>
        </p:nvSpPr>
        <p:spPr/>
        <p:txBody>
          <a:bodyPr/>
          <a:lstStyle/>
          <a:p>
            <a:pPr>
              <a:lnSpc>
                <a:spcPts val="3360"/>
              </a:lnSpc>
              <a:buBlip>
                <a:blip r:embed="rId3"/>
              </a:buBlip>
              <a:defRPr/>
            </a:pPr>
            <a:r>
              <a:rPr lang="zh-TW" altLang="en-US" b="1" dirty="0">
                <a:latin typeface="Times New Roman" pitchFamily="18" charset="0"/>
                <a:ea typeface="標楷體" pitchFamily="65" charset="-120"/>
                <a:cs typeface="Times New Roman" pitchFamily="18" charset="0"/>
              </a:rPr>
              <a:t>傳值呼叫</a:t>
            </a:r>
            <a:r>
              <a:rPr lang="en-US" altLang="zh-TW" b="1" dirty="0">
                <a:latin typeface="Times New Roman" pitchFamily="18" charset="0"/>
                <a:ea typeface="標楷體" pitchFamily="65" charset="-120"/>
                <a:cs typeface="Times New Roman" pitchFamily="18" charset="0"/>
              </a:rPr>
              <a:t>(passing by value)</a:t>
            </a:r>
          </a:p>
          <a:p>
            <a:pPr marL="0" indent="0">
              <a:lnSpc>
                <a:spcPts val="3360"/>
              </a:lnSpc>
              <a:buFontTx/>
              <a:buNone/>
              <a:defRPr/>
            </a:pPr>
            <a:r>
              <a:rPr lang="zh-TW" altLang="en-US" sz="2000" dirty="0" smtClean="0">
                <a:latin typeface="Times New Roman" pitchFamily="18" charset="0"/>
                <a:ea typeface="標楷體" pitchFamily="65" charset="-120"/>
                <a:cs typeface="Times New Roman" pitchFamily="18" charset="0"/>
              </a:rPr>
              <a:t>        把</a:t>
            </a:r>
            <a:r>
              <a:rPr lang="zh-TW" altLang="en-US" sz="2000" dirty="0">
                <a:latin typeface="Times New Roman" pitchFamily="18" charset="0"/>
                <a:ea typeface="標楷體" pitchFamily="65" charset="-120"/>
                <a:cs typeface="Times New Roman" pitchFamily="18" charset="0"/>
              </a:rPr>
              <a:t>一般性的資料</a:t>
            </a:r>
            <a:r>
              <a:rPr lang="zh-TW" altLang="en-US" sz="2000" b="1" dirty="0">
                <a:solidFill>
                  <a:srgbClr val="FF0000"/>
                </a:solidFill>
                <a:latin typeface="Times New Roman" pitchFamily="18" charset="0"/>
                <a:ea typeface="標楷體" pitchFamily="65" charset="-120"/>
                <a:cs typeface="Times New Roman" pitchFamily="18" charset="0"/>
              </a:rPr>
              <a:t>複製一份</a:t>
            </a:r>
            <a:r>
              <a:rPr lang="zh-TW" altLang="en-US" sz="2000" dirty="0">
                <a:latin typeface="Times New Roman" pitchFamily="18" charset="0"/>
                <a:ea typeface="標楷體" pitchFamily="65" charset="-120"/>
                <a:cs typeface="Times New Roman" pitchFamily="18" charset="0"/>
              </a:rPr>
              <a:t>並傳進去給方法，呼叫端與被呼叫端各自擁有自己的值</a:t>
            </a:r>
            <a:r>
              <a:rPr lang="zh-TW" altLang="en-US" sz="2000" dirty="0" smtClean="0">
                <a:latin typeface="Times New Roman" pitchFamily="18" charset="0"/>
                <a:ea typeface="標楷體" pitchFamily="65" charset="-120"/>
                <a:cs typeface="Times New Roman" pitchFamily="18" charset="0"/>
              </a:rPr>
              <a:t>。</a:t>
            </a:r>
            <a:r>
              <a:rPr lang="zh-TW" altLang="en-US" sz="2000" dirty="0">
                <a:solidFill>
                  <a:srgbClr val="FF0000"/>
                </a:solidFill>
                <a:latin typeface="Times New Roman" pitchFamily="18" charset="0"/>
                <a:ea typeface="標楷體" pitchFamily="65" charset="-120"/>
                <a:cs typeface="Times New Roman" pitchFamily="18" charset="0"/>
              </a:rPr>
              <a:t>通常用來傳遞數字、文字等一般資料給方法</a:t>
            </a:r>
            <a:r>
              <a:rPr lang="zh-TW" altLang="en-US" sz="2000" dirty="0" smtClean="0">
                <a:solidFill>
                  <a:srgbClr val="FF0000"/>
                </a:solidFill>
                <a:latin typeface="Times New Roman" pitchFamily="18" charset="0"/>
                <a:ea typeface="標楷體" pitchFamily="65" charset="-120"/>
                <a:cs typeface="Times New Roman" pitchFamily="18" charset="0"/>
              </a:rPr>
              <a:t>。</a:t>
            </a:r>
            <a:endParaRPr lang="zh-TW" altLang="en-US" sz="2000" dirty="0">
              <a:latin typeface="Times New Roman" pitchFamily="18" charset="0"/>
              <a:ea typeface="標楷體" pitchFamily="65" charset="-120"/>
              <a:cs typeface="Times New Roman" pitchFamily="18" charset="0"/>
            </a:endParaRPr>
          </a:p>
          <a:p>
            <a:pPr marL="0" indent="0">
              <a:buFontTx/>
              <a:buNone/>
              <a:defRPr/>
            </a:pPr>
            <a:endParaRPr lang="zh-TW" altLang="en-US" sz="2000" b="1" dirty="0">
              <a:solidFill>
                <a:srgbClr val="002060"/>
              </a:solidFill>
              <a:latin typeface="Times New Roman" pitchFamily="18" charset="0"/>
              <a:ea typeface="標楷體" pitchFamily="65" charset="-120"/>
              <a:cs typeface="Times New Roman" pitchFamily="18" charset="0"/>
            </a:endParaRPr>
          </a:p>
          <a:p>
            <a:pPr>
              <a:defRPr/>
            </a:pPr>
            <a:endParaRPr lang="zh-TW" altLang="en-US" dirty="0"/>
          </a:p>
        </p:txBody>
      </p:sp>
      <p:pic>
        <p:nvPicPr>
          <p:cNvPr id="4096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4588" y="2565400"/>
            <a:ext cx="7099300" cy="377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82800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itchFamily="18" charset="0"/>
                <a:ea typeface="標楷體" pitchFamily="65" charset="-120"/>
                <a:cs typeface="Times New Roman" pitchFamily="18" charset="0"/>
              </a:rPr>
              <a:t>3.1 </a:t>
            </a:r>
            <a:r>
              <a:rPr lang="zh-TW" altLang="en-US" dirty="0">
                <a:latin typeface="Times New Roman" pitchFamily="18" charset="0"/>
                <a:ea typeface="標楷體" pitchFamily="65" charset="-120"/>
                <a:cs typeface="Times New Roman" pitchFamily="18" charset="0"/>
              </a:rPr>
              <a:t>類別的基礎知識</a:t>
            </a:r>
            <a:endParaRPr lang="zh-TW" altLang="en-US" dirty="0"/>
          </a:p>
        </p:txBody>
      </p:sp>
      <p:sp>
        <p:nvSpPr>
          <p:cNvPr id="3" name="內容版面配置區 2"/>
          <p:cNvSpPr>
            <a:spLocks noGrp="1"/>
          </p:cNvSpPr>
          <p:nvPr>
            <p:ph idx="1"/>
          </p:nvPr>
        </p:nvSpPr>
        <p:spPr/>
        <p:txBody>
          <a:bodyPr/>
          <a:lstStyle/>
          <a:p>
            <a:pPr algn="just">
              <a:lnSpc>
                <a:spcPts val="3360"/>
              </a:lnSpc>
              <a:buBlip>
                <a:blip r:embed="rId3"/>
              </a:buBlip>
            </a:pPr>
            <a:r>
              <a:rPr lang="zh-TW" altLang="en-US" b="1" dirty="0" smtClean="0">
                <a:latin typeface="Times New Roman" pitchFamily="18" charset="0"/>
                <a:ea typeface="標楷體" pitchFamily="65" charset="-120"/>
                <a:cs typeface="Times New Roman" pitchFamily="18" charset="0"/>
              </a:rPr>
              <a:t>建立新物件</a:t>
            </a:r>
            <a:r>
              <a:rPr lang="zh-TW" altLang="en-US" b="1" dirty="0">
                <a:latin typeface="Times New Roman" pitchFamily="18" charset="0"/>
                <a:ea typeface="標楷體" pitchFamily="65" charset="-120"/>
                <a:cs typeface="Times New Roman" pitchFamily="18" charset="0"/>
              </a:rPr>
              <a:t>及存取成員</a:t>
            </a:r>
            <a:r>
              <a:rPr lang="zh-TW" altLang="en-US" b="1" dirty="0" smtClean="0">
                <a:latin typeface="Times New Roman" pitchFamily="18" charset="0"/>
                <a:ea typeface="標楷體" pitchFamily="65" charset="-120"/>
                <a:cs typeface="Times New Roman" pitchFamily="18" charset="0"/>
              </a:rPr>
              <a:t>資料</a:t>
            </a:r>
            <a:r>
              <a:rPr lang="en-US" altLang="zh-TW" b="1" dirty="0">
                <a:latin typeface="Times New Roman" pitchFamily="18" charset="0"/>
                <a:ea typeface="標楷體" pitchFamily="65" charset="-120"/>
                <a:cs typeface="Times New Roman" pitchFamily="18" charset="0"/>
              </a:rPr>
              <a:t>(</a:t>
            </a:r>
            <a:r>
              <a:rPr lang="en-US" altLang="zh-TW" b="1" dirty="0" smtClean="0">
                <a:latin typeface="Times New Roman" pitchFamily="18" charset="0"/>
                <a:ea typeface="標楷體" pitchFamily="65" charset="-120"/>
                <a:cs typeface="Times New Roman" pitchFamily="18" charset="0"/>
              </a:rPr>
              <a:t>1/4)</a:t>
            </a:r>
            <a:endParaRPr lang="en-US" altLang="zh-TW" b="1" dirty="0">
              <a:latin typeface="Times New Roman" pitchFamily="18" charset="0"/>
              <a:ea typeface="標楷體" pitchFamily="65" charset="-120"/>
              <a:cs typeface="Times New Roman" pitchFamily="18" charset="0"/>
            </a:endParaRPr>
          </a:p>
          <a:p>
            <a:pPr marL="0" indent="0">
              <a:lnSpc>
                <a:spcPts val="3360"/>
              </a:lnSpc>
              <a:buNone/>
            </a:pPr>
            <a:r>
              <a:rPr lang="zh-TW" altLang="en-US" sz="2000" dirty="0" smtClean="0">
                <a:latin typeface="Times New Roman" pitchFamily="18" charset="0"/>
                <a:ea typeface="標楷體" pitchFamily="65" charset="-120"/>
                <a:cs typeface="Times New Roman" pitchFamily="18" charset="0"/>
              </a:rPr>
              <a:t>        類別</a:t>
            </a:r>
            <a:r>
              <a:rPr lang="zh-TW" altLang="en-US" sz="2000" dirty="0">
                <a:latin typeface="Times New Roman" pitchFamily="18" charset="0"/>
                <a:ea typeface="標楷體" pitchFamily="65" charset="-120"/>
                <a:cs typeface="Times New Roman" pitchFamily="18" charset="0"/>
              </a:rPr>
              <a:t>中簡單</a:t>
            </a:r>
            <a:r>
              <a:rPr lang="zh-TW" altLang="en-US" sz="2000" dirty="0" smtClean="0">
                <a:latin typeface="Times New Roman" pitchFamily="18" charset="0"/>
                <a:ea typeface="標楷體" pitchFamily="65" charset="-120"/>
                <a:cs typeface="Times New Roman" pitchFamily="18" charset="0"/>
              </a:rPr>
              <a:t>的欄位宣告實體化再</a:t>
            </a:r>
            <a:r>
              <a:rPr lang="zh-TW" altLang="en-US" sz="2000" dirty="0">
                <a:latin typeface="Times New Roman" pitchFamily="18" charset="0"/>
                <a:ea typeface="標楷體" pitchFamily="65" charset="-120"/>
                <a:cs typeface="Times New Roman" pitchFamily="18" charset="0"/>
              </a:rPr>
              <a:t>加上必要</a:t>
            </a:r>
            <a:r>
              <a:rPr lang="zh-TW" altLang="en-US" sz="2000" dirty="0" smtClean="0">
                <a:latin typeface="Times New Roman" pitchFamily="18" charset="0"/>
                <a:ea typeface="標楷體" pitchFamily="65" charset="-120"/>
                <a:cs typeface="Times New Roman" pitchFamily="18" charset="0"/>
              </a:rPr>
              <a:t>的實體內容可以</a:t>
            </a:r>
            <a:r>
              <a:rPr lang="zh-TW" altLang="en-US" sz="2000" dirty="0">
                <a:latin typeface="Times New Roman" pitchFamily="18" charset="0"/>
                <a:ea typeface="標楷體" pitchFamily="65" charset="-120"/>
                <a:cs typeface="Times New Roman" pitchFamily="18" charset="0"/>
              </a:rPr>
              <a:t>建立一個該類別型態的物件，也就是說</a:t>
            </a:r>
            <a:r>
              <a:rPr lang="zh-TW" altLang="en-US" sz="2000" dirty="0">
                <a:solidFill>
                  <a:srgbClr val="FF0000"/>
                </a:solidFill>
                <a:latin typeface="Times New Roman" pitchFamily="18" charset="0"/>
                <a:ea typeface="標楷體" pitchFamily="65" charset="-120"/>
                <a:cs typeface="Times New Roman" pitchFamily="18" charset="0"/>
              </a:rPr>
              <a:t>該物件具備該類別所有的屬性及方法</a:t>
            </a:r>
            <a:r>
              <a:rPr lang="zh-TW" altLang="en-US" sz="2000" dirty="0">
                <a:latin typeface="Times New Roman" pitchFamily="18" charset="0"/>
                <a:ea typeface="標楷體" pitchFamily="65" charset="-120"/>
                <a:cs typeface="Times New Roman" pitchFamily="18" charset="0"/>
              </a:rPr>
              <a:t>。</a:t>
            </a:r>
            <a:endParaRPr lang="en-US" altLang="zh-TW" sz="2000" dirty="0">
              <a:latin typeface="Times New Roman" pitchFamily="18" charset="0"/>
              <a:ea typeface="標楷體" pitchFamily="65" charset="-120"/>
              <a:cs typeface="Times New Roman" pitchFamily="18" charset="0"/>
            </a:endParaRPr>
          </a:p>
          <a:p>
            <a:pPr marL="0" indent="0">
              <a:buNone/>
            </a:pPr>
            <a:endParaRPr lang="en-US" altLang="zh-TW" dirty="0" smtClean="0"/>
          </a:p>
          <a:p>
            <a:pPr marL="0" indent="0">
              <a:buNone/>
            </a:pPr>
            <a:endParaRPr lang="en-US" altLang="zh-TW" sz="1800" dirty="0"/>
          </a:p>
          <a:p>
            <a:pPr marL="0" indent="0">
              <a:buNone/>
            </a:pPr>
            <a:endParaRPr lang="en-US" altLang="zh-TW" sz="1800" dirty="0" smtClean="0"/>
          </a:p>
          <a:p>
            <a:pPr marL="0" indent="0">
              <a:buNone/>
            </a:pPr>
            <a:endParaRPr lang="en-US" altLang="zh-TW" sz="1800" dirty="0"/>
          </a:p>
          <a:p>
            <a:pPr marL="0" indent="0">
              <a:buNone/>
            </a:pPr>
            <a:endParaRPr lang="en-US" altLang="zh-TW" sz="2400" b="1" dirty="0">
              <a:solidFill>
                <a:srgbClr val="002060"/>
              </a:solidFill>
              <a:latin typeface="Times New Roman" pitchFamily="18" charset="0"/>
              <a:ea typeface="標楷體" pitchFamily="65" charset="-120"/>
              <a:cs typeface="Times New Roman" pitchFamily="18" charset="0"/>
            </a:endParaRPr>
          </a:p>
          <a:p>
            <a:endParaRPr lang="zh-TW" altLang="en-US" dirty="0"/>
          </a:p>
        </p:txBody>
      </p:sp>
      <p:sp>
        <p:nvSpPr>
          <p:cNvPr id="4" name="頁尾版面配置區 3"/>
          <p:cNvSpPr>
            <a:spLocks noGrp="1"/>
          </p:cNvSpPr>
          <p:nvPr>
            <p:ph type="ftr" sz="quarter" idx="11"/>
          </p:nvPr>
        </p:nvSpPr>
        <p:spPr/>
        <p:txBody>
          <a:bodyPr/>
          <a:lstStyle/>
          <a:p>
            <a:pPr>
              <a:defRPr/>
            </a:pPr>
            <a:r>
              <a:rPr lang="en-US" altLang="zh-TW" smtClean="0"/>
              <a:t>NTUT MMS LAB</a:t>
            </a:r>
            <a:endParaRPr lang="en-US" altLang="zh-TW"/>
          </a:p>
        </p:txBody>
      </p:sp>
      <p:sp>
        <p:nvSpPr>
          <p:cNvPr id="5" name="投影片編號版面配置區 4"/>
          <p:cNvSpPr>
            <a:spLocks noGrp="1"/>
          </p:cNvSpPr>
          <p:nvPr>
            <p:ph type="sldNum" sz="quarter" idx="12"/>
          </p:nvPr>
        </p:nvSpPr>
        <p:spPr/>
        <p:txBody>
          <a:bodyPr/>
          <a:lstStyle/>
          <a:p>
            <a:pPr>
              <a:defRPr/>
            </a:pPr>
            <a:fld id="{66871BDD-994F-466C-8153-A686AD97389A}" type="slidenum">
              <a:rPr lang="en-US" altLang="zh-TW" smtClean="0"/>
              <a:pPr>
                <a:defRPr/>
              </a:pPr>
              <a:t>5</a:t>
            </a:fld>
            <a:endParaRPr lang="en-US" altLang="zh-TW"/>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1877" y="3909626"/>
            <a:ext cx="4822727" cy="2515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p:nvSpPr>
        <p:spPr bwMode="auto">
          <a:xfrm>
            <a:off x="679783" y="2480045"/>
            <a:ext cx="3104483" cy="1033938"/>
          </a:xfrm>
          <a:prstGeom prst="rect">
            <a:avLst/>
          </a:prstGeom>
          <a:solidFill>
            <a:schemeClr val="bg1">
              <a:lumMod val="85000"/>
            </a:schemeClr>
          </a:solidFill>
          <a:ln w="31750" cap="sq"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eaLnBrk="1" fontAlgn="ctr" hangingPunct="1">
              <a:spcBef>
                <a:spcPct val="50000"/>
              </a:spcBef>
            </a:pPr>
            <a:endParaRPr lang="en-US" altLang="zh-TW" sz="1600" dirty="0" smtClean="0">
              <a:latin typeface="標楷體" panose="03000509000000000000" pitchFamily="65" charset="-120"/>
              <a:ea typeface="標楷體" panose="03000509000000000000" pitchFamily="65" charset="-120"/>
            </a:endParaRPr>
          </a:p>
          <a:p>
            <a:pPr algn="l" eaLnBrk="1" fontAlgn="ctr" hangingPunct="1">
              <a:spcBef>
                <a:spcPct val="50000"/>
              </a:spcBef>
            </a:pPr>
            <a:r>
              <a:rPr lang="zh-TW" altLang="en-US" sz="1600" dirty="0" smtClean="0">
                <a:latin typeface="標楷體" panose="03000509000000000000" pitchFamily="65" charset="-120"/>
                <a:ea typeface="標楷體" panose="03000509000000000000" pitchFamily="65" charset="-120"/>
              </a:rPr>
              <a:t>類別名稱 </a:t>
            </a:r>
            <a:r>
              <a:rPr lang="zh-TW" altLang="en-US" sz="1600" dirty="0">
                <a:latin typeface="標楷體" panose="03000509000000000000" pitchFamily="65" charset="-120"/>
                <a:ea typeface="標楷體" panose="03000509000000000000" pitchFamily="65" charset="-120"/>
              </a:rPr>
              <a:t>變數名稱 </a:t>
            </a:r>
            <a:r>
              <a:rPr lang="en-US" altLang="zh-TW" sz="1600" dirty="0">
                <a:latin typeface="標楷體" panose="03000509000000000000" pitchFamily="65" charset="-120"/>
                <a:ea typeface="標楷體" panose="03000509000000000000" pitchFamily="65" charset="-120"/>
              </a:rPr>
              <a:t>;</a:t>
            </a:r>
          </a:p>
          <a:p>
            <a:pPr algn="l" eaLnBrk="1" fontAlgn="ctr" hangingPunct="1">
              <a:spcBef>
                <a:spcPct val="50000"/>
              </a:spcBef>
            </a:pPr>
            <a:r>
              <a:rPr lang="zh-TW" altLang="en-US" sz="1600" dirty="0" smtClean="0">
                <a:latin typeface="標楷體" panose="03000509000000000000" pitchFamily="65" charset="-120"/>
                <a:ea typeface="標楷體" panose="03000509000000000000" pitchFamily="65" charset="-120"/>
              </a:rPr>
              <a:t>變數</a:t>
            </a:r>
            <a:r>
              <a:rPr lang="zh-TW" altLang="en-US" sz="1600" dirty="0">
                <a:latin typeface="標楷體" panose="03000509000000000000" pitchFamily="65" charset="-120"/>
                <a:ea typeface="標楷體" panose="03000509000000000000" pitchFamily="65" charset="-120"/>
              </a:rPr>
              <a:t>名稱 </a:t>
            </a:r>
            <a:r>
              <a:rPr lang="en-US" altLang="zh-TW" sz="1600" dirty="0" smtClean="0">
                <a:latin typeface="標楷體" panose="03000509000000000000" pitchFamily="65" charset="-120"/>
                <a:ea typeface="標楷體" panose="03000509000000000000" pitchFamily="65" charset="-120"/>
              </a:rPr>
              <a:t>= new </a:t>
            </a:r>
            <a:r>
              <a:rPr lang="zh-TW" altLang="en-US" sz="1600" dirty="0">
                <a:latin typeface="標楷體" panose="03000509000000000000" pitchFamily="65" charset="-120"/>
                <a:ea typeface="標楷體" panose="03000509000000000000" pitchFamily="65" charset="-120"/>
              </a:rPr>
              <a:t>類別名稱</a:t>
            </a:r>
            <a:r>
              <a:rPr lang="en-US" altLang="zh-TW" sz="1600" dirty="0">
                <a:latin typeface="標楷體" panose="03000509000000000000" pitchFamily="65" charset="-120"/>
                <a:ea typeface="標楷體" panose="03000509000000000000" pitchFamily="65" charset="-120"/>
              </a:rPr>
              <a:t>();</a:t>
            </a:r>
          </a:p>
          <a:p>
            <a:pPr algn="l" eaLnBrk="1" fontAlgn="ctr" hangingPunct="1">
              <a:spcBef>
                <a:spcPct val="50000"/>
              </a:spcBef>
            </a:pPr>
            <a:endParaRPr lang="en-US" altLang="zh-TW" sz="1600" dirty="0">
              <a:latin typeface="標楷體" panose="03000509000000000000" pitchFamily="65" charset="-120"/>
              <a:ea typeface="標楷體" panose="03000509000000000000" pitchFamily="65" charset="-120"/>
            </a:endParaRPr>
          </a:p>
        </p:txBody>
      </p:sp>
      <p:sp>
        <p:nvSpPr>
          <p:cNvPr id="9" name="矩形 8"/>
          <p:cNvSpPr/>
          <p:nvPr/>
        </p:nvSpPr>
        <p:spPr bwMode="auto">
          <a:xfrm>
            <a:off x="604436" y="2480045"/>
            <a:ext cx="75347" cy="1033938"/>
          </a:xfrm>
          <a:prstGeom prst="rect">
            <a:avLst/>
          </a:prstGeom>
          <a:solidFill>
            <a:srgbClr val="000099"/>
          </a:solidFill>
          <a:ln w="31750" cap="sq"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0" name="流程圖: 結束點 9"/>
          <p:cNvSpPr/>
          <p:nvPr/>
        </p:nvSpPr>
        <p:spPr bwMode="auto">
          <a:xfrm>
            <a:off x="327882" y="2335868"/>
            <a:ext cx="720080" cy="288354"/>
          </a:xfrm>
          <a:prstGeom prst="flowChartTerminator">
            <a:avLst/>
          </a:prstGeom>
          <a:solidFill>
            <a:schemeClr val="bg1"/>
          </a:solidFill>
          <a:ln w="19050" cap="sq" cmpd="sng" algn="ctr">
            <a:solidFill>
              <a:srgbClr val="000099"/>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1" name="文字方塊 10"/>
          <p:cNvSpPr txBox="1"/>
          <p:nvPr/>
        </p:nvSpPr>
        <p:spPr>
          <a:xfrm>
            <a:off x="386415" y="2310768"/>
            <a:ext cx="595035" cy="338554"/>
          </a:xfrm>
          <a:prstGeom prst="rect">
            <a:avLst/>
          </a:prstGeom>
          <a:noFill/>
        </p:spPr>
        <p:txBody>
          <a:bodyPr wrap="square" rtlCol="0">
            <a:spAutoFit/>
          </a:bodyPr>
          <a:lstStyle/>
          <a:p>
            <a:r>
              <a:rPr lang="zh-TW" altLang="en-US" sz="1600" dirty="0">
                <a:latin typeface="標楷體" panose="03000509000000000000" pitchFamily="65" charset="-120"/>
                <a:ea typeface="標楷體" panose="03000509000000000000" pitchFamily="65" charset="-120"/>
              </a:rPr>
              <a:t>語</a:t>
            </a:r>
            <a:r>
              <a:rPr lang="zh-TW" altLang="en-US" sz="1600" dirty="0" smtClean="0">
                <a:latin typeface="標楷體" panose="03000509000000000000" pitchFamily="65" charset="-120"/>
                <a:ea typeface="標楷體" panose="03000509000000000000" pitchFamily="65" charset="-120"/>
              </a:rPr>
              <a:t>法</a:t>
            </a:r>
            <a:endParaRPr lang="zh-TW" altLang="en-US" dirty="0">
              <a:latin typeface="標楷體" panose="03000509000000000000" pitchFamily="65" charset="-120"/>
              <a:ea typeface="標楷體" panose="03000509000000000000" pitchFamily="65" charset="-120"/>
            </a:endParaRPr>
          </a:p>
        </p:txBody>
      </p:sp>
      <p:sp>
        <p:nvSpPr>
          <p:cNvPr id="12" name="矩形 11"/>
          <p:cNvSpPr/>
          <p:nvPr/>
        </p:nvSpPr>
        <p:spPr bwMode="auto">
          <a:xfrm>
            <a:off x="4851893" y="2645538"/>
            <a:ext cx="3812230" cy="770611"/>
          </a:xfrm>
          <a:prstGeom prst="rect">
            <a:avLst/>
          </a:prstGeom>
          <a:solidFill>
            <a:schemeClr val="bg1">
              <a:lumMod val="85000"/>
            </a:schemeClr>
          </a:solidFill>
          <a:ln w="31750" cap="sq"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eaLnBrk="1" fontAlgn="ctr" hangingPunct="1">
              <a:spcBef>
                <a:spcPct val="50000"/>
              </a:spcBef>
            </a:pPr>
            <a:r>
              <a:rPr lang="zh-TW" altLang="en-US" sz="1600" dirty="0" smtClean="0">
                <a:latin typeface="標楷體" panose="03000509000000000000" pitchFamily="65" charset="-120"/>
                <a:ea typeface="標楷體" panose="03000509000000000000" pitchFamily="65" charset="-120"/>
              </a:rPr>
              <a:t>類別</a:t>
            </a:r>
            <a:r>
              <a:rPr lang="zh-TW" altLang="en-US" sz="1600" dirty="0">
                <a:latin typeface="標楷體" panose="03000509000000000000" pitchFamily="65" charset="-120"/>
                <a:ea typeface="標楷體" panose="03000509000000000000" pitchFamily="65" charset="-120"/>
              </a:rPr>
              <a:t>名稱 變數名稱 </a:t>
            </a:r>
            <a:r>
              <a:rPr lang="en-US" altLang="zh-TW" sz="1600" dirty="0">
                <a:latin typeface="標楷體" panose="03000509000000000000" pitchFamily="65" charset="-120"/>
                <a:ea typeface="標楷體" panose="03000509000000000000" pitchFamily="65" charset="-120"/>
              </a:rPr>
              <a:t>= new </a:t>
            </a:r>
            <a:r>
              <a:rPr lang="zh-TW" altLang="en-US" sz="1600" dirty="0">
                <a:latin typeface="標楷體" panose="03000509000000000000" pitchFamily="65" charset="-120"/>
                <a:ea typeface="標楷體" panose="03000509000000000000" pitchFamily="65" charset="-120"/>
              </a:rPr>
              <a:t>類別名稱</a:t>
            </a:r>
            <a:r>
              <a:rPr lang="en-US" altLang="zh-TW" sz="1600" dirty="0">
                <a:latin typeface="標楷體" panose="03000509000000000000" pitchFamily="65" charset="-120"/>
                <a:ea typeface="標楷體" panose="03000509000000000000" pitchFamily="65" charset="-120"/>
              </a:rPr>
              <a:t>();</a:t>
            </a:r>
          </a:p>
        </p:txBody>
      </p:sp>
      <p:sp>
        <p:nvSpPr>
          <p:cNvPr id="13" name="矩形 12"/>
          <p:cNvSpPr/>
          <p:nvPr/>
        </p:nvSpPr>
        <p:spPr bwMode="auto">
          <a:xfrm>
            <a:off x="4776546" y="2645538"/>
            <a:ext cx="75347" cy="758956"/>
          </a:xfrm>
          <a:prstGeom prst="rect">
            <a:avLst/>
          </a:prstGeom>
          <a:solidFill>
            <a:srgbClr val="000099"/>
          </a:solidFill>
          <a:ln w="31750" cap="sq"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4" name="流程圖: 結束點 13"/>
          <p:cNvSpPr/>
          <p:nvPr/>
        </p:nvSpPr>
        <p:spPr bwMode="auto">
          <a:xfrm>
            <a:off x="4499992" y="2501361"/>
            <a:ext cx="720080" cy="288354"/>
          </a:xfrm>
          <a:prstGeom prst="flowChartTerminator">
            <a:avLst/>
          </a:prstGeom>
          <a:solidFill>
            <a:schemeClr val="bg1"/>
          </a:solidFill>
          <a:ln w="19050" cap="sq" cmpd="sng" algn="ctr">
            <a:solidFill>
              <a:srgbClr val="000099"/>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5" name="文字方塊 14"/>
          <p:cNvSpPr txBox="1"/>
          <p:nvPr/>
        </p:nvSpPr>
        <p:spPr>
          <a:xfrm>
            <a:off x="4558525" y="2476261"/>
            <a:ext cx="595035" cy="338554"/>
          </a:xfrm>
          <a:prstGeom prst="rect">
            <a:avLst/>
          </a:prstGeom>
          <a:noFill/>
        </p:spPr>
        <p:txBody>
          <a:bodyPr wrap="square" rtlCol="0">
            <a:spAutoFit/>
          </a:bodyPr>
          <a:lstStyle/>
          <a:p>
            <a:r>
              <a:rPr lang="zh-TW" altLang="en-US" sz="1600" dirty="0">
                <a:latin typeface="標楷體" panose="03000509000000000000" pitchFamily="65" charset="-120"/>
                <a:ea typeface="標楷體" panose="03000509000000000000" pitchFamily="65" charset="-120"/>
              </a:rPr>
              <a:t>語</a:t>
            </a:r>
            <a:r>
              <a:rPr lang="zh-TW" altLang="en-US" sz="1600" dirty="0" smtClean="0">
                <a:latin typeface="標楷體" panose="03000509000000000000" pitchFamily="65" charset="-120"/>
                <a:ea typeface="標楷體" panose="03000509000000000000" pitchFamily="65" charset="-120"/>
              </a:rPr>
              <a:t>法</a:t>
            </a:r>
            <a:endParaRPr lang="zh-TW" altLang="en-US" dirty="0">
              <a:latin typeface="標楷體" panose="03000509000000000000" pitchFamily="65" charset="-120"/>
              <a:ea typeface="標楷體" panose="03000509000000000000" pitchFamily="65" charset="-120"/>
            </a:endParaRPr>
          </a:p>
        </p:txBody>
      </p:sp>
      <p:sp>
        <p:nvSpPr>
          <p:cNvPr id="7" name="等於 6"/>
          <p:cNvSpPr/>
          <p:nvPr/>
        </p:nvSpPr>
        <p:spPr bwMode="auto">
          <a:xfrm>
            <a:off x="4058029" y="2876994"/>
            <a:ext cx="444754" cy="448770"/>
          </a:xfrm>
          <a:prstGeom prst="mathEqual">
            <a:avLst>
              <a:gd name="adj1" fmla="val 4996"/>
              <a:gd name="adj2" fmla="val 18524"/>
            </a:avLst>
          </a:prstGeom>
          <a:solidFill>
            <a:srgbClr val="FF0000"/>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pic>
        <p:nvPicPr>
          <p:cNvPr id="16" name="圖片 15"/>
          <p:cNvPicPr>
            <a:picLocks noChangeAspect="1"/>
          </p:cNvPicPr>
          <p:nvPr/>
        </p:nvPicPr>
        <p:blipFill>
          <a:blip r:embed="rId5"/>
          <a:stretch>
            <a:fillRect/>
          </a:stretch>
        </p:blipFill>
        <p:spPr>
          <a:xfrm>
            <a:off x="583073" y="3829376"/>
            <a:ext cx="3007235" cy="2623960"/>
          </a:xfrm>
          <a:prstGeom prst="rect">
            <a:avLst/>
          </a:prstGeom>
          <a:ln>
            <a:solidFill>
              <a:schemeClr val="tx1"/>
            </a:solidFill>
          </a:ln>
        </p:spPr>
      </p:pic>
      <p:sp>
        <p:nvSpPr>
          <p:cNvPr id="18" name="直線圖說文字 1 17"/>
          <p:cNvSpPr/>
          <p:nvPr/>
        </p:nvSpPr>
        <p:spPr bwMode="auto">
          <a:xfrm>
            <a:off x="2320625" y="3600819"/>
            <a:ext cx="1463642" cy="584776"/>
          </a:xfrm>
          <a:prstGeom prst="borderCallout1">
            <a:avLst>
              <a:gd name="adj1" fmla="val 101946"/>
              <a:gd name="adj2" fmla="val 36930"/>
              <a:gd name="adj3" fmla="val 229871"/>
              <a:gd name="adj4" fmla="val -33435"/>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9" name="文字方塊 18"/>
          <p:cNvSpPr txBox="1"/>
          <p:nvPr/>
        </p:nvSpPr>
        <p:spPr>
          <a:xfrm>
            <a:off x="2258319" y="3600820"/>
            <a:ext cx="1525947" cy="584775"/>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宣告</a:t>
            </a:r>
            <a:r>
              <a:rPr lang="en-US" altLang="zh-TW" sz="1600" b="0" dirty="0" smtClean="0">
                <a:latin typeface="標楷體" panose="03000509000000000000" pitchFamily="65" charset="-120"/>
                <a:ea typeface="標楷體" panose="03000509000000000000" pitchFamily="65" charset="-120"/>
              </a:rPr>
              <a:t>car1</a:t>
            </a:r>
            <a:r>
              <a:rPr lang="zh-TW" altLang="en-US" sz="1600" b="0" dirty="0" smtClean="0">
                <a:latin typeface="標楷體" panose="03000509000000000000" pitchFamily="65" charset="-120"/>
                <a:ea typeface="標楷體" panose="03000509000000000000" pitchFamily="65" charset="-120"/>
              </a:rPr>
              <a:t>為</a:t>
            </a:r>
            <a:r>
              <a:rPr lang="en-US" altLang="zh-TW" sz="1600" b="0" dirty="0" smtClean="0">
                <a:latin typeface="標楷體" panose="03000509000000000000" pitchFamily="65" charset="-120"/>
                <a:ea typeface="標楷體" panose="03000509000000000000" pitchFamily="65" charset="-120"/>
              </a:rPr>
              <a:t>Car</a:t>
            </a:r>
            <a:r>
              <a:rPr lang="zh-TW" altLang="en-US" sz="1600" b="0" dirty="0" smtClean="0">
                <a:latin typeface="標楷體" panose="03000509000000000000" pitchFamily="65" charset="-120"/>
                <a:ea typeface="標楷體" panose="03000509000000000000" pitchFamily="65" charset="-120"/>
              </a:rPr>
              <a:t>類別的變數</a:t>
            </a:r>
            <a:endParaRPr lang="zh-TW" altLang="en-US" sz="1600" b="0" dirty="0">
              <a:latin typeface="標楷體" panose="03000509000000000000" pitchFamily="65" charset="-120"/>
              <a:ea typeface="標楷體" panose="03000509000000000000" pitchFamily="65" charset="-120"/>
            </a:endParaRPr>
          </a:p>
        </p:txBody>
      </p:sp>
      <p:sp>
        <p:nvSpPr>
          <p:cNvPr id="20" name="直線圖說文字 1 19"/>
          <p:cNvSpPr/>
          <p:nvPr/>
        </p:nvSpPr>
        <p:spPr bwMode="auto">
          <a:xfrm>
            <a:off x="2294253" y="5516786"/>
            <a:ext cx="1576178" cy="584775"/>
          </a:xfrm>
          <a:prstGeom prst="borderCallout1">
            <a:avLst>
              <a:gd name="adj1" fmla="val -1114"/>
              <a:gd name="adj2" fmla="val 722"/>
              <a:gd name="adj3" fmla="val -38442"/>
              <a:gd name="adj4" fmla="val -17869"/>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21" name="文字方塊 20"/>
          <p:cNvSpPr txBox="1"/>
          <p:nvPr/>
        </p:nvSpPr>
        <p:spPr>
          <a:xfrm>
            <a:off x="2293374" y="5516786"/>
            <a:ext cx="1577057" cy="584775"/>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建立</a:t>
            </a:r>
            <a:r>
              <a:rPr lang="en-US" altLang="zh-TW" sz="1600" b="0" dirty="0" smtClean="0">
                <a:latin typeface="標楷體" panose="03000509000000000000" pitchFamily="65" charset="-120"/>
                <a:ea typeface="標楷體" panose="03000509000000000000" pitchFamily="65" charset="-120"/>
              </a:rPr>
              <a:t>Car</a:t>
            </a:r>
            <a:r>
              <a:rPr lang="zh-TW" altLang="en-US" sz="1600" b="0" dirty="0" smtClean="0">
                <a:latin typeface="標楷體" panose="03000509000000000000" pitchFamily="65" charset="-120"/>
                <a:ea typeface="標楷體" panose="03000509000000000000" pitchFamily="65" charset="-120"/>
              </a:rPr>
              <a:t>物件指定給</a:t>
            </a:r>
            <a:r>
              <a:rPr lang="zh-TW" altLang="en-US" sz="1600" b="0" dirty="0">
                <a:latin typeface="標楷體" panose="03000509000000000000" pitchFamily="65" charset="-120"/>
                <a:ea typeface="標楷體" panose="03000509000000000000" pitchFamily="65" charset="-120"/>
              </a:rPr>
              <a:t>變數</a:t>
            </a:r>
            <a:r>
              <a:rPr lang="en-US" altLang="zh-TW" sz="1600" b="0" dirty="0" smtClean="0">
                <a:latin typeface="標楷體" panose="03000509000000000000" pitchFamily="65" charset="-120"/>
                <a:ea typeface="標楷體" panose="03000509000000000000" pitchFamily="65" charset="-120"/>
              </a:rPr>
              <a:t>car1</a:t>
            </a:r>
            <a:endParaRPr lang="zh-TW" altLang="en-US" sz="1600" b="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4429571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3.3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類別的應用方式</a:t>
            </a:r>
            <a:endParaRPr lang="zh-TW" altLang="en-US" dirty="0" smtClean="0">
              <a:ea typeface="標楷體" panose="03000509000000000000" pitchFamily="65" charset="-120"/>
              <a:cs typeface="Times New Roman" panose="02020603050405020304" pitchFamily="18" charset="0"/>
            </a:endParaRPr>
          </a:p>
        </p:txBody>
      </p:sp>
      <p:sp>
        <p:nvSpPr>
          <p:cNvPr id="41988" name="頁尾版面配置區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r>
              <a:rPr lang="en-US" altLang="zh-TW" smtClean="0">
                <a:latin typeface="Courier New" panose="02070309020205020404" pitchFamily="49" charset="0"/>
              </a:rPr>
              <a:t>NTUT MMS LAB</a:t>
            </a:r>
          </a:p>
        </p:txBody>
      </p:sp>
      <p:sp>
        <p:nvSpPr>
          <p:cNvPr id="41989"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fld id="{ABE73DB8-C108-4103-9717-DF713FBF53F7}" type="slidenum">
              <a:rPr lang="en-US" altLang="zh-TW">
                <a:latin typeface="Courier New" panose="02070309020205020404" pitchFamily="49" charset="0"/>
              </a:rPr>
              <a:pPr eaLnBrk="1" hangingPunct="1"/>
              <a:t>50</a:t>
            </a:fld>
            <a:endParaRPr lang="en-US" altLang="zh-TW">
              <a:latin typeface="Courier New" panose="02070309020205020404" pitchFamily="49" charset="0"/>
            </a:endParaRPr>
          </a:p>
        </p:txBody>
      </p:sp>
      <p:sp>
        <p:nvSpPr>
          <p:cNvPr id="6" name="內容版面配置區 2"/>
          <p:cNvSpPr>
            <a:spLocks noGrp="1"/>
          </p:cNvSpPr>
          <p:nvPr>
            <p:ph idx="1"/>
          </p:nvPr>
        </p:nvSpPr>
        <p:spPr>
          <a:xfrm>
            <a:off x="179512" y="945023"/>
            <a:ext cx="8856662" cy="5318125"/>
          </a:xfrm>
        </p:spPr>
        <p:txBody>
          <a:bodyPr/>
          <a:lstStyle/>
          <a:p>
            <a:pPr>
              <a:lnSpc>
                <a:spcPts val="3360"/>
              </a:lnSpc>
              <a:buBlip>
                <a:blip r:embed="rId3"/>
              </a:buBlip>
              <a:defRPr/>
            </a:pPr>
            <a:r>
              <a:rPr lang="zh-TW" altLang="en-US" b="1" dirty="0" smtClean="0">
                <a:latin typeface="Times New Roman" pitchFamily="18" charset="0"/>
                <a:ea typeface="標楷體" pitchFamily="65" charset="-120"/>
                <a:cs typeface="Times New Roman" pitchFamily="18" charset="0"/>
              </a:rPr>
              <a:t>物件的陣列</a:t>
            </a:r>
            <a:r>
              <a:rPr lang="en-US" altLang="zh-TW" b="1" dirty="0">
                <a:latin typeface="Times New Roman" pitchFamily="18" charset="0"/>
                <a:ea typeface="標楷體" pitchFamily="65" charset="-120"/>
                <a:cs typeface="Times New Roman" pitchFamily="18" charset="0"/>
              </a:rPr>
              <a:t>(</a:t>
            </a:r>
            <a:r>
              <a:rPr lang="en-US" altLang="zh-TW" b="1" dirty="0" smtClean="0">
                <a:latin typeface="Times New Roman" pitchFamily="18" charset="0"/>
                <a:ea typeface="標楷體" pitchFamily="65" charset="-120"/>
                <a:cs typeface="Times New Roman" pitchFamily="18" charset="0"/>
              </a:rPr>
              <a:t>1/2)</a:t>
            </a:r>
            <a:endParaRPr lang="zh-TW" altLang="en-US" b="1" dirty="0">
              <a:latin typeface="Times New Roman" pitchFamily="18" charset="0"/>
              <a:ea typeface="標楷體" pitchFamily="65" charset="-120"/>
              <a:cs typeface="Times New Roman" pitchFamily="18" charset="0"/>
            </a:endParaRPr>
          </a:p>
          <a:p>
            <a:pPr marL="0" indent="0">
              <a:lnSpc>
                <a:spcPts val="3360"/>
              </a:lnSpc>
              <a:buFontTx/>
              <a:buNone/>
              <a:defRPr/>
            </a:pPr>
            <a:r>
              <a:rPr lang="zh-TW" altLang="en-US" sz="2000" dirty="0" smtClean="0">
                <a:latin typeface="Times New Roman" pitchFamily="18" charset="0"/>
                <a:ea typeface="標楷體" pitchFamily="65" charset="-120"/>
                <a:cs typeface="Times New Roman" pitchFamily="18" charset="0"/>
              </a:rPr>
              <a:t>我們可以像儲存整數一樣，</a:t>
            </a:r>
            <a:r>
              <a:rPr lang="zh-TW" altLang="en-US" sz="2000" dirty="0" smtClean="0">
                <a:solidFill>
                  <a:srgbClr val="FF0000"/>
                </a:solidFill>
                <a:latin typeface="Times New Roman" pitchFamily="18" charset="0"/>
                <a:ea typeface="標楷體" pitchFamily="65" charset="-120"/>
                <a:cs typeface="Times New Roman" pitchFamily="18" charset="0"/>
              </a:rPr>
              <a:t>利用陣列一次儲存多個物件</a:t>
            </a:r>
            <a:r>
              <a:rPr lang="zh-TW" altLang="en-US" sz="2000" dirty="0" smtClean="0">
                <a:latin typeface="Times New Roman" pitchFamily="18" charset="0"/>
                <a:ea typeface="標楷體" pitchFamily="65" charset="-120"/>
                <a:cs typeface="Times New Roman" pitchFamily="18" charset="0"/>
              </a:rPr>
              <a:t>。</a:t>
            </a:r>
            <a:endParaRPr lang="zh-TW" altLang="en-US" sz="2000" dirty="0">
              <a:latin typeface="Times New Roman" pitchFamily="18" charset="0"/>
              <a:ea typeface="標楷體" pitchFamily="65" charset="-120"/>
              <a:cs typeface="Times New Roman" pitchFamily="18" charset="0"/>
            </a:endParaRPr>
          </a:p>
          <a:p>
            <a:pPr>
              <a:defRPr/>
            </a:pPr>
            <a:endParaRPr lang="zh-TW" altLang="en-US" dirty="0"/>
          </a:p>
        </p:txBody>
      </p:sp>
      <p:pic>
        <p:nvPicPr>
          <p:cNvPr id="41991"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9446" y="2276872"/>
            <a:ext cx="4556793"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96225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3.3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類別的應用方式</a:t>
            </a:r>
            <a:endParaRPr lang="zh-TW" altLang="en-US" dirty="0"/>
          </a:p>
        </p:txBody>
      </p:sp>
      <p:sp>
        <p:nvSpPr>
          <p:cNvPr id="3" name="內容版面配置區 2"/>
          <p:cNvSpPr>
            <a:spLocks noGrp="1"/>
          </p:cNvSpPr>
          <p:nvPr>
            <p:ph idx="1"/>
          </p:nvPr>
        </p:nvSpPr>
        <p:spPr/>
        <p:txBody>
          <a:bodyPr/>
          <a:lstStyle/>
          <a:p>
            <a:pPr>
              <a:buBlip>
                <a:blip r:embed="rId3"/>
              </a:buBlip>
            </a:pPr>
            <a:r>
              <a:rPr lang="zh-TW" altLang="en-US" b="1" dirty="0">
                <a:latin typeface="Times New Roman" pitchFamily="18" charset="0"/>
                <a:ea typeface="標楷體" pitchFamily="65" charset="-120"/>
                <a:cs typeface="Times New Roman" pitchFamily="18" charset="0"/>
              </a:rPr>
              <a:t>物件的</a:t>
            </a:r>
            <a:r>
              <a:rPr lang="zh-TW" altLang="en-US" b="1" dirty="0" smtClean="0">
                <a:latin typeface="Times New Roman" pitchFamily="18" charset="0"/>
                <a:ea typeface="標楷體" pitchFamily="65" charset="-120"/>
                <a:cs typeface="Times New Roman" pitchFamily="18" charset="0"/>
              </a:rPr>
              <a:t>陣列</a:t>
            </a:r>
            <a:r>
              <a:rPr lang="en-US" altLang="zh-TW" b="1" dirty="0" smtClean="0">
                <a:latin typeface="Times New Roman" pitchFamily="18" charset="0"/>
                <a:ea typeface="標楷體" pitchFamily="65" charset="-120"/>
                <a:cs typeface="Times New Roman" pitchFamily="18" charset="0"/>
              </a:rPr>
              <a:t>(</a:t>
            </a:r>
            <a:r>
              <a:rPr lang="en-US" altLang="zh-TW" b="1" dirty="0">
                <a:latin typeface="Times New Roman" pitchFamily="18" charset="0"/>
                <a:ea typeface="標楷體" pitchFamily="65" charset="-120"/>
                <a:cs typeface="Times New Roman" pitchFamily="18" charset="0"/>
              </a:rPr>
              <a:t>2</a:t>
            </a:r>
            <a:r>
              <a:rPr lang="en-US" altLang="zh-TW" b="1" dirty="0" smtClean="0">
                <a:latin typeface="Times New Roman" pitchFamily="18" charset="0"/>
                <a:ea typeface="標楷體" pitchFamily="65" charset="-120"/>
                <a:cs typeface="Times New Roman" pitchFamily="18" charset="0"/>
              </a:rPr>
              <a:t>/2)</a:t>
            </a:r>
            <a:endParaRPr lang="zh-TW" altLang="en-US" dirty="0"/>
          </a:p>
        </p:txBody>
      </p:sp>
      <p:sp>
        <p:nvSpPr>
          <p:cNvPr id="4" name="頁尾版面配置區 3"/>
          <p:cNvSpPr>
            <a:spLocks noGrp="1"/>
          </p:cNvSpPr>
          <p:nvPr>
            <p:ph type="ftr" sz="quarter" idx="11"/>
          </p:nvPr>
        </p:nvSpPr>
        <p:spPr/>
        <p:txBody>
          <a:bodyPr/>
          <a:lstStyle/>
          <a:p>
            <a:pPr>
              <a:defRPr/>
            </a:pPr>
            <a:r>
              <a:rPr lang="en-US" altLang="zh-TW" smtClean="0"/>
              <a:t>NTUT MMS LAB</a:t>
            </a:r>
            <a:endParaRPr lang="en-US" altLang="zh-TW"/>
          </a:p>
        </p:txBody>
      </p:sp>
      <p:sp>
        <p:nvSpPr>
          <p:cNvPr id="5" name="投影片編號版面配置區 4"/>
          <p:cNvSpPr>
            <a:spLocks noGrp="1"/>
          </p:cNvSpPr>
          <p:nvPr>
            <p:ph type="sldNum" sz="quarter" idx="12"/>
          </p:nvPr>
        </p:nvSpPr>
        <p:spPr/>
        <p:txBody>
          <a:bodyPr/>
          <a:lstStyle/>
          <a:p>
            <a:pPr>
              <a:defRPr/>
            </a:pPr>
            <a:fld id="{66871BDD-994F-466C-8153-A686AD97389A}" type="slidenum">
              <a:rPr lang="en-US" altLang="zh-TW" smtClean="0"/>
              <a:pPr>
                <a:defRPr/>
              </a:pPr>
              <a:t>51</a:t>
            </a:fld>
            <a:endParaRPr lang="en-US" altLang="zh-TW"/>
          </a:p>
        </p:txBody>
      </p:sp>
      <p:pic>
        <p:nvPicPr>
          <p:cNvPr id="6" name="圖片 5"/>
          <p:cNvPicPr>
            <a:picLocks noChangeAspect="1"/>
          </p:cNvPicPr>
          <p:nvPr/>
        </p:nvPicPr>
        <p:blipFill>
          <a:blip r:embed="rId4"/>
          <a:stretch>
            <a:fillRect/>
          </a:stretch>
        </p:blipFill>
        <p:spPr>
          <a:xfrm>
            <a:off x="106934" y="2314322"/>
            <a:ext cx="2714625" cy="3838575"/>
          </a:xfrm>
          <a:prstGeom prst="rect">
            <a:avLst/>
          </a:prstGeom>
          <a:ln>
            <a:solidFill>
              <a:schemeClr val="tx1"/>
            </a:solidFill>
          </a:ln>
        </p:spPr>
      </p:pic>
      <p:pic>
        <p:nvPicPr>
          <p:cNvPr id="7" name="圖片 6"/>
          <p:cNvPicPr>
            <a:picLocks noChangeAspect="1"/>
          </p:cNvPicPr>
          <p:nvPr/>
        </p:nvPicPr>
        <p:blipFill>
          <a:blip r:embed="rId5"/>
          <a:stretch>
            <a:fillRect/>
          </a:stretch>
        </p:blipFill>
        <p:spPr>
          <a:xfrm>
            <a:off x="2965858" y="2602384"/>
            <a:ext cx="3343056" cy="3165549"/>
          </a:xfrm>
          <a:prstGeom prst="rect">
            <a:avLst/>
          </a:prstGeom>
          <a:ln>
            <a:solidFill>
              <a:schemeClr val="tx1"/>
            </a:solidFill>
          </a:ln>
        </p:spPr>
      </p:pic>
      <p:pic>
        <p:nvPicPr>
          <p:cNvPr id="8" name="圖片 7"/>
          <p:cNvPicPr>
            <a:picLocks noChangeAspect="1"/>
          </p:cNvPicPr>
          <p:nvPr/>
        </p:nvPicPr>
        <p:blipFill>
          <a:blip r:embed="rId6"/>
          <a:stretch>
            <a:fillRect/>
          </a:stretch>
        </p:blipFill>
        <p:spPr>
          <a:xfrm>
            <a:off x="6979855" y="3132647"/>
            <a:ext cx="1962150" cy="2105025"/>
          </a:xfrm>
          <a:prstGeom prst="rect">
            <a:avLst/>
          </a:prstGeom>
          <a:ln>
            <a:solidFill>
              <a:schemeClr val="tx1"/>
            </a:solidFill>
          </a:ln>
        </p:spPr>
      </p:pic>
      <p:sp>
        <p:nvSpPr>
          <p:cNvPr id="9" name="向右箭號 8"/>
          <p:cNvSpPr/>
          <p:nvPr/>
        </p:nvSpPr>
        <p:spPr bwMode="auto">
          <a:xfrm>
            <a:off x="6428360" y="4043819"/>
            <a:ext cx="432048" cy="379579"/>
          </a:xfrm>
          <a:prstGeom prst="rightArrow">
            <a:avLst/>
          </a:prstGeom>
          <a:solidFill>
            <a:srgbClr val="FF0000"/>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0" name="直線圖說文字 1 9"/>
          <p:cNvSpPr/>
          <p:nvPr/>
        </p:nvSpPr>
        <p:spPr bwMode="auto">
          <a:xfrm>
            <a:off x="7882224" y="5068395"/>
            <a:ext cx="983849" cy="347496"/>
          </a:xfrm>
          <a:prstGeom prst="borderCallout1">
            <a:avLst>
              <a:gd name="adj1" fmla="val -485"/>
              <a:gd name="adj2" fmla="val 36425"/>
              <a:gd name="adj3" fmla="val -79555"/>
              <a:gd name="adj4" fmla="val 13029"/>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1" name="文字方塊 10"/>
          <p:cNvSpPr txBox="1"/>
          <p:nvPr/>
        </p:nvSpPr>
        <p:spPr>
          <a:xfrm>
            <a:off x="7806290" y="5068395"/>
            <a:ext cx="1135715"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輸出</a:t>
            </a:r>
            <a:r>
              <a:rPr lang="zh-TW" altLang="en-US" sz="1600" b="0" dirty="0">
                <a:latin typeface="標楷體" panose="03000509000000000000" pitchFamily="65" charset="-120"/>
                <a:ea typeface="標楷體" panose="03000509000000000000" pitchFamily="65" charset="-120"/>
              </a:rPr>
              <a:t>結果</a:t>
            </a:r>
          </a:p>
        </p:txBody>
      </p:sp>
      <p:sp>
        <p:nvSpPr>
          <p:cNvPr id="12" name="直線圖說文字 1 11"/>
          <p:cNvSpPr/>
          <p:nvPr/>
        </p:nvSpPr>
        <p:spPr bwMode="auto">
          <a:xfrm>
            <a:off x="868616" y="1466877"/>
            <a:ext cx="2077528" cy="780536"/>
          </a:xfrm>
          <a:prstGeom prst="borderCallout1">
            <a:avLst>
              <a:gd name="adj1" fmla="val 102920"/>
              <a:gd name="adj2" fmla="val 50283"/>
              <a:gd name="adj3" fmla="val 243447"/>
              <a:gd name="adj4" fmla="val 33993"/>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3" name="文字方塊 12"/>
          <p:cNvSpPr txBox="1"/>
          <p:nvPr/>
        </p:nvSpPr>
        <p:spPr>
          <a:xfrm>
            <a:off x="761227" y="1440581"/>
            <a:ext cx="2265132" cy="830997"/>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準備好</a:t>
            </a:r>
            <a:r>
              <a:rPr lang="en-US" altLang="zh-TW" sz="1600" b="0" dirty="0" smtClean="0">
                <a:latin typeface="標楷體" panose="03000509000000000000" pitchFamily="65" charset="-120"/>
                <a:ea typeface="標楷體" panose="03000509000000000000" pitchFamily="65" charset="-120"/>
              </a:rPr>
              <a:t>Car[]</a:t>
            </a:r>
            <a:r>
              <a:rPr lang="zh-TW" altLang="en-US" sz="1600" b="0" dirty="0" smtClean="0">
                <a:latin typeface="標楷體" panose="03000509000000000000" pitchFamily="65" charset="-120"/>
                <a:ea typeface="標楷體" panose="03000509000000000000" pitchFamily="65" charset="-120"/>
              </a:rPr>
              <a:t>型態陣列變數並宣告三個</a:t>
            </a:r>
            <a:r>
              <a:rPr lang="en-US" altLang="zh-TW" sz="1600" b="0" dirty="0" smtClean="0">
                <a:latin typeface="標楷體" panose="03000509000000000000" pitchFamily="65" charset="-120"/>
                <a:ea typeface="標楷體" panose="03000509000000000000" pitchFamily="65" charset="-120"/>
              </a:rPr>
              <a:t>Car</a:t>
            </a:r>
            <a:r>
              <a:rPr lang="zh-TW" altLang="en-US" sz="1600" b="0" dirty="0" smtClean="0">
                <a:latin typeface="標楷體" panose="03000509000000000000" pitchFamily="65" charset="-120"/>
                <a:ea typeface="標楷體" panose="03000509000000000000" pitchFamily="65" charset="-120"/>
              </a:rPr>
              <a:t>類別型態的陣列元素</a:t>
            </a:r>
            <a:endParaRPr lang="zh-TW" altLang="en-US" sz="1600" b="0" dirty="0">
              <a:latin typeface="標楷體" panose="03000509000000000000" pitchFamily="65" charset="-120"/>
              <a:ea typeface="標楷體" panose="03000509000000000000" pitchFamily="65" charset="-120"/>
            </a:endParaRPr>
          </a:p>
        </p:txBody>
      </p:sp>
      <p:sp>
        <p:nvSpPr>
          <p:cNvPr id="14" name="流程圖: 程序 13"/>
          <p:cNvSpPr/>
          <p:nvPr/>
        </p:nvSpPr>
        <p:spPr bwMode="auto">
          <a:xfrm>
            <a:off x="816484" y="3380317"/>
            <a:ext cx="1152128" cy="360040"/>
          </a:xfrm>
          <a:prstGeom prst="flowChartProcess">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5" name="直線圖說文字 1 14"/>
          <p:cNvSpPr/>
          <p:nvPr/>
        </p:nvSpPr>
        <p:spPr bwMode="auto">
          <a:xfrm>
            <a:off x="3251852" y="1861348"/>
            <a:ext cx="2184244" cy="573862"/>
          </a:xfrm>
          <a:prstGeom prst="borderCallout1">
            <a:avLst>
              <a:gd name="adj1" fmla="val 103293"/>
              <a:gd name="adj2" fmla="val 7502"/>
              <a:gd name="adj3" fmla="val 338858"/>
              <a:gd name="adj4" fmla="val -31758"/>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6" name="文字方塊 15"/>
          <p:cNvSpPr txBox="1"/>
          <p:nvPr/>
        </p:nvSpPr>
        <p:spPr>
          <a:xfrm>
            <a:off x="3203575" y="1846937"/>
            <a:ext cx="2232521" cy="584775"/>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建立三個新物件，分別指定給三個陣列元素</a:t>
            </a:r>
            <a:endParaRPr lang="zh-TW" altLang="en-US" sz="1600" b="0" dirty="0">
              <a:latin typeface="標楷體" panose="03000509000000000000" pitchFamily="65" charset="-120"/>
              <a:ea typeface="標楷體" panose="03000509000000000000" pitchFamily="65" charset="-120"/>
            </a:endParaRPr>
          </a:p>
        </p:txBody>
      </p:sp>
      <p:sp>
        <p:nvSpPr>
          <p:cNvPr id="17" name="流程圖: 程序 16"/>
          <p:cNvSpPr/>
          <p:nvPr/>
        </p:nvSpPr>
        <p:spPr bwMode="auto">
          <a:xfrm>
            <a:off x="816484" y="3825118"/>
            <a:ext cx="1883308" cy="598280"/>
          </a:xfrm>
          <a:prstGeom prst="flowChartProcess">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8" name="直線圖說文字 1 17"/>
          <p:cNvSpPr/>
          <p:nvPr/>
        </p:nvSpPr>
        <p:spPr bwMode="auto">
          <a:xfrm>
            <a:off x="673110" y="6237900"/>
            <a:ext cx="1582271" cy="573862"/>
          </a:xfrm>
          <a:prstGeom prst="borderCallout1">
            <a:avLst>
              <a:gd name="adj1" fmla="val 83"/>
              <a:gd name="adj2" fmla="val 48875"/>
              <a:gd name="adj3" fmla="val -197109"/>
              <a:gd name="adj4" fmla="val 60182"/>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9" name="文字方塊 18"/>
          <p:cNvSpPr txBox="1"/>
          <p:nvPr/>
        </p:nvSpPr>
        <p:spPr>
          <a:xfrm>
            <a:off x="595107" y="6228601"/>
            <a:ext cx="1738275" cy="584775"/>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分別為陣列元素做</a:t>
            </a:r>
            <a:r>
              <a:rPr lang="en-US" altLang="zh-TW" sz="1600" b="0" dirty="0" err="1" smtClean="0">
                <a:latin typeface="標楷體" panose="03000509000000000000" pitchFamily="65" charset="-120"/>
                <a:ea typeface="標楷體" panose="03000509000000000000" pitchFamily="65" charset="-120"/>
              </a:rPr>
              <a:t>setCar</a:t>
            </a:r>
            <a:r>
              <a:rPr lang="zh-TW" altLang="en-US" sz="1600" b="0" dirty="0" smtClean="0">
                <a:latin typeface="標楷體" panose="03000509000000000000" pitchFamily="65" charset="-120"/>
                <a:ea typeface="標楷體" panose="03000509000000000000" pitchFamily="65" charset="-120"/>
              </a:rPr>
              <a:t>方法</a:t>
            </a:r>
            <a:endParaRPr lang="zh-TW" altLang="en-US" sz="1600" b="0" dirty="0">
              <a:latin typeface="標楷體" panose="03000509000000000000" pitchFamily="65" charset="-120"/>
              <a:ea typeface="標楷體" panose="03000509000000000000" pitchFamily="65" charset="-120"/>
            </a:endParaRPr>
          </a:p>
        </p:txBody>
      </p:sp>
      <p:sp>
        <p:nvSpPr>
          <p:cNvPr id="20" name="流程圖: 程序 19"/>
          <p:cNvSpPr/>
          <p:nvPr/>
        </p:nvSpPr>
        <p:spPr bwMode="auto">
          <a:xfrm>
            <a:off x="816484" y="4507212"/>
            <a:ext cx="1595276" cy="561183"/>
          </a:xfrm>
          <a:prstGeom prst="flowChartProcess">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Tree>
    <p:extLst>
      <p:ext uri="{BB962C8B-B14F-4D97-AF65-F5344CB8AC3E}">
        <p14:creationId xmlns:p14="http://schemas.microsoft.com/office/powerpoint/2010/main" val="310542355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Homework</a:t>
            </a:r>
            <a:endParaRPr lang="zh-TW" altLang="en-US" dirty="0"/>
          </a:p>
        </p:txBody>
      </p:sp>
      <p:sp>
        <p:nvSpPr>
          <p:cNvPr id="3" name="內容版面配置區 2"/>
          <p:cNvSpPr>
            <a:spLocks noGrp="1"/>
          </p:cNvSpPr>
          <p:nvPr>
            <p:ph idx="1"/>
          </p:nvPr>
        </p:nvSpPr>
        <p:spPr/>
        <p:txBody>
          <a:bodyPr/>
          <a:lstStyle/>
          <a:p>
            <a:r>
              <a:rPr lang="zh-TW" altLang="en-US" dirty="0"/>
              <a:t>繳交期限</a:t>
            </a:r>
            <a:r>
              <a:rPr lang="zh-TW" altLang="en-US" dirty="0" smtClean="0"/>
              <a:t>： </a:t>
            </a:r>
            <a:r>
              <a:rPr lang="en-US" altLang="zh-TW" dirty="0" smtClean="0"/>
              <a:t>10/30 </a:t>
            </a:r>
            <a:r>
              <a:rPr lang="en-US" altLang="zh-TW" dirty="0" smtClean="0"/>
              <a:t>(</a:t>
            </a:r>
            <a:r>
              <a:rPr lang="zh-TW" altLang="en-US" smtClean="0"/>
              <a:t>四</a:t>
            </a:r>
            <a:r>
              <a:rPr lang="en-US" altLang="zh-TW" smtClean="0"/>
              <a:t>) </a:t>
            </a:r>
            <a:r>
              <a:rPr lang="zh-TW" altLang="en-US" dirty="0"/>
              <a:t>晚上</a:t>
            </a:r>
            <a:r>
              <a:rPr lang="en-US" altLang="zh-TW" dirty="0"/>
              <a:t>11:59</a:t>
            </a:r>
            <a:r>
              <a:rPr lang="zh-TW" altLang="en-US" dirty="0" smtClean="0"/>
              <a:t>前</a:t>
            </a:r>
            <a:endParaRPr lang="en-US" altLang="zh-TW" dirty="0" smtClean="0"/>
          </a:p>
          <a:p>
            <a:r>
              <a:rPr lang="zh-TW" altLang="en-US" dirty="0" smtClean="0"/>
              <a:t>繳交</a:t>
            </a:r>
            <a:r>
              <a:rPr lang="zh-TW" altLang="en-US" dirty="0"/>
              <a:t>格式</a:t>
            </a:r>
            <a:r>
              <a:rPr lang="zh-TW" altLang="en-US" dirty="0" smtClean="0"/>
              <a:t>：</a:t>
            </a:r>
            <a:r>
              <a:rPr lang="en-US" altLang="zh-TW" dirty="0"/>
              <a:t> </a:t>
            </a:r>
            <a:r>
              <a:rPr lang="en-US" altLang="zh-TW" dirty="0" smtClean="0"/>
              <a:t>101360352_</a:t>
            </a:r>
            <a:r>
              <a:rPr lang="zh-TW" altLang="en-US" dirty="0"/>
              <a:t>黃彥岳</a:t>
            </a:r>
            <a:r>
              <a:rPr lang="en-US" altLang="zh-TW" dirty="0" smtClean="0"/>
              <a:t>.</a:t>
            </a:r>
            <a:r>
              <a:rPr lang="en-US" altLang="zh-TW" dirty="0"/>
              <a:t>zip</a:t>
            </a:r>
          </a:p>
          <a:p>
            <a:r>
              <a:rPr lang="zh-TW" altLang="en-US" dirty="0" smtClean="0"/>
              <a:t>繳交內容：將投影片的</a:t>
            </a:r>
            <a:r>
              <a:rPr lang="en-US" altLang="zh-TW" dirty="0"/>
              <a:t>P5,P6,P7, P9, P11, P12, P14, P15, P16,P17, P20, P22, P24, P26,P27, P28 , P31 , P34 , P36 , P37,P38 , P40, P43 , P45, P47, </a:t>
            </a:r>
            <a:r>
              <a:rPr lang="en-US" altLang="zh-TW" dirty="0" smtClean="0"/>
              <a:t>P51</a:t>
            </a:r>
            <a:r>
              <a:rPr lang="zh-TW" altLang="en-US" dirty="0" smtClean="0"/>
              <a:t>程式重新寫過</a:t>
            </a:r>
            <a:endParaRPr lang="en-US" altLang="zh-TW" dirty="0" smtClean="0"/>
          </a:p>
          <a:p>
            <a:pPr lvl="1"/>
            <a:r>
              <a:rPr lang="en-US" altLang="zh-TW" dirty="0" smtClean="0"/>
              <a:t>Homework\Upload\Upload-HW-CH3</a:t>
            </a:r>
            <a:endParaRPr lang="en-US" altLang="zh-TW" dirty="0"/>
          </a:p>
          <a:p>
            <a:pPr lvl="1"/>
            <a:r>
              <a:rPr lang="zh-TW" altLang="en-US" dirty="0" smtClean="0"/>
              <a:t>繳交</a:t>
            </a:r>
            <a:r>
              <a:rPr lang="zh-TW" altLang="en-US" dirty="0"/>
              <a:t>內容：</a:t>
            </a:r>
            <a:r>
              <a:rPr lang="zh-TW" altLang="en-US" u="sng" dirty="0"/>
              <a:t>心得報告</a:t>
            </a:r>
            <a:r>
              <a:rPr lang="zh-TW" altLang="en-US" dirty="0" smtClean="0"/>
              <a:t>和</a:t>
            </a:r>
            <a:r>
              <a:rPr lang="zh-TW" altLang="en-US" u="sng" dirty="0" smtClean="0"/>
              <a:t>程式專案</a:t>
            </a:r>
            <a:endParaRPr lang="en-US" altLang="zh-TW" u="sng" dirty="0" smtClean="0"/>
          </a:p>
          <a:p>
            <a:pPr lvl="1"/>
            <a:r>
              <a:rPr lang="zh-TW" altLang="zh-TW" dirty="0" smtClean="0"/>
              <a:t>需要</a:t>
            </a:r>
            <a:r>
              <a:rPr lang="zh-TW" altLang="zh-TW" dirty="0"/>
              <a:t>上傳到</a:t>
            </a:r>
            <a:r>
              <a:rPr lang="en-US" altLang="zh-TW" dirty="0" err="1"/>
              <a:t>Github</a:t>
            </a:r>
            <a:r>
              <a:rPr lang="en-US" altLang="zh-TW" dirty="0"/>
              <a:t> </a:t>
            </a:r>
            <a:endParaRPr lang="zh-TW" altLang="zh-TW" dirty="0"/>
          </a:p>
          <a:p>
            <a:pPr marL="0" indent="0">
              <a:buNone/>
            </a:pPr>
            <a:endParaRPr lang="en-US" altLang="zh-TW" dirty="0" smtClean="0"/>
          </a:p>
          <a:p>
            <a:r>
              <a:rPr lang="en-US" altLang="zh-TW" dirty="0" smtClean="0"/>
              <a:t>10/31</a:t>
            </a:r>
            <a:r>
              <a:rPr lang="zh-TW" altLang="en-US" dirty="0" smtClean="0"/>
              <a:t>要考試</a:t>
            </a:r>
            <a:r>
              <a:rPr lang="en-US" altLang="zh-TW" dirty="0" smtClean="0"/>
              <a:t>, </a:t>
            </a:r>
            <a:r>
              <a:rPr lang="zh-TW" altLang="en-US" dirty="0"/>
              <a:t>在紙本上直接寫程式碼</a:t>
            </a:r>
          </a:p>
        </p:txBody>
      </p:sp>
      <p:sp>
        <p:nvSpPr>
          <p:cNvPr id="4" name="頁尾版面配置區 3"/>
          <p:cNvSpPr>
            <a:spLocks noGrp="1"/>
          </p:cNvSpPr>
          <p:nvPr>
            <p:ph type="ftr" sz="quarter" idx="11"/>
          </p:nvPr>
        </p:nvSpPr>
        <p:spPr/>
        <p:txBody>
          <a:bodyPr/>
          <a:lstStyle/>
          <a:p>
            <a:pPr>
              <a:defRPr/>
            </a:pPr>
            <a:r>
              <a:rPr lang="en-US" altLang="zh-TW" smtClean="0"/>
              <a:t>NTUT MMS LAB</a:t>
            </a:r>
            <a:endParaRPr lang="en-US" altLang="zh-TW"/>
          </a:p>
        </p:txBody>
      </p:sp>
      <p:sp>
        <p:nvSpPr>
          <p:cNvPr id="5" name="投影片編號版面配置區 4"/>
          <p:cNvSpPr>
            <a:spLocks noGrp="1"/>
          </p:cNvSpPr>
          <p:nvPr>
            <p:ph type="sldNum" sz="quarter" idx="12"/>
          </p:nvPr>
        </p:nvSpPr>
        <p:spPr/>
        <p:txBody>
          <a:bodyPr/>
          <a:lstStyle/>
          <a:p>
            <a:pPr>
              <a:defRPr/>
            </a:pPr>
            <a:fld id="{66871BDD-994F-466C-8153-A686AD97389A}" type="slidenum">
              <a:rPr lang="en-US" altLang="zh-TW" smtClean="0"/>
              <a:pPr>
                <a:defRPr/>
              </a:pPr>
              <a:t>52</a:t>
            </a:fld>
            <a:endParaRPr lang="en-US" altLang="zh-TW"/>
          </a:p>
        </p:txBody>
      </p:sp>
    </p:spTree>
    <p:extLst>
      <p:ext uri="{BB962C8B-B14F-4D97-AF65-F5344CB8AC3E}">
        <p14:creationId xmlns:p14="http://schemas.microsoft.com/office/powerpoint/2010/main" val="7103797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itchFamily="18" charset="0"/>
                <a:ea typeface="標楷體" pitchFamily="65" charset="-120"/>
                <a:cs typeface="Times New Roman" pitchFamily="18" charset="0"/>
              </a:rPr>
              <a:t>3.1 </a:t>
            </a:r>
            <a:r>
              <a:rPr lang="zh-TW" altLang="en-US" dirty="0">
                <a:latin typeface="Times New Roman" pitchFamily="18" charset="0"/>
                <a:ea typeface="標楷體" pitchFamily="65" charset="-120"/>
                <a:cs typeface="Times New Roman" pitchFamily="18" charset="0"/>
              </a:rPr>
              <a:t>類別的基礎知識</a:t>
            </a:r>
            <a:endParaRPr lang="zh-TW" altLang="en-US" dirty="0"/>
          </a:p>
        </p:txBody>
      </p:sp>
      <p:sp>
        <p:nvSpPr>
          <p:cNvPr id="3" name="內容版面配置區 2"/>
          <p:cNvSpPr>
            <a:spLocks noGrp="1"/>
          </p:cNvSpPr>
          <p:nvPr>
            <p:ph idx="1"/>
          </p:nvPr>
        </p:nvSpPr>
        <p:spPr/>
        <p:txBody>
          <a:bodyPr/>
          <a:lstStyle/>
          <a:p>
            <a:pPr>
              <a:lnSpc>
                <a:spcPts val="3360"/>
              </a:lnSpc>
              <a:buBlip>
                <a:blip r:embed="rId3"/>
              </a:buBlip>
            </a:pPr>
            <a:r>
              <a:rPr lang="zh-TW" altLang="en-US" b="1" dirty="0">
                <a:latin typeface="Times New Roman" pitchFamily="18" charset="0"/>
                <a:ea typeface="標楷體" pitchFamily="65" charset="-120"/>
                <a:cs typeface="Times New Roman" pitchFamily="18" charset="0"/>
              </a:rPr>
              <a:t>建立新物件及</a:t>
            </a:r>
            <a:r>
              <a:rPr lang="zh-TW" altLang="en-US" b="1" dirty="0" smtClean="0">
                <a:latin typeface="Times New Roman" pitchFamily="18" charset="0"/>
                <a:ea typeface="標楷體" pitchFamily="65" charset="-120"/>
                <a:cs typeface="Times New Roman" pitchFamily="18" charset="0"/>
              </a:rPr>
              <a:t>存取</a:t>
            </a:r>
            <a:r>
              <a:rPr lang="zh-TW" altLang="en-US" b="1" dirty="0">
                <a:latin typeface="Times New Roman" pitchFamily="18" charset="0"/>
                <a:ea typeface="標楷體" pitchFamily="65" charset="-120"/>
                <a:cs typeface="Times New Roman" pitchFamily="18" charset="0"/>
              </a:rPr>
              <a:t>成員</a:t>
            </a:r>
            <a:r>
              <a:rPr lang="zh-TW" altLang="en-US" b="1" dirty="0" smtClean="0">
                <a:latin typeface="Times New Roman" pitchFamily="18" charset="0"/>
                <a:ea typeface="標楷體" pitchFamily="65" charset="-120"/>
                <a:cs typeface="Times New Roman" pitchFamily="18" charset="0"/>
              </a:rPr>
              <a:t>資料</a:t>
            </a:r>
            <a:r>
              <a:rPr lang="en-US" altLang="zh-TW" b="1" dirty="0" smtClean="0">
                <a:latin typeface="Times New Roman" pitchFamily="18" charset="0"/>
                <a:ea typeface="標楷體" pitchFamily="65" charset="-120"/>
                <a:cs typeface="Times New Roman" pitchFamily="18" charset="0"/>
              </a:rPr>
              <a:t>(2/4)</a:t>
            </a:r>
            <a:endParaRPr lang="zh-TW" altLang="en-US" b="1" dirty="0">
              <a:latin typeface="Times New Roman" pitchFamily="18" charset="0"/>
              <a:ea typeface="標楷體" pitchFamily="65" charset="-120"/>
              <a:cs typeface="Times New Roman" pitchFamily="18" charset="0"/>
            </a:endParaRPr>
          </a:p>
          <a:p>
            <a:pPr marL="0" indent="0" algn="just">
              <a:lnSpc>
                <a:spcPts val="3360"/>
              </a:lnSpc>
              <a:buNone/>
            </a:pPr>
            <a:r>
              <a:rPr lang="zh-TW" altLang="en-US" sz="2000" dirty="0" smtClean="0">
                <a:latin typeface="Times New Roman" pitchFamily="18" charset="0"/>
                <a:ea typeface="標楷體" pitchFamily="65" charset="-120"/>
                <a:cs typeface="Times New Roman" pitchFamily="18" charset="0"/>
              </a:rPr>
              <a:t>新</a:t>
            </a:r>
            <a:r>
              <a:rPr lang="zh-TW" altLang="en-US" sz="2000" dirty="0">
                <a:latin typeface="Times New Roman" pitchFamily="18" charset="0"/>
                <a:ea typeface="標楷體" pitchFamily="65" charset="-120"/>
                <a:cs typeface="Times New Roman" pitchFamily="18" charset="0"/>
              </a:rPr>
              <a:t>物件建立完成後，就可以</a:t>
            </a:r>
            <a:r>
              <a:rPr lang="zh-TW" altLang="en-US" sz="2000" dirty="0">
                <a:solidFill>
                  <a:srgbClr val="FF0000"/>
                </a:solidFill>
                <a:latin typeface="Times New Roman" pitchFamily="18" charset="0"/>
                <a:ea typeface="標楷體" pitchFamily="65" charset="-120"/>
                <a:cs typeface="Times New Roman" pitchFamily="18" charset="0"/>
              </a:rPr>
              <a:t>對物件的成員進行存取</a:t>
            </a:r>
            <a:r>
              <a:rPr lang="zh-TW" altLang="en-US" sz="2000" dirty="0">
                <a:latin typeface="Times New Roman" pitchFamily="18" charset="0"/>
                <a:ea typeface="標楷體" pitchFamily="65" charset="-120"/>
                <a:cs typeface="Times New Roman" pitchFamily="18" charset="0"/>
              </a:rPr>
              <a:t>的動作，包括將特定數值指定給欄位儲存。</a:t>
            </a:r>
          </a:p>
          <a:p>
            <a:pPr marL="0" indent="0">
              <a:buNone/>
            </a:pPr>
            <a:endParaRPr lang="en-US" altLang="zh-TW" sz="1800" dirty="0"/>
          </a:p>
          <a:p>
            <a:pPr marL="0" indent="0">
              <a:buNone/>
            </a:pPr>
            <a:endParaRPr lang="en-US" altLang="zh-TW" dirty="0"/>
          </a:p>
          <a:p>
            <a:endParaRPr lang="en-US" altLang="zh-TW" dirty="0" smtClean="0"/>
          </a:p>
          <a:p>
            <a:endParaRPr lang="en-US" altLang="zh-TW" dirty="0"/>
          </a:p>
          <a:p>
            <a:endParaRPr lang="zh-TW" altLang="en-US" dirty="0"/>
          </a:p>
        </p:txBody>
      </p:sp>
      <p:sp>
        <p:nvSpPr>
          <p:cNvPr id="4" name="頁尾版面配置區 3"/>
          <p:cNvSpPr>
            <a:spLocks noGrp="1"/>
          </p:cNvSpPr>
          <p:nvPr>
            <p:ph type="ftr" sz="quarter" idx="11"/>
          </p:nvPr>
        </p:nvSpPr>
        <p:spPr/>
        <p:txBody>
          <a:bodyPr/>
          <a:lstStyle/>
          <a:p>
            <a:pPr>
              <a:defRPr/>
            </a:pPr>
            <a:r>
              <a:rPr lang="en-US" altLang="zh-TW" smtClean="0"/>
              <a:t>NTUT MMS LAB</a:t>
            </a:r>
            <a:endParaRPr lang="en-US" altLang="zh-TW"/>
          </a:p>
        </p:txBody>
      </p:sp>
      <p:sp>
        <p:nvSpPr>
          <p:cNvPr id="5" name="投影片編號版面配置區 4"/>
          <p:cNvSpPr>
            <a:spLocks noGrp="1"/>
          </p:cNvSpPr>
          <p:nvPr>
            <p:ph type="sldNum" sz="quarter" idx="12"/>
          </p:nvPr>
        </p:nvSpPr>
        <p:spPr/>
        <p:txBody>
          <a:bodyPr/>
          <a:lstStyle/>
          <a:p>
            <a:pPr>
              <a:defRPr/>
            </a:pPr>
            <a:fld id="{66871BDD-994F-466C-8153-A686AD97389A}" type="slidenum">
              <a:rPr lang="en-US" altLang="zh-TW" smtClean="0"/>
              <a:pPr>
                <a:defRPr/>
              </a:pPr>
              <a:t>6</a:t>
            </a:fld>
            <a:endParaRPr lang="en-US" altLang="zh-TW"/>
          </a:p>
        </p:txBody>
      </p:sp>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4510" y="4845066"/>
            <a:ext cx="4190622" cy="1608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圖片 5"/>
          <p:cNvPicPr>
            <a:picLocks noChangeAspect="1"/>
          </p:cNvPicPr>
          <p:nvPr/>
        </p:nvPicPr>
        <p:blipFill>
          <a:blip r:embed="rId5"/>
          <a:stretch>
            <a:fillRect/>
          </a:stretch>
        </p:blipFill>
        <p:spPr>
          <a:xfrm>
            <a:off x="836104" y="2362588"/>
            <a:ext cx="3362325" cy="4048125"/>
          </a:xfrm>
          <a:prstGeom prst="rect">
            <a:avLst/>
          </a:prstGeom>
          <a:ln>
            <a:solidFill>
              <a:schemeClr val="tx1"/>
            </a:solidFill>
          </a:ln>
        </p:spPr>
      </p:pic>
      <p:pic>
        <p:nvPicPr>
          <p:cNvPr id="9" name="圖片 8"/>
          <p:cNvPicPr>
            <a:picLocks noChangeAspect="1"/>
          </p:cNvPicPr>
          <p:nvPr/>
        </p:nvPicPr>
        <p:blipFill>
          <a:blip r:embed="rId6"/>
          <a:stretch>
            <a:fillRect/>
          </a:stretch>
        </p:blipFill>
        <p:spPr>
          <a:xfrm>
            <a:off x="5940152" y="2682263"/>
            <a:ext cx="2394736" cy="1943779"/>
          </a:xfrm>
          <a:prstGeom prst="rect">
            <a:avLst/>
          </a:prstGeom>
          <a:ln>
            <a:solidFill>
              <a:schemeClr val="tx1"/>
            </a:solidFill>
          </a:ln>
        </p:spPr>
      </p:pic>
      <p:sp>
        <p:nvSpPr>
          <p:cNvPr id="10" name="向右箭號 9"/>
          <p:cNvSpPr/>
          <p:nvPr/>
        </p:nvSpPr>
        <p:spPr bwMode="auto">
          <a:xfrm>
            <a:off x="4914993" y="3641669"/>
            <a:ext cx="432048" cy="379579"/>
          </a:xfrm>
          <a:prstGeom prst="rightArrow">
            <a:avLst/>
          </a:prstGeom>
          <a:solidFill>
            <a:srgbClr val="FF0000"/>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1" name="直線圖說文字 1 10"/>
          <p:cNvSpPr/>
          <p:nvPr/>
        </p:nvSpPr>
        <p:spPr bwMode="auto">
          <a:xfrm>
            <a:off x="7381244" y="4026099"/>
            <a:ext cx="1094357" cy="347496"/>
          </a:xfrm>
          <a:prstGeom prst="borderCallout1">
            <a:avLst>
              <a:gd name="adj1" fmla="val 50350"/>
              <a:gd name="adj2" fmla="val -540"/>
              <a:gd name="adj3" fmla="val -22740"/>
              <a:gd name="adj4" fmla="val -20768"/>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2" name="文字方塊 11"/>
          <p:cNvSpPr txBox="1"/>
          <p:nvPr/>
        </p:nvSpPr>
        <p:spPr>
          <a:xfrm>
            <a:off x="7339886" y="4037413"/>
            <a:ext cx="1214815"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輸出</a:t>
            </a:r>
            <a:r>
              <a:rPr lang="zh-TW" altLang="en-US" sz="1600" b="0" dirty="0">
                <a:latin typeface="標楷體" panose="03000509000000000000" pitchFamily="65" charset="-120"/>
                <a:ea typeface="標楷體" panose="03000509000000000000" pitchFamily="65" charset="-120"/>
              </a:rPr>
              <a:t>結果</a:t>
            </a:r>
          </a:p>
        </p:txBody>
      </p:sp>
      <p:sp>
        <p:nvSpPr>
          <p:cNvPr id="13" name="直線圖說文字 1 12"/>
          <p:cNvSpPr/>
          <p:nvPr/>
        </p:nvSpPr>
        <p:spPr bwMode="auto">
          <a:xfrm>
            <a:off x="3510153" y="3461078"/>
            <a:ext cx="1094357" cy="347496"/>
          </a:xfrm>
          <a:prstGeom prst="borderCallout1">
            <a:avLst>
              <a:gd name="adj1" fmla="val 50350"/>
              <a:gd name="adj2" fmla="val -540"/>
              <a:gd name="adj3" fmla="val 141722"/>
              <a:gd name="adj4" fmla="val -85334"/>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4" name="文字方塊 13"/>
          <p:cNvSpPr txBox="1"/>
          <p:nvPr/>
        </p:nvSpPr>
        <p:spPr>
          <a:xfrm>
            <a:off x="3468795" y="3472392"/>
            <a:ext cx="1214815"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指定車</a:t>
            </a:r>
            <a:r>
              <a:rPr lang="zh-TW" altLang="en-US" sz="1600" b="0" dirty="0">
                <a:latin typeface="標楷體" panose="03000509000000000000" pitchFamily="65" charset="-120"/>
                <a:ea typeface="標楷體" panose="03000509000000000000" pitchFamily="65" charset="-120"/>
              </a:rPr>
              <a:t>號</a:t>
            </a:r>
          </a:p>
        </p:txBody>
      </p:sp>
      <p:sp>
        <p:nvSpPr>
          <p:cNvPr id="15" name="直線圖說文字 1 14"/>
          <p:cNvSpPr/>
          <p:nvPr/>
        </p:nvSpPr>
        <p:spPr bwMode="auto">
          <a:xfrm>
            <a:off x="3411329" y="4935420"/>
            <a:ext cx="1173457" cy="347496"/>
          </a:xfrm>
          <a:prstGeom prst="borderCallout1">
            <a:avLst>
              <a:gd name="adj1" fmla="val 50350"/>
              <a:gd name="adj2" fmla="val -540"/>
              <a:gd name="adj3" fmla="val -193182"/>
              <a:gd name="adj4" fmla="val -80096"/>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6" name="文字方塊 15"/>
          <p:cNvSpPr txBox="1"/>
          <p:nvPr/>
        </p:nvSpPr>
        <p:spPr>
          <a:xfrm>
            <a:off x="3410593" y="4935356"/>
            <a:ext cx="1214815"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指定汽油量</a:t>
            </a:r>
            <a:endParaRPr lang="zh-TW" altLang="en-US" sz="1600" b="0" dirty="0">
              <a:latin typeface="標楷體" panose="03000509000000000000" pitchFamily="65" charset="-120"/>
              <a:ea typeface="標楷體" panose="03000509000000000000" pitchFamily="65" charset="-120"/>
            </a:endParaRPr>
          </a:p>
        </p:txBody>
      </p:sp>
      <p:sp>
        <p:nvSpPr>
          <p:cNvPr id="17" name="直線圖說文字 1 16"/>
          <p:cNvSpPr/>
          <p:nvPr/>
        </p:nvSpPr>
        <p:spPr bwMode="auto">
          <a:xfrm>
            <a:off x="2844544" y="2433432"/>
            <a:ext cx="1173457" cy="347496"/>
          </a:xfrm>
          <a:prstGeom prst="borderCallout1">
            <a:avLst>
              <a:gd name="adj1" fmla="val 104174"/>
              <a:gd name="adj2" fmla="val 3887"/>
              <a:gd name="adj3" fmla="val 279273"/>
              <a:gd name="adj4" fmla="val -37592"/>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8" name="文字方塊 17"/>
          <p:cNvSpPr txBox="1"/>
          <p:nvPr/>
        </p:nvSpPr>
        <p:spPr>
          <a:xfrm>
            <a:off x="2843808" y="2433368"/>
            <a:ext cx="1214815"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建立新物件</a:t>
            </a:r>
            <a:endParaRPr lang="zh-TW" altLang="en-US" sz="1600" b="0" dirty="0">
              <a:latin typeface="標楷體" panose="03000509000000000000" pitchFamily="65" charset="-120"/>
              <a:ea typeface="標楷體" panose="03000509000000000000" pitchFamily="65" charset="-120"/>
            </a:endParaRPr>
          </a:p>
        </p:txBody>
      </p:sp>
      <p:sp>
        <p:nvSpPr>
          <p:cNvPr id="19" name="矩形 18"/>
          <p:cNvSpPr/>
          <p:nvPr/>
        </p:nvSpPr>
        <p:spPr bwMode="auto">
          <a:xfrm>
            <a:off x="1412245" y="3429000"/>
            <a:ext cx="1143531" cy="347496"/>
          </a:xfrm>
          <a:prstGeom prst="rect">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Tree>
    <p:extLst>
      <p:ext uri="{BB962C8B-B14F-4D97-AF65-F5344CB8AC3E}">
        <p14:creationId xmlns:p14="http://schemas.microsoft.com/office/powerpoint/2010/main" val="19283735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64067" y="838929"/>
            <a:ext cx="8856662" cy="5318125"/>
          </a:xfrm>
        </p:spPr>
        <p:txBody>
          <a:bodyPr/>
          <a:lstStyle/>
          <a:p>
            <a:pPr>
              <a:buBlip>
                <a:blip r:embed="rId3"/>
              </a:buBlip>
            </a:pPr>
            <a:r>
              <a:rPr lang="zh-TW" altLang="en-US" b="1" dirty="0">
                <a:latin typeface="Times New Roman" pitchFamily="18" charset="0"/>
                <a:ea typeface="標楷體" pitchFamily="65" charset="-120"/>
                <a:cs typeface="Times New Roman" pitchFamily="18" charset="0"/>
              </a:rPr>
              <a:t>建立新物件及</a:t>
            </a:r>
            <a:r>
              <a:rPr lang="zh-TW" altLang="en-US" b="1" dirty="0" smtClean="0">
                <a:latin typeface="Times New Roman" pitchFamily="18" charset="0"/>
                <a:ea typeface="標楷體" pitchFamily="65" charset="-120"/>
                <a:cs typeface="Times New Roman" pitchFamily="18" charset="0"/>
              </a:rPr>
              <a:t>存取成員資料</a:t>
            </a:r>
            <a:r>
              <a:rPr lang="en-US" altLang="zh-TW" b="1" dirty="0" smtClean="0">
                <a:latin typeface="Times New Roman" pitchFamily="18" charset="0"/>
                <a:ea typeface="標楷體" pitchFamily="65" charset="-120"/>
                <a:cs typeface="Times New Roman" pitchFamily="18" charset="0"/>
              </a:rPr>
              <a:t>(3/4)</a:t>
            </a:r>
            <a:endParaRPr lang="zh-TW" altLang="en-US" b="1" dirty="0">
              <a:latin typeface="Times New Roman" pitchFamily="18" charset="0"/>
              <a:ea typeface="標楷體" pitchFamily="65" charset="-120"/>
              <a:cs typeface="Times New Roman" pitchFamily="18" charset="0"/>
            </a:endParaRPr>
          </a:p>
          <a:p>
            <a:pPr marL="0" lvl="0" indent="0" algn="just">
              <a:lnSpc>
                <a:spcPts val="3360"/>
              </a:lnSpc>
              <a:buNone/>
            </a:pPr>
            <a:r>
              <a:rPr lang="zh-TW" altLang="en-US" sz="2000" dirty="0" smtClean="0">
                <a:solidFill>
                  <a:srgbClr val="000000"/>
                </a:solidFill>
                <a:latin typeface="Times New Roman" pitchFamily="18" charset="0"/>
                <a:ea typeface="標楷體" pitchFamily="65" charset="-120"/>
                <a:cs typeface="Times New Roman" pitchFamily="18" charset="0"/>
              </a:rPr>
              <a:t>透過這種方法建立新物件，要有幾個就可以建立幾個。</a:t>
            </a:r>
            <a:endParaRPr lang="en-US" altLang="zh-TW" dirty="0" smtClean="0"/>
          </a:p>
          <a:p>
            <a:pPr lvl="8"/>
            <a:endParaRPr lang="en-US" altLang="zh-TW" dirty="0" smtClean="0"/>
          </a:p>
          <a:p>
            <a:endParaRPr lang="zh-TW" altLang="en-US" dirty="0"/>
          </a:p>
        </p:txBody>
      </p:sp>
      <p:sp>
        <p:nvSpPr>
          <p:cNvPr id="2" name="標題 1"/>
          <p:cNvSpPr>
            <a:spLocks noGrp="1"/>
          </p:cNvSpPr>
          <p:nvPr>
            <p:ph type="title"/>
          </p:nvPr>
        </p:nvSpPr>
        <p:spPr/>
        <p:txBody>
          <a:bodyPr/>
          <a:lstStyle/>
          <a:p>
            <a:r>
              <a:rPr lang="en-US" altLang="zh-TW" dirty="0">
                <a:latin typeface="Times New Roman" pitchFamily="18" charset="0"/>
                <a:ea typeface="標楷體" pitchFamily="65" charset="-120"/>
                <a:cs typeface="Times New Roman" pitchFamily="18" charset="0"/>
              </a:rPr>
              <a:t>3.1 </a:t>
            </a:r>
            <a:r>
              <a:rPr lang="zh-TW" altLang="en-US" dirty="0">
                <a:latin typeface="Times New Roman" pitchFamily="18" charset="0"/>
                <a:ea typeface="標楷體" pitchFamily="65" charset="-120"/>
                <a:cs typeface="Times New Roman" pitchFamily="18" charset="0"/>
              </a:rPr>
              <a:t>類別的基礎知識</a:t>
            </a:r>
            <a:endParaRPr lang="zh-TW" altLang="en-US" dirty="0"/>
          </a:p>
        </p:txBody>
      </p:sp>
      <p:sp>
        <p:nvSpPr>
          <p:cNvPr id="5" name="投影片編號版面配置區 4"/>
          <p:cNvSpPr>
            <a:spLocks noGrp="1"/>
          </p:cNvSpPr>
          <p:nvPr>
            <p:ph type="sldNum" sz="quarter" idx="12"/>
          </p:nvPr>
        </p:nvSpPr>
        <p:spPr/>
        <p:txBody>
          <a:bodyPr/>
          <a:lstStyle/>
          <a:p>
            <a:pPr>
              <a:defRPr/>
            </a:pPr>
            <a:fld id="{66871BDD-994F-466C-8153-A686AD97389A}" type="slidenum">
              <a:rPr lang="en-US" altLang="zh-TW" smtClean="0"/>
              <a:pPr>
                <a:defRPr/>
              </a:pPr>
              <a:t>7</a:t>
            </a:fld>
            <a:endParaRPr lang="en-US" altLang="zh-TW"/>
          </a:p>
        </p:txBody>
      </p:sp>
      <p:pic>
        <p:nvPicPr>
          <p:cNvPr id="2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5819" y="4540948"/>
            <a:ext cx="2880320" cy="196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圖片 5"/>
          <p:cNvPicPr>
            <a:picLocks noChangeAspect="1"/>
          </p:cNvPicPr>
          <p:nvPr/>
        </p:nvPicPr>
        <p:blipFill>
          <a:blip r:embed="rId5"/>
          <a:stretch>
            <a:fillRect/>
          </a:stretch>
        </p:blipFill>
        <p:spPr>
          <a:xfrm>
            <a:off x="919258" y="1941888"/>
            <a:ext cx="3146931" cy="4896178"/>
          </a:xfrm>
          <a:prstGeom prst="rect">
            <a:avLst/>
          </a:prstGeom>
          <a:ln>
            <a:solidFill>
              <a:schemeClr val="tx1"/>
            </a:solidFill>
          </a:ln>
        </p:spPr>
      </p:pic>
      <p:pic>
        <p:nvPicPr>
          <p:cNvPr id="7" name="圖片 6"/>
          <p:cNvPicPr>
            <a:picLocks noChangeAspect="1"/>
          </p:cNvPicPr>
          <p:nvPr/>
        </p:nvPicPr>
        <p:blipFill>
          <a:blip r:embed="rId6"/>
          <a:stretch>
            <a:fillRect/>
          </a:stretch>
        </p:blipFill>
        <p:spPr>
          <a:xfrm>
            <a:off x="5921585" y="2148548"/>
            <a:ext cx="2404166" cy="2031908"/>
          </a:xfrm>
          <a:prstGeom prst="rect">
            <a:avLst/>
          </a:prstGeom>
          <a:ln>
            <a:solidFill>
              <a:schemeClr val="tx1"/>
            </a:solidFill>
          </a:ln>
        </p:spPr>
      </p:pic>
      <p:sp>
        <p:nvSpPr>
          <p:cNvPr id="26" name="向右箭號 25"/>
          <p:cNvSpPr/>
          <p:nvPr/>
        </p:nvSpPr>
        <p:spPr bwMode="auto">
          <a:xfrm>
            <a:off x="4844064" y="3427473"/>
            <a:ext cx="432048" cy="379579"/>
          </a:xfrm>
          <a:prstGeom prst="rightArrow">
            <a:avLst/>
          </a:prstGeom>
          <a:solidFill>
            <a:srgbClr val="FF0000"/>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27" name="直線圖說文字 1 26"/>
          <p:cNvSpPr/>
          <p:nvPr/>
        </p:nvSpPr>
        <p:spPr bwMode="auto">
          <a:xfrm>
            <a:off x="7524036" y="3766872"/>
            <a:ext cx="1094357" cy="347496"/>
          </a:xfrm>
          <a:prstGeom prst="borderCallout1">
            <a:avLst>
              <a:gd name="adj1" fmla="val 50350"/>
              <a:gd name="adj2" fmla="val -540"/>
              <a:gd name="adj3" fmla="val -22740"/>
              <a:gd name="adj4" fmla="val -20768"/>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28" name="文字方塊 27"/>
          <p:cNvSpPr txBox="1"/>
          <p:nvPr/>
        </p:nvSpPr>
        <p:spPr>
          <a:xfrm>
            <a:off x="7482678" y="3778186"/>
            <a:ext cx="1214815"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輸出</a:t>
            </a:r>
            <a:r>
              <a:rPr lang="zh-TW" altLang="en-US" sz="1600" b="0" dirty="0">
                <a:latin typeface="標楷體" panose="03000509000000000000" pitchFamily="65" charset="-120"/>
                <a:ea typeface="標楷體" panose="03000509000000000000" pitchFamily="65" charset="-120"/>
              </a:rPr>
              <a:t>結果</a:t>
            </a:r>
          </a:p>
        </p:txBody>
      </p:sp>
      <p:sp>
        <p:nvSpPr>
          <p:cNvPr id="29" name="直線圖說文字 1 28"/>
          <p:cNvSpPr/>
          <p:nvPr/>
        </p:nvSpPr>
        <p:spPr bwMode="auto">
          <a:xfrm>
            <a:off x="3311344" y="2191119"/>
            <a:ext cx="1307192" cy="347496"/>
          </a:xfrm>
          <a:prstGeom prst="borderCallout1">
            <a:avLst>
              <a:gd name="adj1" fmla="val 50350"/>
              <a:gd name="adj2" fmla="val -540"/>
              <a:gd name="adj3" fmla="val 189566"/>
              <a:gd name="adj4" fmla="val -62899"/>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30" name="文字方塊 29"/>
          <p:cNvSpPr txBox="1"/>
          <p:nvPr/>
        </p:nvSpPr>
        <p:spPr>
          <a:xfrm>
            <a:off x="3285206" y="2191119"/>
            <a:ext cx="1360592"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建立新物件</a:t>
            </a:r>
            <a:r>
              <a:rPr lang="en-US" altLang="zh-TW" sz="1600" b="0" dirty="0" smtClean="0">
                <a:latin typeface="標楷體" panose="03000509000000000000" pitchFamily="65" charset="-120"/>
                <a:ea typeface="標楷體" panose="03000509000000000000" pitchFamily="65" charset="-120"/>
              </a:rPr>
              <a:t>1</a:t>
            </a:r>
            <a:endParaRPr lang="zh-TW" altLang="en-US" sz="1600" b="0" dirty="0">
              <a:latin typeface="標楷體" panose="03000509000000000000" pitchFamily="65" charset="-120"/>
              <a:ea typeface="標楷體" panose="03000509000000000000" pitchFamily="65" charset="-120"/>
            </a:endParaRPr>
          </a:p>
        </p:txBody>
      </p:sp>
      <p:sp>
        <p:nvSpPr>
          <p:cNvPr id="33" name="直線圖說文字 1 32"/>
          <p:cNvSpPr/>
          <p:nvPr/>
        </p:nvSpPr>
        <p:spPr bwMode="auto">
          <a:xfrm>
            <a:off x="3285206" y="3636473"/>
            <a:ext cx="1307192" cy="347496"/>
          </a:xfrm>
          <a:prstGeom prst="borderCallout1">
            <a:avLst>
              <a:gd name="adj1" fmla="val 50350"/>
              <a:gd name="adj2" fmla="val -540"/>
              <a:gd name="adj3" fmla="val 84909"/>
              <a:gd name="adj4" fmla="val -58128"/>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34" name="文字方塊 33"/>
          <p:cNvSpPr txBox="1"/>
          <p:nvPr/>
        </p:nvSpPr>
        <p:spPr>
          <a:xfrm>
            <a:off x="3259068" y="3636473"/>
            <a:ext cx="1360592"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建立新物件</a:t>
            </a:r>
            <a:r>
              <a:rPr lang="en-US" altLang="zh-TW" sz="1600" b="0" dirty="0" smtClean="0">
                <a:latin typeface="標楷體" panose="03000509000000000000" pitchFamily="65" charset="-120"/>
                <a:ea typeface="標楷體" panose="03000509000000000000" pitchFamily="65" charset="-120"/>
              </a:rPr>
              <a:t>2</a:t>
            </a:r>
            <a:endParaRPr lang="zh-TW" altLang="en-US" sz="1600" b="0" dirty="0">
              <a:latin typeface="標楷體" panose="03000509000000000000" pitchFamily="65" charset="-120"/>
              <a:ea typeface="標楷體" panose="03000509000000000000" pitchFamily="65" charset="-120"/>
            </a:endParaRPr>
          </a:p>
        </p:txBody>
      </p:sp>
      <p:sp>
        <p:nvSpPr>
          <p:cNvPr id="35" name="直線圖說文字 1 34"/>
          <p:cNvSpPr/>
          <p:nvPr/>
        </p:nvSpPr>
        <p:spPr bwMode="auto">
          <a:xfrm>
            <a:off x="2686300" y="2834540"/>
            <a:ext cx="2617074" cy="347496"/>
          </a:xfrm>
          <a:prstGeom prst="borderCallout1">
            <a:avLst>
              <a:gd name="adj1" fmla="val 98193"/>
              <a:gd name="adj2" fmla="val 254"/>
              <a:gd name="adj3" fmla="val 132752"/>
              <a:gd name="adj4" fmla="val -3760"/>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36" name="文字方塊 35"/>
          <p:cNvSpPr txBox="1"/>
          <p:nvPr/>
        </p:nvSpPr>
        <p:spPr>
          <a:xfrm>
            <a:off x="2584759" y="2834540"/>
            <a:ext cx="2798007"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指定車號和汽油量給物件</a:t>
            </a:r>
            <a:r>
              <a:rPr lang="en-US" altLang="zh-TW" sz="1600" b="0" dirty="0" smtClean="0">
                <a:latin typeface="標楷體" panose="03000509000000000000" pitchFamily="65" charset="-120"/>
                <a:ea typeface="標楷體" panose="03000509000000000000" pitchFamily="65" charset="-120"/>
              </a:rPr>
              <a:t>1</a:t>
            </a:r>
            <a:endParaRPr lang="zh-TW" altLang="en-US" sz="1600" b="0" dirty="0">
              <a:latin typeface="標楷體" panose="03000509000000000000" pitchFamily="65" charset="-120"/>
              <a:ea typeface="標楷體" panose="03000509000000000000" pitchFamily="65" charset="-120"/>
            </a:endParaRPr>
          </a:p>
        </p:txBody>
      </p:sp>
      <p:sp>
        <p:nvSpPr>
          <p:cNvPr id="37" name="直線圖說文字 1 36"/>
          <p:cNvSpPr/>
          <p:nvPr/>
        </p:nvSpPr>
        <p:spPr bwMode="auto">
          <a:xfrm>
            <a:off x="2761702" y="4233632"/>
            <a:ext cx="2617074" cy="347496"/>
          </a:xfrm>
          <a:prstGeom prst="borderCallout1">
            <a:avLst>
              <a:gd name="adj1" fmla="val 50350"/>
              <a:gd name="adj2" fmla="val -540"/>
              <a:gd name="adj3" fmla="val 40055"/>
              <a:gd name="adj4" fmla="val -5746"/>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38" name="文字方塊 37"/>
          <p:cNvSpPr txBox="1"/>
          <p:nvPr/>
        </p:nvSpPr>
        <p:spPr>
          <a:xfrm>
            <a:off x="2660161" y="4233632"/>
            <a:ext cx="2798007"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指定車號和汽油量給物件</a:t>
            </a:r>
            <a:r>
              <a:rPr lang="en-US" altLang="zh-TW" sz="1600" b="0" dirty="0" smtClean="0">
                <a:latin typeface="標楷體" panose="03000509000000000000" pitchFamily="65" charset="-120"/>
                <a:ea typeface="標楷體" panose="03000509000000000000" pitchFamily="65" charset="-120"/>
              </a:rPr>
              <a:t>2</a:t>
            </a:r>
            <a:endParaRPr lang="zh-TW" altLang="en-US" sz="1600" b="0" dirty="0">
              <a:latin typeface="標楷體" panose="03000509000000000000" pitchFamily="65" charset="-120"/>
              <a:ea typeface="標楷體" panose="03000509000000000000" pitchFamily="65" charset="-120"/>
            </a:endParaRPr>
          </a:p>
        </p:txBody>
      </p:sp>
      <p:sp>
        <p:nvSpPr>
          <p:cNvPr id="20" name="矩形 19"/>
          <p:cNvSpPr/>
          <p:nvPr/>
        </p:nvSpPr>
        <p:spPr bwMode="auto">
          <a:xfrm>
            <a:off x="1475656" y="2873648"/>
            <a:ext cx="1029711" cy="347496"/>
          </a:xfrm>
          <a:prstGeom prst="rect">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40" name="矩形 39"/>
          <p:cNvSpPr/>
          <p:nvPr/>
        </p:nvSpPr>
        <p:spPr bwMode="auto">
          <a:xfrm>
            <a:off x="1475655" y="3321761"/>
            <a:ext cx="1109104" cy="347496"/>
          </a:xfrm>
          <a:prstGeom prst="rect">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41" name="矩形 40"/>
          <p:cNvSpPr/>
          <p:nvPr/>
        </p:nvSpPr>
        <p:spPr bwMode="auto">
          <a:xfrm>
            <a:off x="1475655" y="3761394"/>
            <a:ext cx="1029711" cy="347496"/>
          </a:xfrm>
          <a:prstGeom prst="rect">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42" name="矩形 41"/>
          <p:cNvSpPr/>
          <p:nvPr/>
        </p:nvSpPr>
        <p:spPr bwMode="auto">
          <a:xfrm>
            <a:off x="1475097" y="4196379"/>
            <a:ext cx="1109104" cy="347496"/>
          </a:xfrm>
          <a:prstGeom prst="rect">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Tree>
    <p:extLst>
      <p:ext uri="{BB962C8B-B14F-4D97-AF65-F5344CB8AC3E}">
        <p14:creationId xmlns:p14="http://schemas.microsoft.com/office/powerpoint/2010/main" val="1466687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itchFamily="18" charset="0"/>
                <a:ea typeface="標楷體" pitchFamily="65" charset="-120"/>
                <a:cs typeface="Times New Roman" pitchFamily="18" charset="0"/>
              </a:rPr>
              <a:t>3.1 </a:t>
            </a:r>
            <a:r>
              <a:rPr lang="zh-TW" altLang="en-US" dirty="0">
                <a:latin typeface="Times New Roman" pitchFamily="18" charset="0"/>
                <a:ea typeface="標楷體" pitchFamily="65" charset="-120"/>
                <a:cs typeface="Times New Roman" pitchFamily="18" charset="0"/>
              </a:rPr>
              <a:t>類別的基礎知識</a:t>
            </a:r>
            <a:endParaRPr lang="zh-TW" altLang="en-US" dirty="0"/>
          </a:p>
        </p:txBody>
      </p:sp>
      <p:sp>
        <p:nvSpPr>
          <p:cNvPr id="3" name="內容版面配置區 2"/>
          <p:cNvSpPr>
            <a:spLocks noGrp="1"/>
          </p:cNvSpPr>
          <p:nvPr>
            <p:ph idx="1"/>
          </p:nvPr>
        </p:nvSpPr>
        <p:spPr/>
        <p:txBody>
          <a:bodyPr/>
          <a:lstStyle/>
          <a:p>
            <a:pPr>
              <a:buBlip>
                <a:blip r:embed="rId3"/>
              </a:buBlip>
            </a:pPr>
            <a:r>
              <a:rPr lang="zh-TW" altLang="en-US" b="1" dirty="0">
                <a:latin typeface="Times New Roman" pitchFamily="18" charset="0"/>
                <a:ea typeface="標楷體" pitchFamily="65" charset="-120"/>
                <a:cs typeface="Times New Roman" pitchFamily="18" charset="0"/>
              </a:rPr>
              <a:t>建立新物件及存取成員</a:t>
            </a:r>
            <a:r>
              <a:rPr lang="zh-TW" altLang="en-US" b="1" dirty="0" smtClean="0">
                <a:latin typeface="Times New Roman" pitchFamily="18" charset="0"/>
                <a:ea typeface="標楷體" pitchFamily="65" charset="-120"/>
                <a:cs typeface="Times New Roman" pitchFamily="18" charset="0"/>
              </a:rPr>
              <a:t>資料</a:t>
            </a:r>
            <a:r>
              <a:rPr lang="en-US" altLang="zh-TW" b="1" dirty="0" smtClean="0">
                <a:latin typeface="Times New Roman" pitchFamily="18" charset="0"/>
                <a:ea typeface="標楷體" pitchFamily="65" charset="-120"/>
                <a:cs typeface="Times New Roman" pitchFamily="18" charset="0"/>
              </a:rPr>
              <a:t>(4/4)</a:t>
            </a:r>
            <a:endParaRPr lang="zh-TW" altLang="en-US" b="1" dirty="0">
              <a:latin typeface="Times New Roman" pitchFamily="18" charset="0"/>
              <a:ea typeface="標楷體" pitchFamily="65" charset="-120"/>
              <a:cs typeface="Times New Roman" pitchFamily="18" charset="0"/>
            </a:endParaRPr>
          </a:p>
          <a:p>
            <a:pPr lvl="1">
              <a:buFont typeface="Wingdings" panose="05000000000000000000" pitchFamily="2" charset="2"/>
              <a:buChar char="ü"/>
            </a:pPr>
            <a:r>
              <a:rPr lang="zh-TW" altLang="en-US" sz="2000" dirty="0" smtClean="0">
                <a:latin typeface="Times New Roman" pitchFamily="18" charset="0"/>
                <a:ea typeface="標楷體" pitchFamily="65" charset="-120"/>
                <a:cs typeface="Times New Roman" pitchFamily="18" charset="0"/>
              </a:rPr>
              <a:t>步驟</a:t>
            </a:r>
            <a:r>
              <a:rPr lang="en-US" altLang="zh-TW" sz="2000" dirty="0" smtClean="0">
                <a:latin typeface="Times New Roman" pitchFamily="18" charset="0"/>
                <a:ea typeface="標楷體" pitchFamily="65" charset="-120"/>
                <a:cs typeface="Times New Roman" pitchFamily="18" charset="0"/>
              </a:rPr>
              <a:t>1: </a:t>
            </a:r>
            <a:r>
              <a:rPr lang="zh-TW" altLang="en-US" sz="2000" dirty="0" smtClean="0">
                <a:solidFill>
                  <a:srgbClr val="FF0000"/>
                </a:solidFill>
                <a:latin typeface="Times New Roman" pitchFamily="18" charset="0"/>
                <a:ea typeface="標楷體" pitchFamily="65" charset="-120"/>
                <a:cs typeface="Times New Roman" pitchFamily="18" charset="0"/>
              </a:rPr>
              <a:t>宣告類別</a:t>
            </a:r>
            <a:r>
              <a:rPr lang="en-US" altLang="zh-TW" sz="2000" dirty="0" smtClean="0">
                <a:solidFill>
                  <a:srgbClr val="FF0000"/>
                </a:solidFill>
                <a:latin typeface="Times New Roman" pitchFamily="18" charset="0"/>
                <a:ea typeface="標楷體" pitchFamily="65" charset="-120"/>
                <a:cs typeface="Times New Roman" pitchFamily="18" charset="0"/>
              </a:rPr>
              <a:t>.</a:t>
            </a:r>
          </a:p>
          <a:p>
            <a:pPr marL="457200" lvl="1" indent="0">
              <a:buNone/>
            </a:pPr>
            <a:r>
              <a:rPr lang="zh-TW" altLang="en-US" sz="1800" dirty="0">
                <a:latin typeface="Times New Roman" pitchFamily="18" charset="0"/>
                <a:ea typeface="標楷體" pitchFamily="65" charset="-120"/>
                <a:cs typeface="Times New Roman" pitchFamily="18" charset="0"/>
              </a:rPr>
              <a:t> </a:t>
            </a:r>
            <a:r>
              <a:rPr lang="zh-TW" altLang="en-US" sz="1800" dirty="0" smtClean="0">
                <a:latin typeface="Times New Roman" pitchFamily="18" charset="0"/>
                <a:ea typeface="標楷體" pitchFamily="65" charset="-120"/>
                <a:cs typeface="Times New Roman" pitchFamily="18" charset="0"/>
              </a:rPr>
              <a:t>      「宣告類別」的工作，可以想像成設計一台車的子的原始雛形</a:t>
            </a:r>
            <a:r>
              <a:rPr lang="en-US" altLang="zh-TW" sz="1800" dirty="0" smtClean="0">
                <a:latin typeface="Times New Roman" pitchFamily="18" charset="0"/>
                <a:ea typeface="標楷體" pitchFamily="65" charset="-120"/>
                <a:cs typeface="Times New Roman" pitchFamily="18" charset="0"/>
              </a:rPr>
              <a:t>(</a:t>
            </a:r>
            <a:r>
              <a:rPr lang="zh-TW" altLang="en-US" sz="1800" dirty="0" smtClean="0">
                <a:latin typeface="Times New Roman" pitchFamily="18" charset="0"/>
                <a:ea typeface="標楷體" pitchFamily="65" charset="-120"/>
                <a:cs typeface="Times New Roman" pitchFamily="18" charset="0"/>
              </a:rPr>
              <a:t>類別</a:t>
            </a:r>
            <a:r>
              <a:rPr lang="en-US" altLang="zh-TW" sz="1800" dirty="0" smtClean="0">
                <a:latin typeface="Times New Roman" pitchFamily="18" charset="0"/>
                <a:ea typeface="標楷體" pitchFamily="65" charset="-120"/>
                <a:cs typeface="Times New Roman" pitchFamily="18" charset="0"/>
              </a:rPr>
              <a:t>)</a:t>
            </a:r>
            <a:r>
              <a:rPr lang="zh-TW" altLang="en-US" sz="2000" dirty="0" smtClean="0">
                <a:solidFill>
                  <a:srgbClr val="FF0000"/>
                </a:solidFill>
                <a:latin typeface="Times New Roman" pitchFamily="18" charset="0"/>
                <a:ea typeface="標楷體" pitchFamily="65" charset="-120"/>
                <a:cs typeface="Times New Roman" pitchFamily="18" charset="0"/>
              </a:rPr>
              <a:t>。</a:t>
            </a:r>
            <a:endParaRPr lang="en-US" altLang="zh-TW" sz="2000" dirty="0" smtClean="0">
              <a:solidFill>
                <a:srgbClr val="FF0000"/>
              </a:solidFill>
              <a:latin typeface="Times New Roman" pitchFamily="18" charset="0"/>
              <a:ea typeface="標楷體" pitchFamily="65" charset="-120"/>
              <a:cs typeface="Times New Roman" pitchFamily="18" charset="0"/>
            </a:endParaRPr>
          </a:p>
          <a:p>
            <a:pPr lvl="1">
              <a:buFont typeface="Wingdings" panose="05000000000000000000" pitchFamily="2" charset="2"/>
              <a:buChar char="ü"/>
            </a:pPr>
            <a:r>
              <a:rPr lang="zh-TW" altLang="en-US" sz="2000" dirty="0" smtClean="0">
                <a:latin typeface="Times New Roman" pitchFamily="18" charset="0"/>
                <a:ea typeface="標楷體" pitchFamily="65" charset="-120"/>
                <a:cs typeface="Times New Roman" pitchFamily="18" charset="0"/>
              </a:rPr>
              <a:t>步驟</a:t>
            </a:r>
            <a:r>
              <a:rPr lang="en-US" altLang="zh-TW" sz="2000" dirty="0">
                <a:latin typeface="Times New Roman" pitchFamily="18" charset="0"/>
                <a:ea typeface="標楷體" pitchFamily="65" charset="-120"/>
                <a:cs typeface="Times New Roman" pitchFamily="18" charset="0"/>
              </a:rPr>
              <a:t>2: </a:t>
            </a:r>
            <a:r>
              <a:rPr lang="zh-TW" altLang="en-US" sz="2000" dirty="0">
                <a:solidFill>
                  <a:srgbClr val="FF0000"/>
                </a:solidFill>
                <a:latin typeface="Times New Roman" pitchFamily="18" charset="0"/>
                <a:ea typeface="標楷體" pitchFamily="65" charset="-120"/>
                <a:cs typeface="Times New Roman" pitchFamily="18" charset="0"/>
              </a:rPr>
              <a:t>利用步驟</a:t>
            </a:r>
            <a:r>
              <a:rPr lang="en-US" altLang="zh-TW" sz="2000" dirty="0">
                <a:solidFill>
                  <a:srgbClr val="FF0000"/>
                </a:solidFill>
                <a:latin typeface="Times New Roman" pitchFamily="18" charset="0"/>
                <a:ea typeface="標楷體" pitchFamily="65" charset="-120"/>
                <a:cs typeface="Times New Roman" pitchFamily="18" charset="0"/>
              </a:rPr>
              <a:t>1</a:t>
            </a:r>
            <a:r>
              <a:rPr lang="zh-TW" altLang="en-US" sz="2000" dirty="0">
                <a:solidFill>
                  <a:srgbClr val="FF0000"/>
                </a:solidFill>
                <a:latin typeface="Times New Roman" pitchFamily="18" charset="0"/>
                <a:ea typeface="標楷體" pitchFamily="65" charset="-120"/>
                <a:cs typeface="Times New Roman" pitchFamily="18" charset="0"/>
              </a:rPr>
              <a:t>宣告的類別建立新</a:t>
            </a:r>
            <a:r>
              <a:rPr lang="zh-TW" altLang="en-US" sz="2000" dirty="0" smtClean="0">
                <a:solidFill>
                  <a:srgbClr val="FF0000"/>
                </a:solidFill>
                <a:latin typeface="Times New Roman" pitchFamily="18" charset="0"/>
                <a:ea typeface="標楷體" pitchFamily="65" charset="-120"/>
                <a:cs typeface="Times New Roman" pitchFamily="18" charset="0"/>
              </a:rPr>
              <a:t>物件</a:t>
            </a:r>
            <a:endParaRPr lang="en-US" altLang="zh-TW" sz="2000" dirty="0" smtClean="0">
              <a:solidFill>
                <a:srgbClr val="FF0000"/>
              </a:solidFill>
              <a:latin typeface="Times New Roman" pitchFamily="18" charset="0"/>
              <a:ea typeface="標楷體" pitchFamily="65" charset="-120"/>
              <a:cs typeface="Times New Roman" pitchFamily="18" charset="0"/>
            </a:endParaRPr>
          </a:p>
          <a:p>
            <a:pPr marL="457200" lvl="1" indent="0">
              <a:buNone/>
            </a:pPr>
            <a:r>
              <a:rPr lang="en-US" altLang="zh-TW" sz="2000" dirty="0" smtClean="0">
                <a:solidFill>
                  <a:srgbClr val="FF0000"/>
                </a:solidFill>
                <a:latin typeface="Times New Roman" pitchFamily="18" charset="0"/>
                <a:ea typeface="標楷體" pitchFamily="65" charset="-120"/>
                <a:cs typeface="Times New Roman" pitchFamily="18" charset="0"/>
              </a:rPr>
              <a:t>	</a:t>
            </a:r>
            <a:r>
              <a:rPr lang="zh-TW" altLang="en-US" sz="1800" dirty="0" smtClean="0">
                <a:latin typeface="Times New Roman" pitchFamily="18" charset="0"/>
                <a:ea typeface="標楷體" pitchFamily="65" charset="-120"/>
                <a:cs typeface="Times New Roman" pitchFamily="18" charset="0"/>
              </a:rPr>
              <a:t>建立</a:t>
            </a:r>
            <a:r>
              <a:rPr lang="zh-TW" altLang="en-US" sz="1800" dirty="0">
                <a:latin typeface="Times New Roman" pitchFamily="18" charset="0"/>
                <a:ea typeface="標楷體" pitchFamily="65" charset="-120"/>
                <a:cs typeface="Times New Roman" pitchFamily="18" charset="0"/>
              </a:rPr>
              <a:t>新物件是根據既有的車子原始雛形的基礎，分別建立新的車子物件，</a:t>
            </a:r>
            <a:r>
              <a:rPr lang="zh-TW" altLang="en-US" sz="1800" dirty="0" smtClean="0">
                <a:latin typeface="Times New Roman" pitchFamily="18" charset="0"/>
                <a:ea typeface="標楷體" pitchFamily="65" charset="-120"/>
                <a:cs typeface="Times New Roman" pitchFamily="18" charset="0"/>
              </a:rPr>
              <a:t>並</a:t>
            </a:r>
            <a:r>
              <a:rPr lang="en-US" altLang="zh-TW" sz="1800" dirty="0" smtClean="0">
                <a:latin typeface="Times New Roman" pitchFamily="18" charset="0"/>
                <a:ea typeface="標楷體" pitchFamily="65" charset="-120"/>
                <a:cs typeface="Times New Roman" pitchFamily="18" charset="0"/>
              </a:rPr>
              <a:t>	</a:t>
            </a:r>
            <a:r>
              <a:rPr lang="zh-TW" altLang="en-US" sz="1800" dirty="0" smtClean="0">
                <a:latin typeface="Times New Roman" pitchFamily="18" charset="0"/>
                <a:ea typeface="標楷體" pitchFamily="65" charset="-120"/>
                <a:cs typeface="Times New Roman" pitchFamily="18" charset="0"/>
              </a:rPr>
              <a:t>透過</a:t>
            </a:r>
            <a:r>
              <a:rPr lang="zh-TW" altLang="en-US" sz="1800" dirty="0">
                <a:latin typeface="Times New Roman" pitchFamily="18" charset="0"/>
                <a:ea typeface="標楷體" pitchFamily="65" charset="-120"/>
                <a:cs typeface="Times New Roman" pitchFamily="18" charset="0"/>
              </a:rPr>
              <a:t>指定的方式讓新物件記得相關的數據</a:t>
            </a:r>
            <a:r>
              <a:rPr lang="en-US" altLang="zh-TW" sz="1800" dirty="0">
                <a:latin typeface="Times New Roman" pitchFamily="18" charset="0"/>
                <a:ea typeface="標楷體" pitchFamily="65" charset="-120"/>
                <a:cs typeface="Times New Roman" pitchFamily="18" charset="0"/>
              </a:rPr>
              <a:t>(</a:t>
            </a:r>
            <a:r>
              <a:rPr lang="zh-TW" altLang="en-US" sz="1800" dirty="0">
                <a:latin typeface="Times New Roman" pitchFamily="18" charset="0"/>
                <a:ea typeface="標楷體" pitchFamily="65" charset="-120"/>
                <a:cs typeface="Times New Roman" pitchFamily="18" charset="0"/>
              </a:rPr>
              <a:t>如</a:t>
            </a:r>
            <a:r>
              <a:rPr lang="en-US" altLang="zh-TW" sz="1800" dirty="0">
                <a:latin typeface="Times New Roman" pitchFamily="18" charset="0"/>
                <a:ea typeface="標楷體" pitchFamily="65" charset="-120"/>
                <a:cs typeface="Times New Roman" pitchFamily="18" charset="0"/>
              </a:rPr>
              <a:t>:</a:t>
            </a:r>
            <a:r>
              <a:rPr lang="zh-TW" altLang="en-US" sz="1800" dirty="0">
                <a:latin typeface="Times New Roman" pitchFamily="18" charset="0"/>
                <a:ea typeface="標楷體" pitchFamily="65" charset="-120"/>
                <a:cs typeface="Times New Roman" pitchFamily="18" charset="0"/>
              </a:rPr>
              <a:t>車號和汽油量</a:t>
            </a:r>
            <a:r>
              <a:rPr lang="en-US" altLang="zh-TW" sz="1800" dirty="0">
                <a:latin typeface="Times New Roman" pitchFamily="18" charset="0"/>
                <a:ea typeface="標楷體" pitchFamily="65" charset="-120"/>
                <a:cs typeface="Times New Roman" pitchFamily="18" charset="0"/>
              </a:rPr>
              <a:t>)</a:t>
            </a:r>
            <a:r>
              <a:rPr lang="zh-TW" altLang="en-US" sz="1800" dirty="0">
                <a:latin typeface="Times New Roman" pitchFamily="18" charset="0"/>
                <a:ea typeface="標楷體" pitchFamily="65" charset="-120"/>
                <a:cs typeface="Times New Roman" pitchFamily="18" charset="0"/>
              </a:rPr>
              <a:t>。</a:t>
            </a:r>
          </a:p>
          <a:p>
            <a:pPr marL="457200" lvl="1" indent="0">
              <a:buNone/>
            </a:pPr>
            <a:endParaRPr lang="en-US" altLang="zh-TW" sz="1800" dirty="0" smtClean="0">
              <a:solidFill>
                <a:srgbClr val="FF0000"/>
              </a:solidFill>
              <a:latin typeface="Times New Roman" pitchFamily="18" charset="0"/>
              <a:ea typeface="標楷體" pitchFamily="65" charset="-120"/>
              <a:cs typeface="Times New Roman" pitchFamily="18" charset="0"/>
            </a:endParaRPr>
          </a:p>
          <a:p>
            <a:pPr marL="0" indent="0">
              <a:buNone/>
            </a:pPr>
            <a:endParaRPr lang="en-US" altLang="zh-TW" sz="2000" dirty="0">
              <a:latin typeface="Times New Roman" pitchFamily="18" charset="0"/>
              <a:ea typeface="標楷體" pitchFamily="65" charset="-120"/>
              <a:cs typeface="Times New Roman" pitchFamily="18" charset="0"/>
            </a:endParaRPr>
          </a:p>
          <a:p>
            <a:endParaRPr lang="zh-TW" altLang="en-US" dirty="0"/>
          </a:p>
        </p:txBody>
      </p:sp>
      <p:sp>
        <p:nvSpPr>
          <p:cNvPr id="4" name="頁尾版面配置區 3"/>
          <p:cNvSpPr>
            <a:spLocks noGrp="1"/>
          </p:cNvSpPr>
          <p:nvPr>
            <p:ph type="ftr" sz="quarter" idx="11"/>
          </p:nvPr>
        </p:nvSpPr>
        <p:spPr/>
        <p:txBody>
          <a:bodyPr/>
          <a:lstStyle/>
          <a:p>
            <a:pPr>
              <a:defRPr/>
            </a:pPr>
            <a:r>
              <a:rPr lang="en-US" altLang="zh-TW" smtClean="0"/>
              <a:t>NTUT MMS LAB</a:t>
            </a:r>
            <a:endParaRPr lang="en-US" altLang="zh-TW"/>
          </a:p>
        </p:txBody>
      </p:sp>
      <p:sp>
        <p:nvSpPr>
          <p:cNvPr id="5" name="投影片編號版面配置區 4"/>
          <p:cNvSpPr>
            <a:spLocks noGrp="1"/>
          </p:cNvSpPr>
          <p:nvPr>
            <p:ph type="sldNum" sz="quarter" idx="12"/>
          </p:nvPr>
        </p:nvSpPr>
        <p:spPr/>
        <p:txBody>
          <a:bodyPr/>
          <a:lstStyle/>
          <a:p>
            <a:pPr>
              <a:defRPr/>
            </a:pPr>
            <a:fld id="{66871BDD-994F-466C-8153-A686AD97389A}" type="slidenum">
              <a:rPr lang="en-US" altLang="zh-TW" smtClean="0"/>
              <a:pPr>
                <a:defRPr/>
              </a:pPr>
              <a:t>8</a:t>
            </a:fld>
            <a:endParaRPr lang="en-US" altLang="zh-TW"/>
          </a:p>
        </p:txBody>
      </p:sp>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3241105"/>
            <a:ext cx="6415554" cy="35010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70800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itchFamily="18" charset="0"/>
                <a:ea typeface="標楷體" pitchFamily="65" charset="-120"/>
                <a:cs typeface="Times New Roman" pitchFamily="18" charset="0"/>
              </a:rPr>
              <a:t>3.1 </a:t>
            </a:r>
            <a:r>
              <a:rPr lang="zh-TW" altLang="en-US" dirty="0">
                <a:latin typeface="Times New Roman" pitchFamily="18" charset="0"/>
                <a:ea typeface="標楷體" pitchFamily="65" charset="-120"/>
                <a:cs typeface="Times New Roman" pitchFamily="18" charset="0"/>
              </a:rPr>
              <a:t>類別的基礎知識</a:t>
            </a:r>
            <a:endParaRPr lang="zh-TW" altLang="en-US" dirty="0"/>
          </a:p>
        </p:txBody>
      </p:sp>
      <p:sp>
        <p:nvSpPr>
          <p:cNvPr id="3" name="內容版面配置區 2"/>
          <p:cNvSpPr>
            <a:spLocks noGrp="1"/>
          </p:cNvSpPr>
          <p:nvPr>
            <p:ph idx="1"/>
          </p:nvPr>
        </p:nvSpPr>
        <p:spPr/>
        <p:txBody>
          <a:bodyPr/>
          <a:lstStyle/>
          <a:p>
            <a:pPr algn="just">
              <a:lnSpc>
                <a:spcPts val="3360"/>
              </a:lnSpc>
              <a:buBlip>
                <a:blip r:embed="rId3"/>
              </a:buBlip>
            </a:pPr>
            <a:r>
              <a:rPr lang="zh-TW" altLang="en-US" b="1" dirty="0">
                <a:latin typeface="Times New Roman" pitchFamily="18" charset="0"/>
                <a:ea typeface="標楷體" pitchFamily="65" charset="-120"/>
                <a:cs typeface="Times New Roman" pitchFamily="18" charset="0"/>
              </a:rPr>
              <a:t>物件的欄位與方法</a:t>
            </a:r>
            <a:r>
              <a:rPr lang="en-US" altLang="zh-TW" b="1" dirty="0" smtClean="0">
                <a:latin typeface="Times New Roman" pitchFamily="18" charset="0"/>
                <a:ea typeface="標楷體" pitchFamily="65" charset="-120"/>
                <a:cs typeface="Times New Roman" pitchFamily="18" charset="0"/>
              </a:rPr>
              <a:t>(1/4</a:t>
            </a:r>
            <a:r>
              <a:rPr lang="en-US" altLang="zh-TW" b="1" dirty="0">
                <a:latin typeface="Times New Roman" pitchFamily="18" charset="0"/>
                <a:ea typeface="標楷體" pitchFamily="65" charset="-120"/>
                <a:cs typeface="Times New Roman" pitchFamily="18" charset="0"/>
              </a:rPr>
              <a:t>)</a:t>
            </a:r>
          </a:p>
          <a:p>
            <a:pPr marL="457200" indent="-457200" algn="just">
              <a:buAutoNum type="arabicPeriod"/>
            </a:pPr>
            <a:r>
              <a:rPr lang="zh-TW" altLang="en-US" sz="2000" dirty="0" smtClean="0">
                <a:latin typeface="Times New Roman" pitchFamily="18" charset="0"/>
                <a:ea typeface="標楷體" pitchFamily="65" charset="-120"/>
                <a:cs typeface="Times New Roman" pitchFamily="18" charset="0"/>
              </a:rPr>
              <a:t>如果</a:t>
            </a:r>
            <a:r>
              <a:rPr lang="zh-TW" altLang="en-US" sz="2000" dirty="0">
                <a:latin typeface="Times New Roman" pitchFamily="18" charset="0"/>
                <a:ea typeface="標楷體" pitchFamily="65" charset="-120"/>
                <a:cs typeface="Times New Roman" pitchFamily="18" charset="0"/>
              </a:rPr>
              <a:t>是</a:t>
            </a:r>
            <a:r>
              <a:rPr lang="zh-TW" altLang="en-US" sz="2000" dirty="0">
                <a:solidFill>
                  <a:srgbClr val="FF0000"/>
                </a:solidFill>
                <a:latin typeface="Times New Roman" pitchFamily="18" charset="0"/>
                <a:ea typeface="標楷體" pitchFamily="65" charset="-120"/>
                <a:cs typeface="Times New Roman" pitchFamily="18" charset="0"/>
              </a:rPr>
              <a:t>在類別宣告的</a:t>
            </a:r>
            <a:r>
              <a:rPr lang="zh-TW" altLang="en-US" sz="2000" dirty="0" smtClean="0">
                <a:solidFill>
                  <a:srgbClr val="FF0000"/>
                </a:solidFill>
                <a:latin typeface="Times New Roman" pitchFamily="18" charset="0"/>
                <a:ea typeface="標楷體" pitchFamily="65" charset="-120"/>
                <a:cs typeface="Times New Roman" pitchFamily="18" charset="0"/>
              </a:rPr>
              <a:t>外面存取欄位</a:t>
            </a:r>
            <a:r>
              <a:rPr lang="zh-TW" altLang="en-US" sz="2000" dirty="0" smtClean="0">
                <a:latin typeface="Times New Roman" pitchFamily="18" charset="0"/>
                <a:ea typeface="標楷體" pitchFamily="65" charset="-120"/>
                <a:cs typeface="Times New Roman" pitchFamily="18" charset="0"/>
              </a:rPr>
              <a:t>時</a:t>
            </a:r>
            <a:r>
              <a:rPr lang="zh-TW" altLang="en-US" sz="2000" dirty="0">
                <a:latin typeface="Times New Roman" pitchFamily="18" charset="0"/>
                <a:ea typeface="標楷體" pitchFamily="65" charset="-120"/>
                <a:cs typeface="Times New Roman" pitchFamily="18" charset="0"/>
              </a:rPr>
              <a:t>，必須</a:t>
            </a:r>
            <a:r>
              <a:rPr lang="zh-TW" altLang="en-US" sz="2000" dirty="0" smtClean="0">
                <a:latin typeface="Times New Roman" pitchFamily="18" charset="0"/>
                <a:ea typeface="標楷體" pitchFamily="65" charset="-120"/>
                <a:cs typeface="Times New Roman" pitchFamily="18" charset="0"/>
              </a:rPr>
              <a:t>使用</a:t>
            </a:r>
            <a:r>
              <a:rPr lang="zh-TW" altLang="en-US" sz="2000" dirty="0" smtClean="0">
                <a:solidFill>
                  <a:srgbClr val="FF0000"/>
                </a:solidFill>
                <a:latin typeface="Times New Roman" pitchFamily="18" charset="0"/>
                <a:ea typeface="標楷體" pitchFamily="65" charset="-120"/>
                <a:cs typeface="Times New Roman" pitchFamily="18" charset="0"/>
              </a:rPr>
              <a:t>指向</a:t>
            </a:r>
            <a:r>
              <a:rPr lang="zh-TW" altLang="en-US" sz="2000" dirty="0">
                <a:solidFill>
                  <a:srgbClr val="FF0000"/>
                </a:solidFill>
                <a:latin typeface="Times New Roman" pitchFamily="18" charset="0"/>
                <a:ea typeface="標楷體" pitchFamily="65" charset="-120"/>
                <a:cs typeface="Times New Roman" pitchFamily="18" charset="0"/>
              </a:rPr>
              <a:t>物件的變數</a:t>
            </a:r>
            <a:r>
              <a:rPr lang="zh-TW" altLang="en-US" sz="2000" dirty="0" smtClean="0">
                <a:solidFill>
                  <a:srgbClr val="FF0000"/>
                </a:solidFill>
                <a:latin typeface="Times New Roman" pitchFamily="18" charset="0"/>
                <a:ea typeface="標楷體" pitchFamily="65" charset="-120"/>
                <a:cs typeface="Times New Roman" pitchFamily="18" charset="0"/>
              </a:rPr>
              <a:t>名稱</a:t>
            </a:r>
            <a:r>
              <a:rPr lang="en-US" altLang="zh-TW" sz="2000" dirty="0" smtClean="0">
                <a:solidFill>
                  <a:srgbClr val="FF0000"/>
                </a:solidFill>
                <a:latin typeface="Times New Roman" pitchFamily="18" charset="0"/>
                <a:ea typeface="標楷體" pitchFamily="65" charset="-120"/>
                <a:cs typeface="Times New Roman" pitchFamily="18" charset="0"/>
              </a:rPr>
              <a:t>.</a:t>
            </a:r>
            <a:r>
              <a:rPr lang="zh-TW" altLang="en-US" sz="2000" dirty="0" smtClean="0">
                <a:solidFill>
                  <a:srgbClr val="FF0000"/>
                </a:solidFill>
                <a:latin typeface="Times New Roman" pitchFamily="18" charset="0"/>
                <a:ea typeface="標楷體" pitchFamily="65" charset="-120"/>
                <a:cs typeface="Times New Roman" pitchFamily="18" charset="0"/>
              </a:rPr>
              <a:t>欄位名稱</a:t>
            </a:r>
            <a:r>
              <a:rPr lang="zh-TW" altLang="en-US" sz="2000" dirty="0" smtClean="0">
                <a:latin typeface="Times New Roman" pitchFamily="18" charset="0"/>
                <a:ea typeface="標楷體" pitchFamily="65" charset="-120"/>
                <a:cs typeface="Times New Roman" pitchFamily="18" charset="0"/>
              </a:rPr>
              <a:t>的存取方式</a:t>
            </a:r>
            <a:r>
              <a:rPr lang="zh-TW" altLang="en-US" sz="1600" dirty="0" smtClean="0">
                <a:latin typeface="Times New Roman" pitchFamily="18" charset="0"/>
                <a:ea typeface="標楷體" pitchFamily="65" charset="-120"/>
                <a:cs typeface="Times New Roman" pitchFamily="18" charset="0"/>
              </a:rPr>
              <a:t>。</a:t>
            </a:r>
            <a:endParaRPr lang="en-US" altLang="zh-TW" sz="1600" dirty="0">
              <a:latin typeface="Times New Roman" pitchFamily="18" charset="0"/>
              <a:ea typeface="標楷體" pitchFamily="65" charset="-120"/>
              <a:cs typeface="Times New Roman" pitchFamily="18" charset="0"/>
            </a:endParaRPr>
          </a:p>
          <a:p>
            <a:pPr marL="457200" indent="-457200" algn="just">
              <a:buAutoNum type="arabicPeriod"/>
            </a:pPr>
            <a:endParaRPr lang="en-US" altLang="zh-TW" sz="1600" dirty="0" smtClean="0">
              <a:latin typeface="Times New Roman" pitchFamily="18" charset="0"/>
              <a:ea typeface="標楷體" pitchFamily="65" charset="-120"/>
              <a:cs typeface="Times New Roman" pitchFamily="18" charset="0"/>
            </a:endParaRPr>
          </a:p>
          <a:p>
            <a:pPr marL="457200" indent="-457200" algn="just">
              <a:buAutoNum type="arabicPeriod"/>
            </a:pPr>
            <a:endParaRPr lang="en-US" altLang="zh-TW" sz="1600" dirty="0">
              <a:latin typeface="Times New Roman" pitchFamily="18" charset="0"/>
              <a:ea typeface="標楷體" pitchFamily="65" charset="-120"/>
              <a:cs typeface="Times New Roman" pitchFamily="18" charset="0"/>
            </a:endParaRPr>
          </a:p>
          <a:p>
            <a:pPr marL="457200" indent="-457200" algn="just">
              <a:buAutoNum type="arabicPeriod"/>
            </a:pPr>
            <a:endParaRPr lang="en-US" altLang="zh-TW" sz="1600" dirty="0" smtClean="0">
              <a:latin typeface="Times New Roman" pitchFamily="18" charset="0"/>
              <a:ea typeface="標楷體" pitchFamily="65" charset="-120"/>
              <a:cs typeface="Times New Roman" pitchFamily="18" charset="0"/>
            </a:endParaRPr>
          </a:p>
          <a:p>
            <a:pPr marL="457200" indent="-457200" algn="just">
              <a:buAutoNum type="arabicPeriod"/>
            </a:pPr>
            <a:endParaRPr lang="en-US" altLang="zh-TW" sz="1600" dirty="0">
              <a:latin typeface="Times New Roman" pitchFamily="18" charset="0"/>
              <a:ea typeface="標楷體" pitchFamily="65" charset="-120"/>
              <a:cs typeface="Times New Roman" pitchFamily="18" charset="0"/>
            </a:endParaRPr>
          </a:p>
          <a:p>
            <a:pPr marL="457200" indent="-457200" algn="just">
              <a:buAutoNum type="arabicPeriod"/>
            </a:pPr>
            <a:endParaRPr lang="en-US" altLang="zh-TW" sz="1600" dirty="0" smtClean="0">
              <a:latin typeface="Times New Roman" pitchFamily="18" charset="0"/>
              <a:ea typeface="標楷體" pitchFamily="65" charset="-120"/>
              <a:cs typeface="Times New Roman" pitchFamily="18" charset="0"/>
            </a:endParaRPr>
          </a:p>
          <a:p>
            <a:pPr marL="457200" indent="-457200" algn="just">
              <a:buAutoNum type="arabicPeriod"/>
            </a:pPr>
            <a:endParaRPr lang="en-US" altLang="zh-TW" sz="1600" dirty="0">
              <a:latin typeface="Times New Roman" pitchFamily="18" charset="0"/>
              <a:ea typeface="標楷體" pitchFamily="65" charset="-120"/>
              <a:cs typeface="Times New Roman" pitchFamily="18" charset="0"/>
            </a:endParaRPr>
          </a:p>
          <a:p>
            <a:pPr marL="457200" indent="-457200" algn="just">
              <a:buAutoNum type="arabicPeriod"/>
            </a:pPr>
            <a:endParaRPr lang="en-US" altLang="zh-TW" sz="1600" dirty="0" smtClean="0">
              <a:latin typeface="Times New Roman" pitchFamily="18" charset="0"/>
              <a:ea typeface="標楷體" pitchFamily="65" charset="-120"/>
              <a:cs typeface="Times New Roman" pitchFamily="18" charset="0"/>
            </a:endParaRPr>
          </a:p>
          <a:p>
            <a:pPr marL="457200" indent="-457200" algn="just">
              <a:buAutoNum type="arabicPeriod"/>
            </a:pPr>
            <a:r>
              <a:rPr lang="zh-TW" altLang="en-US" sz="2000" dirty="0">
                <a:latin typeface="Times New Roman" pitchFamily="18" charset="0"/>
                <a:ea typeface="標楷體" pitchFamily="65" charset="-120"/>
                <a:cs typeface="Times New Roman" pitchFamily="18" charset="0"/>
              </a:rPr>
              <a:t>如果是</a:t>
            </a:r>
            <a:r>
              <a:rPr lang="zh-TW" altLang="en-US" sz="2000" dirty="0">
                <a:solidFill>
                  <a:srgbClr val="FF0000"/>
                </a:solidFill>
                <a:latin typeface="Times New Roman" pitchFamily="18" charset="0"/>
                <a:ea typeface="標楷體" pitchFamily="65" charset="-120"/>
                <a:cs typeface="Times New Roman" pitchFamily="18" charset="0"/>
              </a:rPr>
              <a:t>在類別宣告</a:t>
            </a:r>
            <a:r>
              <a:rPr lang="zh-TW" altLang="en-US" sz="2000" dirty="0" smtClean="0">
                <a:solidFill>
                  <a:srgbClr val="FF0000"/>
                </a:solidFill>
                <a:latin typeface="Times New Roman" pitchFamily="18" charset="0"/>
                <a:ea typeface="標楷體" pitchFamily="65" charset="-120"/>
                <a:cs typeface="Times New Roman" pitchFamily="18" charset="0"/>
              </a:rPr>
              <a:t>內存取欄位</a:t>
            </a:r>
            <a:r>
              <a:rPr lang="zh-TW" altLang="en-US" sz="2000" dirty="0" smtClean="0">
                <a:latin typeface="Times New Roman" pitchFamily="18" charset="0"/>
                <a:ea typeface="標楷體" pitchFamily="65" charset="-120"/>
                <a:cs typeface="Times New Roman" pitchFamily="18" charset="0"/>
              </a:rPr>
              <a:t>時</a:t>
            </a:r>
            <a:r>
              <a:rPr lang="zh-TW" altLang="en-US" sz="2000" dirty="0">
                <a:latin typeface="Times New Roman" pitchFamily="18" charset="0"/>
                <a:ea typeface="標楷體" pitchFamily="65" charset="-120"/>
                <a:cs typeface="Times New Roman" pitchFamily="18" charset="0"/>
              </a:rPr>
              <a:t>，除了</a:t>
            </a:r>
            <a:r>
              <a:rPr lang="zh-TW" altLang="en-US" sz="2000" dirty="0" smtClean="0">
                <a:latin typeface="Times New Roman" pitchFamily="18" charset="0"/>
                <a:ea typeface="標楷體" pitchFamily="65" charset="-120"/>
                <a:cs typeface="Times New Roman" pitchFamily="18" charset="0"/>
              </a:rPr>
              <a:t>直接</a:t>
            </a:r>
            <a:r>
              <a:rPr lang="zh-TW" altLang="en-US" sz="2000" dirty="0" smtClean="0">
                <a:solidFill>
                  <a:srgbClr val="FF0000"/>
                </a:solidFill>
                <a:latin typeface="Times New Roman" pitchFamily="18" charset="0"/>
                <a:ea typeface="標楷體" pitchFamily="65" charset="-120"/>
                <a:cs typeface="Times New Roman" pitchFamily="18" charset="0"/>
              </a:rPr>
              <a:t>使用</a:t>
            </a:r>
            <a:r>
              <a:rPr lang="zh-TW" altLang="en-US" sz="2000" dirty="0">
                <a:solidFill>
                  <a:srgbClr val="FF0000"/>
                </a:solidFill>
                <a:latin typeface="Times New Roman" pitchFamily="18" charset="0"/>
                <a:ea typeface="標楷體" pitchFamily="65" charset="-120"/>
                <a:cs typeface="Times New Roman" pitchFamily="18" charset="0"/>
              </a:rPr>
              <a:t>欄位</a:t>
            </a:r>
            <a:r>
              <a:rPr lang="zh-TW" altLang="en-US" sz="2000" dirty="0" smtClean="0">
                <a:solidFill>
                  <a:srgbClr val="FF0000"/>
                </a:solidFill>
                <a:latin typeface="Times New Roman" pitchFamily="18" charset="0"/>
                <a:ea typeface="標楷體" pitchFamily="65" charset="-120"/>
                <a:cs typeface="Times New Roman" pitchFamily="18" charset="0"/>
              </a:rPr>
              <a:t>名稱</a:t>
            </a:r>
            <a:r>
              <a:rPr lang="zh-TW" altLang="en-US" sz="2000" dirty="0" smtClean="0">
                <a:latin typeface="Times New Roman" pitchFamily="18" charset="0"/>
                <a:ea typeface="標楷體" pitchFamily="65" charset="-120"/>
                <a:cs typeface="Times New Roman" pitchFamily="18" charset="0"/>
              </a:rPr>
              <a:t>之外</a:t>
            </a:r>
            <a:r>
              <a:rPr lang="zh-TW" altLang="en-US" sz="2000" dirty="0">
                <a:latin typeface="Times New Roman" pitchFamily="18" charset="0"/>
                <a:ea typeface="標楷體" pitchFamily="65" charset="-120"/>
                <a:cs typeface="Times New Roman" pitchFamily="18" charset="0"/>
              </a:rPr>
              <a:t>，前面加上「</a:t>
            </a:r>
            <a:r>
              <a:rPr lang="en-US" altLang="zh-TW" sz="2000" dirty="0">
                <a:solidFill>
                  <a:srgbClr val="FF0000"/>
                </a:solidFill>
                <a:latin typeface="Times New Roman" pitchFamily="18" charset="0"/>
                <a:ea typeface="標楷體" pitchFamily="65" charset="-120"/>
                <a:cs typeface="Times New Roman" pitchFamily="18" charset="0"/>
              </a:rPr>
              <a:t>this.</a:t>
            </a:r>
            <a:r>
              <a:rPr lang="zh-TW" altLang="en-US" sz="2000" dirty="0">
                <a:latin typeface="Times New Roman" pitchFamily="18" charset="0"/>
                <a:ea typeface="標楷體" pitchFamily="65" charset="-120"/>
                <a:cs typeface="Times New Roman" pitchFamily="18" charset="0"/>
              </a:rPr>
              <a:t>」也是合法</a:t>
            </a:r>
            <a:r>
              <a:rPr lang="zh-TW" altLang="en-US" sz="2000" dirty="0" smtClean="0">
                <a:latin typeface="Times New Roman" pitchFamily="18" charset="0"/>
                <a:ea typeface="標楷體" pitchFamily="65" charset="-120"/>
                <a:cs typeface="Times New Roman" pitchFamily="18" charset="0"/>
              </a:rPr>
              <a:t>的存取欄位方式</a:t>
            </a:r>
            <a:r>
              <a:rPr lang="zh-TW" altLang="en-US" sz="2000" dirty="0">
                <a:latin typeface="Times New Roman" pitchFamily="18" charset="0"/>
                <a:ea typeface="標楷體" pitchFamily="65" charset="-120"/>
                <a:cs typeface="Times New Roman" pitchFamily="18" charset="0"/>
              </a:rPr>
              <a:t>。</a:t>
            </a:r>
          </a:p>
          <a:p>
            <a:pPr lvl="2" algn="just"/>
            <a:endParaRPr lang="en-US" altLang="zh-TW" sz="1600" dirty="0" smtClean="0">
              <a:latin typeface="Times New Roman" pitchFamily="18" charset="0"/>
              <a:ea typeface="標楷體" pitchFamily="65" charset="-120"/>
              <a:cs typeface="Times New Roman" pitchFamily="18" charset="0"/>
            </a:endParaRPr>
          </a:p>
          <a:p>
            <a:pPr lvl="2" algn="just"/>
            <a:endParaRPr lang="zh-TW" altLang="en-US" sz="1600" dirty="0">
              <a:latin typeface="Times New Roman" pitchFamily="18" charset="0"/>
              <a:ea typeface="標楷體" pitchFamily="65" charset="-120"/>
              <a:cs typeface="Times New Roman" pitchFamily="18" charset="0"/>
            </a:endParaRPr>
          </a:p>
          <a:p>
            <a:endParaRPr lang="zh-TW" altLang="en-US" dirty="0"/>
          </a:p>
        </p:txBody>
      </p:sp>
      <p:sp>
        <p:nvSpPr>
          <p:cNvPr id="5" name="投影片編號版面配置區 4"/>
          <p:cNvSpPr>
            <a:spLocks noGrp="1"/>
          </p:cNvSpPr>
          <p:nvPr>
            <p:ph type="sldNum" sz="quarter" idx="12"/>
          </p:nvPr>
        </p:nvSpPr>
        <p:spPr/>
        <p:txBody>
          <a:bodyPr/>
          <a:lstStyle/>
          <a:p>
            <a:pPr>
              <a:defRPr/>
            </a:pPr>
            <a:fld id="{66871BDD-994F-466C-8153-A686AD97389A}" type="slidenum">
              <a:rPr lang="en-US" altLang="zh-TW" smtClean="0"/>
              <a:pPr>
                <a:defRPr/>
              </a:pPr>
              <a:t>9</a:t>
            </a:fld>
            <a:endParaRPr lang="en-US" altLang="zh-TW"/>
          </a:p>
        </p:txBody>
      </p:sp>
      <p:pic>
        <p:nvPicPr>
          <p:cNvPr id="6" name="圖片 5"/>
          <p:cNvPicPr>
            <a:picLocks noChangeAspect="1"/>
          </p:cNvPicPr>
          <p:nvPr/>
        </p:nvPicPr>
        <p:blipFill>
          <a:blip r:embed="rId4"/>
          <a:stretch>
            <a:fillRect/>
          </a:stretch>
        </p:blipFill>
        <p:spPr>
          <a:xfrm>
            <a:off x="1006328" y="4814117"/>
            <a:ext cx="2838450" cy="1962150"/>
          </a:xfrm>
          <a:prstGeom prst="rect">
            <a:avLst/>
          </a:prstGeom>
          <a:ln>
            <a:solidFill>
              <a:schemeClr val="tx1"/>
            </a:solidFill>
          </a:ln>
        </p:spPr>
      </p:pic>
      <p:pic>
        <p:nvPicPr>
          <p:cNvPr id="7" name="圖片 6"/>
          <p:cNvPicPr>
            <a:picLocks noChangeAspect="1"/>
          </p:cNvPicPr>
          <p:nvPr/>
        </p:nvPicPr>
        <p:blipFill>
          <a:blip r:embed="rId5"/>
          <a:stretch>
            <a:fillRect/>
          </a:stretch>
        </p:blipFill>
        <p:spPr>
          <a:xfrm>
            <a:off x="4717006" y="4804592"/>
            <a:ext cx="3105150" cy="1971675"/>
          </a:xfrm>
          <a:prstGeom prst="rect">
            <a:avLst/>
          </a:prstGeom>
          <a:ln>
            <a:solidFill>
              <a:schemeClr val="tx1"/>
            </a:solidFill>
          </a:ln>
        </p:spPr>
      </p:pic>
      <p:pic>
        <p:nvPicPr>
          <p:cNvPr id="8" name="圖片 7"/>
          <p:cNvPicPr>
            <a:picLocks noChangeAspect="1"/>
          </p:cNvPicPr>
          <p:nvPr/>
        </p:nvPicPr>
        <p:blipFill>
          <a:blip r:embed="rId6"/>
          <a:stretch>
            <a:fillRect/>
          </a:stretch>
        </p:blipFill>
        <p:spPr>
          <a:xfrm>
            <a:off x="3184040" y="2132856"/>
            <a:ext cx="2847358" cy="1943270"/>
          </a:xfrm>
          <a:prstGeom prst="rect">
            <a:avLst/>
          </a:prstGeom>
          <a:ln>
            <a:solidFill>
              <a:schemeClr val="tx1"/>
            </a:solidFill>
          </a:ln>
        </p:spPr>
      </p:pic>
      <p:sp>
        <p:nvSpPr>
          <p:cNvPr id="11" name="等於 10"/>
          <p:cNvSpPr/>
          <p:nvPr/>
        </p:nvSpPr>
        <p:spPr bwMode="auto">
          <a:xfrm>
            <a:off x="4058515" y="5608583"/>
            <a:ext cx="444754" cy="448770"/>
          </a:xfrm>
          <a:prstGeom prst="mathEqual">
            <a:avLst>
              <a:gd name="adj1" fmla="val 4996"/>
              <a:gd name="adj2" fmla="val 18524"/>
            </a:avLst>
          </a:prstGeom>
          <a:solidFill>
            <a:srgbClr val="FF0000"/>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9" name="矩形 8"/>
          <p:cNvSpPr/>
          <p:nvPr/>
        </p:nvSpPr>
        <p:spPr bwMode="auto">
          <a:xfrm>
            <a:off x="3275856" y="6057353"/>
            <a:ext cx="432048" cy="395983"/>
          </a:xfrm>
          <a:prstGeom prst="rect">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0" name="矩形 9"/>
          <p:cNvSpPr/>
          <p:nvPr/>
        </p:nvSpPr>
        <p:spPr bwMode="auto">
          <a:xfrm>
            <a:off x="7020272" y="6057353"/>
            <a:ext cx="648072" cy="395983"/>
          </a:xfrm>
          <a:prstGeom prst="rect">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4" name="矩形 13"/>
          <p:cNvSpPr/>
          <p:nvPr/>
        </p:nvSpPr>
        <p:spPr bwMode="auto">
          <a:xfrm>
            <a:off x="3734479" y="3331021"/>
            <a:ext cx="648072" cy="395983"/>
          </a:xfrm>
          <a:prstGeom prst="rect">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5" name="直線圖說文字 1 14"/>
          <p:cNvSpPr/>
          <p:nvPr/>
        </p:nvSpPr>
        <p:spPr bwMode="auto">
          <a:xfrm>
            <a:off x="5465348" y="3546413"/>
            <a:ext cx="1914964" cy="347496"/>
          </a:xfrm>
          <a:prstGeom prst="borderCallout1">
            <a:avLst>
              <a:gd name="adj1" fmla="val 50350"/>
              <a:gd name="adj2" fmla="val -540"/>
              <a:gd name="adj3" fmla="val -1809"/>
              <a:gd name="adj4" fmla="val -56302"/>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6" name="文字方塊 15"/>
          <p:cNvSpPr txBox="1"/>
          <p:nvPr/>
        </p:nvSpPr>
        <p:spPr>
          <a:xfrm>
            <a:off x="5423990" y="3557727"/>
            <a:ext cx="1956322"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物件名稱</a:t>
            </a:r>
            <a:r>
              <a:rPr lang="en-US" altLang="zh-TW" sz="1600" b="0" dirty="0" smtClean="0">
                <a:latin typeface="標楷體" panose="03000509000000000000" pitchFamily="65" charset="-120"/>
                <a:ea typeface="標楷體" panose="03000509000000000000" pitchFamily="65" charset="-120"/>
              </a:rPr>
              <a:t>.</a:t>
            </a:r>
            <a:r>
              <a:rPr lang="zh-TW" altLang="en-US" sz="1600" b="0" dirty="0" smtClean="0">
                <a:latin typeface="標楷體" panose="03000509000000000000" pitchFamily="65" charset="-120"/>
                <a:ea typeface="標楷體" panose="03000509000000000000" pitchFamily="65" charset="-120"/>
              </a:rPr>
              <a:t>欄位名稱</a:t>
            </a:r>
            <a:endParaRPr lang="zh-TW" altLang="en-US" sz="1600" b="0" dirty="0">
              <a:latin typeface="標楷體" panose="03000509000000000000" pitchFamily="65" charset="-120"/>
              <a:ea typeface="標楷體" panose="03000509000000000000" pitchFamily="65" charset="-120"/>
            </a:endParaRPr>
          </a:p>
        </p:txBody>
      </p:sp>
      <p:sp>
        <p:nvSpPr>
          <p:cNvPr id="17" name="直線圖說文字 1 16"/>
          <p:cNvSpPr/>
          <p:nvPr/>
        </p:nvSpPr>
        <p:spPr bwMode="auto">
          <a:xfrm>
            <a:off x="3259292" y="5047177"/>
            <a:ext cx="1021600" cy="347496"/>
          </a:xfrm>
          <a:prstGeom prst="borderCallout1">
            <a:avLst>
              <a:gd name="adj1" fmla="val 101184"/>
              <a:gd name="adj2" fmla="val 39128"/>
              <a:gd name="adj3" fmla="val 285252"/>
              <a:gd name="adj4" fmla="val 20999"/>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18" name="文字方塊 17"/>
          <p:cNvSpPr txBox="1"/>
          <p:nvPr/>
        </p:nvSpPr>
        <p:spPr>
          <a:xfrm>
            <a:off x="3217934" y="5058491"/>
            <a:ext cx="1062958"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TW" altLang="en-US" sz="1600" b="0" dirty="0" smtClean="0">
                <a:latin typeface="標楷體" panose="03000509000000000000" pitchFamily="65" charset="-120"/>
                <a:ea typeface="標楷體" panose="03000509000000000000" pitchFamily="65" charset="-120"/>
              </a:rPr>
              <a:t>欄位名稱</a:t>
            </a:r>
            <a:endParaRPr lang="zh-TW" altLang="en-US" sz="1600" b="0" dirty="0">
              <a:latin typeface="標楷體" panose="03000509000000000000" pitchFamily="65" charset="-120"/>
              <a:ea typeface="標楷體" panose="03000509000000000000" pitchFamily="65" charset="-120"/>
            </a:endParaRPr>
          </a:p>
        </p:txBody>
      </p:sp>
      <p:sp>
        <p:nvSpPr>
          <p:cNvPr id="19" name="直線圖說文字 1 18"/>
          <p:cNvSpPr/>
          <p:nvPr/>
        </p:nvSpPr>
        <p:spPr bwMode="auto">
          <a:xfrm>
            <a:off x="7178222" y="5035863"/>
            <a:ext cx="1516161" cy="347496"/>
          </a:xfrm>
          <a:prstGeom prst="borderCallout1">
            <a:avLst>
              <a:gd name="adj1" fmla="val 101184"/>
              <a:gd name="adj2" fmla="val 39128"/>
              <a:gd name="adj3" fmla="val 285252"/>
              <a:gd name="adj4" fmla="val 20999"/>
            </a:avLst>
          </a:prstGeom>
          <a:solidFill>
            <a:srgbClr val="FFFFFF"/>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smtClean="0">
              <a:ln>
                <a:noFill/>
              </a:ln>
              <a:solidFill>
                <a:schemeClr val="tx1"/>
              </a:solidFill>
              <a:effectLst/>
              <a:latin typeface="Arial" charset="0"/>
              <a:ea typeface="新細明體" pitchFamily="18" charset="-120"/>
            </a:endParaRPr>
          </a:p>
        </p:txBody>
      </p:sp>
      <p:sp>
        <p:nvSpPr>
          <p:cNvPr id="20" name="文字方塊 19"/>
          <p:cNvSpPr txBox="1"/>
          <p:nvPr/>
        </p:nvSpPr>
        <p:spPr>
          <a:xfrm>
            <a:off x="7157544" y="5047177"/>
            <a:ext cx="1536840" cy="338554"/>
          </a:xfrm>
          <a:prstGeom prst="rect">
            <a:avLst/>
          </a:prstGeom>
          <a:noFill/>
          <a:ln w="28575">
            <a:noFill/>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en-US" altLang="zh-TW" sz="1600" b="0" dirty="0" smtClean="0">
                <a:latin typeface="標楷體" panose="03000509000000000000" pitchFamily="65" charset="-120"/>
                <a:ea typeface="標楷體" panose="03000509000000000000" pitchFamily="65" charset="-120"/>
              </a:rPr>
              <a:t>this.</a:t>
            </a:r>
            <a:r>
              <a:rPr lang="zh-TW" altLang="en-US" sz="1600" b="0" dirty="0" smtClean="0">
                <a:latin typeface="標楷體" panose="03000509000000000000" pitchFamily="65" charset="-120"/>
                <a:ea typeface="標楷體" panose="03000509000000000000" pitchFamily="65" charset="-120"/>
              </a:rPr>
              <a:t>欄位名稱</a:t>
            </a:r>
            <a:endParaRPr lang="zh-TW" altLang="en-US" sz="1600" b="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685755920"/>
      </p:ext>
    </p:extLst>
  </p:cSld>
  <p:clrMapOvr>
    <a:masterClrMapping/>
  </p:clrMapOvr>
  <p:timing>
    <p:tnLst>
      <p:par>
        <p:cTn id="1" dur="indefinite" restart="never" nodeType="tmRoot"/>
      </p:par>
    </p:tnLst>
  </p:timing>
</p:sld>
</file>

<file path=ppt/theme/theme1.xml><?xml version="1.0" encoding="utf-8"?>
<a:theme xmlns:a="http://schemas.openxmlformats.org/drawingml/2006/main" name="MMS Lab-1">
  <a:themeElements>
    <a:clrScheme name="MMS Lab-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MS Lab-1">
      <a:majorFont>
        <a:latin typeface="Comic Sans MS"/>
        <a:ea typeface="新細明體"/>
        <a:cs typeface=""/>
      </a:majorFont>
      <a:minorFont>
        <a:latin typeface="Comic Sans MS"/>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1750" cap="sq"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noFill/>
        <a:ln w="31750" cap="sq"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MMS Lab-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MS Lab-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MS Lab-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MS Lab-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MS Lab-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MS Lab-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MS Lab-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MS Lab-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MS Lab-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MS Lab-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MS Lab-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MS Lab-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MMS Lab-1</Template>
  <TotalTime>32242</TotalTime>
  <Words>4356</Words>
  <Application>Microsoft Office PowerPoint</Application>
  <PresentationFormat>如螢幕大小 (4:3)</PresentationFormat>
  <Paragraphs>735</Paragraphs>
  <Slides>52</Slides>
  <Notes>52</Notes>
  <HiddenSlides>0</HiddenSlides>
  <MMClips>0</MMClips>
  <ScaleCrop>false</ScaleCrop>
  <HeadingPairs>
    <vt:vector size="8" baseType="variant">
      <vt:variant>
        <vt:lpstr>使用字型</vt:lpstr>
      </vt:variant>
      <vt:variant>
        <vt:i4>7</vt:i4>
      </vt:variant>
      <vt:variant>
        <vt:lpstr>佈景主題</vt:lpstr>
      </vt:variant>
      <vt:variant>
        <vt:i4>1</vt:i4>
      </vt:variant>
      <vt:variant>
        <vt:lpstr>內嵌 OLE 伺服程式</vt:lpstr>
      </vt:variant>
      <vt:variant>
        <vt:i4>1</vt:i4>
      </vt:variant>
      <vt:variant>
        <vt:lpstr>投影片標題</vt:lpstr>
      </vt:variant>
      <vt:variant>
        <vt:i4>52</vt:i4>
      </vt:variant>
    </vt:vector>
  </HeadingPairs>
  <TitlesOfParts>
    <vt:vector size="61" baseType="lpstr">
      <vt:lpstr>新細明體</vt:lpstr>
      <vt:lpstr>標楷體</vt:lpstr>
      <vt:lpstr>Arial</vt:lpstr>
      <vt:lpstr>Comic Sans MS</vt:lpstr>
      <vt:lpstr>Courier New</vt:lpstr>
      <vt:lpstr>Times New Roman</vt:lpstr>
      <vt:lpstr>Wingdings</vt:lpstr>
      <vt:lpstr>MMS Lab-1</vt:lpstr>
      <vt:lpstr>PhotoImpact</vt:lpstr>
      <vt:lpstr>CHAPTER 3</vt:lpstr>
      <vt:lpstr>3.1 類別的基礎知識</vt:lpstr>
      <vt:lpstr>3.1 類別的基礎知識</vt:lpstr>
      <vt:lpstr>3.1 類別的基礎知識</vt:lpstr>
      <vt:lpstr>3.1 類別的基礎知識</vt:lpstr>
      <vt:lpstr>3.1 類別的基礎知識</vt:lpstr>
      <vt:lpstr>3.1 類別的基礎知識</vt:lpstr>
      <vt:lpstr>3.1 類別的基礎知識</vt:lpstr>
      <vt:lpstr>3.1 類別的基礎知識</vt:lpstr>
      <vt:lpstr>3.1 類別的基礎知識</vt:lpstr>
      <vt:lpstr>3.1 類別的基礎知識</vt:lpstr>
      <vt:lpstr>3.1 類別的基礎知識</vt:lpstr>
      <vt:lpstr>3.1 類別的基礎知識</vt:lpstr>
      <vt:lpstr>3.1 類別的基礎知識</vt:lpstr>
      <vt:lpstr>3.1 類別的基礎知識</vt:lpstr>
      <vt:lpstr>3.1 類別的基礎知識</vt:lpstr>
      <vt:lpstr>3.1 類別的基礎知識</vt:lpstr>
      <vt:lpstr>3.2 類別的功能</vt:lpstr>
      <vt:lpstr>3.2 類別的功能</vt:lpstr>
      <vt:lpstr>3.2 類別的功能</vt:lpstr>
      <vt:lpstr>3.2 類別的功能</vt:lpstr>
      <vt:lpstr>3.2 類別的功能</vt:lpstr>
      <vt:lpstr>3.2 類別的功能</vt:lpstr>
      <vt:lpstr>3.2 類別的功能</vt:lpstr>
      <vt:lpstr>3.2 類別的功能</vt:lpstr>
      <vt:lpstr>3.2 類別的功能</vt:lpstr>
      <vt:lpstr>3.2 類別的功能</vt:lpstr>
      <vt:lpstr>3.2 類別的功能</vt:lpstr>
      <vt:lpstr>3.2 類別的功能</vt:lpstr>
      <vt:lpstr>3.2 類別的功能</vt:lpstr>
      <vt:lpstr>3.2 類別的功能</vt:lpstr>
      <vt:lpstr>3.3 類別的應用方式</vt:lpstr>
      <vt:lpstr>3.3 類別的應用方式</vt:lpstr>
      <vt:lpstr>3.3 類別的應用方式</vt:lpstr>
      <vt:lpstr>3.3 類別的應用方式</vt:lpstr>
      <vt:lpstr>3.3 類別的應用方式</vt:lpstr>
      <vt:lpstr>3.3 類別的應用方式</vt:lpstr>
      <vt:lpstr>3.3 類別的應用方式</vt:lpstr>
      <vt:lpstr>3.3 類別的應用方式</vt:lpstr>
      <vt:lpstr>3.3 類別的應用方式</vt:lpstr>
      <vt:lpstr>3.3 類別的應用方式</vt:lpstr>
      <vt:lpstr>3.3 類別的應用方式</vt:lpstr>
      <vt:lpstr>3.3 類別的應用方式</vt:lpstr>
      <vt:lpstr>3.3 類別的應用方式</vt:lpstr>
      <vt:lpstr>3.3 類別的應用方式</vt:lpstr>
      <vt:lpstr>3.3 類別的應用方式</vt:lpstr>
      <vt:lpstr>3.3 類別的應用方式</vt:lpstr>
      <vt:lpstr>3.3 類別的應用方式</vt:lpstr>
      <vt:lpstr>3.3 類別的應用方式</vt:lpstr>
      <vt:lpstr>3.3 類別的應用方式</vt:lpstr>
      <vt:lpstr>3.3 類別的應用方式</vt:lpstr>
      <vt:lpstr>Homework</vt:lpstr>
    </vt:vector>
  </TitlesOfParts>
  <Company>CMT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Huang</dc:creator>
  <cp:lastModifiedBy>Shih-Chia Huang</cp:lastModifiedBy>
  <cp:revision>1947</cp:revision>
  <cp:lastPrinted>2013-08-30T04:15:53Z</cp:lastPrinted>
  <dcterms:created xsi:type="dcterms:W3CDTF">2009-09-05T05:37:07Z</dcterms:created>
  <dcterms:modified xsi:type="dcterms:W3CDTF">2019-10-24T14:03:43Z</dcterms:modified>
</cp:coreProperties>
</file>