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760" r:id="rId2"/>
    <p:sldId id="818" r:id="rId3"/>
    <p:sldId id="759" r:id="rId4"/>
    <p:sldId id="820" r:id="rId5"/>
    <p:sldId id="805" r:id="rId6"/>
    <p:sldId id="821" r:id="rId7"/>
    <p:sldId id="765" r:id="rId8"/>
    <p:sldId id="769" r:id="rId9"/>
    <p:sldId id="823" r:id="rId10"/>
    <p:sldId id="822" r:id="rId11"/>
    <p:sldId id="824" r:id="rId12"/>
    <p:sldId id="771" r:id="rId13"/>
    <p:sldId id="781" r:id="rId14"/>
    <p:sldId id="826" r:id="rId15"/>
    <p:sldId id="825" r:id="rId16"/>
    <p:sldId id="788" r:id="rId17"/>
    <p:sldId id="828" r:id="rId18"/>
    <p:sldId id="827" r:id="rId19"/>
    <p:sldId id="782" r:id="rId20"/>
    <p:sldId id="844" r:id="rId21"/>
    <p:sldId id="789" r:id="rId22"/>
    <p:sldId id="783" r:id="rId23"/>
    <p:sldId id="829" r:id="rId24"/>
    <p:sldId id="784" r:id="rId25"/>
    <p:sldId id="830" r:id="rId26"/>
    <p:sldId id="832" r:id="rId27"/>
    <p:sldId id="831" r:id="rId28"/>
    <p:sldId id="787" r:id="rId29"/>
    <p:sldId id="834" r:id="rId30"/>
    <p:sldId id="833" r:id="rId31"/>
    <p:sldId id="792" r:id="rId32"/>
    <p:sldId id="836" r:id="rId33"/>
    <p:sldId id="835" r:id="rId34"/>
    <p:sldId id="819" r:id="rId35"/>
    <p:sldId id="794" r:id="rId36"/>
    <p:sldId id="838" r:id="rId37"/>
    <p:sldId id="839" r:id="rId38"/>
    <p:sldId id="841" r:id="rId39"/>
    <p:sldId id="840" r:id="rId40"/>
    <p:sldId id="797" r:id="rId41"/>
    <p:sldId id="843" r:id="rId42"/>
    <p:sldId id="842" r:id="rId43"/>
    <p:sldId id="799" r:id="rId44"/>
    <p:sldId id="846" r:id="rId45"/>
    <p:sldId id="845" r:id="rId46"/>
  </p:sldIdLst>
  <p:sldSz cx="9144000" cy="6858000" type="screen4x3"/>
  <p:notesSz cx="9928225" cy="6797675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0000"/>
    <a:srgbClr val="6666FF"/>
    <a:srgbClr val="000099"/>
    <a:srgbClr val="006600"/>
    <a:srgbClr val="6600FF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0" autoAdjust="0"/>
    <p:restoredTop sz="95494" autoAdjust="0"/>
  </p:normalViewPr>
  <p:slideViewPr>
    <p:cSldViewPr>
      <p:cViewPr varScale="1">
        <p:scale>
          <a:sx n="92" d="100"/>
          <a:sy n="92" d="100"/>
        </p:scale>
        <p:origin x="10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221" y="-77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l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480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l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480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 b="0"/>
            </a:lvl1pPr>
          </a:lstStyle>
          <a:p>
            <a:fld id="{C94D35B6-176E-43B3-ADE6-56981BCC65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8120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l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480" y="0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80" y="3228552"/>
            <a:ext cx="7943468" cy="30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l" defTabSz="955830">
              <a:defRPr sz="13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480" y="6457106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 b="0"/>
            </a:lvl1pPr>
          </a:lstStyle>
          <a:p>
            <a:fld id="{621453A4-2BC7-4474-939F-A2CB8B8D10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5927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453A4-2BC7-4474-939F-A2CB8B8D101B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976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9" descr="MMS PT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8" descr="ntut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4900"/>
            <a:ext cx="2195513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ISO\Desktop\論文初稿\Taipei Tech Logo-cmyk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44900"/>
            <a:ext cx="2195512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11188" y="1916113"/>
            <a:ext cx="7958137" cy="1223962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3644900"/>
            <a:ext cx="6048375" cy="1296988"/>
          </a:xfrm>
        </p:spPr>
        <p:txBody>
          <a:bodyPr/>
          <a:lstStyle>
            <a:lvl1pPr marL="0" indent="0" algn="r">
              <a:buFontTx/>
              <a:buNone/>
              <a:defRPr sz="32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Rectangle 59"/>
          <p:cNvSpPr>
            <a:spLocks noGrp="1" noChangeArrowheads="1"/>
          </p:cNvSpPr>
          <p:nvPr>
            <p:ph type="dt" sz="half" idx="10"/>
          </p:nvPr>
        </p:nvSpPr>
        <p:spPr>
          <a:xfrm>
            <a:off x="900113" y="5949950"/>
            <a:ext cx="2565400" cy="331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F1C1-D3D7-4639-B634-3F8701A54E10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8" name="Rectangle 6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33F43E-408C-413F-A9EB-04E60DB308F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ftr" sz="quarter" idx="12"/>
          </p:nvPr>
        </p:nvSpPr>
        <p:spPr>
          <a:xfrm>
            <a:off x="3549650" y="6453188"/>
            <a:ext cx="2967038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</p:spTree>
    <p:extLst>
      <p:ext uri="{BB962C8B-B14F-4D97-AF65-F5344CB8AC3E}">
        <p14:creationId xmlns:p14="http://schemas.microsoft.com/office/powerpoint/2010/main" val="237192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67C2F-BC07-481C-83EA-66EB90A25F29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C517A-4102-44E7-BFD5-D5828BCFC89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425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4038" y="0"/>
            <a:ext cx="2239962" cy="62261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572250" cy="62261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4EB8F-5B93-465D-912B-C7EE1FC63FCB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BD7C0-C579-4FB2-95EC-D50D9412EE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420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2025" y="0"/>
            <a:ext cx="6911975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318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83125" y="908050"/>
            <a:ext cx="4352925" cy="5318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6279-D3D2-4770-B1E9-CAE0611881E8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3612A-66D7-4E59-B260-4A2750022E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5500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2025" y="0"/>
            <a:ext cx="6911975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318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318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E9334-5DA7-4285-9E44-FE8FB4EC893C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8AC2C-2C81-43A7-B419-F1EB0EF815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443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2025" y="0"/>
            <a:ext cx="6911975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8856662" cy="2582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79388" y="3643313"/>
            <a:ext cx="8856662" cy="2582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4767E-C66F-4459-A37B-795C7EC81105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D6538F-AFEC-4F80-9C91-E3BE69C28C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20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BB6D-69A7-45D6-954C-4589A2E7AFE6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11636-C1BE-4F07-AF58-94635AC9D52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007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B5557-0E24-4BCC-ACD2-21E30F1C40F8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D48C7-98C8-4F27-9F01-9B3D3214C5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318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318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60365-B942-4FE7-92F9-F758E4DB207F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B84A7-F2F9-4ECD-89CF-C3CA1F2D59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081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1D1F2-A68D-416A-8275-56F346E14C02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8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9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ED035-A1D0-498E-BFE8-8FA38FB655F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9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BB932-4666-4FF2-9BB2-D68ABA902543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B30A5-3B81-4036-B729-68E739D081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13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AA1F-5662-46FB-9460-C42D824CD855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3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4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E6C6F-5EAD-430E-961A-AEEE6019B1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368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38B2C-7578-4563-8C48-237D58515666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5C42F-EBC8-41F4-B5EF-D49B39B65E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811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2C7CE-2950-41A8-869D-21A6B1D082EE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C5A69-B31E-47A7-B4E8-AA5E126E68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795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62"/>
          <p:cNvGraphicFramePr>
            <a:graphicFrameLocks noChangeAspect="1"/>
          </p:cNvGraphicFramePr>
          <p:nvPr userDrawn="1"/>
        </p:nvGraphicFramePr>
        <p:xfrm>
          <a:off x="0" y="-26988"/>
          <a:ext cx="9144000" cy="670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PhotoImpact" r:id="rId17" imgW="12673016" imgH="9295238" progId="PI3.Image">
                  <p:embed/>
                </p:oleObj>
              </mc:Choice>
              <mc:Fallback>
                <p:oleObj name="PhotoImpact" r:id="rId17" imgW="12673016" imgH="9295238" progId="PI3.Image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26988"/>
                        <a:ext cx="9144000" cy="670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32025" y="0"/>
            <a:ext cx="69119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Courier New" pitchFamily="49" charset="0"/>
                <a:ea typeface="新細明體" pitchFamily="18" charset="-120"/>
              </a:defRPr>
            </a:lvl1pPr>
          </a:lstStyle>
          <a:p>
            <a:pPr>
              <a:defRPr/>
            </a:pPr>
            <a:fld id="{DC9814C0-2482-407E-B197-8A4ECA9BB6FF}" type="datetime1">
              <a:rPr lang="en-US"/>
              <a:pPr>
                <a:defRPr/>
              </a:pPr>
              <a:t>11/3/2015</a:t>
            </a:fld>
            <a:endParaRPr lang="en-US" altLang="zh-TW"/>
          </a:p>
        </p:txBody>
      </p:sp>
      <p:sp>
        <p:nvSpPr>
          <p:cNvPr id="1078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453188"/>
            <a:ext cx="29670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Courier New" pitchFamily="49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MMS LAB</a:t>
            </a:r>
          </a:p>
        </p:txBody>
      </p:sp>
      <p:sp>
        <p:nvSpPr>
          <p:cNvPr id="1079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Courier New" panose="02070309020205020404" pitchFamily="49" charset="0"/>
              </a:defRPr>
            </a:lvl1pPr>
          </a:lstStyle>
          <a:p>
            <a:fld id="{28CD0AB6-0BB0-4D5D-8554-918A7BFF113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43" r:id="rId2"/>
    <p:sldLayoutId id="2147484644" r:id="rId3"/>
    <p:sldLayoutId id="2147484645" r:id="rId4"/>
    <p:sldLayoutId id="2147484646" r:id="rId5"/>
    <p:sldLayoutId id="2147484647" r:id="rId6"/>
    <p:sldLayoutId id="2147484648" r:id="rId7"/>
    <p:sldLayoutId id="2147484649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omic Sans MS" pitchFamily="66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wmf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wmf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blogs.com.tw/atowngit/archive/2009/08/26/10253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9A5CEB-3EE1-47F2-8ACA-6F52F96334C1}" type="slidenum">
              <a:rPr lang="en-US" altLang="zh-TW">
                <a:latin typeface="Courier New" panose="02070309020205020404" pitchFamily="49" charset="0"/>
              </a:rPr>
              <a:pPr eaLnBrk="1" hangingPunct="1"/>
              <a:t>1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9740" y="2276872"/>
            <a:ext cx="7958137" cy="12239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CHAPTER 4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9300" y="3284984"/>
            <a:ext cx="6048375" cy="1296988"/>
          </a:xfrm>
        </p:spPr>
        <p:txBody>
          <a:bodyPr/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(ch11)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(ch12)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90550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保護成員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(3/3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</a:t>
            </a: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948488" y="6337126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9EB1DB-2950-4DA2-9FEB-A890C21EF0B3}" type="slidenum">
              <a:rPr lang="en-US" altLang="zh-TW">
                <a:latin typeface="Courier New" panose="02070309020205020404" pitchFamily="49" charset="0"/>
              </a:rPr>
              <a:pPr eaLnBrk="1" hangingPunct="1"/>
              <a:t>10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4" y="2174486"/>
            <a:ext cx="4333875" cy="404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159090"/>
            <a:ext cx="3343275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流程圖: 結束點 9"/>
          <p:cNvSpPr/>
          <p:nvPr/>
        </p:nvSpPr>
        <p:spPr bwMode="auto">
          <a:xfrm>
            <a:off x="300641" y="1839930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4473" y="1797567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流程圖: 結束點 11"/>
          <p:cNvSpPr/>
          <p:nvPr/>
        </p:nvSpPr>
        <p:spPr bwMode="auto">
          <a:xfrm>
            <a:off x="5125177" y="1815179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79009" y="1772816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流程圖: 程序 13"/>
          <p:cNvSpPr/>
          <p:nvPr/>
        </p:nvSpPr>
        <p:spPr bwMode="auto">
          <a:xfrm>
            <a:off x="783889" y="2488205"/>
            <a:ext cx="1339840" cy="364731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直線圖說文字 1 14"/>
          <p:cNvSpPr/>
          <p:nvPr/>
        </p:nvSpPr>
        <p:spPr bwMode="auto">
          <a:xfrm>
            <a:off x="2899434" y="2319496"/>
            <a:ext cx="1168510" cy="810064"/>
          </a:xfrm>
          <a:prstGeom prst="borderCallout1">
            <a:avLst>
              <a:gd name="adj1" fmla="val 41132"/>
              <a:gd name="adj2" fmla="val -62781"/>
              <a:gd name="adj3" fmla="val 51904"/>
              <a:gd name="adj4" fmla="val 3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35616" y="2298563"/>
            <a:ext cx="1296144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將父類別的成員設為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保護成</a:t>
            </a:r>
            <a:r>
              <a:rPr lang="zh-TW" altLang="en-US" sz="1600" b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</a:p>
        </p:txBody>
      </p:sp>
      <p:sp>
        <p:nvSpPr>
          <p:cNvPr id="17" name="流程圖: 程序 16"/>
          <p:cNvSpPr/>
          <p:nvPr/>
        </p:nvSpPr>
        <p:spPr bwMode="auto">
          <a:xfrm>
            <a:off x="7452320" y="5013176"/>
            <a:ext cx="648072" cy="360040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直線圖說文字 1 17"/>
          <p:cNvSpPr/>
          <p:nvPr/>
        </p:nvSpPr>
        <p:spPr bwMode="auto">
          <a:xfrm>
            <a:off x="7695774" y="3282452"/>
            <a:ext cx="1326782" cy="810064"/>
          </a:xfrm>
          <a:prstGeom prst="borderCallout1">
            <a:avLst>
              <a:gd name="adj1" fmla="val 211796"/>
              <a:gd name="adj2" fmla="val 6958"/>
              <a:gd name="adj3" fmla="val 101625"/>
              <a:gd name="adj4" fmla="val 4679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66214" y="3271985"/>
            <a:ext cx="1404094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子類別可以存取父類別的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保護成員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3188"/>
            <a:ext cx="2967038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22" name="圓角矩形 21"/>
          <p:cNvSpPr/>
          <p:nvPr/>
        </p:nvSpPr>
        <p:spPr bwMode="auto">
          <a:xfrm>
            <a:off x="6078189" y="1048808"/>
            <a:ext cx="2518213" cy="802602"/>
          </a:xfrm>
          <a:prstGeom prst="roundRect">
            <a:avLst/>
          </a:prstGeom>
          <a:solidFill>
            <a:srgbClr val="00FFFF"/>
          </a:solidFill>
          <a:ln w="31750" cap="sq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087245" y="1112745"/>
            <a:ext cx="255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若父類別的成員為保護成員的話，子類別可以存取，但是子類別的子類別就不行存取。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流程圖: 結束點 23"/>
          <p:cNvSpPr/>
          <p:nvPr/>
        </p:nvSpPr>
        <p:spPr bwMode="auto">
          <a:xfrm>
            <a:off x="5743474" y="871255"/>
            <a:ext cx="746107" cy="295781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691450" y="829152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小知識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85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647" y="760358"/>
            <a:ext cx="8856662" cy="5318125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覆寫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(Overriding)(1/9)</a:t>
            </a:r>
          </a:p>
          <a:p>
            <a:pPr marL="0" lvl="0" indent="0" algn="just">
              <a:lnSpc>
                <a:spcPts val="3360"/>
              </a:lnSpc>
              <a:buNone/>
              <a:defRPr/>
            </a:pPr>
            <a:r>
              <a:rPr lang="zh-TW" altLang="en-US" sz="2000" dirty="0" smtClean="0">
                <a:solidFill>
                  <a:srgbClr val="FF505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        覆</a:t>
            </a:r>
            <a:r>
              <a:rPr lang="zh-TW" altLang="en-US" sz="2000" dirty="0">
                <a:solidFill>
                  <a:srgbClr val="FF505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寫</a:t>
            </a:r>
            <a:r>
              <a:rPr lang="en-US" altLang="zh-TW" sz="2000" dirty="0">
                <a:solidFill>
                  <a:srgbClr val="FF505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(Overriding)</a:t>
            </a:r>
            <a:r>
              <a:rPr lang="zh-TW" altLang="en-US" sz="2000" dirty="0">
                <a:solidFill>
                  <a:srgbClr val="FF505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是指「子類別」繼承父類別，但是改寫父類別既有的方法</a:t>
            </a:r>
            <a:r>
              <a:rPr lang="zh-TW" altLang="en-US" sz="2000" dirty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，但其方法的「參數」、「方法名稱」、「傳回值型態」都必須與父類別的方法相同。</a:t>
            </a:r>
            <a:endParaRPr lang="en-US" altLang="zh-TW" sz="2000" dirty="0">
              <a:solidFill>
                <a:srgbClr val="00000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en-US" altLang="zh-TW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31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84A76B-4D89-4412-85CC-773F975970AC}" type="slidenum">
              <a:rPr lang="en-US" altLang="zh-TW">
                <a:latin typeface="Courier New" panose="02070309020205020404" pitchFamily="49" charset="0"/>
              </a:rPr>
              <a:pPr eaLnBrk="1" hangingPunct="1"/>
              <a:t>11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7" y="2708920"/>
            <a:ext cx="3745856" cy="3240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051" y="2996952"/>
            <a:ext cx="3122873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向右箭號 22"/>
          <p:cNvSpPr/>
          <p:nvPr/>
        </p:nvSpPr>
        <p:spPr bwMode="auto">
          <a:xfrm>
            <a:off x="4529978" y="4149080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直線圖說文字 1 27"/>
          <p:cNvSpPr/>
          <p:nvPr/>
        </p:nvSpPr>
        <p:spPr bwMode="auto">
          <a:xfrm>
            <a:off x="7358057" y="5136687"/>
            <a:ext cx="1016322" cy="338554"/>
          </a:xfrm>
          <a:prstGeom prst="borderCallout1">
            <a:avLst>
              <a:gd name="adj1" fmla="val -74196"/>
              <a:gd name="adj2" fmla="val 5508"/>
              <a:gd name="adj3" fmla="val -3192"/>
              <a:gd name="adj4" fmla="val 16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374438" y="5136118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直線圖說文字 1 30"/>
          <p:cNvSpPr/>
          <p:nvPr/>
        </p:nvSpPr>
        <p:spPr bwMode="auto">
          <a:xfrm>
            <a:off x="2661607" y="5164450"/>
            <a:ext cx="2084395" cy="1648926"/>
          </a:xfrm>
          <a:prstGeom prst="borderCallout1">
            <a:avLst>
              <a:gd name="adj1" fmla="val 17176"/>
              <a:gd name="adj2" fmla="val -9253"/>
              <a:gd name="adj3" fmla="val 28476"/>
              <a:gd name="adj4" fmla="val -43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619762" y="5204083"/>
            <a:ext cx="2168084" cy="156966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當我們</a:t>
            </a:r>
            <a:r>
              <a:rPr lang="zh-TW" altLang="en-US" sz="1600" b="0" dirty="0" smtClean="0">
                <a:solidFill>
                  <a:srgbClr val="FF5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呼叫</a:t>
            </a:r>
            <a:r>
              <a:rPr lang="en-US" altLang="zh-TW" sz="1600" b="0" dirty="0" smtClean="0">
                <a:solidFill>
                  <a:srgbClr val="FF5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solidFill>
                  <a:srgbClr val="FF5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的方法後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，看輸出結果我們可以發現</a:t>
            </a:r>
            <a:r>
              <a:rPr lang="zh-TW" altLang="en-US" sz="1600" b="0" dirty="0" smtClean="0">
                <a:solidFill>
                  <a:srgbClr val="FF5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只會做子類別的</a:t>
            </a:r>
            <a:r>
              <a:rPr lang="en-US" altLang="zh-TW" sz="1600" b="0" dirty="0" smtClean="0">
                <a:solidFill>
                  <a:srgbClr val="FF5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solidFill>
                  <a:srgbClr val="FF5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1600" b="0" dirty="0" smtClean="0">
                <a:solidFill>
                  <a:srgbClr val="FF5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父類別的</a:t>
            </a:r>
            <a:r>
              <a:rPr lang="en-US" altLang="zh-TW" sz="1600" b="0" dirty="0" smtClean="0">
                <a:solidFill>
                  <a:srgbClr val="FF5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solidFill>
                  <a:srgbClr val="FF5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方法已經被覆寫掉了</a:t>
            </a:r>
            <a:endParaRPr lang="zh-TW" altLang="en-US" sz="1600" b="0" dirty="0">
              <a:solidFill>
                <a:srgbClr val="FF5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流程圖: 程序 32"/>
          <p:cNvSpPr/>
          <p:nvPr/>
        </p:nvSpPr>
        <p:spPr bwMode="auto">
          <a:xfrm>
            <a:off x="5481859" y="4425296"/>
            <a:ext cx="1610421" cy="710822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22567" y="6372036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此頁範例接續下一頁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4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覆寫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(Overriding)(2/9)</a:t>
            </a:r>
          </a:p>
        </p:txBody>
      </p:sp>
      <p:sp>
        <p:nvSpPr>
          <p:cNvPr id="1331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84A76B-4D89-4412-85CC-773F975970AC}" type="slidenum">
              <a:rPr lang="en-US" altLang="zh-TW">
                <a:latin typeface="Courier New" panose="02070309020205020404" pitchFamily="49" charset="0"/>
              </a:rPr>
              <a:pPr eaLnBrk="1" hangingPunct="1"/>
              <a:t>12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9" y="2018757"/>
            <a:ext cx="4290889" cy="4009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579" y="2018757"/>
            <a:ext cx="3448050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流程圖: 結束點 18"/>
          <p:cNvSpPr/>
          <p:nvPr/>
        </p:nvSpPr>
        <p:spPr bwMode="auto">
          <a:xfrm>
            <a:off x="729736" y="1677844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3568" y="1635481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流程圖: 結束點 20"/>
          <p:cNvSpPr/>
          <p:nvPr/>
        </p:nvSpPr>
        <p:spPr bwMode="auto">
          <a:xfrm>
            <a:off x="5188579" y="1671163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142411" y="1628800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流程圖: 程序 4"/>
          <p:cNvSpPr/>
          <p:nvPr/>
        </p:nvSpPr>
        <p:spPr bwMode="auto">
          <a:xfrm>
            <a:off x="1141082" y="5015605"/>
            <a:ext cx="2350798" cy="100828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3780486" y="4940207"/>
            <a:ext cx="954523" cy="588252"/>
          </a:xfrm>
          <a:prstGeom prst="borderCallout1">
            <a:avLst>
              <a:gd name="adj1" fmla="val 61904"/>
              <a:gd name="adj2" fmla="val -26115"/>
              <a:gd name="adj3" fmla="val 51661"/>
              <a:gd name="adj4" fmla="val 4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678113" y="4941945"/>
            <a:ext cx="1201241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直線圖說文字 1 25"/>
          <p:cNvSpPr/>
          <p:nvPr/>
        </p:nvSpPr>
        <p:spPr bwMode="auto">
          <a:xfrm>
            <a:off x="7537974" y="3361935"/>
            <a:ext cx="954523" cy="588252"/>
          </a:xfrm>
          <a:prstGeom prst="borderCallout1">
            <a:avLst>
              <a:gd name="adj1" fmla="val 209946"/>
              <a:gd name="adj2" fmla="val 37749"/>
              <a:gd name="adj3" fmla="val 99774"/>
              <a:gd name="adj4" fmla="val 5021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435601" y="3363673"/>
            <a:ext cx="1201241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流程圖: 程序 29"/>
          <p:cNvSpPr/>
          <p:nvPr/>
        </p:nvSpPr>
        <p:spPr bwMode="auto">
          <a:xfrm>
            <a:off x="5664436" y="4605303"/>
            <a:ext cx="2723987" cy="100828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流程圖: 程序 5"/>
          <p:cNvSpPr/>
          <p:nvPr/>
        </p:nvSpPr>
        <p:spPr bwMode="auto">
          <a:xfrm>
            <a:off x="5188366" y="4587809"/>
            <a:ext cx="247517" cy="198530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直線圖說文字 1 31"/>
          <p:cNvSpPr/>
          <p:nvPr/>
        </p:nvSpPr>
        <p:spPr bwMode="auto">
          <a:xfrm>
            <a:off x="3468938" y="2767205"/>
            <a:ext cx="1410415" cy="1339137"/>
          </a:xfrm>
          <a:prstGeom prst="borderCallout1">
            <a:avLst>
              <a:gd name="adj1" fmla="val 135274"/>
              <a:gd name="adj2" fmla="val 122326"/>
              <a:gd name="adj3" fmla="val 100795"/>
              <a:gd name="adj4" fmla="val 8931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445880" y="2782903"/>
            <a:ext cx="1456530" cy="1323439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如果複寫了父類別的方法，</a:t>
            </a:r>
            <a:r>
              <a:rPr lang="en-US" altLang="zh-TW" sz="1600" b="0" dirty="0" smtClean="0">
                <a:solidFill>
                  <a:srgbClr val="FF5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eclipse</a:t>
            </a:r>
            <a:r>
              <a:rPr lang="zh-TW" altLang="en-US" sz="1600" b="0" dirty="0" smtClean="0">
                <a:solidFill>
                  <a:srgbClr val="FF5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會有個三角形</a:t>
            </a:r>
            <a:r>
              <a:rPr lang="zh-TW" altLang="en-US" sz="1600" b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表示此方法已覆寫</a:t>
            </a:r>
            <a:endParaRPr lang="zh-TW" altLang="en-US" sz="1600" b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364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 bwMode="auto">
          <a:xfrm>
            <a:off x="225426" y="892175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覆寫</a:t>
            </a:r>
            <a:r>
              <a:rPr lang="en-US" altLang="zh-TW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(Overriding)(3/9)</a:t>
            </a:r>
          </a:p>
          <a:p>
            <a:pPr marL="0" lvl="0" indent="0" algn="just">
              <a:lnSpc>
                <a:spcPts val="3360"/>
              </a:lnSpc>
              <a:buNone/>
              <a:defRPr/>
            </a:pPr>
            <a:r>
              <a:rPr lang="zh-TW" altLang="en-US" sz="2000" b="0" kern="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        之前</a:t>
            </a:r>
            <a:r>
              <a:rPr lang="zh-TW" altLang="en-US" sz="2000" b="0" kern="0" dirty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的範例，我們在子類別當中宣告變數，並完成指向物件的動作</a:t>
            </a:r>
            <a:r>
              <a:rPr lang="zh-TW" altLang="en-US" sz="2000" b="0" kern="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endParaRPr lang="en-US" altLang="zh-TW" sz="2000" b="0" kern="0" dirty="0">
              <a:solidFill>
                <a:srgbClr val="00000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lvl="0" indent="0" algn="just">
              <a:lnSpc>
                <a:spcPts val="3360"/>
              </a:lnSpc>
              <a:buNone/>
              <a:defRPr/>
            </a:pPr>
            <a:r>
              <a:rPr lang="zh-TW" altLang="en-US" sz="2000" b="0" kern="0" dirty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事實上，</a:t>
            </a:r>
            <a:r>
              <a:rPr lang="zh-TW" altLang="en-US" sz="20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使用父類別的變數也能存取子類別的</a:t>
            </a:r>
            <a:r>
              <a:rPr lang="zh-TW" altLang="en-US" sz="2000" b="0" kern="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物件</a:t>
            </a:r>
            <a:r>
              <a:rPr lang="zh-TW" altLang="en-US" sz="20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endParaRPr lang="en-US" altLang="zh-TW" sz="2000" b="0" kern="0" dirty="0">
              <a:solidFill>
                <a:srgbClr val="FF000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en-US" altLang="zh-TW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536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49DAE5-3B60-457F-A88E-1F05AFCCCB27}" type="slidenum">
              <a:rPr lang="en-US" altLang="zh-TW">
                <a:latin typeface="Courier New" panose="02070309020205020404" pitchFamily="49" charset="0"/>
              </a:rPr>
              <a:pPr eaLnBrk="1" hangingPunct="1"/>
              <a:t>13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153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0" y="4791287"/>
            <a:ext cx="6893417" cy="142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08" y="2791410"/>
            <a:ext cx="2590168" cy="615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208" y="3598540"/>
            <a:ext cx="2350119" cy="62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直線圖說文字 1 18"/>
          <p:cNvSpPr/>
          <p:nvPr/>
        </p:nvSpPr>
        <p:spPr bwMode="auto">
          <a:xfrm>
            <a:off x="5051394" y="2844451"/>
            <a:ext cx="3337030" cy="340292"/>
          </a:xfrm>
          <a:prstGeom prst="borderCallout1">
            <a:avLst>
              <a:gd name="adj1" fmla="val 75591"/>
              <a:gd name="adj2" fmla="val -35974"/>
              <a:gd name="adj3" fmla="val 54989"/>
              <a:gd name="adj4" fmla="val -1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49021" y="2846189"/>
            <a:ext cx="3583419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以子類別的變數來操作子類別的物件</a:t>
            </a:r>
          </a:p>
        </p:txBody>
      </p:sp>
      <p:sp>
        <p:nvSpPr>
          <p:cNvPr id="21" name="直線圖說文字 1 20"/>
          <p:cNvSpPr/>
          <p:nvPr/>
        </p:nvSpPr>
        <p:spPr bwMode="auto">
          <a:xfrm>
            <a:off x="5051394" y="3552255"/>
            <a:ext cx="3337030" cy="340292"/>
          </a:xfrm>
          <a:prstGeom prst="borderCallout1">
            <a:avLst>
              <a:gd name="adj1" fmla="val 104381"/>
              <a:gd name="adj2" fmla="val -43151"/>
              <a:gd name="adj3" fmla="val 54989"/>
              <a:gd name="adj4" fmla="val -1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949021" y="3553993"/>
            <a:ext cx="3583419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1600" b="0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父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的變數來操作子類別的物件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364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 bwMode="auto">
          <a:xfrm>
            <a:off x="225426" y="892175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覆寫</a:t>
            </a:r>
            <a:r>
              <a:rPr lang="en-US" altLang="zh-TW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(Overriding)(4/9)</a:t>
            </a: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en-US" altLang="zh-TW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536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49DAE5-3B60-457F-A88E-1F05AFCCCB27}" type="slidenum">
              <a:rPr lang="en-US" altLang="zh-TW">
                <a:latin typeface="Courier New" panose="02070309020205020404" pitchFamily="49" charset="0"/>
              </a:rPr>
              <a:pPr eaLnBrk="1" hangingPunct="1"/>
              <a:t>14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15943"/>
            <a:ext cx="3262792" cy="2653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141568"/>
            <a:ext cx="3058453" cy="2509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向右箭號 19"/>
          <p:cNvSpPr/>
          <p:nvPr/>
        </p:nvSpPr>
        <p:spPr bwMode="auto">
          <a:xfrm>
            <a:off x="4404502" y="3138519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直線圖說文字 1 20"/>
          <p:cNvSpPr/>
          <p:nvPr/>
        </p:nvSpPr>
        <p:spPr bwMode="auto">
          <a:xfrm>
            <a:off x="7232581" y="4126126"/>
            <a:ext cx="1016322" cy="338554"/>
          </a:xfrm>
          <a:prstGeom prst="borderCallout1">
            <a:avLst>
              <a:gd name="adj1" fmla="val -74196"/>
              <a:gd name="adj2" fmla="val 5508"/>
              <a:gd name="adj3" fmla="val -3192"/>
              <a:gd name="adj4" fmla="val 16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248962" y="4125557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流程圖: 程序 24"/>
          <p:cNvSpPr/>
          <p:nvPr/>
        </p:nvSpPr>
        <p:spPr bwMode="auto">
          <a:xfrm>
            <a:off x="5377059" y="3365362"/>
            <a:ext cx="1610421" cy="710822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直線圖說文字 1 27"/>
          <p:cNvSpPr/>
          <p:nvPr/>
        </p:nvSpPr>
        <p:spPr bwMode="auto">
          <a:xfrm>
            <a:off x="3016138" y="1582926"/>
            <a:ext cx="1771886" cy="558641"/>
          </a:xfrm>
          <a:prstGeom prst="borderCallout1">
            <a:avLst>
              <a:gd name="adj1" fmla="val 260964"/>
              <a:gd name="adj2" fmla="val -34425"/>
              <a:gd name="adj3" fmla="val 102033"/>
              <a:gd name="adj4" fmla="val 1066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965977" y="1556792"/>
            <a:ext cx="1872208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從父類別的變數操作子類別的物件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流程圖: 程序 31"/>
          <p:cNvSpPr/>
          <p:nvPr/>
        </p:nvSpPr>
        <p:spPr bwMode="auto">
          <a:xfrm>
            <a:off x="1509753" y="3075769"/>
            <a:ext cx="1693822" cy="442329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3" name="直線圖說文字 1 32"/>
          <p:cNvSpPr/>
          <p:nvPr/>
        </p:nvSpPr>
        <p:spPr bwMode="auto">
          <a:xfrm>
            <a:off x="716140" y="4797152"/>
            <a:ext cx="2455896" cy="1364720"/>
          </a:xfrm>
          <a:prstGeom prst="borderCallout1">
            <a:avLst>
              <a:gd name="adj1" fmla="val -37130"/>
              <a:gd name="adj2" fmla="val 48286"/>
              <a:gd name="adj3" fmla="val -1170"/>
              <a:gd name="adj4" fmla="val 5012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8712" y="4816698"/>
            <a:ext cx="2510751" cy="1323439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從輸出結果我們可以發現還是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呼叫出子類別的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方法，</a:t>
            </a:r>
            <a:r>
              <a:rPr lang="zh-TW" altLang="en-US" sz="1600" b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由此可知要呼叫哪個方法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與類別本身變數無關，與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的物件有關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直線圖說文字 1 16"/>
          <p:cNvSpPr/>
          <p:nvPr/>
        </p:nvSpPr>
        <p:spPr bwMode="auto">
          <a:xfrm>
            <a:off x="4013255" y="4836572"/>
            <a:ext cx="3074923" cy="1125743"/>
          </a:xfrm>
          <a:prstGeom prst="borderCallout1">
            <a:avLst>
              <a:gd name="adj1" fmla="val -116859"/>
              <a:gd name="adj2" fmla="val -27114"/>
              <a:gd name="adj3" fmla="val -409"/>
              <a:gd name="adj4" fmla="val 522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016556" y="4856049"/>
            <a:ext cx="3116078" cy="1077218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沒有辦法呼叫到</a:t>
            </a:r>
            <a:r>
              <a:rPr lang="en-US" altLang="zh-TW" sz="1600" b="0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RacingCar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類別自己新增的方法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，因為我們是以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類別的變數存取，所以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只能對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類別有的方法存取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31751" y="6345710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此頁範例接續下一頁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00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364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 bwMode="auto">
          <a:xfrm>
            <a:off x="225426" y="892175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覆寫</a:t>
            </a:r>
            <a:r>
              <a:rPr lang="en-US" altLang="zh-TW" b="1" kern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(Overriding)(5/9)</a:t>
            </a: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en-US" altLang="zh-TW" b="1" kern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536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49DAE5-3B60-457F-A88E-1F05AFCCCB27}" type="slidenum">
              <a:rPr lang="en-US" altLang="zh-TW">
                <a:latin typeface="Courier New" panose="02070309020205020404" pitchFamily="49" charset="0"/>
              </a:rPr>
              <a:pPr eaLnBrk="1" hangingPunct="1"/>
              <a:t>15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" y="2230298"/>
            <a:ext cx="43815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563" y="2204864"/>
            <a:ext cx="3371850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流程圖: 結束點 14"/>
          <p:cNvSpPr/>
          <p:nvPr/>
        </p:nvSpPr>
        <p:spPr bwMode="auto">
          <a:xfrm>
            <a:off x="513712" y="1882668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7544" y="1840305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流程圖: 結束點 16"/>
          <p:cNvSpPr/>
          <p:nvPr/>
        </p:nvSpPr>
        <p:spPr bwMode="auto">
          <a:xfrm>
            <a:off x="5214419" y="1871864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168251" y="1829501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流程圖: 程序 22"/>
          <p:cNvSpPr/>
          <p:nvPr/>
        </p:nvSpPr>
        <p:spPr bwMode="auto">
          <a:xfrm>
            <a:off x="1038789" y="4460512"/>
            <a:ext cx="2350798" cy="100828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3678193" y="4385114"/>
            <a:ext cx="954523" cy="588252"/>
          </a:xfrm>
          <a:prstGeom prst="borderCallout1">
            <a:avLst>
              <a:gd name="adj1" fmla="val 61904"/>
              <a:gd name="adj2" fmla="val -30677"/>
              <a:gd name="adj3" fmla="val 51661"/>
              <a:gd name="adj4" fmla="val 4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直線圖說文字 1 25"/>
          <p:cNvSpPr/>
          <p:nvPr/>
        </p:nvSpPr>
        <p:spPr bwMode="auto">
          <a:xfrm>
            <a:off x="7596171" y="3513336"/>
            <a:ext cx="954523" cy="588252"/>
          </a:xfrm>
          <a:prstGeom prst="borderCallout1">
            <a:avLst>
              <a:gd name="adj1" fmla="val 209946"/>
              <a:gd name="adj2" fmla="val 37749"/>
              <a:gd name="adj3" fmla="val 99774"/>
              <a:gd name="adj4" fmla="val 5021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流程圖: 程序 26"/>
          <p:cNvSpPr/>
          <p:nvPr/>
        </p:nvSpPr>
        <p:spPr bwMode="auto">
          <a:xfrm>
            <a:off x="5722633" y="4756704"/>
            <a:ext cx="2723987" cy="100828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567529" y="4409252"/>
            <a:ext cx="1201241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472811" y="3516813"/>
            <a:ext cx="1201241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5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788" y="917699"/>
            <a:ext cx="9073132" cy="5318125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覆寫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(Overriding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)(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/9)</a:t>
            </a:r>
            <a:endParaRPr lang="en-US" altLang="zh-TW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在一個稍為大型的程式中一定會產生各式各樣的物件，因此對各種類別所產生的物件加以管理是必然的事，於是有人就想到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利用父類別的陣列來儲存各種類別所產生的物件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。透過覆寫就能一併操作父類別和子類別的物件，像這樣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只要一個方法名稱，就能夠根據當時的狀況正確的執行特質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就稱為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多型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(polymorphism)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endParaRPr lang="zh-TW" altLang="en-US" dirty="0"/>
          </a:p>
        </p:txBody>
      </p:sp>
      <p:sp>
        <p:nvSpPr>
          <p:cNvPr id="17412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1741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D17CDB9-9559-4694-900D-976EA6FAE866}" type="slidenum">
              <a:rPr lang="en-US" altLang="zh-TW">
                <a:latin typeface="Courier New" panose="02070309020205020404" pitchFamily="49" charset="0"/>
              </a:rPr>
              <a:pPr eaLnBrk="1" hangingPunct="1"/>
              <a:t>16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861048"/>
            <a:ext cx="8434387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覆寫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(Overriding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)(7/9)</a:t>
            </a:r>
            <a:endParaRPr lang="en-US" altLang="zh-TW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412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1741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D17CDB9-9559-4694-900D-976EA6FAE866}" type="slidenum">
              <a:rPr lang="en-US" altLang="zh-TW">
                <a:latin typeface="Courier New" panose="02070309020205020404" pitchFamily="49" charset="0"/>
              </a:rPr>
              <a:pPr eaLnBrk="1" hangingPunct="1"/>
              <a:t>17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204864"/>
            <a:ext cx="2963808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向右箭號 13"/>
          <p:cNvSpPr/>
          <p:nvPr/>
        </p:nvSpPr>
        <p:spPr bwMode="auto">
          <a:xfrm>
            <a:off x="4511918" y="369146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直線圖說文字 1 14"/>
          <p:cNvSpPr/>
          <p:nvPr/>
        </p:nvSpPr>
        <p:spPr bwMode="auto">
          <a:xfrm>
            <a:off x="7121487" y="4595855"/>
            <a:ext cx="1016322" cy="338554"/>
          </a:xfrm>
          <a:prstGeom prst="borderCallout1">
            <a:avLst>
              <a:gd name="adj1" fmla="val -74196"/>
              <a:gd name="adj2" fmla="val 5508"/>
              <a:gd name="adj3" fmla="val -3192"/>
              <a:gd name="adj4" fmla="val 16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137868" y="4595286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12" y="1957189"/>
            <a:ext cx="3362325" cy="4095750"/>
          </a:xfrm>
          <a:prstGeom prst="rect">
            <a:avLst/>
          </a:prstGeom>
        </p:spPr>
      </p:pic>
      <p:sp>
        <p:nvSpPr>
          <p:cNvPr id="19" name="直線圖說文字 1 18"/>
          <p:cNvSpPr/>
          <p:nvPr/>
        </p:nvSpPr>
        <p:spPr bwMode="auto">
          <a:xfrm>
            <a:off x="3362079" y="1769864"/>
            <a:ext cx="954523" cy="588252"/>
          </a:xfrm>
          <a:prstGeom prst="borderCallout1">
            <a:avLst>
              <a:gd name="adj1" fmla="val 228451"/>
              <a:gd name="adj2" fmla="val -38660"/>
              <a:gd name="adj3" fmla="val 99774"/>
              <a:gd name="adj4" fmla="val 5021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300400" y="1783953"/>
            <a:ext cx="1077883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準備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流程圖: 程序 20"/>
          <p:cNvSpPr/>
          <p:nvPr/>
        </p:nvSpPr>
        <p:spPr bwMode="auto">
          <a:xfrm>
            <a:off x="1582907" y="3034741"/>
            <a:ext cx="1404917" cy="466267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3655574" y="2972047"/>
            <a:ext cx="954523" cy="588252"/>
          </a:xfrm>
          <a:prstGeom prst="borderCallout1">
            <a:avLst>
              <a:gd name="adj1" fmla="val 147028"/>
              <a:gd name="adj2" fmla="val -16992"/>
              <a:gd name="adj3" fmla="val 101625"/>
              <a:gd name="adj4" fmla="val 2741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593895" y="2986136"/>
            <a:ext cx="1077883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建立父類別的物件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流程圖: 程序 23"/>
          <p:cNvSpPr/>
          <p:nvPr/>
        </p:nvSpPr>
        <p:spPr bwMode="auto">
          <a:xfrm>
            <a:off x="1582907" y="3602850"/>
            <a:ext cx="1908973" cy="466267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流程圖: 程序 24"/>
          <p:cNvSpPr/>
          <p:nvPr/>
        </p:nvSpPr>
        <p:spPr bwMode="auto">
          <a:xfrm>
            <a:off x="1582907" y="4178769"/>
            <a:ext cx="1908973" cy="466267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直線圖說文字 1 25"/>
          <p:cNvSpPr/>
          <p:nvPr/>
        </p:nvSpPr>
        <p:spPr bwMode="auto">
          <a:xfrm>
            <a:off x="3655574" y="4157140"/>
            <a:ext cx="954523" cy="588252"/>
          </a:xfrm>
          <a:prstGeom prst="borderCallout1">
            <a:avLst>
              <a:gd name="adj1" fmla="val 43399"/>
              <a:gd name="adj2" fmla="val -15852"/>
              <a:gd name="adj3" fmla="val 47960"/>
              <a:gd name="adj4" fmla="val -338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593895" y="4171229"/>
            <a:ext cx="1077883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建立子類別的物件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流程圖: 程序 27"/>
          <p:cNvSpPr/>
          <p:nvPr/>
        </p:nvSpPr>
        <p:spPr bwMode="auto">
          <a:xfrm>
            <a:off x="1608607" y="4814173"/>
            <a:ext cx="2171305" cy="810123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直線圖說文字 1 28"/>
          <p:cNvSpPr/>
          <p:nvPr/>
        </p:nvSpPr>
        <p:spPr bwMode="auto">
          <a:xfrm>
            <a:off x="3362078" y="5796389"/>
            <a:ext cx="1581888" cy="588252"/>
          </a:xfrm>
          <a:prstGeom prst="borderCallout1">
            <a:avLst>
              <a:gd name="adj1" fmla="val -26921"/>
              <a:gd name="adj2" fmla="val 14426"/>
              <a:gd name="adj3" fmla="val -3854"/>
              <a:gd name="adj4" fmla="val 2001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326298" y="5799866"/>
            <a:ext cx="1656184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兩者皆能用父類別的陣列操作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直線圖說文字 1 30"/>
          <p:cNvSpPr/>
          <p:nvPr/>
        </p:nvSpPr>
        <p:spPr bwMode="auto">
          <a:xfrm>
            <a:off x="5303525" y="5301208"/>
            <a:ext cx="3023798" cy="903866"/>
          </a:xfrm>
          <a:prstGeom prst="borderCallout1">
            <a:avLst>
              <a:gd name="adj1" fmla="val -28125"/>
              <a:gd name="adj2" fmla="val -50014"/>
              <a:gd name="adj3" fmla="val 14211"/>
              <a:gd name="adj4" fmla="val -8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283340" y="5337642"/>
            <a:ext cx="3043983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像這樣只要一個方法名稱，就能夠根據當時的狀況正確的執行特質就稱為</a:t>
            </a:r>
            <a:r>
              <a:rPr lang="zh-TW" altLang="en-US" sz="1600" b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多型</a:t>
            </a:r>
            <a:r>
              <a:rPr lang="en-US" altLang="zh-TW" sz="1600" b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(polymorphism)</a:t>
            </a:r>
            <a:r>
              <a:rPr lang="zh-TW" altLang="en-US" sz="1600" b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3" name="流程圖: 程序 32"/>
          <p:cNvSpPr/>
          <p:nvPr/>
        </p:nvSpPr>
        <p:spPr bwMode="auto">
          <a:xfrm>
            <a:off x="5353761" y="3664055"/>
            <a:ext cx="1578345" cy="980981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31751" y="6345710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此頁範例接續下一頁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8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覆寫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(Overriding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)(8/9)</a:t>
            </a:r>
            <a:endParaRPr lang="en-US" altLang="zh-TW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412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1741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D17CDB9-9559-4694-900D-976EA6FAE866}" type="slidenum">
              <a:rPr lang="en-US" altLang="zh-TW">
                <a:latin typeface="Courier New" panose="02070309020205020404" pitchFamily="49" charset="0"/>
              </a:rPr>
              <a:pPr eaLnBrk="1" hangingPunct="1"/>
              <a:t>18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0" y="1988840"/>
            <a:ext cx="4381500" cy="4057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50" y="1988840"/>
            <a:ext cx="3343275" cy="3743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流程圖: 結束點 8"/>
          <p:cNvSpPr/>
          <p:nvPr/>
        </p:nvSpPr>
        <p:spPr bwMode="auto">
          <a:xfrm>
            <a:off x="351220" y="1659212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05052" y="1616849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流程圖: 結束點 10"/>
          <p:cNvSpPr/>
          <p:nvPr/>
        </p:nvSpPr>
        <p:spPr bwMode="auto">
          <a:xfrm>
            <a:off x="5250094" y="1659212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03926" y="1616849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流程圖: 程序 13"/>
          <p:cNvSpPr/>
          <p:nvPr/>
        </p:nvSpPr>
        <p:spPr bwMode="auto">
          <a:xfrm>
            <a:off x="800808" y="5013177"/>
            <a:ext cx="2402767" cy="86409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流程圖: 程序 14"/>
          <p:cNvSpPr/>
          <p:nvPr/>
        </p:nvSpPr>
        <p:spPr bwMode="auto">
          <a:xfrm>
            <a:off x="5688012" y="4581128"/>
            <a:ext cx="2772420" cy="980981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直線圖說文字 1 15"/>
          <p:cNvSpPr/>
          <p:nvPr/>
        </p:nvSpPr>
        <p:spPr bwMode="auto">
          <a:xfrm>
            <a:off x="3491182" y="5009909"/>
            <a:ext cx="954523" cy="588252"/>
          </a:xfrm>
          <a:prstGeom prst="borderCallout1">
            <a:avLst>
              <a:gd name="adj1" fmla="val 61904"/>
              <a:gd name="adj2" fmla="val -30677"/>
              <a:gd name="adj3" fmla="val 51661"/>
              <a:gd name="adj4" fmla="val 4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直線圖說文字 1 16"/>
          <p:cNvSpPr/>
          <p:nvPr/>
        </p:nvSpPr>
        <p:spPr bwMode="auto">
          <a:xfrm>
            <a:off x="7542244" y="3320684"/>
            <a:ext cx="954523" cy="588252"/>
          </a:xfrm>
          <a:prstGeom prst="borderCallout1">
            <a:avLst>
              <a:gd name="adj1" fmla="val 209946"/>
              <a:gd name="adj2" fmla="val 37749"/>
              <a:gd name="adj3" fmla="val 99774"/>
              <a:gd name="adj4" fmla="val 5021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380518" y="5034047"/>
            <a:ext cx="1201241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18884" y="3324161"/>
            <a:ext cx="1201241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1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19187"/>
            <a:ext cx="8856662" cy="5318125"/>
          </a:xfrm>
        </p:spPr>
        <p:txBody>
          <a:bodyPr/>
          <a:lstStyle/>
          <a:p>
            <a:pPr algn="just">
              <a:lnSpc>
                <a:spcPts val="3300"/>
              </a:lnSpc>
              <a:buBlip>
                <a:blip r:embed="rId2"/>
              </a:buBlip>
              <a:defRPr/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覆寫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(Overriding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)(9/9)</a:t>
            </a:r>
            <a:endParaRPr lang="en-US" altLang="zh-TW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lnSpc>
                <a:spcPts val="330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當在設計類別的時候，其中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可能有一些父類別的方法根本不想讓它在子類別中產生被覆寫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(overriding)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的現象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。如果有這種需求時，必須在父類別的方法的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第一行加上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final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修飾子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，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就會禁止被覆寫現象繼續產生。簡單來說，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final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修飾子功能如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C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語言中的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const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，當變數一旦被初始化後便不可做修改。</a:t>
            </a:r>
          </a:p>
          <a:p>
            <a:pPr marL="0" indent="0" algn="just">
              <a:buFontTx/>
              <a:buNone/>
              <a:defRPr/>
            </a:pPr>
            <a:endParaRPr lang="en-US" altLang="zh-TW" sz="2400" b="1" kern="1200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1946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FF6ED4-5451-41BF-9A5F-2DA458273044}" type="slidenum">
              <a:rPr lang="en-US" altLang="zh-TW">
                <a:latin typeface="Courier New" panose="02070309020205020404" pitchFamily="49" charset="0"/>
              </a:rPr>
              <a:pPr eaLnBrk="1" hangingPunct="1"/>
              <a:t>19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30" y="4005064"/>
            <a:ext cx="3961301" cy="896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直線圖說文字 1 25"/>
          <p:cNvSpPr/>
          <p:nvPr/>
        </p:nvSpPr>
        <p:spPr bwMode="auto">
          <a:xfrm>
            <a:off x="5036083" y="5177716"/>
            <a:ext cx="2934075" cy="584775"/>
          </a:xfrm>
          <a:prstGeom prst="borderCallout1">
            <a:avLst>
              <a:gd name="adj1" fmla="val -74196"/>
              <a:gd name="adj2" fmla="val 5508"/>
              <a:gd name="adj3" fmla="val -3192"/>
              <a:gd name="adj4" fmla="val 16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990952" y="5177716"/>
            <a:ext cx="3024336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如果將變數設為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final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就相當於常數，我們無法任意更改數值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4.1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繼承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2502929" y="1975941"/>
            <a:ext cx="4464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類別的繼承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呼叫父類別的建構式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kern="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保護</a:t>
            </a:r>
            <a:r>
              <a:rPr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成員</a:t>
            </a:r>
            <a:endParaRPr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覆寫</a:t>
            </a:r>
            <a:r>
              <a:rPr lang="en-US" altLang="zh-TW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(</a:t>
            </a:r>
            <a:r>
              <a:rPr lang="en-US" altLang="zh-TW" sz="2400" kern="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Overriding</a:t>
            </a:r>
            <a:r>
              <a:rPr lang="en-US" altLang="zh-TW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)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charset="0"/>
                <a:ea typeface="標楷體" pitchFamily="65" charset="-120"/>
                <a:cs typeface="Times New Roman" charset="0"/>
              </a:rPr>
              <a:t>類別的</a:t>
            </a:r>
            <a:r>
              <a:rPr lang="zh-TW" altLang="en-US" sz="2400" dirty="0" smtClean="0">
                <a:latin typeface="Times New Roman" charset="0"/>
                <a:ea typeface="標楷體" pitchFamily="65" charset="-120"/>
                <a:cs typeface="Times New Roman" charset="0"/>
              </a:rPr>
              <a:t>階層</a:t>
            </a:r>
            <a:endParaRPr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繼承物件類別</a:t>
            </a:r>
            <a:endParaRPr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抽象類別</a:t>
            </a:r>
          </a:p>
          <a:p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60743" y="143128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本節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70278" y="353955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關鍵詞彙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50054" y="4050052"/>
            <a:ext cx="16923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繼承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父類別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子類別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super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()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保護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成員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覆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寫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kern="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抽象類別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final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instanceof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08720"/>
            <a:ext cx="8856662" cy="5318125"/>
          </a:xfrm>
        </p:spPr>
        <p:txBody>
          <a:bodyPr/>
          <a:lstStyle/>
          <a:p>
            <a:pPr algn="just">
              <a:lnSpc>
                <a:spcPts val="3300"/>
              </a:lnSpc>
              <a:buBlip>
                <a:blip r:embed="rId2"/>
              </a:buBlip>
              <a:defRPr/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覆寫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(Overriding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)(9/9)</a:t>
            </a:r>
            <a:endParaRPr lang="en-US" altLang="zh-TW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kern="1200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1946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FF6ED4-5451-41BF-9A5F-2DA458273044}" type="slidenum">
              <a:rPr lang="en-US" altLang="zh-TW">
                <a:latin typeface="Courier New" panose="02070309020205020404" pitchFamily="49" charset="0"/>
              </a:rPr>
              <a:pPr eaLnBrk="1" hangingPunct="1"/>
              <a:t>20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51930"/>
            <a:ext cx="4220141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157" y="2050828"/>
            <a:ext cx="3618174" cy="4015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流程圖: 結束點 14"/>
          <p:cNvSpPr/>
          <p:nvPr/>
        </p:nvSpPr>
        <p:spPr bwMode="auto">
          <a:xfrm>
            <a:off x="576688" y="1723859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0520" y="1681496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流程圖: 結束點 16"/>
          <p:cNvSpPr/>
          <p:nvPr/>
        </p:nvSpPr>
        <p:spPr bwMode="auto">
          <a:xfrm>
            <a:off x="4996157" y="1715142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9989" y="1672779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流程圖: 程序 18"/>
          <p:cNvSpPr/>
          <p:nvPr/>
        </p:nvSpPr>
        <p:spPr bwMode="auto">
          <a:xfrm>
            <a:off x="1104201" y="5010683"/>
            <a:ext cx="2171655" cy="857671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流程圖: 程序 19"/>
          <p:cNvSpPr/>
          <p:nvPr/>
        </p:nvSpPr>
        <p:spPr bwMode="auto">
          <a:xfrm>
            <a:off x="5552941" y="4788234"/>
            <a:ext cx="2811246" cy="1080120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直線圖說文字 1 20"/>
          <p:cNvSpPr/>
          <p:nvPr/>
        </p:nvSpPr>
        <p:spPr bwMode="auto">
          <a:xfrm>
            <a:off x="3071754" y="3450329"/>
            <a:ext cx="1302879" cy="574645"/>
          </a:xfrm>
          <a:prstGeom prst="borderCallout1">
            <a:avLst>
              <a:gd name="adj1" fmla="val 272037"/>
              <a:gd name="adj2" fmla="val -3759"/>
              <a:gd name="adj3" fmla="val 104785"/>
              <a:gd name="adj4" fmla="val 1513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11615" y="3450329"/>
            <a:ext cx="1393574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只要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在方法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中指定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final</a:t>
            </a: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6769214" y="2259245"/>
            <a:ext cx="1302879" cy="830997"/>
          </a:xfrm>
          <a:prstGeom prst="borderCallout1">
            <a:avLst>
              <a:gd name="adj1" fmla="val 303778"/>
              <a:gd name="adj2" fmla="val 31636"/>
              <a:gd name="adj3" fmla="val 100855"/>
              <a:gd name="adj4" fmla="val 5022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09075" y="2259245"/>
            <a:ext cx="1393574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就無法在子類別中定義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show()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156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Blip>
                <a:blip r:embed="rId2"/>
              </a:buBlip>
              <a:defRPr/>
            </a:pPr>
            <a:r>
              <a:rPr lang="zh-TW" altLang="en-US" b="1" kern="1200" dirty="0" smtClean="0">
                <a:latin typeface="Times New Roman" charset="0"/>
                <a:ea typeface="標楷體" pitchFamily="65" charset="-120"/>
                <a:cs typeface="Times New Roman" charset="0"/>
              </a:rPr>
              <a:t>類別的階層</a:t>
            </a:r>
            <a:endParaRPr lang="en-US" altLang="zh-TW" b="1" kern="12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對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Java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來說，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一個父類別可以延伸出數個子類別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，子類別再繼續往下延伸，可以再產生新的子類別。這時候整個類別家族的結構如下圖所示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但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Java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無法讓一個子類別同時繼承自多個父類別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，如下圖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>
              <a:buFontTx/>
              <a:buNone/>
              <a:defRPr/>
            </a:pPr>
            <a:endParaRPr lang="zh-TW" altLang="en-US" sz="2400" dirty="0"/>
          </a:p>
        </p:txBody>
      </p:sp>
      <p:sp>
        <p:nvSpPr>
          <p:cNvPr id="20484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2048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456EEE8-23E9-4CE2-9FAF-3250F39005B0}" type="slidenum">
              <a:rPr lang="en-US" altLang="zh-TW">
                <a:latin typeface="Courier New" panose="02070309020205020404" pitchFamily="49" charset="0"/>
              </a:rPr>
              <a:pPr eaLnBrk="1" hangingPunct="1"/>
              <a:t>21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53" y="2132856"/>
            <a:ext cx="4140175" cy="209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94" y="4838588"/>
            <a:ext cx="38163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kern="120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繼承物件</a:t>
            </a:r>
            <a:r>
              <a:rPr lang="zh-TW" altLang="en-US" b="1" kern="1200" dirty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類別</a:t>
            </a:r>
            <a:r>
              <a:rPr lang="en-US" altLang="zh-TW" b="1" kern="1200" dirty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(object class</a:t>
            </a:r>
            <a:r>
              <a:rPr lang="en-US" altLang="zh-TW" b="1" kern="120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r>
              <a:rPr lang="en-US" altLang="zh-TW" b="1" kern="1200" dirty="0" smtClean="0">
                <a:latin typeface="Times New Roman" charset="0"/>
                <a:ea typeface="標楷體" pitchFamily="65" charset="-120"/>
                <a:cs typeface="Times New Roman" charset="0"/>
              </a:rPr>
              <a:t>(1/6)</a:t>
            </a:r>
            <a:endParaRPr lang="en-US" altLang="zh-TW" b="1" kern="1200" dirty="0">
              <a:solidFill>
                <a:srgbClr val="00000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>
              <a:lnSpc>
                <a:spcPts val="3360"/>
              </a:lnSpc>
              <a:buFontTx/>
              <a:buNone/>
              <a:defRPr/>
            </a:pPr>
            <a:r>
              <a:rPr lang="zh-TW" altLang="en-US" sz="18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在</a:t>
            </a:r>
            <a:r>
              <a:rPr lang="en-US" altLang="zh-TW" sz="1800" dirty="0" smtClean="0">
                <a:latin typeface="Times New Roman" charset="0"/>
                <a:ea typeface="標楷體" pitchFamily="65" charset="-120"/>
                <a:cs typeface="Times New Roman" charset="0"/>
              </a:rPr>
              <a:t>Java</a:t>
            </a:r>
            <a:r>
              <a:rPr lang="zh-TW" altLang="en-US" sz="1800" dirty="0" smtClean="0">
                <a:latin typeface="Times New Roman" charset="0"/>
                <a:ea typeface="標楷體" pitchFamily="65" charset="-120"/>
                <a:cs typeface="Times New Roman" charset="0"/>
              </a:rPr>
              <a:t>中，所有的物件都</a:t>
            </a:r>
            <a:r>
              <a:rPr lang="zh-TW" altLang="en-US" sz="18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隱含擴充</a:t>
            </a:r>
            <a:r>
              <a:rPr lang="zh-TW" altLang="en-US" sz="1800" dirty="0" smtClean="0">
                <a:latin typeface="Times New Roman" charset="0"/>
                <a:ea typeface="標楷體" pitchFamily="65" charset="-120"/>
                <a:cs typeface="Times New Roman" charset="0"/>
              </a:rPr>
              <a:t>了</a:t>
            </a:r>
            <a:r>
              <a:rPr lang="en-US" altLang="zh-TW" sz="1800" b="1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Object</a:t>
            </a:r>
            <a:r>
              <a:rPr lang="zh-TW" altLang="en-US" sz="1800" b="1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類別</a:t>
            </a:r>
            <a:r>
              <a:rPr lang="zh-TW" altLang="en-US" sz="1800" dirty="0" smtClean="0">
                <a:latin typeface="Times New Roman" charset="0"/>
                <a:ea typeface="標楷體" pitchFamily="65" charset="-120"/>
                <a:cs typeface="Times New Roman" charset="0"/>
              </a:rPr>
              <a:t>，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Object</a:t>
            </a:r>
            <a:r>
              <a:rPr lang="zh-TW" altLang="en-US" sz="18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類別是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Java</a:t>
            </a:r>
            <a:r>
              <a:rPr lang="zh-TW" altLang="en-US" sz="18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程式中所有類別的父類別</a:t>
            </a:r>
            <a:r>
              <a:rPr lang="zh-TW" altLang="en-US" sz="1800" dirty="0" smtClean="0">
                <a:latin typeface="Times New Roman" charset="0"/>
                <a:ea typeface="標楷體" pitchFamily="65" charset="-120"/>
                <a:cs typeface="Times New Roman" charset="0"/>
              </a:rPr>
              <a:t>。當定義一個類別時，如下： </a:t>
            </a: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1508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2150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283986-1881-43EF-867D-F8469088667B}" type="slidenum">
              <a:rPr lang="en-US" altLang="zh-TW">
                <a:latin typeface="Courier New" panose="02070309020205020404" pitchFamily="49" charset="0"/>
              </a:rPr>
              <a:pPr eaLnBrk="1" hangingPunct="1"/>
              <a:t>22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9" y="3371318"/>
            <a:ext cx="3060267" cy="2828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73" y="3371318"/>
            <a:ext cx="3202311" cy="2828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直線圖說文字 1 10"/>
          <p:cNvSpPr/>
          <p:nvPr/>
        </p:nvSpPr>
        <p:spPr bwMode="auto">
          <a:xfrm>
            <a:off x="2530587" y="2328897"/>
            <a:ext cx="2592288" cy="830997"/>
          </a:xfrm>
          <a:prstGeom prst="borderCallout1">
            <a:avLst>
              <a:gd name="adj1" fmla="val 131518"/>
              <a:gd name="adj2" fmla="val -24671"/>
              <a:gd name="adj3" fmla="val 89065"/>
              <a:gd name="adj4" fmla="val -40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97834" y="2328897"/>
            <a:ext cx="2425040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如果什麼都沒有指定的話，</a:t>
            </a:r>
          </a:p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就會變成</a:t>
            </a:r>
            <a:r>
              <a:rPr lang="zh-TW" altLang="en-US" sz="1600" b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(object)</a:t>
            </a:r>
            <a:r>
              <a:rPr lang="zh-TW" altLang="en-US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zh-TW" altLang="en-US" sz="1600" b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為父類別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的子類別了</a:t>
            </a:r>
          </a:p>
        </p:txBody>
      </p:sp>
      <p:sp>
        <p:nvSpPr>
          <p:cNvPr id="13" name="流程圖: 程序 12"/>
          <p:cNvSpPr/>
          <p:nvPr/>
        </p:nvSpPr>
        <p:spPr bwMode="auto">
          <a:xfrm>
            <a:off x="1008972" y="3376999"/>
            <a:ext cx="864773" cy="196018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流程圖: 程序 13"/>
          <p:cNvSpPr/>
          <p:nvPr/>
        </p:nvSpPr>
        <p:spPr bwMode="auto">
          <a:xfrm>
            <a:off x="4810386" y="3381433"/>
            <a:ext cx="2209779" cy="20943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等於 4"/>
          <p:cNvSpPr/>
          <p:nvPr/>
        </p:nvSpPr>
        <p:spPr bwMode="auto">
          <a:xfrm>
            <a:off x="4206162" y="4509120"/>
            <a:ext cx="504056" cy="432048"/>
          </a:xfrm>
          <a:prstGeom prst="mathEqual">
            <a:avLst>
              <a:gd name="adj1" fmla="val 13442"/>
              <a:gd name="adj2" fmla="val 16799"/>
            </a:avLst>
          </a:prstGeom>
          <a:solidFill>
            <a:srgbClr val="FF0000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9" y="1972761"/>
            <a:ext cx="2696308" cy="135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kern="120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繼承物件</a:t>
            </a:r>
            <a:r>
              <a:rPr lang="zh-TW" altLang="en-US" b="1" kern="1200" dirty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類別</a:t>
            </a:r>
            <a:r>
              <a:rPr lang="en-US" altLang="zh-TW" b="1" kern="1200" dirty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(object class</a:t>
            </a:r>
            <a:r>
              <a:rPr lang="en-US" altLang="zh-TW" b="1" kern="120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r>
              <a:rPr lang="en-US" altLang="zh-TW" b="1" kern="1200" dirty="0" smtClean="0">
                <a:latin typeface="Times New Roman" charset="0"/>
                <a:ea typeface="標楷體" pitchFamily="65" charset="-120"/>
                <a:cs typeface="Times New Roman" charset="0"/>
              </a:rPr>
              <a:t>(2/6)</a:t>
            </a:r>
            <a:endParaRPr lang="en-US" altLang="zh-TW" b="1" kern="1200" dirty="0">
              <a:solidFill>
                <a:srgbClr val="00000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1800" dirty="0" smtClean="0">
                <a:latin typeface="Times New Roman" charset="0"/>
                <a:ea typeface="標楷體" pitchFamily="65" charset="-120"/>
                <a:cs typeface="Times New Roman" charset="0"/>
              </a:rPr>
              <a:t>下面介紹幾種</a:t>
            </a:r>
            <a:r>
              <a:rPr lang="en-US" altLang="zh-TW" sz="1800" dirty="0" smtClean="0">
                <a:latin typeface="Times New Roman" charset="0"/>
                <a:ea typeface="標楷體" pitchFamily="65" charset="-120"/>
                <a:cs typeface="Times New Roman" charset="0"/>
              </a:rPr>
              <a:t>Object</a:t>
            </a:r>
            <a:r>
              <a:rPr lang="zh-TW" altLang="en-US" sz="1800" dirty="0" smtClean="0">
                <a:latin typeface="Times New Roman" charset="0"/>
                <a:ea typeface="標楷體" pitchFamily="65" charset="-120"/>
                <a:cs typeface="Times New Roman" charset="0"/>
              </a:rPr>
              <a:t>類別常用的方法</a:t>
            </a:r>
            <a:r>
              <a:rPr lang="en-US" altLang="zh-TW" sz="1800" dirty="0" smtClean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</a:p>
        </p:txBody>
      </p:sp>
      <p:sp>
        <p:nvSpPr>
          <p:cNvPr id="21508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2150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283986-1881-43EF-867D-F8469088667B}" type="slidenum">
              <a:rPr lang="en-US" altLang="zh-TW">
                <a:latin typeface="Courier New" panose="02070309020205020404" pitchFamily="49" charset="0"/>
              </a:rPr>
              <a:pPr eaLnBrk="1" hangingPunct="1"/>
              <a:t>23</a:t>
            </a:fld>
            <a:endParaRPr lang="en-US" altLang="zh-TW">
              <a:latin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5339"/>
              </p:ext>
            </p:extLst>
          </p:nvPr>
        </p:nvGraphicFramePr>
        <p:xfrm>
          <a:off x="539552" y="2852936"/>
          <a:ext cx="7848872" cy="1889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2288"/>
                <a:gridCol w="1224136"/>
                <a:gridCol w="4032448"/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傳回型別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</a:t>
                      </a:r>
                    </a:p>
                  </a:txBody>
                  <a:tcPr/>
                </a:tc>
              </a:tr>
              <a:tr h="16458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equals(Object </a:t>
                      </a:r>
                      <a:r>
                        <a:rPr lang="en-US" altLang="zh-TW" sz="20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obj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boolean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驗證某兩物件是否相同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29148">
                <a:tc>
                  <a:txBody>
                    <a:bodyPr/>
                    <a:lstStyle/>
                    <a:p>
                      <a:r>
                        <a:rPr lang="en-US" altLang="zh-TW" sz="200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getClass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Class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傳回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該物件究竟屬於哪一個類別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]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等資訊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toString()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String</a:t>
                      </a: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將物件轉成字串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2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/>
          <p:cNvSpPr txBox="1">
            <a:spLocks/>
          </p:cNvSpPr>
          <p:nvPr/>
        </p:nvSpPr>
        <p:spPr bwMode="auto">
          <a:xfrm>
            <a:off x="107504" y="793548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2800"/>
              </a:lnSpc>
              <a:buFontTx/>
              <a:buBlip>
                <a:blip r:embed="rId2"/>
              </a:buBlip>
              <a:defRPr/>
            </a:pPr>
            <a:r>
              <a:rPr lang="zh-TW" altLang="en-US" b="1" kern="120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繼承物件類別</a:t>
            </a:r>
            <a:r>
              <a:rPr lang="en-US" altLang="zh-TW" b="1" kern="120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(object class)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(3/6)</a:t>
            </a:r>
            <a:endParaRPr lang="en-US" altLang="zh-TW" b="1" kern="1200" dirty="0" smtClean="0">
              <a:solidFill>
                <a:srgbClr val="00000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2800"/>
              </a:lnSpc>
              <a:buFontTx/>
              <a:buNone/>
              <a:defRPr/>
            </a:pPr>
            <a:r>
              <a:rPr lang="en-US" altLang="zh-TW" sz="18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toString()</a:t>
            </a:r>
            <a:r>
              <a:rPr lang="zh-TW" altLang="en-US" sz="18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方法</a:t>
            </a:r>
            <a:r>
              <a:rPr lang="zh-TW" altLang="en-US" sz="1800" b="0" kern="0" dirty="0">
                <a:latin typeface="Times New Roman" charset="0"/>
                <a:ea typeface="標楷體" pitchFamily="65" charset="-120"/>
                <a:cs typeface="Times New Roman" charset="0"/>
              </a:rPr>
              <a:t>的主要是：把「</a:t>
            </a:r>
            <a:r>
              <a:rPr lang="zh-TW" altLang="en-US" sz="18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物件</a:t>
            </a:r>
            <a:r>
              <a:rPr lang="zh-TW" altLang="en-US" sz="1800" b="0" kern="0" dirty="0">
                <a:latin typeface="Times New Roman" charset="0"/>
                <a:ea typeface="標楷體" pitchFamily="65" charset="-120"/>
                <a:cs typeface="Times New Roman" charset="0"/>
              </a:rPr>
              <a:t>」轉成「</a:t>
            </a:r>
            <a:r>
              <a:rPr lang="zh-TW" altLang="en-US" sz="18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字串</a:t>
            </a:r>
            <a:r>
              <a:rPr lang="zh-TW" altLang="en-US" sz="1800" b="0" kern="0" dirty="0">
                <a:latin typeface="Times New Roman" charset="0"/>
                <a:ea typeface="標楷體" pitchFamily="65" charset="-120"/>
                <a:cs typeface="Times New Roman" charset="0"/>
              </a:rPr>
              <a:t>」並將結果傳回原呼叫程式。</a:t>
            </a:r>
          </a:p>
        </p:txBody>
      </p:sp>
      <p:sp>
        <p:nvSpPr>
          <p:cNvPr id="225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53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CF13A3B-5CC9-49C3-B624-A439CD4E8925}" type="slidenum">
              <a:rPr lang="en-US" altLang="zh-TW">
                <a:latin typeface="Courier New" panose="02070309020205020404" pitchFamily="49" charset="0"/>
              </a:rPr>
              <a:pPr eaLnBrk="1" hangingPunct="1"/>
              <a:t>24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1" y="1675656"/>
            <a:ext cx="3453899" cy="5149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482" y="3544273"/>
            <a:ext cx="2710011" cy="2165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向右箭號 22"/>
          <p:cNvSpPr/>
          <p:nvPr/>
        </p:nvSpPr>
        <p:spPr bwMode="auto">
          <a:xfrm>
            <a:off x="4764757" y="392943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7213433" y="5157761"/>
            <a:ext cx="1016322" cy="338554"/>
          </a:xfrm>
          <a:prstGeom prst="borderCallout1">
            <a:avLst>
              <a:gd name="adj1" fmla="val -74196"/>
              <a:gd name="adj2" fmla="val 5508"/>
              <a:gd name="adj3" fmla="val -3192"/>
              <a:gd name="adj4" fmla="val 16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29814" y="5157192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直線圖說文字 1 25"/>
          <p:cNvSpPr/>
          <p:nvPr/>
        </p:nvSpPr>
        <p:spPr bwMode="auto">
          <a:xfrm>
            <a:off x="4208952" y="5887110"/>
            <a:ext cx="1611289" cy="596489"/>
          </a:xfrm>
          <a:prstGeom prst="borderCallout1">
            <a:avLst>
              <a:gd name="adj1" fmla="val 53552"/>
              <a:gd name="adj2" fmla="val -57322"/>
              <a:gd name="adj3" fmla="val 51557"/>
              <a:gd name="adj4" fmla="val -143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185118" y="5898824"/>
            <a:ext cx="1658956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覆寫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Object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en-US" altLang="zh-TW" sz="1600" b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toString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流程圖: 程序 27"/>
          <p:cNvSpPr/>
          <p:nvPr/>
        </p:nvSpPr>
        <p:spPr bwMode="auto">
          <a:xfrm>
            <a:off x="1115617" y="5823562"/>
            <a:ext cx="2160240" cy="773790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直線圖說文字 1 28"/>
          <p:cNvSpPr/>
          <p:nvPr/>
        </p:nvSpPr>
        <p:spPr bwMode="auto">
          <a:xfrm>
            <a:off x="2921026" y="2078372"/>
            <a:ext cx="2814330" cy="1361962"/>
          </a:xfrm>
          <a:prstGeom prst="borderCallout1">
            <a:avLst>
              <a:gd name="adj1" fmla="val 67651"/>
              <a:gd name="adj2" fmla="val -16981"/>
              <a:gd name="adj3" fmla="val 52918"/>
              <a:gd name="adj4" fmla="val -32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843808" y="2116895"/>
            <a:ext cx="2952327" cy="1323439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一旦執行</a:t>
            </a:r>
            <a:r>
              <a:rPr lang="en-US" altLang="zh-TW" sz="1600" b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System.out.println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類別方法，此方法內會呼叫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Object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toString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方法來期輸入的物件轉為字串來避免輸出錯誤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6061611" y="1873702"/>
            <a:ext cx="2614845" cy="1063600"/>
          </a:xfrm>
          <a:prstGeom prst="roundRect">
            <a:avLst/>
          </a:prstGeom>
          <a:solidFill>
            <a:srgbClr val="00FFFF"/>
          </a:solidFill>
          <a:ln w="31750" cap="sq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70667" y="1937639"/>
            <a:ext cx="2605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如果我們這裡不覆寫的，傳回會是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1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Car@XXX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，前面的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是此物件的類別名稱，後面的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XXX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是此物件的十六進位雜湊碼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流程圖: 結束點 32"/>
          <p:cNvSpPr/>
          <p:nvPr/>
        </p:nvSpPr>
        <p:spPr bwMode="auto">
          <a:xfrm>
            <a:off x="5726896" y="1696149"/>
            <a:ext cx="746107" cy="295781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674872" y="1654046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小知識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3091185" y="4513500"/>
            <a:ext cx="1552824" cy="350268"/>
          </a:xfrm>
          <a:prstGeom prst="borderCallout1">
            <a:avLst>
              <a:gd name="adj1" fmla="val 460677"/>
              <a:gd name="adj2" fmla="val -31384"/>
              <a:gd name="adj3" fmla="val 101282"/>
              <a:gd name="adj4" fmla="val 2870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030696" y="4530606"/>
            <a:ext cx="1658956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此字串為傳回值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流程圖: 程序 36"/>
          <p:cNvSpPr/>
          <p:nvPr/>
        </p:nvSpPr>
        <p:spPr bwMode="auto">
          <a:xfrm>
            <a:off x="5859261" y="4489644"/>
            <a:ext cx="1737075" cy="181869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/>
          <p:cNvSpPr txBox="1">
            <a:spLocks/>
          </p:cNvSpPr>
          <p:nvPr/>
        </p:nvSpPr>
        <p:spPr bwMode="auto">
          <a:xfrm>
            <a:off x="107504" y="793548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2800"/>
              </a:lnSpc>
              <a:buFontTx/>
              <a:buBlip>
                <a:blip r:embed="rId2"/>
              </a:buBlip>
              <a:defRPr/>
            </a:pPr>
            <a:r>
              <a:rPr lang="zh-TW" altLang="en-US" b="1" kern="120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繼承物件類別</a:t>
            </a:r>
            <a:r>
              <a:rPr lang="en-US" altLang="zh-TW" b="1" kern="120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(object class)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(4/6)</a:t>
            </a:r>
            <a:endParaRPr lang="en-US" altLang="zh-TW" b="1" kern="1200" dirty="0" smtClean="0">
              <a:solidFill>
                <a:srgbClr val="00000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2800"/>
              </a:lnSpc>
              <a:buFontTx/>
              <a:buNone/>
              <a:defRPr/>
            </a:pPr>
            <a:r>
              <a:rPr lang="zh-TW" altLang="en-US" sz="1800" b="0" kern="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        </a:t>
            </a:r>
            <a:r>
              <a:rPr lang="en-US" altLang="zh-TW" sz="1800" b="0" kern="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equals</a:t>
            </a:r>
            <a:r>
              <a:rPr lang="en-US" altLang="zh-TW" sz="18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()</a:t>
            </a:r>
            <a:r>
              <a:rPr lang="zh-TW" altLang="en-US" sz="18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方法</a:t>
            </a:r>
            <a:r>
              <a:rPr lang="zh-TW" altLang="en-US" sz="1800" b="0" kern="0" dirty="0">
                <a:latin typeface="Times New Roman" charset="0"/>
                <a:ea typeface="標楷體" pitchFamily="65" charset="-120"/>
                <a:cs typeface="Times New Roman" charset="0"/>
              </a:rPr>
              <a:t>的其主要用意是</a:t>
            </a:r>
            <a:r>
              <a:rPr lang="zh-TW" altLang="en-US" sz="18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：</a:t>
            </a:r>
            <a:r>
              <a:rPr lang="zh-TW" altLang="en-US" sz="1800" b="0" kern="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驗證</a:t>
            </a:r>
            <a:r>
              <a:rPr lang="zh-TW" altLang="en-US" sz="18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某兩個物件是否相同</a:t>
            </a:r>
            <a:r>
              <a:rPr lang="zh-TW" altLang="en-US" sz="1800" b="0" kern="0" dirty="0">
                <a:latin typeface="Times New Roman" charset="0"/>
                <a:ea typeface="標楷體" pitchFamily="65" charset="-120"/>
                <a:cs typeface="Times New Roman" charset="0"/>
              </a:rPr>
              <a:t>，是的話傳回</a:t>
            </a:r>
            <a:r>
              <a:rPr lang="en-US" altLang="zh-TW" sz="1800" b="0" kern="0" dirty="0">
                <a:latin typeface="Times New Roman" charset="0"/>
                <a:ea typeface="標楷體" pitchFamily="65" charset="-120"/>
                <a:cs typeface="Times New Roman" charset="0"/>
              </a:rPr>
              <a:t>true</a:t>
            </a:r>
            <a:r>
              <a:rPr lang="zh-TW" altLang="en-US" sz="1800" b="0" kern="0" dirty="0">
                <a:latin typeface="Times New Roman" charset="0"/>
                <a:ea typeface="標楷體" pitchFamily="65" charset="-120"/>
                <a:cs typeface="Times New Roman" charset="0"/>
              </a:rPr>
              <a:t>，否的話傳回</a:t>
            </a:r>
            <a:r>
              <a:rPr lang="en-US" altLang="zh-TW" sz="1800" b="0" kern="0" dirty="0">
                <a:latin typeface="Times New Roman" charset="0"/>
                <a:ea typeface="標楷體" pitchFamily="65" charset="-120"/>
                <a:cs typeface="Times New Roman" charset="0"/>
              </a:rPr>
              <a:t>false</a:t>
            </a:r>
            <a:r>
              <a:rPr lang="zh-TW" altLang="en-US" sz="1800" b="0" kern="0" dirty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</a:p>
          <a:p>
            <a:pPr marL="0" indent="0" algn="just">
              <a:lnSpc>
                <a:spcPts val="2800"/>
              </a:lnSpc>
              <a:buFontTx/>
              <a:buNone/>
              <a:defRPr/>
            </a:pPr>
            <a:endParaRPr lang="zh-TW" altLang="en-US" sz="1800" b="0" kern="0" dirty="0">
              <a:solidFill>
                <a:srgbClr val="FF000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25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53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CF13A3B-5CC9-49C3-B624-A439CD4E8925}" type="slidenum">
              <a:rPr lang="en-US" altLang="zh-TW">
                <a:latin typeface="Courier New" panose="02070309020205020404" pitchFamily="49" charset="0"/>
              </a:rPr>
              <a:pPr eaLnBrk="1" hangingPunct="1"/>
              <a:t>25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4105275" cy="4657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140968"/>
            <a:ext cx="2444067" cy="2160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向右箭號 20"/>
          <p:cNvSpPr/>
          <p:nvPr/>
        </p:nvSpPr>
        <p:spPr bwMode="auto">
          <a:xfrm>
            <a:off x="5144005" y="390844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7113707" y="5132500"/>
            <a:ext cx="1016322" cy="338554"/>
          </a:xfrm>
          <a:prstGeom prst="borderCallout1">
            <a:avLst>
              <a:gd name="adj1" fmla="val -74196"/>
              <a:gd name="adj2" fmla="val 5508"/>
              <a:gd name="adj3" fmla="val -3192"/>
              <a:gd name="adj4" fmla="val 16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130088" y="5131931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直線圖說文字 1 35"/>
          <p:cNvSpPr/>
          <p:nvPr/>
        </p:nvSpPr>
        <p:spPr bwMode="auto">
          <a:xfrm>
            <a:off x="3473763" y="2182085"/>
            <a:ext cx="1626746" cy="568007"/>
          </a:xfrm>
          <a:prstGeom prst="borderCallout1">
            <a:avLst>
              <a:gd name="adj1" fmla="val 133547"/>
              <a:gd name="adj2" fmla="val -45621"/>
              <a:gd name="adj3" fmla="val 78918"/>
              <a:gd name="adj4" fmla="val -61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447852" y="2182085"/>
            <a:ext cx="171791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car1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car2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分別代表不同的物件</a:t>
            </a:r>
          </a:p>
        </p:txBody>
      </p:sp>
      <p:sp>
        <p:nvSpPr>
          <p:cNvPr id="38" name="流程圖: 程序 37"/>
          <p:cNvSpPr/>
          <p:nvPr/>
        </p:nvSpPr>
        <p:spPr bwMode="auto">
          <a:xfrm>
            <a:off x="1331640" y="2867206"/>
            <a:ext cx="1368152" cy="417778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直線圖說文字 1 38"/>
          <p:cNvSpPr/>
          <p:nvPr/>
        </p:nvSpPr>
        <p:spPr bwMode="auto">
          <a:xfrm>
            <a:off x="3452176" y="3091488"/>
            <a:ext cx="1626746" cy="571678"/>
          </a:xfrm>
          <a:prstGeom prst="borderCallout1">
            <a:avLst>
              <a:gd name="adj1" fmla="val 83485"/>
              <a:gd name="adj2" fmla="val -77742"/>
              <a:gd name="adj3" fmla="val 52087"/>
              <a:gd name="adj4" fmla="val 5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473763" y="3078391"/>
            <a:ext cx="1622915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car1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car3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分別代表相同的物件</a:t>
            </a:r>
          </a:p>
        </p:txBody>
      </p:sp>
      <p:sp>
        <p:nvSpPr>
          <p:cNvPr id="41" name="流程圖: 程序 40"/>
          <p:cNvSpPr/>
          <p:nvPr/>
        </p:nvSpPr>
        <p:spPr bwMode="auto">
          <a:xfrm>
            <a:off x="1346511" y="3368562"/>
            <a:ext cx="814227" cy="420478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2" name="流程圖: 程序 41"/>
          <p:cNvSpPr/>
          <p:nvPr/>
        </p:nvSpPr>
        <p:spPr bwMode="auto">
          <a:xfrm>
            <a:off x="7284399" y="4221088"/>
            <a:ext cx="455953" cy="50405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82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/>
          <p:cNvSpPr txBox="1">
            <a:spLocks/>
          </p:cNvSpPr>
          <p:nvPr/>
        </p:nvSpPr>
        <p:spPr bwMode="auto">
          <a:xfrm>
            <a:off x="125438" y="1052736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2800"/>
              </a:lnSpc>
              <a:buFontTx/>
              <a:buBlip>
                <a:blip r:embed="rId2"/>
              </a:buBlip>
              <a:defRPr/>
            </a:pPr>
            <a:r>
              <a:rPr lang="zh-TW" altLang="en-US" b="1" kern="120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繼承物件類別</a:t>
            </a:r>
            <a:r>
              <a:rPr lang="en-US" altLang="zh-TW" b="1" kern="120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(object class)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(5/6)</a:t>
            </a:r>
            <a:endParaRPr lang="en-US" altLang="zh-TW" b="1" kern="1200" dirty="0" smtClean="0">
              <a:solidFill>
                <a:srgbClr val="00000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25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53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CF13A3B-5CC9-49C3-B624-A439CD4E8925}" type="slidenum">
              <a:rPr lang="en-US" altLang="zh-TW">
                <a:latin typeface="Courier New" panose="02070309020205020404" pitchFamily="49" charset="0"/>
              </a:rPr>
              <a:pPr eaLnBrk="1" hangingPunct="1"/>
              <a:t>26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48880"/>
            <a:ext cx="4086225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636912"/>
            <a:ext cx="2778662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向右箭號 12"/>
          <p:cNvSpPr/>
          <p:nvPr/>
        </p:nvSpPr>
        <p:spPr bwMode="auto">
          <a:xfrm>
            <a:off x="4888657" y="357726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直線圖說文字 1 13"/>
          <p:cNvSpPr/>
          <p:nvPr/>
        </p:nvSpPr>
        <p:spPr bwMode="auto">
          <a:xfrm>
            <a:off x="6972559" y="4772460"/>
            <a:ext cx="1016322" cy="338554"/>
          </a:xfrm>
          <a:prstGeom prst="borderCallout1">
            <a:avLst>
              <a:gd name="adj1" fmla="val -74196"/>
              <a:gd name="adj2" fmla="val 5508"/>
              <a:gd name="adj3" fmla="val -3192"/>
              <a:gd name="adj4" fmla="val 16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988940" y="4771891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直線圖說文字 1 15"/>
          <p:cNvSpPr/>
          <p:nvPr/>
        </p:nvSpPr>
        <p:spPr bwMode="auto">
          <a:xfrm>
            <a:off x="3205053" y="2619805"/>
            <a:ext cx="1163647" cy="601881"/>
          </a:xfrm>
          <a:prstGeom prst="borderCallout1">
            <a:avLst>
              <a:gd name="adj1" fmla="val 198269"/>
              <a:gd name="adj2" fmla="val -71844"/>
              <a:gd name="adj3" fmla="val 101282"/>
              <a:gd name="adj4" fmla="val -122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144564" y="2636912"/>
            <a:ext cx="1296144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第一個物件為</a:t>
            </a:r>
            <a:r>
              <a:rPr lang="en-US" altLang="zh-TW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3205053" y="3494640"/>
            <a:ext cx="1424197" cy="601881"/>
          </a:xfrm>
          <a:prstGeom prst="borderCallout1">
            <a:avLst>
              <a:gd name="adj1" fmla="val 82517"/>
              <a:gd name="adj2" fmla="val -32863"/>
              <a:gd name="adj3" fmla="val 56067"/>
              <a:gd name="adj4" fmla="val -33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144564" y="3492611"/>
            <a:ext cx="1571453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第二個物件為</a:t>
            </a:r>
            <a:r>
              <a:rPr lang="en-US" altLang="zh-TW" sz="1600" b="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RacingCar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3404880" y="5197359"/>
            <a:ext cx="1383143" cy="601881"/>
          </a:xfrm>
          <a:prstGeom prst="borderCallout1">
            <a:avLst>
              <a:gd name="adj1" fmla="val -87493"/>
              <a:gd name="adj2" fmla="val -40562"/>
              <a:gd name="adj3" fmla="val 1808"/>
              <a:gd name="adj4" fmla="val -29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24318" y="5205911"/>
            <a:ext cx="1544265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getClass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方法回傳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流程圖: 程序 26"/>
          <p:cNvSpPr/>
          <p:nvPr/>
        </p:nvSpPr>
        <p:spPr bwMode="auto">
          <a:xfrm>
            <a:off x="7174653" y="4018287"/>
            <a:ext cx="1069755" cy="420478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31751" y="6345710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此頁範例接續下一頁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45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2"/>
          <p:cNvSpPr txBox="1">
            <a:spLocks/>
          </p:cNvSpPr>
          <p:nvPr/>
        </p:nvSpPr>
        <p:spPr bwMode="auto">
          <a:xfrm>
            <a:off x="107504" y="980728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3600"/>
              </a:lnSpc>
              <a:buFontTx/>
              <a:buBlip>
                <a:blip r:embed="rId2"/>
              </a:buBlip>
              <a:defRPr/>
            </a:pPr>
            <a:r>
              <a:rPr lang="zh-TW" altLang="en-US" b="1" kern="120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繼承物件類別</a:t>
            </a:r>
            <a:r>
              <a:rPr lang="en-US" altLang="zh-TW" b="1" kern="1200" dirty="0" smtClean="0">
                <a:solidFill>
                  <a:srgbClr val="00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(object class)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(6/6)</a:t>
            </a:r>
            <a:endParaRPr lang="en-US" altLang="zh-TW" b="1" kern="1200" dirty="0" smtClean="0">
              <a:solidFill>
                <a:srgbClr val="00000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600"/>
              </a:lnSpc>
              <a:buFontTx/>
              <a:buNone/>
              <a:defRPr/>
            </a:pPr>
            <a:r>
              <a:rPr lang="en-US" altLang="zh-TW" sz="1800" b="0" kern="0" dirty="0" err="1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getClass</a:t>
            </a:r>
            <a:r>
              <a:rPr lang="en-US" altLang="zh-TW" sz="18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()</a:t>
            </a:r>
            <a:r>
              <a:rPr lang="zh-TW" altLang="en-US" sz="18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方法</a:t>
            </a:r>
            <a:r>
              <a:rPr lang="zh-TW" altLang="en-US" sz="1800" b="0" kern="0" dirty="0">
                <a:latin typeface="Times New Roman" charset="0"/>
                <a:ea typeface="標楷體" pitchFamily="65" charset="-120"/>
                <a:cs typeface="Times New Roman" charset="0"/>
              </a:rPr>
              <a:t>的用意是</a:t>
            </a:r>
            <a:r>
              <a:rPr lang="zh-TW" altLang="en-US" sz="18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：傳回該</a:t>
            </a:r>
            <a:r>
              <a:rPr lang="zh-TW" altLang="en-US" sz="1800" b="0" kern="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物件究竟屬於哪一個</a:t>
            </a:r>
            <a:r>
              <a:rPr lang="zh-TW" altLang="en-US" sz="1800" b="0" kern="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類別</a:t>
            </a:r>
            <a:r>
              <a:rPr lang="zh-TW" altLang="en-US" sz="18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的</a:t>
            </a:r>
            <a:r>
              <a:rPr lang="zh-TW" altLang="en-US" sz="1800" b="0" kern="0" dirty="0">
                <a:latin typeface="Times New Roman" charset="0"/>
                <a:ea typeface="標楷體" pitchFamily="65" charset="-120"/>
                <a:cs typeface="Times New Roman" charset="0"/>
              </a:rPr>
              <a:t>相關</a:t>
            </a:r>
            <a:r>
              <a:rPr lang="zh-TW" altLang="en-US" sz="18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資訊。</a:t>
            </a:r>
            <a:endParaRPr lang="zh-TW" altLang="en-US" sz="1800" b="0" kern="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225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53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CF13A3B-5CC9-49C3-B624-A439CD4E8925}" type="slidenum">
              <a:rPr lang="en-US" altLang="zh-TW">
                <a:latin typeface="Courier New" panose="02070309020205020404" pitchFamily="49" charset="0"/>
              </a:rPr>
              <a:pPr eaLnBrk="1" hangingPunct="1"/>
              <a:t>27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74" y="2924944"/>
            <a:ext cx="3577603" cy="2600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000" y="2976989"/>
            <a:ext cx="3663408" cy="1680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流程圖: 結束點 17"/>
          <p:cNvSpPr/>
          <p:nvPr/>
        </p:nvSpPr>
        <p:spPr bwMode="auto">
          <a:xfrm>
            <a:off x="534634" y="2597975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8466" y="2555612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流程圖: 結束點 19"/>
          <p:cNvSpPr/>
          <p:nvPr/>
        </p:nvSpPr>
        <p:spPr bwMode="auto">
          <a:xfrm>
            <a:off x="4612034" y="2634388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565866" y="2592025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41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kern="1200" dirty="0" smtClean="0">
                <a:latin typeface="Times New Roman" charset="0"/>
                <a:ea typeface="標楷體" pitchFamily="65" charset="-120"/>
                <a:cs typeface="Times New Roman" charset="0"/>
              </a:rPr>
              <a:t>抽象類別</a:t>
            </a:r>
            <a:r>
              <a:rPr lang="en-US" altLang="zh-TW" b="1" kern="1200" dirty="0" smtClean="0">
                <a:latin typeface="Times New Roman" charset="0"/>
                <a:ea typeface="標楷體" pitchFamily="65" charset="-120"/>
                <a:cs typeface="Times New Roman" charset="0"/>
              </a:rPr>
              <a:t>(1/6)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當定義類別時，可以僅宣告方法名稱而不實作當中的邏輯，這樣的方法稱之為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抽象方法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(abstract method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），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如果一個類別中包括了抽象方法，則該類別稱之為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抽象類別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(abstract class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），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抽象類別是個未定義完全的類別，所以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它不能被用來生成物件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(new)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，它只能被擴充，並於擴充後完成未完成的抽象方法定義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1200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zh-TW" altLang="en-US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dirty="0">
              <a:solidFill>
                <a:srgbClr val="F99885"/>
              </a:solidFill>
              <a:latin typeface="Franklin Gothic Medium" pitchFamily="34" charset="0"/>
              <a:ea typeface="華康儷中黑" pitchFamily="2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400" b="1" dirty="0" smtClean="0">
              <a:solidFill>
                <a:srgbClr val="F99885"/>
              </a:solidFill>
              <a:latin typeface="Franklin Gothic Medium" pitchFamily="34" charset="0"/>
              <a:ea typeface="華康儷中黑" pitchFamily="2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6628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2662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5DE7968-8C09-415B-ADC2-50E07EF57AF9}" type="slidenum">
              <a:rPr lang="en-US" altLang="zh-TW">
                <a:latin typeface="Courier New" panose="02070309020205020404" pitchFamily="49" charset="0"/>
              </a:rPr>
              <a:pPr eaLnBrk="1" hangingPunct="1"/>
              <a:t>28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353710" y="3978760"/>
            <a:ext cx="3484017" cy="21587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78364" y="3978760"/>
            <a:ext cx="75345" cy="2158792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流程圖: 結束點 8"/>
          <p:cNvSpPr/>
          <p:nvPr/>
        </p:nvSpPr>
        <p:spPr bwMode="auto">
          <a:xfrm>
            <a:off x="977389" y="3811020"/>
            <a:ext cx="720080" cy="2881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38756" y="37727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31640" y="4137512"/>
            <a:ext cx="350608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abstract class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類別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欄位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的宣告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abstract 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傳回值的型態  方法名稱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3495127"/>
            <a:ext cx="2533650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kern="1200" dirty="0" smtClean="0">
                <a:latin typeface="Times New Roman" charset="0"/>
                <a:ea typeface="標楷體" pitchFamily="65" charset="-120"/>
                <a:cs typeface="Times New Roman" charset="0"/>
              </a:rPr>
              <a:t>抽象類別</a:t>
            </a:r>
            <a:r>
              <a:rPr lang="en-US" altLang="zh-TW" b="1" kern="1200" dirty="0" smtClean="0">
                <a:latin typeface="Times New Roman" charset="0"/>
                <a:ea typeface="標楷體" pitchFamily="65" charset="-120"/>
                <a:cs typeface="Times New Roman" charset="0"/>
              </a:rPr>
              <a:t>(2/6</a:t>
            </a:r>
            <a:r>
              <a:rPr lang="en-US" altLang="zh-TW" b="1" kern="1200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kern="12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1200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zh-TW" altLang="en-US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dirty="0">
              <a:solidFill>
                <a:srgbClr val="F99885"/>
              </a:solidFill>
              <a:latin typeface="Franklin Gothic Medium" pitchFamily="34" charset="0"/>
              <a:ea typeface="華康儷中黑" pitchFamily="2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400" b="1" dirty="0" smtClean="0">
              <a:solidFill>
                <a:srgbClr val="F99885"/>
              </a:solidFill>
              <a:latin typeface="Franklin Gothic Medium" pitchFamily="34" charset="0"/>
              <a:ea typeface="華康儷中黑" pitchFamily="2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662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974904" y="63373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5DE7968-8C09-415B-ADC2-50E07EF57AF9}" type="slidenum">
              <a:rPr lang="en-US" altLang="zh-TW">
                <a:latin typeface="Courier New" panose="02070309020205020404" pitchFamily="49" charset="0"/>
              </a:rPr>
              <a:pPr eaLnBrk="1" hangingPunct="1"/>
              <a:t>29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33" y="2132856"/>
            <a:ext cx="2972902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155" y="2593520"/>
            <a:ext cx="2942237" cy="2609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向右箭號 29"/>
          <p:cNvSpPr/>
          <p:nvPr/>
        </p:nvSpPr>
        <p:spPr bwMode="auto">
          <a:xfrm>
            <a:off x="4348059" y="3717032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" name="直線圖說文字 1 30"/>
          <p:cNvSpPr/>
          <p:nvPr/>
        </p:nvSpPr>
        <p:spPr bwMode="auto">
          <a:xfrm>
            <a:off x="6684668" y="5034662"/>
            <a:ext cx="1016322" cy="338554"/>
          </a:xfrm>
          <a:prstGeom prst="borderCallout1">
            <a:avLst>
              <a:gd name="adj1" fmla="val -74196"/>
              <a:gd name="adj2" fmla="val 5508"/>
              <a:gd name="adj3" fmla="val -3192"/>
              <a:gd name="adj4" fmla="val 16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01049" y="5034093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3727464" y="1821195"/>
            <a:ext cx="1132568" cy="568005"/>
          </a:xfrm>
          <a:prstGeom prst="borderCallout1">
            <a:avLst>
              <a:gd name="adj1" fmla="val 222859"/>
              <a:gd name="adj2" fmla="val -45433"/>
              <a:gd name="adj3" fmla="val 102215"/>
              <a:gd name="adj4" fmla="val 911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40757" y="1804425"/>
            <a:ext cx="1305981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準備抽象類別的陣列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直線圖說文字 1 40"/>
          <p:cNvSpPr/>
          <p:nvPr/>
        </p:nvSpPr>
        <p:spPr bwMode="auto">
          <a:xfrm>
            <a:off x="3693895" y="3009957"/>
            <a:ext cx="1132568" cy="568005"/>
          </a:xfrm>
          <a:prstGeom prst="borderCallout1">
            <a:avLst>
              <a:gd name="adj1" fmla="val 92538"/>
              <a:gd name="adj2" fmla="val -18521"/>
              <a:gd name="adj3" fmla="val 58136"/>
              <a:gd name="adj4" fmla="val -145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07188" y="2993187"/>
            <a:ext cx="1305981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第一個物件是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直線圖說文字 1 42"/>
          <p:cNvSpPr/>
          <p:nvPr/>
        </p:nvSpPr>
        <p:spPr bwMode="auto">
          <a:xfrm>
            <a:off x="3550449" y="4557516"/>
            <a:ext cx="1219274" cy="568005"/>
          </a:xfrm>
          <a:prstGeom prst="borderCallout1">
            <a:avLst>
              <a:gd name="adj1" fmla="val -85695"/>
              <a:gd name="adj2" fmla="val -27577"/>
              <a:gd name="adj3" fmla="val -1275"/>
              <a:gd name="adj4" fmla="val 733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507095" y="4540746"/>
            <a:ext cx="1305981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第二個物件是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Plane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直線圖說文字 1 44"/>
          <p:cNvSpPr/>
          <p:nvPr/>
        </p:nvSpPr>
        <p:spPr bwMode="auto">
          <a:xfrm>
            <a:off x="2891269" y="5520300"/>
            <a:ext cx="1456789" cy="1083884"/>
          </a:xfrm>
          <a:prstGeom prst="borderCallout1">
            <a:avLst>
              <a:gd name="adj1" fmla="val -45522"/>
              <a:gd name="adj2" fmla="val -22346"/>
              <a:gd name="adj3" fmla="val -1275"/>
              <a:gd name="adj4" fmla="val 733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47916" y="5503530"/>
            <a:ext cx="1500143" cy="1077218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呼叫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方法會呼叫出對應該物件之類別的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流程圖: 程序 46"/>
          <p:cNvSpPr/>
          <p:nvPr/>
        </p:nvSpPr>
        <p:spPr bwMode="auto">
          <a:xfrm>
            <a:off x="5247558" y="4030451"/>
            <a:ext cx="1304447" cy="87610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17" y="731679"/>
            <a:ext cx="3620340" cy="173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6031751" y="6309320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此頁範例接續下一頁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3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繼承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(1/3)</a:t>
            </a:r>
          </a:p>
          <a:p>
            <a:pPr marL="0" indent="0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根據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既有類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別為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基礎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衍生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出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另一個類別，此動作稱為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類別的延伸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(extends)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，新的類別完全接收既有類別的成員，此現象稱為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繼承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(inheritance)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>
              <a:defRPr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208" y="4899138"/>
            <a:ext cx="5219700" cy="1419225"/>
          </a:xfrm>
          <a:prstGeom prst="rect">
            <a:avLst/>
          </a:prstGeom>
        </p:spPr>
      </p:pic>
      <p:sp>
        <p:nvSpPr>
          <p:cNvPr id="4100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410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DA9D7C-032C-4C5F-8C94-1D74EA7D9426}" type="slidenum">
              <a:rPr lang="en-US" altLang="zh-TW">
                <a:latin typeface="Courier New" panose="02070309020205020404" pitchFamily="49" charset="0"/>
              </a:rPr>
              <a:pPr eaLnBrk="1" hangingPunct="1"/>
              <a:t>3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80940" y="3286432"/>
            <a:ext cx="3456100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05593" y="3286432"/>
            <a:ext cx="75348" cy="2808312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流程圖: 結束點 24"/>
          <p:cNvSpPr/>
          <p:nvPr/>
        </p:nvSpPr>
        <p:spPr bwMode="auto">
          <a:xfrm>
            <a:off x="4618" y="3118692"/>
            <a:ext cx="720080" cy="2881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5985" y="30803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58869" y="3445184"/>
            <a:ext cx="3262432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 子類別名稱 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extends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父類別名稱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子類別新增成員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子類別的建構式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參數列表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}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543" y="2744568"/>
            <a:ext cx="4362450" cy="1676400"/>
          </a:xfrm>
          <a:prstGeom prst="rect">
            <a:avLst/>
          </a:prstGeom>
        </p:spPr>
      </p:pic>
      <p:sp>
        <p:nvSpPr>
          <p:cNvPr id="31" name="流程圖: 結束點 30"/>
          <p:cNvSpPr/>
          <p:nvPr/>
        </p:nvSpPr>
        <p:spPr bwMode="auto">
          <a:xfrm>
            <a:off x="4075345" y="2483111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029177" y="2440748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流程圖: 結束點 32"/>
          <p:cNvSpPr/>
          <p:nvPr/>
        </p:nvSpPr>
        <p:spPr bwMode="auto">
          <a:xfrm>
            <a:off x="3699014" y="4620714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652846" y="4578351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2366791" y="2492741"/>
            <a:ext cx="1470249" cy="566678"/>
          </a:xfrm>
          <a:prstGeom prst="borderCallout1">
            <a:avLst>
              <a:gd name="adj1" fmla="val 174318"/>
              <a:gd name="adj2" fmla="val -8006"/>
              <a:gd name="adj3" fmla="val 104382"/>
              <a:gd name="adj4" fmla="val 1975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83173" y="2492172"/>
            <a:ext cx="144609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繼承類別需使用</a:t>
            </a:r>
            <a:r>
              <a:rPr lang="en-US" altLang="zh-TW" sz="16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extends</a:t>
            </a:r>
            <a:endPara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kern="1200" dirty="0" smtClean="0">
                <a:latin typeface="Times New Roman" charset="0"/>
                <a:ea typeface="標楷體" pitchFamily="65" charset="-120"/>
                <a:cs typeface="Times New Roman" charset="0"/>
              </a:rPr>
              <a:t>抽象類別</a:t>
            </a:r>
            <a:r>
              <a:rPr lang="en-US" altLang="zh-TW" b="1" kern="1200" dirty="0" smtClean="0">
                <a:latin typeface="Times New Roman" charset="0"/>
                <a:ea typeface="標楷體" pitchFamily="65" charset="-120"/>
                <a:cs typeface="Times New Roman" charset="0"/>
              </a:rPr>
              <a:t>(3/6</a:t>
            </a:r>
            <a:r>
              <a:rPr lang="en-US" altLang="zh-TW" b="1" kern="1200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kern="12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1200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zh-TW" altLang="en-US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dirty="0">
              <a:solidFill>
                <a:srgbClr val="F99885"/>
              </a:solidFill>
              <a:latin typeface="Franklin Gothic Medium" pitchFamily="34" charset="0"/>
              <a:ea typeface="華康儷中黑" pitchFamily="2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400" b="1" dirty="0" smtClean="0">
              <a:solidFill>
                <a:srgbClr val="F99885"/>
              </a:solidFill>
              <a:latin typeface="Franklin Gothic Medium" pitchFamily="34" charset="0"/>
              <a:ea typeface="華康儷中黑" pitchFamily="2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662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974904" y="63373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5DE7968-8C09-415B-ADC2-50E07EF57AF9}" type="slidenum">
              <a:rPr lang="en-US" altLang="zh-TW">
                <a:latin typeface="Courier New" panose="02070309020205020404" pitchFamily="49" charset="0"/>
              </a:rPr>
              <a:pPr eaLnBrk="1" hangingPunct="1"/>
              <a:t>30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7" y="3228608"/>
            <a:ext cx="3448050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8" y="1462855"/>
            <a:ext cx="3901352" cy="2598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048" y="4487191"/>
            <a:ext cx="3122453" cy="2254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流程圖: 結束點 15"/>
          <p:cNvSpPr/>
          <p:nvPr/>
        </p:nvSpPr>
        <p:spPr bwMode="auto">
          <a:xfrm>
            <a:off x="244217" y="2886007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98049" y="2843644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流程圖: 結束點 17"/>
          <p:cNvSpPr/>
          <p:nvPr/>
        </p:nvSpPr>
        <p:spPr bwMode="auto">
          <a:xfrm>
            <a:off x="4271048" y="1133838"/>
            <a:ext cx="896070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11960" y="1099291"/>
            <a:ext cx="101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流程圖: 結束點 19"/>
          <p:cNvSpPr/>
          <p:nvPr/>
        </p:nvSpPr>
        <p:spPr bwMode="auto">
          <a:xfrm>
            <a:off x="4271048" y="4114945"/>
            <a:ext cx="896070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02114" y="4078220"/>
            <a:ext cx="101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流程圖: 程序 21"/>
          <p:cNvSpPr/>
          <p:nvPr/>
        </p:nvSpPr>
        <p:spPr bwMode="auto">
          <a:xfrm>
            <a:off x="611560" y="3221336"/>
            <a:ext cx="1382411" cy="178965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直線圖說文字 1 22"/>
          <p:cNvSpPr/>
          <p:nvPr/>
        </p:nvSpPr>
        <p:spPr bwMode="auto">
          <a:xfrm>
            <a:off x="1829491" y="2460275"/>
            <a:ext cx="1319258" cy="355661"/>
          </a:xfrm>
          <a:prstGeom prst="borderCallout1">
            <a:avLst>
              <a:gd name="adj1" fmla="val 206338"/>
              <a:gd name="adj2" fmla="val -3411"/>
              <a:gd name="adj3" fmla="val 104343"/>
              <a:gd name="adj4" fmla="val 1032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764630" y="2462986"/>
            <a:ext cx="145175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這是抽象類別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2031621" y="5119387"/>
            <a:ext cx="1319258" cy="355661"/>
          </a:xfrm>
          <a:prstGeom prst="borderCallout1">
            <a:avLst>
              <a:gd name="adj1" fmla="val -63004"/>
              <a:gd name="adj2" fmla="val -4236"/>
              <a:gd name="adj3" fmla="val 9461"/>
              <a:gd name="adj4" fmla="val 784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65372" y="5122098"/>
            <a:ext cx="145175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抽象方法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流程圖: 程序 26"/>
          <p:cNvSpPr/>
          <p:nvPr/>
        </p:nvSpPr>
        <p:spPr bwMode="auto">
          <a:xfrm>
            <a:off x="755576" y="4662047"/>
            <a:ext cx="1291459" cy="207113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直線圖說文字 1 27"/>
          <p:cNvSpPr/>
          <p:nvPr/>
        </p:nvSpPr>
        <p:spPr bwMode="auto">
          <a:xfrm>
            <a:off x="7041153" y="1706868"/>
            <a:ext cx="1319258" cy="355661"/>
          </a:xfrm>
          <a:prstGeom prst="borderCallout1">
            <a:avLst>
              <a:gd name="adj1" fmla="val -50762"/>
              <a:gd name="adj2" fmla="val -85925"/>
              <a:gd name="adj3" fmla="val 30886"/>
              <a:gd name="adj4" fmla="val -205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74904" y="1709579"/>
            <a:ext cx="1451755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延伸抽象類別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auto">
          <a:xfrm flipH="1">
            <a:off x="6084864" y="2037044"/>
            <a:ext cx="956289" cy="2500205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流程圖: 程序 35"/>
          <p:cNvSpPr/>
          <p:nvPr/>
        </p:nvSpPr>
        <p:spPr bwMode="auto">
          <a:xfrm>
            <a:off x="4716016" y="3047031"/>
            <a:ext cx="2083449" cy="925748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流程圖: 程序 36"/>
          <p:cNvSpPr/>
          <p:nvPr/>
        </p:nvSpPr>
        <p:spPr bwMode="auto">
          <a:xfrm>
            <a:off x="4716016" y="5855344"/>
            <a:ext cx="2547622" cy="760708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直線圖說文字 1 37"/>
          <p:cNvSpPr/>
          <p:nvPr/>
        </p:nvSpPr>
        <p:spPr bwMode="auto">
          <a:xfrm>
            <a:off x="7330350" y="3938078"/>
            <a:ext cx="1342650" cy="587485"/>
          </a:xfrm>
          <a:prstGeom prst="borderCallout1">
            <a:avLst>
              <a:gd name="adj1" fmla="val -10456"/>
              <a:gd name="adj2" fmla="val -38274"/>
              <a:gd name="adj3" fmla="val 52461"/>
              <a:gd name="adj4" fmla="val -21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265489" y="3952474"/>
            <a:ext cx="1451755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方法內的內容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接點 33"/>
          <p:cNvCxnSpPr/>
          <p:nvPr/>
        </p:nvCxnSpPr>
        <p:spPr bwMode="auto">
          <a:xfrm flipH="1">
            <a:off x="7103986" y="4539083"/>
            <a:ext cx="404802" cy="1316261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直線圖說文字 1 42"/>
          <p:cNvSpPr/>
          <p:nvPr/>
        </p:nvSpPr>
        <p:spPr bwMode="auto">
          <a:xfrm>
            <a:off x="2164604" y="5805264"/>
            <a:ext cx="1666285" cy="891479"/>
          </a:xfrm>
          <a:prstGeom prst="borderCallout1">
            <a:avLst>
              <a:gd name="adj1" fmla="val 17524"/>
              <a:gd name="adj2" fmla="val 125081"/>
              <a:gd name="adj3" fmla="val 51220"/>
              <a:gd name="adj4" fmla="val 10166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143572" y="5819660"/>
            <a:ext cx="1708348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如果實作了父類別的抽象方法會出現此三角形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流程圖: 程序 44"/>
          <p:cNvSpPr/>
          <p:nvPr/>
        </p:nvSpPr>
        <p:spPr bwMode="auto">
          <a:xfrm>
            <a:off x="4260416" y="5855343"/>
            <a:ext cx="239576" cy="182967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6" name="流程圖: 程序 45"/>
          <p:cNvSpPr/>
          <p:nvPr/>
        </p:nvSpPr>
        <p:spPr bwMode="auto">
          <a:xfrm>
            <a:off x="4270281" y="3047031"/>
            <a:ext cx="239576" cy="182967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41" name="直線接點 40"/>
          <p:cNvCxnSpPr>
            <a:endCxn id="46" idx="2"/>
          </p:cNvCxnSpPr>
          <p:nvPr/>
        </p:nvCxnSpPr>
        <p:spPr bwMode="auto">
          <a:xfrm flipV="1">
            <a:off x="3692267" y="3229998"/>
            <a:ext cx="697802" cy="2575266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056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134938" y="812461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1200" dirty="0" smtClean="0">
                <a:latin typeface="Times New Roman" charset="0"/>
                <a:ea typeface="標楷體" pitchFamily="65" charset="-120"/>
                <a:cs typeface="Times New Roman" charset="0"/>
              </a:rPr>
              <a:t>抽象類別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(4/6</a:t>
            </a:r>
            <a:r>
              <a:rPr lang="en-US" altLang="zh-TW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kern="12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r>
              <a:rPr lang="zh-TW" altLang="en-US" sz="2000" b="0" kern="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使用</a:t>
            </a:r>
            <a:r>
              <a:rPr lang="en-US" altLang="zh-TW" sz="2000" b="0" kern="0" dirty="0" err="1">
                <a:solidFill>
                  <a:srgbClr val="FF505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instanceof</a:t>
            </a:r>
            <a:r>
              <a:rPr lang="zh-TW" altLang="en-US" sz="2000" b="0" kern="0" dirty="0">
                <a:solidFill>
                  <a:srgbClr val="FF505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運算子</a:t>
            </a:r>
            <a:r>
              <a:rPr lang="zh-TW" altLang="en-US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，可以知道</a:t>
            </a:r>
            <a:r>
              <a:rPr lang="zh-TW" altLang="en-US" sz="2000" b="0" kern="0" dirty="0">
                <a:solidFill>
                  <a:srgbClr val="FF505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變數所指向的物件</a:t>
            </a:r>
            <a:r>
              <a:rPr lang="zh-TW" altLang="en-US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，其所屬的究竟是哪一個類別</a:t>
            </a:r>
            <a:r>
              <a:rPr lang="en-US" altLang="zh-TW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(class)</a:t>
            </a:r>
            <a:r>
              <a:rPr lang="zh-TW" altLang="en-US" sz="2000" b="0" kern="0" dirty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120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zh-TW" altLang="en-US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F99885"/>
              </a:solidFill>
              <a:latin typeface="Franklin Gothic Medium" pitchFamily="34" charset="0"/>
              <a:ea typeface="華康儷中黑" pitchFamily="2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F99885"/>
              </a:solidFill>
              <a:latin typeface="Franklin Gothic Medium" pitchFamily="34" charset="0"/>
              <a:ea typeface="華康儷中黑" pitchFamily="2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b="0" kern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700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2970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11AB2A-0E6A-450F-B5E8-F08B921C711D}" type="slidenum">
              <a:rPr lang="en-US" altLang="zh-TW">
                <a:latin typeface="Courier New" panose="02070309020205020404" pitchFamily="49" charset="0"/>
              </a:rPr>
              <a:pPr eaLnBrk="1" hangingPunct="1"/>
              <a:t>31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826250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134938" y="812461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1200" dirty="0" smtClean="0">
                <a:latin typeface="Times New Roman" charset="0"/>
                <a:ea typeface="標楷體" pitchFamily="65" charset="-120"/>
                <a:cs typeface="Times New Roman" charset="0"/>
              </a:rPr>
              <a:t>抽象類別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(5/6</a:t>
            </a:r>
            <a:r>
              <a:rPr lang="en-US" altLang="zh-TW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kern="12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120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zh-TW" altLang="en-US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F99885"/>
              </a:solidFill>
              <a:latin typeface="Franklin Gothic Medium" pitchFamily="34" charset="0"/>
              <a:ea typeface="華康儷中黑" pitchFamily="2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F99885"/>
              </a:solidFill>
              <a:latin typeface="Franklin Gothic Medium" pitchFamily="34" charset="0"/>
              <a:ea typeface="華康儷中黑" pitchFamily="2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b="0" kern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70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11AB2A-0E6A-450F-B5E8-F08B921C711D}" type="slidenum">
              <a:rPr lang="en-US" altLang="zh-TW">
                <a:latin typeface="Courier New" panose="02070309020205020404" pitchFamily="49" charset="0"/>
              </a:rPr>
              <a:pPr eaLnBrk="1" hangingPunct="1"/>
              <a:t>32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6" y="1988840"/>
            <a:ext cx="418147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256" y="2636912"/>
            <a:ext cx="2811192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向右箭號 16"/>
          <p:cNvSpPr/>
          <p:nvPr/>
        </p:nvSpPr>
        <p:spPr bwMode="auto">
          <a:xfrm>
            <a:off x="5037773" y="3523409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直線圖說文字 1 17"/>
          <p:cNvSpPr/>
          <p:nvPr/>
        </p:nvSpPr>
        <p:spPr bwMode="auto">
          <a:xfrm>
            <a:off x="7374382" y="4841039"/>
            <a:ext cx="1016322" cy="338554"/>
          </a:xfrm>
          <a:prstGeom prst="borderCallout1">
            <a:avLst>
              <a:gd name="adj1" fmla="val -74196"/>
              <a:gd name="adj2" fmla="val 5508"/>
              <a:gd name="adj3" fmla="val -3192"/>
              <a:gd name="adj4" fmla="val 16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390763" y="4840470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流程圖: 程序 19"/>
          <p:cNvSpPr/>
          <p:nvPr/>
        </p:nvSpPr>
        <p:spPr bwMode="auto">
          <a:xfrm>
            <a:off x="5891768" y="3649786"/>
            <a:ext cx="1498995" cy="36130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直線圖說文字 1 20"/>
          <p:cNvSpPr/>
          <p:nvPr/>
        </p:nvSpPr>
        <p:spPr bwMode="auto">
          <a:xfrm>
            <a:off x="3278801" y="2144038"/>
            <a:ext cx="1224136" cy="561313"/>
          </a:xfrm>
          <a:prstGeom prst="borderCallout1">
            <a:avLst>
              <a:gd name="adj1" fmla="val 218643"/>
              <a:gd name="adj2" fmla="val -63854"/>
              <a:gd name="adj3" fmla="val 82138"/>
              <a:gd name="adj4" fmla="val -186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229181" y="2120576"/>
            <a:ext cx="1323376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第一個物件是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直線圖說文字 1 22"/>
          <p:cNvSpPr/>
          <p:nvPr/>
        </p:nvSpPr>
        <p:spPr bwMode="auto">
          <a:xfrm>
            <a:off x="3278801" y="2832345"/>
            <a:ext cx="1224136" cy="561313"/>
          </a:xfrm>
          <a:prstGeom prst="borderCallout1">
            <a:avLst>
              <a:gd name="adj1" fmla="val 156585"/>
              <a:gd name="adj2" fmla="val -64743"/>
              <a:gd name="adj3" fmla="val 99592"/>
              <a:gd name="adj4" fmla="val 168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229181" y="2808883"/>
            <a:ext cx="1323376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第二個物件是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Plane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3278801" y="3546871"/>
            <a:ext cx="1224136" cy="561313"/>
          </a:xfrm>
          <a:prstGeom prst="borderCallout1">
            <a:avLst>
              <a:gd name="adj1" fmla="val 131284"/>
              <a:gd name="adj2" fmla="val -53951"/>
              <a:gd name="adj3" fmla="val 82138"/>
              <a:gd name="adj4" fmla="val -186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229181" y="3523409"/>
            <a:ext cx="1323376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查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物件是否為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流程圖: 程序 26"/>
          <p:cNvSpPr/>
          <p:nvPr/>
        </p:nvSpPr>
        <p:spPr bwMode="auto">
          <a:xfrm>
            <a:off x="1005499" y="3393658"/>
            <a:ext cx="1760040" cy="153213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流程圖: 程序 27"/>
          <p:cNvSpPr/>
          <p:nvPr/>
        </p:nvSpPr>
        <p:spPr bwMode="auto">
          <a:xfrm>
            <a:off x="1029775" y="3546871"/>
            <a:ext cx="1453993" cy="170161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流程圖: 程序 28"/>
          <p:cNvSpPr/>
          <p:nvPr/>
        </p:nvSpPr>
        <p:spPr bwMode="auto">
          <a:xfrm>
            <a:off x="1158522" y="4202094"/>
            <a:ext cx="1453993" cy="170161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直線圖說文字 1 29"/>
          <p:cNvSpPr/>
          <p:nvPr/>
        </p:nvSpPr>
        <p:spPr bwMode="auto">
          <a:xfrm>
            <a:off x="2176293" y="5238316"/>
            <a:ext cx="2204777" cy="807535"/>
          </a:xfrm>
          <a:prstGeom prst="borderCallout1">
            <a:avLst>
              <a:gd name="adj1" fmla="val -105616"/>
              <a:gd name="adj2" fmla="val 8496"/>
              <a:gd name="adj3" fmla="val -214"/>
              <a:gd name="adj4" fmla="val 1242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090549" y="5238316"/>
            <a:ext cx="2376264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此行也可以用</a:t>
            </a:r>
            <a:r>
              <a:rPr lang="en-US" altLang="zh-TW" sz="1600" b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getclass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方法達成一樣的的效果</a:t>
            </a:r>
            <a:endParaRPr lang="en-US" altLang="zh-TW" sz="1600" b="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defRPr/>
            </a:pP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547" y="5771663"/>
            <a:ext cx="2082911" cy="226638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6031751" y="6309320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此頁範例接續下一頁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1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134938" y="812461"/>
            <a:ext cx="88566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ts val="3360"/>
              </a:lnSpc>
              <a:buFontTx/>
              <a:buBlip>
                <a:blip r:embed="rId2"/>
              </a:buBlip>
              <a:defRPr/>
            </a:pPr>
            <a:r>
              <a:rPr lang="zh-TW" altLang="en-US" b="1" kern="1200" dirty="0" smtClean="0">
                <a:latin typeface="Times New Roman" charset="0"/>
                <a:ea typeface="標楷體" pitchFamily="65" charset="-120"/>
                <a:cs typeface="Times New Roman" charset="0"/>
              </a:rPr>
              <a:t>抽象類別</a:t>
            </a:r>
            <a:r>
              <a:rPr lang="en-US" altLang="zh-TW" dirty="0" smtClean="0">
                <a:latin typeface="Times New Roman" charset="0"/>
                <a:ea typeface="標楷體" pitchFamily="65" charset="-120"/>
                <a:cs typeface="Times New Roman" charset="0"/>
              </a:rPr>
              <a:t>(6/6</a:t>
            </a:r>
            <a:r>
              <a:rPr lang="en-US" altLang="zh-TW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kern="12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1200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zh-TW" altLang="en-US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1800" b="0" kern="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F99885"/>
              </a:solidFill>
              <a:latin typeface="Franklin Gothic Medium" pitchFamily="34" charset="0"/>
              <a:ea typeface="華康儷中黑" pitchFamily="2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F99885"/>
              </a:solidFill>
              <a:latin typeface="Franklin Gothic Medium" pitchFamily="34" charset="0"/>
              <a:ea typeface="華康儷中黑" pitchFamily="2" charset="-120"/>
              <a:cs typeface="Times New Roman" pitchFamily="18" charset="0"/>
            </a:endParaRPr>
          </a:p>
          <a:p>
            <a:pPr algn="just">
              <a:defRPr/>
            </a:pPr>
            <a:endParaRPr lang="en-US" altLang="zh-TW" sz="2400" b="1" kern="0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b="0" kern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70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11AB2A-0E6A-450F-B5E8-F08B921C711D}" type="slidenum">
              <a:rPr lang="en-US" altLang="zh-TW">
                <a:latin typeface="Courier New" panose="02070309020205020404" pitchFamily="49" charset="0"/>
              </a:rPr>
              <a:pPr eaLnBrk="1" hangingPunct="1"/>
              <a:t>33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35" y="3097406"/>
            <a:ext cx="3448050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48" y="1288739"/>
            <a:ext cx="3945749" cy="2597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538" y="4290672"/>
            <a:ext cx="3349055" cy="2378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流程圖: 結束點 9"/>
          <p:cNvSpPr/>
          <p:nvPr/>
        </p:nvSpPr>
        <p:spPr bwMode="auto">
          <a:xfrm>
            <a:off x="384235" y="2754025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8067" y="2711662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流程圖: 結束點 11"/>
          <p:cNvSpPr/>
          <p:nvPr/>
        </p:nvSpPr>
        <p:spPr bwMode="auto">
          <a:xfrm>
            <a:off x="4271048" y="940843"/>
            <a:ext cx="896070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1960" y="906296"/>
            <a:ext cx="101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流程圖: 結束點 14"/>
          <p:cNvSpPr/>
          <p:nvPr/>
        </p:nvSpPr>
        <p:spPr bwMode="auto">
          <a:xfrm>
            <a:off x="4271048" y="3955887"/>
            <a:ext cx="896070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1960" y="3921340"/>
            <a:ext cx="101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54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MMS LAB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71BDD-994F-466C-8153-A686AD97389A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2502929" y="1975941"/>
            <a:ext cx="4464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介面的基本介紹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多重繼承</a:t>
            </a:r>
            <a:endParaRPr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介面</a:t>
            </a:r>
            <a:r>
              <a:rPr lang="zh-TW" altLang="en-US" sz="2400" kern="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的</a:t>
            </a:r>
            <a:r>
              <a:rPr lang="zh-TW" altLang="en-US" sz="2400" kern="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延伸</a:t>
            </a:r>
            <a:endParaRPr lang="en-US" altLang="zh-TW" sz="2400" kern="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Times New Roman" charset="0"/>
                <a:ea typeface="標楷體" pitchFamily="65" charset="-120"/>
                <a:cs typeface="Times New Roman" charset="0"/>
              </a:rPr>
              <a:t>介面 </a:t>
            </a:r>
            <a:r>
              <a:rPr lang="en-US" altLang="zh-TW" sz="2400" dirty="0" err="1">
                <a:latin typeface="Times New Roman" charset="0"/>
                <a:ea typeface="標楷體" pitchFamily="65" charset="-120"/>
                <a:cs typeface="Times New Roman" charset="0"/>
              </a:rPr>
              <a:t>vs</a:t>
            </a:r>
            <a:r>
              <a:rPr lang="en-US" altLang="zh-TW" sz="2400" dirty="0">
                <a:latin typeface="Times New Roman" charset="0"/>
                <a:ea typeface="標楷體" pitchFamily="65" charset="-120"/>
                <a:cs typeface="Times New Roman" charset="0"/>
              </a:rPr>
              <a:t> </a:t>
            </a:r>
            <a:r>
              <a:rPr lang="zh-TW" altLang="en-US" sz="2400" dirty="0">
                <a:latin typeface="Times New Roman" charset="0"/>
                <a:ea typeface="標楷體" pitchFamily="65" charset="-120"/>
                <a:cs typeface="Times New Roman" charset="0"/>
              </a:rPr>
              <a:t>抽象</a:t>
            </a:r>
            <a:r>
              <a:rPr lang="zh-TW" altLang="en-US" sz="2400" dirty="0" smtClean="0">
                <a:latin typeface="Times New Roman" charset="0"/>
                <a:ea typeface="標楷體" pitchFamily="65" charset="-120"/>
                <a:cs typeface="Times New Roman" charset="0"/>
              </a:rPr>
              <a:t>類別</a:t>
            </a:r>
            <a:endParaRPr lang="zh-TW" altLang="en-US" sz="2400" kern="0" dirty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60743" y="143128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本節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70278" y="353955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關鍵詞彙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50054" y="4050052"/>
            <a:ext cx="16923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介面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作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多重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繼承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父介面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子介面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介面的基本介紹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(1/5)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介面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(interface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的宣告，和宣告一般類別不同的是，原本宣告類別時一開始應該使用的「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class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」，在宣告介面時則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改成「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interface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」，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其他的部份和一般類別宣告一樣。</a:t>
            </a: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1748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65E097-B424-4CE8-B169-F9FFF3486A40}" type="slidenum">
              <a:rPr lang="en-US" altLang="zh-TW">
                <a:latin typeface="Courier New" panose="02070309020205020404" pitchFamily="49" charset="0"/>
              </a:rPr>
              <a:pPr eaLnBrk="1" hangingPunct="1"/>
              <a:t>35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607401" y="3342255"/>
            <a:ext cx="3816424" cy="22208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32054" y="3342256"/>
            <a:ext cx="75347" cy="2220854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流程圖: 結束點 8"/>
          <p:cNvSpPr/>
          <p:nvPr/>
        </p:nvSpPr>
        <p:spPr bwMode="auto">
          <a:xfrm>
            <a:off x="2231079" y="3174516"/>
            <a:ext cx="720080" cy="2881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92446" y="31362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85330" y="3501008"/>
            <a:ext cx="3554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interface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介面名稱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型態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field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運算式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傳回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值的資料型態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method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();	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介面的基本介紹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(2/5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 </a:t>
            </a:r>
            <a:r>
              <a:rPr lang="en-US" altLang="zh-TW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使用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介面的方式是把介面和類別融合在一起，特別是把介面納入到類別當中，這種情況稱為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介面的實作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(implementation)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1748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65E097-B424-4CE8-B169-F9FFF3486A40}" type="slidenum">
              <a:rPr lang="en-US" altLang="zh-TW">
                <a:latin typeface="Courier New" panose="02070309020205020404" pitchFamily="49" charset="0"/>
              </a:rPr>
              <a:pPr eaLnBrk="1" hangingPunct="1"/>
              <a:t>36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721863" y="3270247"/>
            <a:ext cx="3672407" cy="16053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46517" y="3270248"/>
            <a:ext cx="75345" cy="1605302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流程圖: 結束點 8"/>
          <p:cNvSpPr/>
          <p:nvPr/>
        </p:nvSpPr>
        <p:spPr bwMode="auto">
          <a:xfrm>
            <a:off x="2345542" y="3102508"/>
            <a:ext cx="720080" cy="2881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406909" y="30641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699792" y="3429000"/>
            <a:ext cx="36944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class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類別名稱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implements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介面名稱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04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介面的基本介紹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(3/5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介面和類別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一樣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有成員和方法，但是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沒有建構式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介面的成員不會加修飾子，但還是等於在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成員前面加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public static final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修飾子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、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方法前面加上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abstract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修飾子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。也就是說介面的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欄位是常數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，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方法是抽象方法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介面和類別很像，但是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介面卻無法建立物件。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也就是說，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無法使用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new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來建立新的物件。</a:t>
            </a: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1748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65E097-B424-4CE8-B169-F9FFF3486A40}" type="slidenum">
              <a:rPr lang="en-US" altLang="zh-TW">
                <a:latin typeface="Courier New" panose="02070309020205020404" pitchFamily="49" charset="0"/>
              </a:rPr>
              <a:pPr eaLnBrk="1" hangingPunct="1"/>
              <a:t>37</a:t>
            </a:fld>
            <a:endParaRPr lang="en-US" altLang="zh-TW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介面的基本介紹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(4/5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65E097-B424-4CE8-B169-F9FFF3486A40}" type="slidenum">
              <a:rPr lang="en-US" altLang="zh-TW">
                <a:latin typeface="Courier New" panose="02070309020205020404" pitchFamily="49" charset="0"/>
              </a:rPr>
              <a:pPr eaLnBrk="1" hangingPunct="1"/>
              <a:t>38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276872"/>
            <a:ext cx="3185508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412" y="3332385"/>
            <a:ext cx="3246709" cy="2328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向右箭號 35"/>
          <p:cNvSpPr/>
          <p:nvPr/>
        </p:nvSpPr>
        <p:spPr bwMode="auto">
          <a:xfrm>
            <a:off x="4405459" y="3864878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直線圖說文字 1 36"/>
          <p:cNvSpPr/>
          <p:nvPr/>
        </p:nvSpPr>
        <p:spPr bwMode="auto">
          <a:xfrm>
            <a:off x="6932107" y="5071615"/>
            <a:ext cx="1016322" cy="338554"/>
          </a:xfrm>
          <a:prstGeom prst="borderCallout1">
            <a:avLst>
              <a:gd name="adj1" fmla="val -74196"/>
              <a:gd name="adj2" fmla="val 5508"/>
              <a:gd name="adj3" fmla="val -3192"/>
              <a:gd name="adj4" fmla="val 16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948488" y="5071046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直線圖說文字 1 39"/>
          <p:cNvSpPr/>
          <p:nvPr/>
        </p:nvSpPr>
        <p:spPr bwMode="auto">
          <a:xfrm>
            <a:off x="3485280" y="3216953"/>
            <a:ext cx="1016322" cy="584206"/>
          </a:xfrm>
          <a:prstGeom prst="borderCallout1">
            <a:avLst>
              <a:gd name="adj1" fmla="val 52511"/>
              <a:gd name="adj2" fmla="val -35193"/>
              <a:gd name="adj3" fmla="val 48981"/>
              <a:gd name="adj4" fmla="val -140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01661" y="3216384"/>
            <a:ext cx="999940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準備介面的陣列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流程圖: 程序 41"/>
          <p:cNvSpPr/>
          <p:nvPr/>
        </p:nvSpPr>
        <p:spPr bwMode="auto">
          <a:xfrm>
            <a:off x="1545165" y="3283594"/>
            <a:ext cx="1552014" cy="433438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直線圖說文字 1 43"/>
          <p:cNvSpPr/>
          <p:nvPr/>
        </p:nvSpPr>
        <p:spPr bwMode="auto">
          <a:xfrm>
            <a:off x="3686867" y="4479492"/>
            <a:ext cx="1150640" cy="584206"/>
          </a:xfrm>
          <a:prstGeom prst="borderCallout1">
            <a:avLst>
              <a:gd name="adj1" fmla="val -70469"/>
              <a:gd name="adj2" fmla="val -12488"/>
              <a:gd name="adj3" fmla="val -1329"/>
              <a:gd name="adj4" fmla="val 900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654808" y="4478923"/>
            <a:ext cx="1228792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第一個物件是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Car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直線圖說文字 1 45"/>
          <p:cNvSpPr/>
          <p:nvPr/>
        </p:nvSpPr>
        <p:spPr bwMode="auto">
          <a:xfrm>
            <a:off x="3677142" y="5221058"/>
            <a:ext cx="1206457" cy="584206"/>
          </a:xfrm>
          <a:prstGeom prst="borderCallout1">
            <a:avLst>
              <a:gd name="adj1" fmla="val -135686"/>
              <a:gd name="adj2" fmla="val -37900"/>
              <a:gd name="adj3" fmla="val 7988"/>
              <a:gd name="adj4" fmla="val -50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600888" y="5210658"/>
            <a:ext cx="1358964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第二個物件是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Plane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820" y="1032505"/>
            <a:ext cx="3970333" cy="186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直線圖說文字 1 17"/>
          <p:cNvSpPr/>
          <p:nvPr/>
        </p:nvSpPr>
        <p:spPr bwMode="auto">
          <a:xfrm>
            <a:off x="1606679" y="5910750"/>
            <a:ext cx="2798780" cy="829228"/>
          </a:xfrm>
          <a:prstGeom prst="borderCallout1">
            <a:avLst>
              <a:gd name="adj1" fmla="val -87947"/>
              <a:gd name="adj2" fmla="val 20573"/>
              <a:gd name="adj3" fmla="val 469"/>
              <a:gd name="adj4" fmla="val 2772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570862" y="5910750"/>
            <a:ext cx="2894922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Show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方法可以根據狀況表示成不同的結果這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也是應用</a:t>
            </a:r>
            <a:r>
              <a:rPr lang="zh-TW" altLang="en-US" sz="1600" b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多型</a:t>
            </a:r>
            <a:r>
              <a:rPr lang="en-US" altLang="zh-TW" sz="1600" b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(polymorphism)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的概念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031751" y="6309320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此頁範例接續下一頁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50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介面的基本介紹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(5/5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65E097-B424-4CE8-B169-F9FFF3486A40}" type="slidenum">
              <a:rPr lang="en-US" altLang="zh-TW">
                <a:latin typeface="Courier New" panose="02070309020205020404" pitchFamily="49" charset="0"/>
              </a:rPr>
              <a:pPr eaLnBrk="1" hangingPunct="1"/>
              <a:t>39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126" y="1438116"/>
            <a:ext cx="4394256" cy="2605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9" y="3181950"/>
            <a:ext cx="3280224" cy="1497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317" y="4504155"/>
            <a:ext cx="3371036" cy="2238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流程圖: 結束點 8"/>
          <p:cNvSpPr/>
          <p:nvPr/>
        </p:nvSpPr>
        <p:spPr bwMode="auto">
          <a:xfrm>
            <a:off x="403428" y="2839828"/>
            <a:ext cx="633573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3640" y="2797944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流程圖: 結束點 10"/>
          <p:cNvSpPr/>
          <p:nvPr/>
        </p:nvSpPr>
        <p:spPr bwMode="auto">
          <a:xfrm>
            <a:off x="4021126" y="1087283"/>
            <a:ext cx="896070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62038" y="1052736"/>
            <a:ext cx="101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流程圖: 結束點 12"/>
          <p:cNvSpPr/>
          <p:nvPr/>
        </p:nvSpPr>
        <p:spPr bwMode="auto">
          <a:xfrm>
            <a:off x="4021126" y="4115747"/>
            <a:ext cx="896070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962038" y="4081200"/>
            <a:ext cx="101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直線圖說文字 1 14"/>
          <p:cNvSpPr/>
          <p:nvPr/>
        </p:nvSpPr>
        <p:spPr bwMode="auto">
          <a:xfrm>
            <a:off x="1891323" y="2387215"/>
            <a:ext cx="952485" cy="338554"/>
          </a:xfrm>
          <a:prstGeom prst="borderCallout1">
            <a:avLst>
              <a:gd name="adj1" fmla="val 234478"/>
              <a:gd name="adj2" fmla="val 50080"/>
              <a:gd name="adj3" fmla="val 102915"/>
              <a:gd name="adj4" fmla="val 4652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8956" y="2382228"/>
            <a:ext cx="1177217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宣告介面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流程圖: 程序 16"/>
          <p:cNvSpPr/>
          <p:nvPr/>
        </p:nvSpPr>
        <p:spPr bwMode="auto">
          <a:xfrm>
            <a:off x="1208799" y="3167276"/>
            <a:ext cx="1997263" cy="291688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直線圖說文字 1 18"/>
          <p:cNvSpPr/>
          <p:nvPr/>
        </p:nvSpPr>
        <p:spPr bwMode="auto">
          <a:xfrm>
            <a:off x="680391" y="4890387"/>
            <a:ext cx="1338382" cy="338554"/>
          </a:xfrm>
          <a:prstGeom prst="borderCallout1">
            <a:avLst>
              <a:gd name="adj1" fmla="val -139673"/>
              <a:gd name="adj2" fmla="val 64499"/>
              <a:gd name="adj3" fmla="val -9622"/>
              <a:gd name="adj4" fmla="val 57611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53316" y="4887893"/>
            <a:ext cx="143057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這是抽象方法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流程圖: 程序 20"/>
          <p:cNvSpPr/>
          <p:nvPr/>
        </p:nvSpPr>
        <p:spPr bwMode="auto">
          <a:xfrm>
            <a:off x="1368601" y="4079257"/>
            <a:ext cx="1446612" cy="321091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流程圖: 程序 21"/>
          <p:cNvSpPr/>
          <p:nvPr/>
        </p:nvSpPr>
        <p:spPr bwMode="auto">
          <a:xfrm>
            <a:off x="4381166" y="1428740"/>
            <a:ext cx="1800200" cy="180653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流程圖: 程序 22"/>
          <p:cNvSpPr/>
          <p:nvPr/>
        </p:nvSpPr>
        <p:spPr bwMode="auto">
          <a:xfrm>
            <a:off x="4381166" y="4476290"/>
            <a:ext cx="2036096" cy="161567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直線圖說文字 1 23"/>
          <p:cNvSpPr/>
          <p:nvPr/>
        </p:nvSpPr>
        <p:spPr bwMode="auto">
          <a:xfrm>
            <a:off x="7409474" y="2208992"/>
            <a:ext cx="1005908" cy="338554"/>
          </a:xfrm>
          <a:prstGeom prst="borderCallout1">
            <a:avLst>
              <a:gd name="adj1" fmla="val -193164"/>
              <a:gd name="adj2" fmla="val -121496"/>
              <a:gd name="adj3" fmla="val 54685"/>
              <a:gd name="adj4" fmla="val -2474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197143" y="2208992"/>
            <a:ext cx="143057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作介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</a:p>
        </p:txBody>
      </p:sp>
      <p:cxnSp>
        <p:nvCxnSpPr>
          <p:cNvPr id="7" name="直線接點 6"/>
          <p:cNvCxnSpPr/>
          <p:nvPr/>
        </p:nvCxnSpPr>
        <p:spPr bwMode="auto">
          <a:xfrm flipH="1">
            <a:off x="6420662" y="2452328"/>
            <a:ext cx="985412" cy="2079635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流程圖: 程序 27"/>
          <p:cNvSpPr/>
          <p:nvPr/>
        </p:nvSpPr>
        <p:spPr bwMode="auto">
          <a:xfrm>
            <a:off x="4440615" y="3161747"/>
            <a:ext cx="2216261" cy="75983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流程圖: 程序 31"/>
          <p:cNvSpPr/>
          <p:nvPr/>
        </p:nvSpPr>
        <p:spPr bwMode="auto">
          <a:xfrm>
            <a:off x="4469161" y="5927406"/>
            <a:ext cx="2702998" cy="75983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3" name="直線圖說文字 1 32"/>
          <p:cNvSpPr/>
          <p:nvPr/>
        </p:nvSpPr>
        <p:spPr bwMode="auto">
          <a:xfrm>
            <a:off x="7272961" y="4860569"/>
            <a:ext cx="1354752" cy="578886"/>
          </a:xfrm>
          <a:prstGeom prst="borderCallout1">
            <a:avLst>
              <a:gd name="adj1" fmla="val -167730"/>
              <a:gd name="adj2" fmla="val -46454"/>
              <a:gd name="adj3" fmla="val -220"/>
              <a:gd name="adj4" fmla="val 378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245886" y="4858075"/>
            <a:ext cx="1430570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定義抽象方法的處理內容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直線接點 34"/>
          <p:cNvCxnSpPr/>
          <p:nvPr/>
        </p:nvCxnSpPr>
        <p:spPr bwMode="auto">
          <a:xfrm flipH="1">
            <a:off x="7161547" y="5439455"/>
            <a:ext cx="156682" cy="487951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流程圖: 程序 35"/>
          <p:cNvSpPr/>
          <p:nvPr/>
        </p:nvSpPr>
        <p:spPr bwMode="auto">
          <a:xfrm>
            <a:off x="1368601" y="3717032"/>
            <a:ext cx="2123279" cy="31799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直線圖說文字 1 36"/>
          <p:cNvSpPr/>
          <p:nvPr/>
        </p:nvSpPr>
        <p:spPr bwMode="auto">
          <a:xfrm>
            <a:off x="2350789" y="4807188"/>
            <a:ext cx="1338382" cy="567204"/>
          </a:xfrm>
          <a:prstGeom prst="borderCallout1">
            <a:avLst>
              <a:gd name="adj1" fmla="val -132345"/>
              <a:gd name="adj2" fmla="val 61393"/>
              <a:gd name="adj3" fmla="val -2294"/>
              <a:gd name="adj4" fmla="val 5140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304695" y="4796283"/>
            <a:ext cx="1430570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欄位一定要初始化為常數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0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14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繼承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(2/3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</p:txBody>
      </p:sp>
      <p:sp>
        <p:nvSpPr>
          <p:cNvPr id="6149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615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961AFE-8B3B-4192-B6F8-663FE3E08CFA}" type="slidenum">
              <a:rPr lang="en-US" altLang="zh-TW">
                <a:latin typeface="Courier New" panose="02070309020205020404" pitchFamily="49" charset="0"/>
              </a:rPr>
              <a:pPr eaLnBrk="1" hangingPunct="1"/>
              <a:t>4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76872"/>
            <a:ext cx="3738235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800" y="2636912"/>
            <a:ext cx="2837375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向右箭號 24"/>
          <p:cNvSpPr/>
          <p:nvPr/>
        </p:nvSpPr>
        <p:spPr bwMode="auto">
          <a:xfrm>
            <a:off x="4716016" y="3573016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直線圖說文字 1 25"/>
          <p:cNvSpPr/>
          <p:nvPr/>
        </p:nvSpPr>
        <p:spPr bwMode="auto">
          <a:xfrm>
            <a:off x="6955791" y="4293665"/>
            <a:ext cx="1016322" cy="338554"/>
          </a:xfrm>
          <a:prstGeom prst="borderCallout1">
            <a:avLst>
              <a:gd name="adj1" fmla="val -58119"/>
              <a:gd name="adj2" fmla="val -9487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972172" y="4293096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直線圖說文字 1 27"/>
          <p:cNvSpPr/>
          <p:nvPr/>
        </p:nvSpPr>
        <p:spPr bwMode="auto">
          <a:xfrm>
            <a:off x="3792293" y="4180177"/>
            <a:ext cx="1016322" cy="584206"/>
          </a:xfrm>
          <a:prstGeom prst="borderCallout1">
            <a:avLst>
              <a:gd name="adj1" fmla="val -50666"/>
              <a:gd name="adj2" fmla="val -34122"/>
              <a:gd name="adj3" fmla="val -3192"/>
              <a:gd name="adj4" fmla="val 716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808674" y="4179608"/>
            <a:ext cx="999940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建立子類別的物件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直線圖說文字 1 42"/>
          <p:cNvSpPr/>
          <p:nvPr/>
        </p:nvSpPr>
        <p:spPr bwMode="auto">
          <a:xfrm>
            <a:off x="3189457" y="5064383"/>
            <a:ext cx="1184970" cy="584206"/>
          </a:xfrm>
          <a:prstGeom prst="borderCallout1">
            <a:avLst>
              <a:gd name="adj1" fmla="val -112156"/>
              <a:gd name="adj2" fmla="val -1990"/>
              <a:gd name="adj3" fmla="val -5055"/>
              <a:gd name="adj4" fmla="val 14663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148244" y="5063814"/>
            <a:ext cx="1288097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呼叫子類別繼承的方法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直線圖說文字 1 44"/>
          <p:cNvSpPr/>
          <p:nvPr/>
        </p:nvSpPr>
        <p:spPr bwMode="auto">
          <a:xfrm>
            <a:off x="1571596" y="5436787"/>
            <a:ext cx="1128196" cy="584206"/>
          </a:xfrm>
          <a:prstGeom prst="borderCallout1">
            <a:avLst>
              <a:gd name="adj1" fmla="val -104703"/>
              <a:gd name="adj2" fmla="val 57991"/>
              <a:gd name="adj3" fmla="val 535"/>
              <a:gd name="adj4" fmla="val 4786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491645" y="5431162"/>
            <a:ext cx="1288097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呼叫子類別新增的方法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31751" y="6345536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此頁範例接續下一頁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7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多重繼承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(1/3)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雖然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Java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並不直接支援多重繼承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(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多個父類別的繼承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，但是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透過實作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2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個以上介面的方式，仍然可以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達成「多重繼承」方法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名稱的目的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4820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3482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ED5823-EE9C-492C-A7DD-456379C3CC0D}" type="slidenum">
              <a:rPr lang="en-US" altLang="zh-TW">
                <a:latin typeface="Courier New" panose="02070309020205020404" pitchFamily="49" charset="0"/>
              </a:rPr>
              <a:pPr eaLnBrk="1" hangingPunct="1"/>
              <a:t>40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1560" y="2556799"/>
            <a:ext cx="5773841" cy="16053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6214" y="2556800"/>
            <a:ext cx="75345" cy="1605302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流程圖: 結束點 10"/>
          <p:cNvSpPr/>
          <p:nvPr/>
        </p:nvSpPr>
        <p:spPr bwMode="auto">
          <a:xfrm>
            <a:off x="235239" y="2389060"/>
            <a:ext cx="720080" cy="2881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6606" y="235074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9489" y="2715552"/>
            <a:ext cx="48600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class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類別名稱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implements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1,  … ,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介面名稱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…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7" y="4411725"/>
            <a:ext cx="4276725" cy="20955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993" y="4506975"/>
            <a:ext cx="4248150" cy="1905000"/>
          </a:xfrm>
          <a:prstGeom prst="rect">
            <a:avLst/>
          </a:prstGeom>
        </p:spPr>
      </p:pic>
      <p:sp>
        <p:nvSpPr>
          <p:cNvPr id="14" name="直線圖說文字 1 13"/>
          <p:cNvSpPr/>
          <p:nvPr/>
        </p:nvSpPr>
        <p:spPr bwMode="auto">
          <a:xfrm>
            <a:off x="6623438" y="3166978"/>
            <a:ext cx="2192125" cy="849243"/>
          </a:xfrm>
          <a:prstGeom prst="borderCallout1">
            <a:avLst>
              <a:gd name="adj1" fmla="val -10571"/>
              <a:gd name="adj2" fmla="val -97826"/>
              <a:gd name="adj3" fmla="val 35962"/>
              <a:gd name="adj4" fmla="val -120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27407" y="3185225"/>
            <a:ext cx="2404604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(implements)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介面的同時還是可以在延伸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(extends)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生類別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多重繼承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(2/3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</a:t>
            </a: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4820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3482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ED5823-EE9C-492C-A7DD-456379C3CC0D}" type="slidenum">
              <a:rPr lang="en-US" altLang="zh-TW">
                <a:latin typeface="Courier New" panose="02070309020205020404" pitchFamily="49" charset="0"/>
              </a:rPr>
              <a:pPr eaLnBrk="1" hangingPunct="1"/>
              <a:t>41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81" y="2704661"/>
            <a:ext cx="3773298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032" y="2704661"/>
            <a:ext cx="3258876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向右箭號 36"/>
          <p:cNvSpPr/>
          <p:nvPr/>
        </p:nvSpPr>
        <p:spPr bwMode="auto">
          <a:xfrm>
            <a:off x="4492481" y="3645024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直線圖說文字 1 37"/>
          <p:cNvSpPr/>
          <p:nvPr/>
        </p:nvSpPr>
        <p:spPr bwMode="auto">
          <a:xfrm>
            <a:off x="6801785" y="4617051"/>
            <a:ext cx="1016322" cy="338554"/>
          </a:xfrm>
          <a:prstGeom prst="borderCallout1">
            <a:avLst>
              <a:gd name="adj1" fmla="val -74196"/>
              <a:gd name="adj2" fmla="val 5508"/>
              <a:gd name="adj3" fmla="val -3192"/>
              <a:gd name="adj4" fmla="val 16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818166" y="4616482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31751" y="6345710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此頁範例接續下一頁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21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多重繼承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(3/3</a:t>
            </a:r>
            <a:r>
              <a:rPr lang="en-US" altLang="zh-TW" b="1" dirty="0"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</a:t>
            </a: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4820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3482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ED5823-EE9C-492C-A7DD-456379C3CC0D}" type="slidenum">
              <a:rPr lang="en-US" altLang="zh-TW">
                <a:latin typeface="Courier New" panose="02070309020205020404" pitchFamily="49" charset="0"/>
              </a:rPr>
              <a:pPr eaLnBrk="1" hangingPunct="1"/>
              <a:t>42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04" y="2342976"/>
            <a:ext cx="2948271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25" y="4406726"/>
            <a:ext cx="3239288" cy="1254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2159629"/>
            <a:ext cx="5010150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流程圖: 結束點 15"/>
          <p:cNvSpPr/>
          <p:nvPr/>
        </p:nvSpPr>
        <p:spPr bwMode="auto">
          <a:xfrm>
            <a:off x="255304" y="1988045"/>
            <a:ext cx="716296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6876" y="1946298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流程圖: 結束點 17"/>
          <p:cNvSpPr/>
          <p:nvPr/>
        </p:nvSpPr>
        <p:spPr bwMode="auto">
          <a:xfrm>
            <a:off x="215932" y="4056359"/>
            <a:ext cx="716296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7504" y="4014612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流程圖: 結束點 19"/>
          <p:cNvSpPr/>
          <p:nvPr/>
        </p:nvSpPr>
        <p:spPr bwMode="auto">
          <a:xfrm>
            <a:off x="3851920" y="1796179"/>
            <a:ext cx="633573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02130" y="1761632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別</a:t>
            </a:r>
          </a:p>
        </p:txBody>
      </p:sp>
      <p:sp>
        <p:nvSpPr>
          <p:cNvPr id="22" name="直線圖說文字 1 21"/>
          <p:cNvSpPr/>
          <p:nvPr/>
        </p:nvSpPr>
        <p:spPr bwMode="auto">
          <a:xfrm>
            <a:off x="2063985" y="3485676"/>
            <a:ext cx="1398502" cy="582282"/>
          </a:xfrm>
          <a:prstGeom prst="borderCallout1">
            <a:avLst>
              <a:gd name="adj1" fmla="val -31492"/>
              <a:gd name="adj2" fmla="val 28794"/>
              <a:gd name="adj3" fmla="val -2144"/>
              <a:gd name="adj4" fmla="val 3432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47951" y="3483183"/>
            <a:ext cx="1430570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這是</a:t>
            </a:r>
            <a:r>
              <a:rPr lang="en-US" altLang="zh-TW" sz="1600" b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iVehicle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的抽象方法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流程圖: 程序 23"/>
          <p:cNvSpPr/>
          <p:nvPr/>
        </p:nvSpPr>
        <p:spPr bwMode="auto">
          <a:xfrm>
            <a:off x="1135739" y="2889452"/>
            <a:ext cx="1627497" cy="40640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2130848" y="5597450"/>
            <a:ext cx="1491485" cy="582282"/>
          </a:xfrm>
          <a:prstGeom prst="borderCallout1">
            <a:avLst>
              <a:gd name="adj1" fmla="val -31492"/>
              <a:gd name="adj2" fmla="val 28794"/>
              <a:gd name="adj3" fmla="val -2144"/>
              <a:gd name="adj4" fmla="val 34320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90480" y="5594957"/>
            <a:ext cx="1563125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這是</a:t>
            </a:r>
            <a:r>
              <a:rPr lang="en-US" altLang="zh-TW" sz="1600" b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iMaterial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的抽象方法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流程圖: 程序 26"/>
          <p:cNvSpPr/>
          <p:nvPr/>
        </p:nvSpPr>
        <p:spPr bwMode="auto">
          <a:xfrm>
            <a:off x="1202603" y="5001226"/>
            <a:ext cx="1713213" cy="40640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流程圖: 程序 27"/>
          <p:cNvSpPr/>
          <p:nvPr/>
        </p:nvSpPr>
        <p:spPr bwMode="auto">
          <a:xfrm>
            <a:off x="4244290" y="2138164"/>
            <a:ext cx="2343934" cy="177466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直線圖說文字 1 28"/>
          <p:cNvSpPr/>
          <p:nvPr/>
        </p:nvSpPr>
        <p:spPr bwMode="auto">
          <a:xfrm>
            <a:off x="6460242" y="1321252"/>
            <a:ext cx="1398502" cy="582282"/>
          </a:xfrm>
          <a:prstGeom prst="borderCallout1">
            <a:avLst>
              <a:gd name="adj1" fmla="val 138632"/>
              <a:gd name="adj2" fmla="val -2341"/>
              <a:gd name="adj3" fmla="val 100678"/>
              <a:gd name="adj4" fmla="val 941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44208" y="1318759"/>
            <a:ext cx="1430570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可以實作兩個以上的介面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流程圖: 程序 30"/>
          <p:cNvSpPr/>
          <p:nvPr/>
        </p:nvSpPr>
        <p:spPr bwMode="auto">
          <a:xfrm>
            <a:off x="4355976" y="4056358"/>
            <a:ext cx="2304256" cy="884809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流程圖: 程序 31"/>
          <p:cNvSpPr/>
          <p:nvPr/>
        </p:nvSpPr>
        <p:spPr bwMode="auto">
          <a:xfrm>
            <a:off x="4355976" y="5037285"/>
            <a:ext cx="2304256" cy="695971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3" name="直線圖說文字 1 32"/>
          <p:cNvSpPr/>
          <p:nvPr/>
        </p:nvSpPr>
        <p:spPr bwMode="auto">
          <a:xfrm>
            <a:off x="7086073" y="4223581"/>
            <a:ext cx="1398502" cy="582282"/>
          </a:xfrm>
          <a:prstGeom prst="borderCallout1">
            <a:avLst>
              <a:gd name="adj1" fmla="val 52635"/>
              <a:gd name="adj2" fmla="val -28806"/>
              <a:gd name="adj3" fmla="val 53941"/>
              <a:gd name="adj4" fmla="val -148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070039" y="4221088"/>
            <a:ext cx="1414536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iVehicle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的方法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7086073" y="5047918"/>
            <a:ext cx="1518374" cy="582282"/>
          </a:xfrm>
          <a:prstGeom prst="borderCallout1">
            <a:avLst>
              <a:gd name="adj1" fmla="val 52635"/>
              <a:gd name="adj2" fmla="val -27372"/>
              <a:gd name="adj3" fmla="val 53941"/>
              <a:gd name="adj4" fmla="val -148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070038" y="5045425"/>
            <a:ext cx="1534409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iMaterial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的方法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00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介面的延伸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        介面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和一般類別一樣，可以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透過延伸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(extends)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的方式產生新的介面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。原來的介面稱為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父介面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superinterface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，衍生出來的稱為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子介面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subinterface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，和先前的經驗一樣，介面的延伸也是要透過關鍵字</a:t>
            </a:r>
            <a:r>
              <a:rPr lang="en-US" altLang="zh-TW" sz="2000" b="1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extends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zh-TW" altLang="en-US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686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5E2860B-4905-4124-ABD5-5794DA35C6CD}" type="slidenum">
              <a:rPr lang="en-US" altLang="zh-TW">
                <a:latin typeface="Courier New" panose="02070309020205020404" pitchFamily="49" charset="0"/>
              </a:rPr>
              <a:pPr eaLnBrk="1" hangingPunct="1"/>
              <a:t>43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35" y="4590017"/>
            <a:ext cx="3786413" cy="224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33056"/>
            <a:ext cx="2707026" cy="2771995"/>
          </a:xfrm>
          <a:prstGeom prst="rect">
            <a:avLst/>
          </a:prstGeom>
          <a:noFill/>
          <a:ln w="9525" cap="sq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843865" y="2919912"/>
            <a:ext cx="4837961" cy="16053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fontAlgn="ctr" hangingPunct="1">
              <a:spcBef>
                <a:spcPct val="50000"/>
              </a:spcBef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68519" y="2919913"/>
            <a:ext cx="75345" cy="1605302"/>
          </a:xfrm>
          <a:prstGeom prst="rect">
            <a:avLst/>
          </a:prstGeom>
          <a:solidFill>
            <a:srgbClr val="000099"/>
          </a:solidFill>
          <a:ln w="31750" cap="sq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流程圖: 結束點 9"/>
          <p:cNvSpPr/>
          <p:nvPr/>
        </p:nvSpPr>
        <p:spPr bwMode="auto">
          <a:xfrm>
            <a:off x="467544" y="2752173"/>
            <a:ext cx="720080" cy="288176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911" y="27138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語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1794" y="3078665"/>
            <a:ext cx="48600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interface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名稱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extends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1,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…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</a:p>
          <a:p>
            <a:pPr algn="l" eaLnBrk="1" fontAlgn="ctr" hangingPunct="1">
              <a:spcBef>
                <a:spcPct val="50000"/>
              </a:spcBef>
            </a:pPr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直線圖說文字 1 12"/>
          <p:cNvSpPr/>
          <p:nvPr/>
        </p:nvSpPr>
        <p:spPr bwMode="auto">
          <a:xfrm>
            <a:off x="6084168" y="2742019"/>
            <a:ext cx="2280074" cy="830997"/>
          </a:xfrm>
          <a:prstGeom prst="borderCallout1">
            <a:avLst>
              <a:gd name="adj1" fmla="val 58605"/>
              <a:gd name="adj2" fmla="val -52015"/>
              <a:gd name="adj3" fmla="val 48160"/>
              <a:gd name="adj4" fmla="val -15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84168" y="2742019"/>
            <a:ext cx="2280074" cy="830997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只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能延伸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(extends)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類別，介面也只能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延伸</a:t>
            </a:r>
            <a:r>
              <a:rPr lang="en-US" altLang="zh-TW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(extends)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介面 </a:t>
            </a:r>
            <a:r>
              <a:rPr lang="en-US" altLang="zh-TW" b="1" dirty="0" err="1" smtClean="0">
                <a:latin typeface="Times New Roman" charset="0"/>
                <a:ea typeface="標楷體" pitchFamily="65" charset="-120"/>
                <a:cs typeface="Times New Roman" charset="0"/>
              </a:rPr>
              <a:t>vs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 </a:t>
            </a: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抽象類別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(1/2)</a:t>
            </a: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抽象類別</a:t>
            </a:r>
            <a:r>
              <a:rPr lang="en-US" altLang="zh-TW" sz="2000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是用來定義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相同種類的物件，所需要具備的共通特性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；例如動物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(Animal)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，是所有動物的基底，所有動物具有吃、喝、睡覺等等共同的特性，但是，每種動物吃的東西不一樣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(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人類屬雜食，老虎只吃肉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...)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，所以我們可以將這些基本特性，寫成抽象類別與方法，讓其他類別來繼承並且實做方法，這就就抽象類別的意義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介面</a:t>
            </a:r>
            <a:r>
              <a:rPr lang="en-US" altLang="zh-TW" sz="2000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: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是用來定義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不同種類的物件中，針對某種特性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所需要具備的相同功能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；我們說，飛機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(airplane)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會飛，鳥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(bird)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也會飛，這兩個物件是不同種類的，可是他們都具有會飛的特性，差別在於飛行的方式不同，一個靠機械完成，一個則是拍動翅膀，所以，我們可以將飛行</a:t>
            </a:r>
            <a:r>
              <a:rPr lang="en-US" altLang="zh-TW" sz="2000" dirty="0">
                <a:latin typeface="Times New Roman" charset="0"/>
                <a:ea typeface="標楷體" pitchFamily="65" charset="-120"/>
                <a:cs typeface="Times New Roman" charset="0"/>
              </a:rPr>
              <a:t>(Fly)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寫成介面，物件只要繼承這個介面並且方法，該物件就具有飛行的特性了。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65E097-B424-4CE8-B169-F9FFF3486A40}" type="slidenum">
              <a:rPr lang="en-US" altLang="zh-TW">
                <a:latin typeface="Courier New" panose="02070309020205020404" pitchFamily="49" charset="0"/>
              </a:rPr>
              <a:pPr eaLnBrk="1" hangingPunct="1"/>
              <a:t>44</a:t>
            </a:fld>
            <a:endParaRPr lang="en-US" altLang="zh-TW">
              <a:latin typeface="Courier New" panose="020703090202050204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3528" y="6337300"/>
            <a:ext cx="819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出處</a:t>
            </a:r>
            <a:r>
              <a:rPr lang="en-US" altLang="zh-TW" dirty="0" smtClean="0"/>
              <a:t>:</a:t>
            </a:r>
            <a:r>
              <a:rPr lang="en-US" altLang="zh-TW" dirty="0">
                <a:hlinkClick r:id="rId3"/>
              </a:rPr>
              <a:t>http://www.dotblogs.com.tw/atowngit/archive/2009/08/26/10253.aspx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83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介面 </a:t>
            </a:r>
            <a:r>
              <a:rPr lang="en-US" altLang="zh-TW" b="1" dirty="0" err="1" smtClean="0">
                <a:latin typeface="Times New Roman" charset="0"/>
                <a:ea typeface="標楷體" pitchFamily="65" charset="-120"/>
                <a:cs typeface="Times New Roman" charset="0"/>
              </a:rPr>
              <a:t>vs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 </a:t>
            </a: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抽象類別</a:t>
            </a:r>
            <a:r>
              <a:rPr lang="en-US" altLang="zh-TW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(2/2)</a:t>
            </a: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下表說明了介面和抽象類別用法的比較。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algn="just">
              <a:lnSpc>
                <a:spcPts val="3360"/>
              </a:lnSpc>
              <a:buFont typeface="Wingdings" panose="05000000000000000000" pitchFamily="2" charset="2"/>
              <a:buChar char="ü"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65E097-B424-4CE8-B169-F9FFF3486A40}" type="slidenum">
              <a:rPr lang="en-US" altLang="zh-TW">
                <a:latin typeface="Courier New" panose="02070309020205020404" pitchFamily="49" charset="0"/>
              </a:rPr>
              <a:pPr eaLnBrk="1" hangingPunct="1"/>
              <a:t>45</a:t>
            </a:fld>
            <a:endParaRPr lang="en-US" altLang="zh-TW">
              <a:latin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46952"/>
              </p:ext>
            </p:extLst>
          </p:nvPr>
        </p:nvGraphicFramePr>
        <p:xfrm>
          <a:off x="323528" y="2060848"/>
          <a:ext cx="8280920" cy="3261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12368"/>
                <a:gridCol w="1296144"/>
                <a:gridCol w="1368152"/>
                <a:gridCol w="2304256"/>
              </a:tblGrid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介面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抽象類別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/>
                </a:tc>
              </a:tr>
              <a:tr h="1645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不能建立物件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596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有建構式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×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可以多重繼承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×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必須實作所宣告之抽象方法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4312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方法皆為抽象方法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×</a:t>
                      </a: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抽象類別有一般方法和抽象方法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56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欄位皆為常數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×</a:t>
                      </a: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抽象類別則比照一般類別</a:t>
                      </a:r>
                      <a:endParaRPr lang="en-US" altLang="zh-TW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2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14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繼承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(3/3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</p:txBody>
      </p:sp>
      <p:sp>
        <p:nvSpPr>
          <p:cNvPr id="6149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615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961AFE-8B3B-4192-B6F8-663FE3E08CFA}" type="slidenum">
              <a:rPr lang="en-US" altLang="zh-TW">
                <a:latin typeface="Courier New" panose="02070309020205020404" pitchFamily="49" charset="0"/>
              </a:rPr>
              <a:pPr eaLnBrk="1" hangingPunct="1"/>
              <a:t>5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61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5167313"/>
            <a:ext cx="33274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64" y="2458169"/>
            <a:ext cx="4391025" cy="406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2503909"/>
            <a:ext cx="3400425" cy="2581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流程圖: 結束點 28"/>
          <p:cNvSpPr/>
          <p:nvPr/>
        </p:nvSpPr>
        <p:spPr bwMode="auto">
          <a:xfrm>
            <a:off x="393607" y="2136271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47439" y="2093908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流程圖: 結束點 30"/>
          <p:cNvSpPr/>
          <p:nvPr/>
        </p:nvSpPr>
        <p:spPr bwMode="auto">
          <a:xfrm>
            <a:off x="5329796" y="2186630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283628" y="2144267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直線圖說文字 1 32"/>
          <p:cNvSpPr/>
          <p:nvPr/>
        </p:nvSpPr>
        <p:spPr bwMode="auto">
          <a:xfrm>
            <a:off x="6363766" y="1691782"/>
            <a:ext cx="1020677" cy="584206"/>
          </a:xfrm>
          <a:prstGeom prst="borderCallout1">
            <a:avLst>
              <a:gd name="adj1" fmla="val 197158"/>
              <a:gd name="adj2" fmla="val 23575"/>
              <a:gd name="adj3" fmla="val 103018"/>
              <a:gd name="adj4" fmla="val 48759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388744" y="1691213"/>
            <a:ext cx="995699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子類別新增的欄位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直線圖說文字 1 34"/>
          <p:cNvSpPr/>
          <p:nvPr/>
        </p:nvSpPr>
        <p:spPr bwMode="auto">
          <a:xfrm>
            <a:off x="7768634" y="2276557"/>
            <a:ext cx="1020677" cy="584206"/>
          </a:xfrm>
          <a:prstGeom prst="borderCallout1">
            <a:avLst>
              <a:gd name="adj1" fmla="val 135667"/>
              <a:gd name="adj2" fmla="val -39350"/>
              <a:gd name="adj3" fmla="val 84384"/>
              <a:gd name="adj4" fmla="val -136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793612" y="2275988"/>
            <a:ext cx="995699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子類別的建構式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流程圖: 程序 3"/>
          <p:cNvSpPr/>
          <p:nvPr/>
        </p:nvSpPr>
        <p:spPr bwMode="auto">
          <a:xfrm>
            <a:off x="5869009" y="3087776"/>
            <a:ext cx="2087367" cy="856691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8" name="直線圖說文字 1 37"/>
          <p:cNvSpPr/>
          <p:nvPr/>
        </p:nvSpPr>
        <p:spPr bwMode="auto">
          <a:xfrm>
            <a:off x="8052096" y="3309091"/>
            <a:ext cx="1020677" cy="584206"/>
          </a:xfrm>
          <a:prstGeom prst="borderCallout1">
            <a:avLst>
              <a:gd name="adj1" fmla="val 131940"/>
              <a:gd name="adj2" fmla="val 15042"/>
              <a:gd name="adj3" fmla="val 103017"/>
              <a:gd name="adj4" fmla="val 2956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077074" y="3308522"/>
            <a:ext cx="995699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子類別新增的方法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流程圖: 程序 39"/>
          <p:cNvSpPr/>
          <p:nvPr/>
        </p:nvSpPr>
        <p:spPr bwMode="auto">
          <a:xfrm>
            <a:off x="5852959" y="4090298"/>
            <a:ext cx="2911553" cy="856691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1" name="直線圖說文字 1 40"/>
          <p:cNvSpPr/>
          <p:nvPr/>
        </p:nvSpPr>
        <p:spPr bwMode="auto">
          <a:xfrm>
            <a:off x="7768634" y="1369402"/>
            <a:ext cx="1020677" cy="584206"/>
          </a:xfrm>
          <a:prstGeom prst="borderCallout1">
            <a:avLst>
              <a:gd name="adj1" fmla="val 197158"/>
              <a:gd name="adj2" fmla="val -34017"/>
              <a:gd name="adj3" fmla="val 103018"/>
              <a:gd name="adj4" fmla="val 25296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793612" y="1368833"/>
            <a:ext cx="995699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賽車繼承</a:t>
            </a:r>
            <a:r>
              <a:rPr lang="zh-TW" altLang="en-US" sz="16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了汽車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流程圖: 程序 24"/>
          <p:cNvSpPr/>
          <p:nvPr/>
        </p:nvSpPr>
        <p:spPr bwMode="auto">
          <a:xfrm>
            <a:off x="971600" y="4370122"/>
            <a:ext cx="3816424" cy="2042063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直線圖說文字 1 25"/>
          <p:cNvSpPr/>
          <p:nvPr/>
        </p:nvSpPr>
        <p:spPr bwMode="auto">
          <a:xfrm>
            <a:off x="3369427" y="3570701"/>
            <a:ext cx="1186524" cy="584206"/>
          </a:xfrm>
          <a:prstGeom prst="borderCallout1">
            <a:avLst>
              <a:gd name="adj1" fmla="val 133805"/>
              <a:gd name="adj2" fmla="val 46718"/>
              <a:gd name="adj3" fmla="val 101155"/>
              <a:gd name="adj4" fmla="val 4456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332188" y="3570132"/>
            <a:ext cx="1296470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被子類別繼承的方法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直線圖說文字 1 27"/>
          <p:cNvSpPr/>
          <p:nvPr/>
        </p:nvSpPr>
        <p:spPr bwMode="auto">
          <a:xfrm>
            <a:off x="1766046" y="2021477"/>
            <a:ext cx="1894688" cy="586776"/>
          </a:xfrm>
          <a:prstGeom prst="borderCallout1">
            <a:avLst>
              <a:gd name="adj1" fmla="val 124154"/>
              <a:gd name="adj2" fmla="val 7702"/>
              <a:gd name="adj3" fmla="val 100959"/>
              <a:gd name="adj4" fmla="val 1167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823198" y="2023478"/>
            <a:ext cx="1866038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宣告成私有的欄位，子類別無法繼承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流程圖: 程序 42"/>
          <p:cNvSpPr/>
          <p:nvPr/>
        </p:nvSpPr>
        <p:spPr bwMode="auto">
          <a:xfrm>
            <a:off x="963868" y="2744198"/>
            <a:ext cx="1236085" cy="369987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流程圖: 程序 4"/>
          <p:cNvSpPr/>
          <p:nvPr/>
        </p:nvSpPr>
        <p:spPr bwMode="auto">
          <a:xfrm>
            <a:off x="963868" y="3247118"/>
            <a:ext cx="2088232" cy="1026544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直線圖說文字 1 43"/>
          <p:cNvSpPr/>
          <p:nvPr/>
        </p:nvSpPr>
        <p:spPr bwMode="auto">
          <a:xfrm>
            <a:off x="3785278" y="814789"/>
            <a:ext cx="2280804" cy="1152229"/>
          </a:xfrm>
          <a:prstGeom prst="borderCallout1">
            <a:avLst>
              <a:gd name="adj1" fmla="val 222786"/>
              <a:gd name="adj2" fmla="val -31418"/>
              <a:gd name="adj3" fmla="val 100959"/>
              <a:gd name="adj4" fmla="val 2169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779912" y="811525"/>
            <a:ext cx="2334283" cy="1169551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zh-TW" altLang="en-US" sz="14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若無特別設定，子類別在建立前會先</a:t>
            </a:r>
            <a:r>
              <a:rPr lang="zh-TW" altLang="en-US" sz="14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呼叫父類別無參數的建構式來幫助父類別做初始化</a:t>
            </a:r>
            <a:r>
              <a:rPr lang="zh-TW" altLang="en-US" sz="14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，看輸出結果可以發現</a:t>
            </a:r>
            <a:r>
              <a:rPr lang="zh-TW" altLang="en-US" sz="1400" b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父類別建構子是最先執行的</a:t>
            </a:r>
            <a:endParaRPr lang="zh-TW" altLang="en-US" sz="14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545138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呼</a:t>
            </a: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叫父類別的建構式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(1/2)</a:t>
            </a:r>
          </a:p>
          <a:p>
            <a:pPr marL="0" lvl="0" indent="0" algn="just">
              <a:lnSpc>
                <a:spcPts val="3360"/>
              </a:lnSpc>
              <a:buNone/>
              <a:defRPr/>
            </a:pP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從子類別的建構式，呼叫父類別中特定的建構式</a:t>
            </a:r>
            <a:r>
              <a:rPr lang="zh-TW" altLang="en-US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，必須使用「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super()</a:t>
            </a:r>
            <a:r>
              <a:rPr lang="zh-TW" altLang="en-US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」關鍵字</a:t>
            </a:r>
            <a:endParaRPr lang="en-US" altLang="zh-TW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lnSpc>
                <a:spcPts val="3360"/>
              </a:lnSpc>
              <a:buNone/>
              <a:defRPr/>
            </a:pP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8196" name="頁尾版面配置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819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15A218-8849-426D-85BF-F7B43E5139FC}" type="slidenum">
              <a:rPr lang="en-US" altLang="zh-TW">
                <a:latin typeface="Courier New" panose="02070309020205020404" pitchFamily="49" charset="0"/>
              </a:rPr>
              <a:pPr eaLnBrk="1" hangingPunct="1"/>
              <a:t>6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4" y="2760387"/>
            <a:ext cx="4681449" cy="1840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597" y="2868734"/>
            <a:ext cx="3044830" cy="1656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向右箭號 23"/>
          <p:cNvSpPr/>
          <p:nvPr/>
        </p:nvSpPr>
        <p:spPr bwMode="auto">
          <a:xfrm>
            <a:off x="5255964" y="3507036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直線圖說文字 1 24"/>
          <p:cNvSpPr/>
          <p:nvPr/>
        </p:nvSpPr>
        <p:spPr bwMode="auto">
          <a:xfrm>
            <a:off x="7395589" y="4077072"/>
            <a:ext cx="1016322" cy="338554"/>
          </a:xfrm>
          <a:prstGeom prst="borderCallout1">
            <a:avLst>
              <a:gd name="adj1" fmla="val -83842"/>
              <a:gd name="adj2" fmla="val 24788"/>
              <a:gd name="adj3" fmla="val -3192"/>
              <a:gd name="adj4" fmla="val 3822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11970" y="4076503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直線圖說文字 1 26"/>
          <p:cNvSpPr/>
          <p:nvPr/>
        </p:nvSpPr>
        <p:spPr bwMode="auto">
          <a:xfrm>
            <a:off x="3443599" y="4841791"/>
            <a:ext cx="1591703" cy="620498"/>
          </a:xfrm>
          <a:prstGeom prst="borderCallout1">
            <a:avLst>
              <a:gd name="adj1" fmla="val -103140"/>
              <a:gd name="adj2" fmla="val 9058"/>
              <a:gd name="adj3" fmla="val -3192"/>
              <a:gd name="adj4" fmla="val 38227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411358" y="4859652"/>
            <a:ext cx="1656184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呼叫子類別三個參數的建構式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31751" y="6345536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此頁範例接續下一頁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54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2227" y="866652"/>
            <a:ext cx="8856662" cy="5545138"/>
          </a:xfrm>
        </p:spPr>
        <p:txBody>
          <a:bodyPr/>
          <a:lstStyle/>
          <a:p>
            <a:pPr algn="just">
              <a:lnSpc>
                <a:spcPts val="2800"/>
              </a:lnSpc>
              <a:buBlip>
                <a:blip r:embed="rId3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呼</a:t>
            </a:r>
            <a:r>
              <a:rPr lang="zh-TW" altLang="en-US" b="1" dirty="0" smtClean="0">
                <a:latin typeface="Times New Roman" charset="0"/>
                <a:ea typeface="標楷體" pitchFamily="65" charset="-120"/>
                <a:cs typeface="Times New Roman" charset="0"/>
              </a:rPr>
              <a:t>叫父類別的建構式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(2/2)</a:t>
            </a:r>
            <a:endParaRPr lang="en-US" altLang="zh-TW" b="1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8196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203575" y="6452443"/>
            <a:ext cx="2967038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mtClean="0">
                <a:latin typeface="Courier New" panose="02070309020205020404" pitchFamily="49" charset="0"/>
              </a:rPr>
              <a:t>NTUT MMS LAB</a:t>
            </a:r>
          </a:p>
        </p:txBody>
      </p:sp>
      <p:sp>
        <p:nvSpPr>
          <p:cNvPr id="8197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948488" y="6337126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15A218-8849-426D-85BF-F7B43E5139FC}" type="slidenum">
              <a:rPr lang="en-US" altLang="zh-TW">
                <a:latin typeface="Courier New" panose="02070309020205020404" pitchFamily="49" charset="0"/>
              </a:rPr>
              <a:pPr eaLnBrk="1" hangingPunct="1"/>
              <a:t>7</a:t>
            </a:fld>
            <a:endParaRPr lang="en-US" altLang="zh-TW">
              <a:latin typeface="Courier New" panose="02070309020205020404" pitchFamily="49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7" y="1700808"/>
            <a:ext cx="4400424" cy="4655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008" y="1940326"/>
            <a:ext cx="3876675" cy="3752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流程圖: 結束點 12"/>
          <p:cNvSpPr/>
          <p:nvPr/>
        </p:nvSpPr>
        <p:spPr bwMode="auto">
          <a:xfrm>
            <a:off x="375855" y="1383131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9687" y="1340768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流程圖: 結束點 15"/>
          <p:cNvSpPr/>
          <p:nvPr/>
        </p:nvSpPr>
        <p:spPr bwMode="auto">
          <a:xfrm>
            <a:off x="5104917" y="1610698"/>
            <a:ext cx="840817" cy="300238"/>
          </a:xfrm>
          <a:prstGeom prst="flowChartTerminator">
            <a:avLst/>
          </a:prstGeom>
          <a:solidFill>
            <a:schemeClr val="bg1"/>
          </a:solidFill>
          <a:ln w="19050" cap="sq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58749" y="1568335"/>
            <a:ext cx="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直線圖說文字 1 18"/>
          <p:cNvSpPr/>
          <p:nvPr/>
        </p:nvSpPr>
        <p:spPr bwMode="auto">
          <a:xfrm>
            <a:off x="7524327" y="2337241"/>
            <a:ext cx="1427748" cy="582414"/>
          </a:xfrm>
          <a:prstGeom prst="borderCallout1">
            <a:avLst>
              <a:gd name="adj1" fmla="val 274284"/>
              <a:gd name="adj2" fmla="val -78598"/>
              <a:gd name="adj3" fmla="val 103017"/>
              <a:gd name="adj4" fmla="val 29562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524327" y="2334880"/>
            <a:ext cx="1427747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呼叫父類別雙參數的建構式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直線圖說文字 1 20"/>
          <p:cNvSpPr/>
          <p:nvPr/>
        </p:nvSpPr>
        <p:spPr bwMode="auto">
          <a:xfrm>
            <a:off x="3059832" y="2629628"/>
            <a:ext cx="1427748" cy="582414"/>
          </a:xfrm>
          <a:prstGeom prst="borderCallout1">
            <a:avLst>
              <a:gd name="adj1" fmla="val 132235"/>
              <a:gd name="adj2" fmla="val 39580"/>
              <a:gd name="adj3" fmla="val 104886"/>
              <a:gd name="adj4" fmla="val 47098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59832" y="2627267"/>
            <a:ext cx="1427747" cy="58477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被子類別呼叫到的建構式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流程圖: 程序 22"/>
          <p:cNvSpPr/>
          <p:nvPr/>
        </p:nvSpPr>
        <p:spPr bwMode="auto">
          <a:xfrm>
            <a:off x="796261" y="3404249"/>
            <a:ext cx="3999699" cy="918399"/>
          </a:xfrm>
          <a:prstGeom prst="flowChartProcess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90550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保護成員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(1/3)</a:t>
            </a: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成員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(member)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指的是一個類別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(class)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內部的「欄位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(field)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」和「方法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(method)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」。如果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「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父類別裡面的成員原本就是私有成員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(private member)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，則子類別將無法存取到這些私有類別的資料</a:t>
            </a:r>
            <a:r>
              <a:rPr lang="zh-TW" altLang="en-US" sz="2000" dirty="0">
                <a:latin typeface="Times New Roman" charset="0"/>
                <a:ea typeface="標楷體" pitchFamily="65" charset="-120"/>
                <a:cs typeface="Times New Roman" charset="0"/>
              </a:rPr>
              <a:t>」，所以在父類別裡面，對於成員改用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保護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成員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protected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)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  <a:latin typeface="Times New Roman" charset="0"/>
                <a:ea typeface="標楷體" pitchFamily="65" charset="-120"/>
                <a:cs typeface="Times New Roman" charset="0"/>
              </a:rPr>
              <a:t>子類別將可以存取父類別內部保護成員的資料</a:t>
            </a:r>
            <a:r>
              <a:rPr lang="zh-TW" altLang="en-US" sz="2000" dirty="0" smtClean="0">
                <a:latin typeface="Times New Roman" charset="0"/>
                <a:ea typeface="標楷體" pitchFamily="65" charset="-120"/>
                <a:cs typeface="Times New Roman" charset="0"/>
              </a:rPr>
              <a:t>。</a:t>
            </a: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lnSpc>
                <a:spcPts val="3360"/>
              </a:lnSpc>
              <a:buFontTx/>
              <a:buNone/>
              <a:defRPr/>
            </a:pPr>
            <a:endParaRPr lang="en-US" altLang="zh-TW" sz="2400" b="1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>
              <a:lnSpc>
                <a:spcPts val="288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私有</a:t>
            </a:r>
            <a:r>
              <a:rPr lang="zh-TW" altLang="en-US" sz="2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成員 </a:t>
            </a:r>
            <a:r>
              <a:rPr lang="en-US" altLang="zh-TW" sz="2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(private</a:t>
            </a:r>
            <a:r>
              <a:rPr lang="zh-TW" altLang="en-US" sz="2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member)</a:t>
            </a:r>
            <a:endParaRPr lang="en-US" altLang="zh-TW" sz="24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lnSpc>
                <a:spcPts val="2880"/>
              </a:lnSpc>
              <a:buFontTx/>
              <a:buNone/>
              <a:defRPr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私有成員不能被同一類別以外的其他程式存取，因此如果父類別裏面的成員原本就是私有成員，則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子類別將無法存取到這些私有類別的資料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lnSpc>
                <a:spcPts val="2880"/>
              </a:lnSpc>
              <a:buFontTx/>
              <a:buNone/>
              <a:defRPr/>
            </a:pP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>
              <a:lnSpc>
                <a:spcPts val="2880"/>
              </a:lnSpc>
              <a:buFont typeface="Wingdings" panose="05000000000000000000" pitchFamily="2" charset="2"/>
              <a:buChar char="ü"/>
              <a:defRPr/>
            </a:pPr>
            <a:r>
              <a:rPr lang="zh-TW" altLang="en-US" sz="2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保護</a:t>
            </a:r>
            <a:r>
              <a:rPr lang="zh-TW" altLang="en-US" sz="2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成員 </a:t>
            </a:r>
            <a:r>
              <a:rPr lang="en-US" altLang="zh-TW" sz="2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protected member)</a:t>
            </a:r>
            <a:endParaRPr lang="en-US" altLang="zh-TW" sz="24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lnSpc>
                <a:spcPts val="2880"/>
              </a:lnSpc>
              <a:buFontTx/>
              <a:buNone/>
              <a:defRPr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父類別內部的成員一旦設定為「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protected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」，其性質和私有成員有所不同，也就是說：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子類別可以存取父類別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內部保護成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員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的資料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9EB1DB-2950-4DA2-9FEB-A890C21EF0B3}" type="slidenum">
              <a:rPr lang="en-US" altLang="zh-TW">
                <a:latin typeface="Courier New" panose="02070309020205020404" pitchFamily="49" charset="0"/>
              </a:rPr>
              <a:pPr eaLnBrk="1" hangingPunct="1"/>
              <a:t>8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繼承</a:t>
            </a:r>
            <a:endParaRPr lang="zh-TW" altLang="en-US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905500"/>
          </a:xfrm>
        </p:spPr>
        <p:txBody>
          <a:bodyPr/>
          <a:lstStyle/>
          <a:p>
            <a:pPr algn="just">
              <a:lnSpc>
                <a:spcPts val="3360"/>
              </a:lnSpc>
              <a:buBlip>
                <a:blip r:embed="rId2"/>
              </a:buBlip>
              <a:defRPr/>
            </a:pP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保護成員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(2/3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</a:t>
            </a:r>
            <a:endParaRPr lang="en-US" altLang="zh-TW" sz="2400" b="1" dirty="0" smtClean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 smtClean="0">
              <a:latin typeface="Times New Roman" charset="0"/>
              <a:ea typeface="標楷體" pitchFamily="65" charset="-120"/>
              <a:cs typeface="Times New Roman" charset="0"/>
            </a:endParaRPr>
          </a:p>
          <a:p>
            <a:pPr marL="0" indent="0" algn="just">
              <a:buFontTx/>
              <a:buNone/>
              <a:defRPr/>
            </a:pPr>
            <a:endParaRPr lang="en-US" altLang="zh-TW" sz="2000" dirty="0">
              <a:latin typeface="Times New Roman" charset="0"/>
              <a:ea typeface="標楷體" pitchFamily="65" charset="-120"/>
              <a:cs typeface="Times New Roman" charset="0"/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948488" y="6337126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9EB1DB-2950-4DA2-9FEB-A890C21EF0B3}" type="slidenum">
              <a:rPr lang="en-US" altLang="zh-TW">
                <a:latin typeface="Courier New" panose="02070309020205020404" pitchFamily="49" charset="0"/>
              </a:rPr>
              <a:pPr eaLnBrk="1" hangingPunct="1"/>
              <a:t>9</a:t>
            </a:fld>
            <a:endParaRPr lang="en-US" altLang="zh-TW" dirty="0">
              <a:latin typeface="Courier New" panose="020703090202050204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3849"/>
            <a:ext cx="3616602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711287"/>
            <a:ext cx="2758854" cy="2512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向右箭號 19"/>
          <p:cNvSpPr/>
          <p:nvPr/>
        </p:nvSpPr>
        <p:spPr bwMode="auto">
          <a:xfrm>
            <a:off x="4658088" y="3789040"/>
            <a:ext cx="432048" cy="379579"/>
          </a:xfrm>
          <a:prstGeom prst="rightArrow">
            <a:avLst/>
          </a:prstGeom>
          <a:solidFill>
            <a:srgbClr val="FF0000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直線圖說文字 1 20"/>
          <p:cNvSpPr/>
          <p:nvPr/>
        </p:nvSpPr>
        <p:spPr bwMode="auto">
          <a:xfrm>
            <a:off x="6932107" y="4716670"/>
            <a:ext cx="1016322" cy="338554"/>
          </a:xfrm>
          <a:prstGeom prst="borderCallout1">
            <a:avLst>
              <a:gd name="adj1" fmla="val -74196"/>
              <a:gd name="adj2" fmla="val 5508"/>
              <a:gd name="adj3" fmla="val -3192"/>
              <a:gd name="adj4" fmla="val 16805"/>
            </a:avLst>
          </a:prstGeom>
          <a:solidFill>
            <a:srgbClr val="FFFFFF"/>
          </a:solidFill>
          <a:ln w="317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948488" y="4716101"/>
            <a:ext cx="999940" cy="33855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endParaRPr lang="zh-TW" altLang="en-US" sz="16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31751" y="6345710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此頁範例接續下一頁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4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MS Lab-1">
  <a:themeElements>
    <a:clrScheme name="MMS Lab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MS Lab-1">
      <a:majorFont>
        <a:latin typeface="Comic Sans MS"/>
        <a:ea typeface="新細明體"/>
        <a:cs typeface=""/>
      </a:majorFont>
      <a:minorFont>
        <a:latin typeface="Comic Sans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sq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sq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MS Lab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S Lab-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S Lab-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25421</TotalTime>
  <Words>2941</Words>
  <Application>Microsoft Office PowerPoint</Application>
  <PresentationFormat>如螢幕大小 (4:3)</PresentationFormat>
  <Paragraphs>625</Paragraphs>
  <Slides>45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6" baseType="lpstr">
      <vt:lpstr>華康儷中黑</vt:lpstr>
      <vt:lpstr>新細明體</vt:lpstr>
      <vt:lpstr>標楷體</vt:lpstr>
      <vt:lpstr>Arial</vt:lpstr>
      <vt:lpstr>Comic Sans MS</vt:lpstr>
      <vt:lpstr>Courier New</vt:lpstr>
      <vt:lpstr>Franklin Gothic Medium</vt:lpstr>
      <vt:lpstr>Times New Roman</vt:lpstr>
      <vt:lpstr>Wingdings</vt:lpstr>
      <vt:lpstr>MMS Lab-1</vt:lpstr>
      <vt:lpstr>PhotoImpact</vt:lpstr>
      <vt:lpstr>CHAPTER 4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4.1 繼承</vt:lpstr>
      <vt:lpstr>4.2 介面</vt:lpstr>
      <vt:lpstr>4.2 介面</vt:lpstr>
      <vt:lpstr>4.2 介面</vt:lpstr>
      <vt:lpstr>4.2 介面</vt:lpstr>
      <vt:lpstr>4.2 介面</vt:lpstr>
      <vt:lpstr>4.2 介面</vt:lpstr>
      <vt:lpstr>4.2 介面</vt:lpstr>
      <vt:lpstr>4.2 介面</vt:lpstr>
      <vt:lpstr>4.2 介面</vt:lpstr>
      <vt:lpstr>4.2 介面</vt:lpstr>
      <vt:lpstr>4.2 介面</vt:lpstr>
      <vt:lpstr>4.2 介面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Huang</dc:creator>
  <cp:lastModifiedBy>Huang</cp:lastModifiedBy>
  <cp:revision>1855</cp:revision>
  <cp:lastPrinted>2013-09-01T09:05:24Z</cp:lastPrinted>
  <dcterms:created xsi:type="dcterms:W3CDTF">2009-09-05T05:37:07Z</dcterms:created>
  <dcterms:modified xsi:type="dcterms:W3CDTF">2015-11-03T09:09:23Z</dcterms:modified>
</cp:coreProperties>
</file>