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85" r:id="rId6"/>
    <p:sldId id="261" r:id="rId7"/>
    <p:sldId id="286" r:id="rId8"/>
    <p:sldId id="262" r:id="rId9"/>
    <p:sldId id="263" r:id="rId10"/>
    <p:sldId id="264" r:id="rId11"/>
    <p:sldId id="287" r:id="rId12"/>
    <p:sldId id="26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1" r:id="rId24"/>
    <p:sldId id="280" r:id="rId25"/>
  </p:sldIdLst>
  <p:sldSz cx="9144000" cy="5143500" type="screen16x9"/>
  <p:notesSz cx="6858000" cy="9144000"/>
  <p:embeddedFontLst>
    <p:embeddedFont>
      <p:font typeface="Oswald" charset="0"/>
      <p:regular r:id="rId27"/>
      <p:bold r:id="rId28"/>
    </p:embeddedFont>
    <p:embeddedFont>
      <p:font typeface="Source Sans Pr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55297A8-B360-43A0-82F4-76EB52E1C73B}">
  <a:tblStyle styleId="{155297A8-B360-43A0-82F4-76EB52E1C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LINEAR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50"/>
            <a:ext cx="6787299" cy="513341"/>
          </a:xfrm>
        </p:spPr>
        <p:txBody>
          <a:bodyPr/>
          <a:lstStyle/>
          <a:p>
            <a:r>
              <a:rPr lang="en-US" sz="3200" dirty="0"/>
              <a:t>Coefficient Equations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71550"/>
            <a:ext cx="6096000" cy="203835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Prediction equation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Sample slope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Sample Y - intercept</a:t>
            </a:r>
          </a:p>
          <a:p>
            <a:endParaRPr lang="en-US" sz="2400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810000" y="1047750"/>
          <a:ext cx="1780619" cy="439918"/>
        </p:xfrm>
        <a:graphic>
          <a:graphicData uri="http://schemas.openxmlformats.org/presentationml/2006/ole">
            <p:oleObj spid="_x0000_s3074" name="Equation" r:id="rId4" imgW="2158920" imgH="53316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993796" y="2114550"/>
          <a:ext cx="3330804" cy="826155"/>
        </p:xfrm>
        <a:graphic>
          <a:graphicData uri="http://schemas.openxmlformats.org/presentationml/2006/ole">
            <p:oleObj spid="_x0000_s3075" name="Equation" r:id="rId5" imgW="4813200" imgH="1193760" progId="Equation.3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733800" y="3638550"/>
          <a:ext cx="1738722" cy="439918"/>
        </p:xfrm>
        <a:graphic>
          <a:graphicData uri="http://schemas.openxmlformats.org/presentationml/2006/ole">
            <p:oleObj spid="_x0000_s3076" name="Equation" r:id="rId6" imgW="21081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133600" y="3031150"/>
            <a:ext cx="5486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Implementation With R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rgbClr val="3C78D8"/>
                </a:solidFill>
              </a:rPr>
              <a:t>4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742950"/>
            <a:ext cx="4800600" cy="3496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381000" y="209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1: Import the Dataset.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42875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dataset=read.csv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("ToyotaCorolla.csv")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42950"/>
            <a:ext cx="4800600" cy="3496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381000" y="209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2: Data Preprocessing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142875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There is no missing values in the dataset.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Change the Qualitative variable into factors.</a:t>
            </a:r>
          </a:p>
          <a:p>
            <a:pPr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dataset$FuelType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=factor(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dataset$FuelType,levels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=c("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CNG","Diesel","Petrol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"),labels=c(0,1,2))</a:t>
            </a:r>
          </a:p>
          <a:p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514350"/>
            <a:ext cx="3276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5867400" y="0"/>
            <a:ext cx="2362200" cy="11239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32819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Qualitative Variable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3: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Exploratory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142875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ggplot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dataset,aes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(y=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Price,x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=Age))+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geom_point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800" dirty="0"/>
          </a:p>
        </p:txBody>
      </p:sp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191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24600" y="142875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ggplot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dataset,aes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(y=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Price,x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=KM))+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geom_point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en-US" sz="1800" dirty="0"/>
          </a:p>
        </p:txBody>
      </p:sp>
      <p:pic>
        <p:nvPicPr>
          <p:cNvPr id="5" name="Picture 4" descr="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43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24600" y="142875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ggplot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dataset,aes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(y=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Price,x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=HP))+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geom_point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 descr="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905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24600" y="142875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dataset=read.csv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("ToyotaCorolla.csv")</a:t>
            </a:r>
          </a:p>
          <a:p>
            <a:endParaRPr lang="en-US" sz="1800" dirty="0"/>
          </a:p>
        </p:txBody>
      </p:sp>
      <p:pic>
        <p:nvPicPr>
          <p:cNvPr id="5" name="Picture 4" descr="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43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48400" y="142875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qqnorm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dataset$Price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qqline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dataset$Price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43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48400" y="142875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qqplot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dataset$Age,dataset$Price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 descr="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4350"/>
            <a:ext cx="43338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Agenda</a:t>
            </a:r>
            <a:endParaRPr sz="5400"/>
          </a:p>
        </p:txBody>
      </p:sp>
      <p:sp>
        <p:nvSpPr>
          <p:cNvPr id="470" name="Google Shape;470;p14"/>
          <p:cNvSpPr txBox="1"/>
          <p:nvPr/>
        </p:nvSpPr>
        <p:spPr>
          <a:xfrm>
            <a:off x="381000" y="1352550"/>
            <a:ext cx="6172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What is Regression Model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Types of Regression Model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What is Linear Regression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Implementation with R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endParaRPr sz="2800">
              <a:solidFill>
                <a:srgbClr val="28324A"/>
              </a:solidFill>
              <a:latin typeface="Times New Roman" pitchFamily="18" charset="0"/>
              <a:ea typeface="Source Sans Pro"/>
              <a:cs typeface="Times New Roman" pitchFamily="18" charset="0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4: Divide the data into Training data and Test Data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89535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split=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sample.split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dataset$Price,SplitRatio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0.8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=subset(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dataset,split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==TRUE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=subset(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dataset,split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==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42950"/>
            <a:ext cx="5181600" cy="1915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52750"/>
            <a:ext cx="5181600" cy="1905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715000" y="666750"/>
            <a:ext cx="1676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67150"/>
            <a:ext cx="1676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71550"/>
            <a:ext cx="8839200" cy="167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381000" y="2095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5: Now apply the linear Regression model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310515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regressor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=lm(formula = Price ~ .,data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6: Now apply the model on Test dataset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1352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y_pred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=predict(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regressor,newdata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895350"/>
            <a:ext cx="6109949" cy="3352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907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>
                <a:solidFill>
                  <a:srgbClr val="FFFFFF"/>
                </a:solidFill>
              </a:rPr>
              <a:t>82.4 %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1000" y="2095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7: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Test the Accuracy of the model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943350"/>
            <a:ext cx="716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cor.test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y_pred,test_set$Price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3106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Regression Model ?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609600" y="1885950"/>
            <a:ext cx="8077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i="0" dirty="0" smtClean="0">
                <a:solidFill>
                  <a:schemeClr val="tx1"/>
                </a:solidFill>
              </a:rPr>
              <a:t>Relationship between one dependent variable and explanatory variable(s)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i="0" dirty="0" smtClean="0">
                <a:solidFill>
                  <a:schemeClr val="tx1"/>
                </a:solidFill>
              </a:rPr>
              <a:t>Use equation to set up relationship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i="0" dirty="0" smtClean="0">
                <a:solidFill>
                  <a:schemeClr val="tx1"/>
                </a:solidFill>
              </a:rPr>
              <a:t>Numerical Dependent (Response) Variable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i="0" dirty="0" smtClean="0">
                <a:solidFill>
                  <a:schemeClr val="tx1"/>
                </a:solidFill>
              </a:rPr>
              <a:t>1 or More Numerical or Categorical Independent (Explanatory) Variables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i="0" dirty="0" smtClean="0">
                <a:solidFill>
                  <a:schemeClr val="tx1"/>
                </a:solidFill>
              </a:rPr>
              <a:t>Used Mainly for Prediction &amp; Estimation</a:t>
            </a:r>
          </a:p>
          <a:p>
            <a:pPr marL="0" indent="0" algn="just">
              <a:buFont typeface="Wingdings" pitchFamily="2" charset="2"/>
              <a:buChar char="q"/>
            </a:pPr>
            <a:endParaRPr sz="2400" i="0">
              <a:solidFill>
                <a:schemeClr val="tx1"/>
              </a:solidFill>
            </a:endParaRP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133600" y="3031150"/>
            <a:ext cx="5486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Types of Regression Model ?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/>
          <p:cNvSpPr>
            <a:spLocks/>
          </p:cNvSpPr>
          <p:nvPr/>
        </p:nvSpPr>
        <p:spPr bwMode="auto">
          <a:xfrm>
            <a:off x="2513013" y="1595438"/>
            <a:ext cx="1978025" cy="365125"/>
          </a:xfrm>
          <a:custGeom>
            <a:avLst/>
            <a:gdLst/>
            <a:ahLst/>
            <a:cxnLst>
              <a:cxn ang="0">
                <a:pos x="0" y="229"/>
              </a:cxn>
              <a:cxn ang="0">
                <a:pos x="0" y="141"/>
              </a:cxn>
              <a:cxn ang="0">
                <a:pos x="1245" y="141"/>
              </a:cxn>
              <a:cxn ang="0">
                <a:pos x="1245" y="0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10" name="Freeform 3"/>
          <p:cNvSpPr>
            <a:spLocks/>
          </p:cNvSpPr>
          <p:nvPr/>
        </p:nvSpPr>
        <p:spPr bwMode="auto">
          <a:xfrm>
            <a:off x="1417638" y="3103563"/>
            <a:ext cx="1096962" cy="365125"/>
          </a:xfrm>
          <a:custGeom>
            <a:avLst/>
            <a:gdLst/>
            <a:ahLst/>
            <a:cxnLst>
              <a:cxn ang="0">
                <a:pos x="690" y="0"/>
              </a:cxn>
              <a:cxn ang="0">
                <a:pos x="690" y="139"/>
              </a:cxn>
              <a:cxn ang="0">
                <a:pos x="0" y="139"/>
              </a:cxn>
              <a:cxn ang="0">
                <a:pos x="0" y="229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663575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Types of </a:t>
            </a:r>
            <a:br>
              <a:rPr lang="en-US" dirty="0"/>
            </a:br>
            <a:r>
              <a:rPr lang="en-US" dirty="0"/>
              <a:t>Regression Models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3486150" y="796925"/>
            <a:ext cx="2008188" cy="800100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1264" y="503"/>
              </a:cxn>
              <a:cxn ang="0">
                <a:pos x="1264" y="0"/>
              </a:cxn>
              <a:cxn ang="0">
                <a:pos x="0" y="0"/>
              </a:cxn>
              <a:cxn ang="0">
                <a:pos x="0" y="503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67113" y="788988"/>
            <a:ext cx="158056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875088" y="1152525"/>
            <a:ext cx="1065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915988" y="3609975"/>
            <a:ext cx="1004887" cy="638175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632" y="631"/>
              </a:cxn>
              <a:cxn ang="0">
                <a:pos x="632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76615" y="3714750"/>
            <a:ext cx="9521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05150" y="3609975"/>
            <a:ext cx="1006475" cy="714375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633" y="631"/>
              </a:cxn>
              <a:cxn ang="0">
                <a:pos x="633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200400" y="3638550"/>
            <a:ext cx="76784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124200" y="3943350"/>
            <a:ext cx="9521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2513013" y="3103563"/>
            <a:ext cx="1096962" cy="365125"/>
          </a:xfrm>
          <a:custGeom>
            <a:avLst/>
            <a:gdLst/>
            <a:ahLst/>
            <a:cxnLst>
              <a:cxn ang="0">
                <a:pos x="690" y="229"/>
              </a:cxn>
              <a:cxn ang="0">
                <a:pos x="690" y="139"/>
              </a:cxn>
              <a:cxn ang="0">
                <a:pos x="0" y="139"/>
              </a:cxn>
              <a:cxn ang="0">
                <a:pos x="0" y="0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3525838" y="3449638"/>
            <a:ext cx="152400" cy="1524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95"/>
              </a:cxn>
              <a:cxn ang="0">
                <a:pos x="0" y="0"/>
              </a:cxn>
              <a:cxn ang="0">
                <a:pos x="95" y="0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1336675" y="3449638"/>
            <a:ext cx="152400" cy="1524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8" y="95"/>
              </a:cxn>
              <a:cxn ang="0">
                <a:pos x="0" y="0"/>
              </a:cxn>
              <a:cxn ang="0">
                <a:pos x="95" y="0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4489450" y="1595438"/>
            <a:ext cx="2130425" cy="365125"/>
          </a:xfrm>
          <a:custGeom>
            <a:avLst/>
            <a:gdLst/>
            <a:ahLst/>
            <a:cxnLst>
              <a:cxn ang="0">
                <a:pos x="1341" y="229"/>
              </a:cxn>
              <a:cxn ang="0">
                <a:pos x="1341" y="141"/>
              </a:cxn>
              <a:cxn ang="0">
                <a:pos x="0" y="141"/>
              </a:cxn>
              <a:cxn ang="0">
                <a:pos x="0" y="0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6535738" y="1941513"/>
            <a:ext cx="153987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49" y="95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430463" y="1941513"/>
            <a:ext cx="153987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49" y="95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5522913" y="3103563"/>
            <a:ext cx="1096962" cy="365125"/>
          </a:xfrm>
          <a:custGeom>
            <a:avLst/>
            <a:gdLst/>
            <a:ahLst/>
            <a:cxnLst>
              <a:cxn ang="0">
                <a:pos x="0" y="229"/>
              </a:cxn>
              <a:cxn ang="0">
                <a:pos x="0" y="139"/>
              </a:cxn>
              <a:cxn ang="0">
                <a:pos x="690" y="139"/>
              </a:cxn>
              <a:cxn ang="0">
                <a:pos x="690" y="0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5441950" y="3449638"/>
            <a:ext cx="152400" cy="1524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8" y="95"/>
              </a:cxn>
              <a:cxn ang="0">
                <a:pos x="0" y="0"/>
              </a:cxn>
              <a:cxn ang="0">
                <a:pos x="95" y="0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1828800" y="2101850"/>
            <a:ext cx="1370013" cy="1003300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862" y="631"/>
              </a:cxn>
              <a:cxn ang="0">
                <a:pos x="862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1922463" y="2374900"/>
            <a:ext cx="102271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5934075" y="2101850"/>
            <a:ext cx="1370013" cy="1003300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862" y="631"/>
              </a:cxn>
              <a:cxn ang="0">
                <a:pos x="862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5953125" y="2365375"/>
            <a:ext cx="11493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5021263" y="3609975"/>
            <a:ext cx="1004887" cy="638175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632" y="631"/>
              </a:cxn>
              <a:cxn ang="0">
                <a:pos x="632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5029200" y="3714750"/>
            <a:ext cx="9521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7200900" y="3608388"/>
            <a:ext cx="1006475" cy="715962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633" y="631"/>
              </a:cxn>
              <a:cxn ang="0">
                <a:pos x="633" y="0"/>
              </a:cxn>
              <a:cxn ang="0">
                <a:pos x="0" y="0"/>
              </a:cxn>
              <a:cxn ang="0">
                <a:pos x="0" y="631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7315200" y="3638550"/>
            <a:ext cx="76784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7239000" y="3926805"/>
            <a:ext cx="9521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6608763" y="3101975"/>
            <a:ext cx="1096962" cy="365125"/>
          </a:xfrm>
          <a:custGeom>
            <a:avLst/>
            <a:gdLst/>
            <a:ahLst/>
            <a:cxnLst>
              <a:cxn ang="0">
                <a:pos x="690" y="229"/>
              </a:cxn>
              <a:cxn ang="0">
                <a:pos x="690" y="139"/>
              </a:cxn>
              <a:cxn ang="0">
                <a:pos x="0" y="139"/>
              </a:cxn>
              <a:cxn ang="0">
                <a:pos x="0" y="0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>
            <a:off x="7621588" y="3448050"/>
            <a:ext cx="152400" cy="1524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95"/>
              </a:cxn>
              <a:cxn ang="0">
                <a:pos x="0" y="0"/>
              </a:cxn>
              <a:cxn ang="0">
                <a:pos x="95" y="0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133600" y="3031150"/>
            <a:ext cx="5486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Linear Regression ?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763588" y="2909654"/>
            <a:ext cx="2208212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Dependent (Response) Variable</a:t>
            </a:r>
            <a:b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CD+ c.)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173054"/>
            <a:ext cx="2943225" cy="581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5029200" y="2949341"/>
            <a:ext cx="373380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  <a:b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Years s. serocon.)</a:t>
            </a: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4221163" y="937979"/>
            <a:ext cx="179705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1449388" y="937979"/>
            <a:ext cx="22066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6326188" y="937979"/>
            <a:ext cx="159226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 flipV="1">
            <a:off x="2514600" y="2630254"/>
            <a:ext cx="6096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 flipH="1" flipV="1">
            <a:off x="5148580" y="2554054"/>
            <a:ext cx="45719" cy="4651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3359150" y="1723790"/>
            <a:ext cx="450850" cy="6016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4730750" y="1723790"/>
            <a:ext cx="69850" cy="6016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 flipH="1">
            <a:off x="5943600" y="1723790"/>
            <a:ext cx="463550" cy="601664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8600" y="28128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Relationship Between Variables Is a Linear Function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361950"/>
          <a:ext cx="7010400" cy="3962400"/>
        </p:xfrm>
        <a:graphic>
          <a:graphicData uri="http://schemas.openxmlformats.org/presentationml/2006/ole">
            <p:oleObj spid="_x0000_s2050" name="VISIO" r:id="rId4" imgW="3993840" imgH="2073240" progId="Visio.Drawing.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PresentationFormat>On-screen Show (16:9)</PresentationFormat>
  <Paragraphs>106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Oswald</vt:lpstr>
      <vt:lpstr>Times New Roman</vt:lpstr>
      <vt:lpstr>Source Sans Pro</vt:lpstr>
      <vt:lpstr>Wingdings</vt:lpstr>
      <vt:lpstr>Quince template</vt:lpstr>
      <vt:lpstr>VISIO</vt:lpstr>
      <vt:lpstr>MathType 5.0 Equation</vt:lpstr>
      <vt:lpstr>Microsoft Equation 3.0</vt:lpstr>
      <vt:lpstr>LINEAR REGRESSION</vt:lpstr>
      <vt:lpstr>Agenda</vt:lpstr>
      <vt:lpstr>What is Regression Model ?</vt:lpstr>
      <vt:lpstr>Slide 4</vt:lpstr>
      <vt:lpstr>Types of Regression Model ?</vt:lpstr>
      <vt:lpstr>Types of  Regression Models</vt:lpstr>
      <vt:lpstr>What is Linear Regression ?</vt:lpstr>
      <vt:lpstr>Slide 8</vt:lpstr>
      <vt:lpstr>Slide 9</vt:lpstr>
      <vt:lpstr>Coefficient Equations</vt:lpstr>
      <vt:lpstr>Implementation With R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82.4 %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Himanshu</dc:creator>
  <cp:lastModifiedBy>Himanshu</cp:lastModifiedBy>
  <cp:revision>1</cp:revision>
  <dcterms:modified xsi:type="dcterms:W3CDTF">2019-03-09T21:12:04Z</dcterms:modified>
</cp:coreProperties>
</file>