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85" r:id="rId6"/>
    <p:sldId id="296" r:id="rId7"/>
    <p:sldId id="297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5143500" type="screen16x9"/>
  <p:notesSz cx="6858000" cy="9144000"/>
  <p:embeddedFontLst>
    <p:embeddedFont>
      <p:font typeface="Oswald" charset="0"/>
      <p:regular r:id="rId19"/>
      <p:bold r:id="rId20"/>
    </p:embeddedFont>
    <p:embeddedFont>
      <p:font typeface="Source Sans Pro" charset="0"/>
      <p:regular r:id="rId21"/>
      <p:bold r:id="rId22"/>
      <p:italic r:id="rId23"/>
      <p:boldItalic r:id="rId24"/>
    </p:embeddedFont>
    <p:embeddedFont>
      <p:font typeface="Georgia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55297A8-B360-43A0-82F4-76EB52E1C73B}">
  <a:tblStyle styleId="{155297A8-B360-43A0-82F4-76EB52E1C7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All graph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590800" y="3363425"/>
            <a:ext cx="58674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095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2: Data 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42875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dataset = dataset[3:5] </a:t>
            </a:r>
          </a:p>
          <a:p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dataset$Purchased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= factor(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dataset$Purchased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, levels = c(0, 1))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66750"/>
            <a:ext cx="5334000" cy="365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0955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3: Splitting the dataset into the Training set and Test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971550"/>
            <a:ext cx="266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split =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sample.split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dataset$Purchased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SplitRatio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= 0.75)</a:t>
            </a: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training_set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= subset(dataset, split == TRUE)</a:t>
            </a: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test_set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= subset(dataset, split == FALSE)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42950"/>
            <a:ext cx="2943225" cy="1323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581400" y="971550"/>
            <a:ext cx="2209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Fig. Training Dataset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419350"/>
            <a:ext cx="2971800" cy="1295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3581400" y="2495550"/>
            <a:ext cx="2209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Fig. Test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0955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4: Feature Scaling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97155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training_set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[-3] = scale(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training_set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[-3])</a:t>
            </a: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test_set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[-3] = scale(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test_set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[-3])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19150"/>
            <a:ext cx="3095625" cy="13049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3810000" y="971550"/>
            <a:ext cx="2209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Fig. Training Dataset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2644973"/>
            <a:ext cx="2209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Fig. Test Dataset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419350"/>
            <a:ext cx="3143250" cy="1343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0955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5: Fitting Logistic Regression to the Training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25755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classifier =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glm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(formula = Purchased ~ .,  family = binomial, data =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training_set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US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42950"/>
            <a:ext cx="6781800" cy="19105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0955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6: Predicting the Test set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25755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prob_pred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= predict(classifier, type = 'response',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newdata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test_set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[-3])</a:t>
            </a:r>
          </a:p>
          <a:p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y_pred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ifelse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prob_pred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&gt; 0.5, 1, 0)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66750"/>
            <a:ext cx="3810000" cy="22111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1" y="666750"/>
            <a:ext cx="3962400" cy="2209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371600" y="3162300"/>
            <a:ext cx="2209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Fig. values of </a:t>
            </a:r>
            <a:r>
              <a:rPr lang="en-US" dirty="0" err="1" smtClean="0"/>
              <a:t>prob_pred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178373"/>
            <a:ext cx="2209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Fig. values of </a:t>
            </a:r>
            <a:r>
              <a:rPr lang="en-US" dirty="0" err="1" smtClean="0"/>
              <a:t>y_pred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ctrTitle" idx="4294967295"/>
          </p:nvPr>
        </p:nvSpPr>
        <p:spPr>
          <a:xfrm>
            <a:off x="1371600" y="21907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 smtClean="0">
                <a:solidFill>
                  <a:srgbClr val="FFFFFF"/>
                </a:solidFill>
              </a:rPr>
              <a:t>81.0 %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69" name="Google Shape;669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81000" y="20955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7: Making the Confusion Matrix and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943350"/>
            <a:ext cx="7162800" cy="120032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cm = table(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test_set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[, 3],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y_pred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 &gt; 0.5)</a:t>
            </a:r>
          </a:p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accuracy= (cm[1,1]+cm[2,2])/sum(cm)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52550"/>
            <a:ext cx="1527717" cy="914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2495550"/>
            <a:ext cx="2209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Fig. Confusion Matrix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9;p14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Agenda</a:t>
            </a:r>
            <a:endParaRPr sz="5400"/>
          </a:p>
        </p:txBody>
      </p:sp>
      <p:sp>
        <p:nvSpPr>
          <p:cNvPr id="10" name="Google Shape;470;p14"/>
          <p:cNvSpPr txBox="1"/>
          <p:nvPr/>
        </p:nvSpPr>
        <p:spPr>
          <a:xfrm>
            <a:off x="381000" y="1352550"/>
            <a:ext cx="6172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28324A"/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What is Logistic Regression ?</a:t>
            </a:r>
          </a:p>
          <a:p>
            <a:pPr marL="228600" lvl="0" indent="-228600"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28324A"/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Application of Logistic Regression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28324A"/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Implementation with R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</a:pPr>
            <a:endParaRPr sz="2800">
              <a:solidFill>
                <a:srgbClr val="28324A"/>
              </a:solidFill>
              <a:latin typeface="Times New Roman" pitchFamily="18" charset="0"/>
              <a:ea typeface="Source Sans Pro"/>
              <a:cs typeface="Times New Roman" pitchFamily="18" charset="0"/>
              <a:sym typeface="Source Sans Pro"/>
            </a:endParaRPr>
          </a:p>
        </p:txBody>
      </p:sp>
      <p:sp>
        <p:nvSpPr>
          <p:cNvPr id="11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752600" y="3031150"/>
            <a:ext cx="57713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Logistic Regression ?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819150"/>
            <a:ext cx="7696200" cy="1922100"/>
          </a:xfrm>
        </p:spPr>
        <p:txBody>
          <a:bodyPr/>
          <a:lstStyle/>
          <a:p>
            <a:pPr algn="just"/>
            <a:r>
              <a:rPr lang="en-US" spc="-55" dirty="0" smtClean="0">
                <a:latin typeface="Georgia"/>
                <a:cs typeface="Georgia"/>
              </a:rPr>
              <a:t>Logistic </a:t>
            </a:r>
            <a:r>
              <a:rPr lang="en-US" spc="-30" dirty="0" smtClean="0">
                <a:latin typeface="Georgia"/>
                <a:cs typeface="Georgia"/>
              </a:rPr>
              <a:t>regression is </a:t>
            </a:r>
            <a:r>
              <a:rPr lang="en-US" spc="-35" dirty="0" smtClean="0">
                <a:latin typeface="Georgia"/>
                <a:cs typeface="Georgia"/>
              </a:rPr>
              <a:t>used </a:t>
            </a:r>
            <a:r>
              <a:rPr lang="en-US" spc="-40" dirty="0" smtClean="0">
                <a:latin typeface="Georgia"/>
                <a:cs typeface="Georgia"/>
              </a:rPr>
              <a:t>to </a:t>
            </a:r>
            <a:r>
              <a:rPr lang="en-US" spc="-35" dirty="0" smtClean="0">
                <a:latin typeface="Georgia"/>
                <a:cs typeface="Georgia"/>
              </a:rPr>
              <a:t>analyze </a:t>
            </a:r>
            <a:r>
              <a:rPr lang="en-US" spc="-40" dirty="0" smtClean="0">
                <a:latin typeface="Georgia"/>
                <a:cs typeface="Georgia"/>
              </a:rPr>
              <a:t>relationships </a:t>
            </a:r>
            <a:r>
              <a:rPr lang="en-US" spc="-10" dirty="0" smtClean="0">
                <a:latin typeface="Georgia"/>
                <a:cs typeface="Georgia"/>
              </a:rPr>
              <a:t>between </a:t>
            </a:r>
            <a:r>
              <a:rPr lang="en-US" spc="-50" dirty="0" smtClean="0">
                <a:latin typeface="Georgia"/>
                <a:cs typeface="Georgia"/>
              </a:rPr>
              <a:t>a  dichotomous </a:t>
            </a:r>
            <a:r>
              <a:rPr lang="en-US" spc="-40" dirty="0" smtClean="0">
                <a:latin typeface="Georgia"/>
                <a:cs typeface="Georgia"/>
              </a:rPr>
              <a:t>dependent </a:t>
            </a:r>
            <a:r>
              <a:rPr lang="en-US" spc="-35" dirty="0" smtClean="0">
                <a:latin typeface="Georgia"/>
                <a:cs typeface="Georgia"/>
              </a:rPr>
              <a:t>variable </a:t>
            </a:r>
            <a:r>
              <a:rPr lang="en-US" spc="-70" dirty="0" smtClean="0">
                <a:latin typeface="Georgia"/>
                <a:cs typeface="Georgia"/>
              </a:rPr>
              <a:t>and </a:t>
            </a:r>
            <a:r>
              <a:rPr lang="en-US" spc="-50" dirty="0" smtClean="0">
                <a:latin typeface="Georgia"/>
                <a:cs typeface="Georgia"/>
              </a:rPr>
              <a:t>continue </a:t>
            </a:r>
            <a:r>
              <a:rPr lang="en-US" spc="-10" dirty="0" smtClean="0">
                <a:latin typeface="Georgia"/>
                <a:cs typeface="Georgia"/>
              </a:rPr>
              <a:t>or </a:t>
            </a:r>
            <a:r>
              <a:rPr lang="en-US" spc="-50" dirty="0" smtClean="0">
                <a:latin typeface="Georgia"/>
                <a:cs typeface="Georgia"/>
              </a:rPr>
              <a:t>dichotomous  </a:t>
            </a:r>
            <a:r>
              <a:rPr lang="en-US" spc="-45" dirty="0" smtClean="0">
                <a:latin typeface="Georgia"/>
                <a:cs typeface="Georgia"/>
              </a:rPr>
              <a:t>independent</a:t>
            </a:r>
            <a:r>
              <a:rPr lang="en-US" spc="-35" dirty="0" smtClean="0">
                <a:latin typeface="Georgia"/>
                <a:cs typeface="Georgia"/>
              </a:rPr>
              <a:t> </a:t>
            </a:r>
            <a:r>
              <a:rPr lang="en-US" spc="-50" dirty="0" smtClean="0">
                <a:latin typeface="Georgia"/>
                <a:cs typeface="Georgia"/>
              </a:rPr>
              <a:t>variables.</a:t>
            </a:r>
          </a:p>
          <a:p>
            <a:pPr algn="just">
              <a:buNone/>
            </a:pPr>
            <a:endParaRPr lang="en-US" spc="-50" dirty="0" smtClean="0">
              <a:latin typeface="Georgia"/>
              <a:cs typeface="Georgia"/>
            </a:endParaRPr>
          </a:p>
          <a:p>
            <a:pPr algn="just"/>
            <a:r>
              <a:rPr lang="en-US" spc="-55" dirty="0" smtClean="0">
                <a:latin typeface="Georgia"/>
                <a:cs typeface="Georgia"/>
              </a:rPr>
              <a:t>Logistic </a:t>
            </a:r>
            <a:r>
              <a:rPr lang="en-US" spc="-30" dirty="0" smtClean="0">
                <a:latin typeface="Georgia"/>
                <a:cs typeface="Georgia"/>
              </a:rPr>
              <a:t>regression </a:t>
            </a:r>
            <a:r>
              <a:rPr lang="en-US" spc="-50" dirty="0" smtClean="0">
                <a:latin typeface="Georgia"/>
                <a:cs typeface="Georgia"/>
              </a:rPr>
              <a:t>combines </a:t>
            </a:r>
            <a:r>
              <a:rPr lang="en-US" spc="-35" dirty="0" smtClean="0">
                <a:latin typeface="Georgia"/>
                <a:cs typeface="Georgia"/>
              </a:rPr>
              <a:t>the </a:t>
            </a:r>
            <a:r>
              <a:rPr lang="en-US" spc="-45" dirty="0" smtClean="0">
                <a:latin typeface="Georgia"/>
                <a:cs typeface="Georgia"/>
              </a:rPr>
              <a:t>independent </a:t>
            </a:r>
            <a:r>
              <a:rPr lang="en-US" spc="-35" dirty="0" smtClean="0">
                <a:latin typeface="Georgia"/>
                <a:cs typeface="Georgia"/>
              </a:rPr>
              <a:t>variables </a:t>
            </a:r>
            <a:r>
              <a:rPr lang="en-US" spc="-40" dirty="0" smtClean="0">
                <a:latin typeface="Georgia"/>
                <a:cs typeface="Georgia"/>
              </a:rPr>
              <a:t>to </a:t>
            </a:r>
            <a:r>
              <a:rPr lang="en-US" spc="-35" dirty="0" smtClean="0">
                <a:latin typeface="Georgia"/>
                <a:cs typeface="Georgia"/>
              </a:rPr>
              <a:t>estimate  the </a:t>
            </a:r>
            <a:r>
              <a:rPr lang="en-US" spc="-30" dirty="0" smtClean="0">
                <a:latin typeface="Georgia"/>
                <a:cs typeface="Georgia"/>
              </a:rPr>
              <a:t>probability </a:t>
            </a:r>
            <a:r>
              <a:rPr lang="en-US" spc="-40" dirty="0" smtClean="0">
                <a:latin typeface="Georgia"/>
                <a:cs typeface="Georgia"/>
              </a:rPr>
              <a:t>that </a:t>
            </a:r>
            <a:r>
              <a:rPr lang="en-US" spc="-45" dirty="0" smtClean="0">
                <a:latin typeface="Georgia"/>
                <a:cs typeface="Georgia"/>
              </a:rPr>
              <a:t>a </a:t>
            </a:r>
            <a:r>
              <a:rPr lang="en-US" spc="-35" dirty="0" smtClean="0">
                <a:latin typeface="Georgia"/>
                <a:cs typeface="Georgia"/>
              </a:rPr>
              <a:t>particular event</a:t>
            </a:r>
            <a:r>
              <a:rPr lang="en-US" spc="-130" dirty="0" smtClean="0">
                <a:latin typeface="Georgia"/>
                <a:cs typeface="Georgia"/>
              </a:rPr>
              <a:t> </a:t>
            </a:r>
            <a:r>
              <a:rPr lang="en-US" spc="-10" dirty="0" smtClean="0">
                <a:latin typeface="Georgia"/>
                <a:cs typeface="Georgia"/>
              </a:rPr>
              <a:t>will</a:t>
            </a:r>
            <a:r>
              <a:rPr lang="en-US" spc="-55" dirty="0" smtClean="0">
                <a:latin typeface="Georgia"/>
                <a:cs typeface="Georgia"/>
              </a:rPr>
              <a:t> </a:t>
            </a:r>
            <a:r>
              <a:rPr lang="en-US" spc="-105" dirty="0" smtClean="0">
                <a:latin typeface="Georgia"/>
                <a:cs typeface="Georgia"/>
              </a:rPr>
              <a:t>occur, </a:t>
            </a:r>
            <a:r>
              <a:rPr lang="en-US" spc="-100" dirty="0" smtClean="0">
                <a:latin typeface="Georgia"/>
                <a:cs typeface="Georgia"/>
              </a:rPr>
              <a:t>i.e. </a:t>
            </a:r>
            <a:r>
              <a:rPr lang="en-US" spc="-45" dirty="0" smtClean="0">
                <a:latin typeface="Georgia"/>
                <a:cs typeface="Georgia"/>
              </a:rPr>
              <a:t>a </a:t>
            </a:r>
            <a:r>
              <a:rPr lang="en-US" spc="-35" dirty="0" smtClean="0">
                <a:latin typeface="Georgia"/>
                <a:cs typeface="Georgia"/>
              </a:rPr>
              <a:t>subject </a:t>
            </a:r>
            <a:r>
              <a:rPr lang="en-US" spc="-15" dirty="0" smtClean="0">
                <a:latin typeface="Georgia"/>
                <a:cs typeface="Georgia"/>
              </a:rPr>
              <a:t>will  be </a:t>
            </a:r>
            <a:r>
              <a:rPr lang="en-US" spc="-50" dirty="0" smtClean="0">
                <a:latin typeface="Georgia"/>
                <a:cs typeface="Georgia"/>
              </a:rPr>
              <a:t>a member </a:t>
            </a:r>
            <a:r>
              <a:rPr lang="en-US" spc="-45" dirty="0" smtClean="0">
                <a:latin typeface="Georgia"/>
                <a:cs typeface="Georgia"/>
              </a:rPr>
              <a:t>of </a:t>
            </a:r>
            <a:r>
              <a:rPr lang="en-US" spc="-40" dirty="0" smtClean="0">
                <a:latin typeface="Georgia"/>
                <a:cs typeface="Georgia"/>
              </a:rPr>
              <a:t>one </a:t>
            </a:r>
            <a:r>
              <a:rPr lang="en-US" spc="-45" dirty="0" smtClean="0">
                <a:latin typeface="Georgia"/>
                <a:cs typeface="Georgia"/>
              </a:rPr>
              <a:t>of </a:t>
            </a:r>
            <a:r>
              <a:rPr lang="en-US" spc="-35" dirty="0" smtClean="0">
                <a:latin typeface="Georgia"/>
                <a:cs typeface="Georgia"/>
              </a:rPr>
              <a:t>the </a:t>
            </a:r>
            <a:r>
              <a:rPr lang="en-US" spc="-40" dirty="0" smtClean="0">
                <a:latin typeface="Georgia"/>
                <a:cs typeface="Georgia"/>
              </a:rPr>
              <a:t>groups </a:t>
            </a:r>
            <a:r>
              <a:rPr lang="en-US" spc="-45" dirty="0" smtClean="0">
                <a:latin typeface="Georgia"/>
                <a:cs typeface="Georgia"/>
              </a:rPr>
              <a:t>defined </a:t>
            </a:r>
            <a:r>
              <a:rPr lang="en-US" spc="-20" dirty="0" smtClean="0">
                <a:latin typeface="Georgia"/>
                <a:cs typeface="Georgia"/>
              </a:rPr>
              <a:t>by </a:t>
            </a:r>
            <a:r>
              <a:rPr lang="en-US" spc="-40" dirty="0" smtClean="0">
                <a:latin typeface="Georgia"/>
                <a:cs typeface="Georgia"/>
              </a:rPr>
              <a:t>the </a:t>
            </a:r>
            <a:r>
              <a:rPr lang="en-US" spc="-50" dirty="0" smtClean="0">
                <a:latin typeface="Georgia"/>
                <a:cs typeface="Georgia"/>
              </a:rPr>
              <a:t>dichotomous  </a:t>
            </a:r>
            <a:r>
              <a:rPr lang="en-US" spc="-40" dirty="0" smtClean="0">
                <a:latin typeface="Georgia"/>
                <a:cs typeface="Georgia"/>
              </a:rPr>
              <a:t>dependent </a:t>
            </a:r>
            <a:r>
              <a:rPr lang="en-US" spc="-50" dirty="0" smtClean="0">
                <a:latin typeface="Georgia"/>
                <a:cs typeface="Georgia"/>
              </a:rPr>
              <a:t>variable.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3886200" cy="580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3600" u="sng" dirty="0">
                <a:solidFill>
                  <a:schemeClr val="accent5">
                    <a:lumMod val="75000"/>
                  </a:schemeClr>
                </a:solidFill>
              </a:rPr>
              <a:t>With One</a:t>
            </a:r>
            <a:r>
              <a:rPr sz="3600" u="sng" spc="-3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3600" u="sng" dirty="0">
                <a:solidFill>
                  <a:schemeClr val="accent5">
                    <a:lumMod val="75000"/>
                  </a:schemeClr>
                </a:solidFill>
              </a:rPr>
              <a:t>Predictor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685800" y="1962150"/>
            <a:ext cx="4419600" cy="237500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 algn="just">
              <a:spcBef>
                <a:spcPts val="380"/>
              </a:spcBef>
              <a:buChar char="•"/>
              <a:tabLst>
                <a:tab pos="241300" algn="l"/>
              </a:tabLst>
            </a:pPr>
            <a:r>
              <a:rPr sz="1800" spc="-135" dirty="0">
                <a:latin typeface="Times New Roman" pitchFamily="18" charset="0"/>
                <a:cs typeface="Times New Roman" pitchFamily="18" charset="0"/>
              </a:rPr>
              <a:t>Outcome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698500" marR="720090" lvl="1" indent="-228600" algn="just">
              <a:spcBef>
                <a:spcPts val="570"/>
              </a:spcBef>
              <a:buChar char="•"/>
              <a:tabLst>
                <a:tab pos="698500" algn="l"/>
              </a:tabLst>
            </a:pPr>
            <a:r>
              <a:rPr sz="1600" spc="-18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600" spc="-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0" smtClean="0">
                <a:latin typeface="Times New Roman" pitchFamily="18" charset="0"/>
                <a:cs typeface="Times New Roman" pitchFamily="18" charset="0"/>
              </a:rPr>
              <a:t>predict 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600" spc="-14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600" spc="-3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600" spc="-43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4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80" smtClean="0">
                <a:latin typeface="Times New Roman" pitchFamily="18" charset="0"/>
                <a:cs typeface="Times New Roman" pitchFamily="18" charset="0"/>
              </a:rPr>
              <a:t>outcom</a:t>
            </a:r>
            <a:r>
              <a:rPr lang="en-US" sz="1600" spc="-8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1600" spc="-80" smtClean="0">
                <a:latin typeface="Times New Roman" pitchFamily="18" charset="0"/>
                <a:cs typeface="Times New Roman" pitchFamily="18" charset="0"/>
              </a:rPr>
              <a:t>occurring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241300" indent="-228600" algn="just"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-7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1800" spc="-112" baseline="-2102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1800" spc="-104" baseline="-21021" dirty="0">
                <a:latin typeface="Times New Roman" pitchFamily="18" charset="0"/>
                <a:cs typeface="Times New Roman" pitchFamily="18" charset="0"/>
              </a:rPr>
              <a:t>0</a:t>
            </a:r>
            <a:endParaRPr sz="1800" baseline="-21021">
              <a:latin typeface="Times New Roman" pitchFamily="18" charset="0"/>
              <a:cs typeface="Times New Roman" pitchFamily="18" charset="0"/>
            </a:endParaRPr>
          </a:p>
          <a:p>
            <a:pPr marL="698500" marR="551180" lvl="1" indent="-228600" algn="just">
              <a:spcBef>
                <a:spcPts val="570"/>
              </a:spcBef>
              <a:buChar char="•"/>
              <a:tabLst>
                <a:tab pos="698500" algn="l"/>
              </a:tabLst>
            </a:pPr>
            <a:r>
              <a:rPr sz="1600" spc="-24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1600" spc="-11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1600" spc="-40" dirty="0">
                <a:latin typeface="Times New Roman" pitchFamily="18" charset="0"/>
                <a:cs typeface="Times New Roman" pitchFamily="18" charset="0"/>
              </a:rPr>
              <a:t>thought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600" spc="-105" dirty="0">
                <a:latin typeface="Times New Roman" pitchFamily="18" charset="0"/>
                <a:cs typeface="Times New Roman" pitchFamily="18" charset="0"/>
              </a:rPr>
              <a:t>much 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600" spc="-175" dirty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sz="1600" spc="-135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1600" spc="-4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225" dirty="0">
                <a:latin typeface="Times New Roman" pitchFamily="18" charset="0"/>
                <a:cs typeface="Times New Roman" pitchFamily="18" charset="0"/>
              </a:rPr>
              <a:t>as  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sz="16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regression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698500" marR="5080" lvl="1" indent="-228600" algn="just">
              <a:spcBef>
                <a:spcPts val="509"/>
              </a:spcBef>
              <a:buChar char="•"/>
              <a:tabLst>
                <a:tab pos="698500" algn="l"/>
              </a:tabLst>
            </a:pPr>
            <a:r>
              <a:rPr sz="1600" spc="-75" dirty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600" spc="-65" dirty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regression </a:t>
            </a:r>
            <a:r>
              <a:rPr sz="1600" spc="-65" dirty="0">
                <a:latin typeface="Times New Roman" pitchFamily="18" charset="0"/>
                <a:cs typeface="Times New Roman" pitchFamily="18" charset="0"/>
              </a:rPr>
              <a:t>equation </a:t>
            </a:r>
            <a:r>
              <a:rPr sz="1600" spc="-80" dirty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sz="1600" spc="-4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part 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600" spc="-75" dirty="0">
                <a:latin typeface="Times New Roman" pitchFamily="18" charset="0"/>
                <a:cs typeface="Times New Roman" pitchFamily="18" charset="0"/>
              </a:rPr>
              <a:t>logistic </a:t>
            </a:r>
            <a:r>
              <a:rPr sz="1600" spc="-114" dirty="0">
                <a:latin typeface="Times New Roman" pitchFamily="18" charset="0"/>
                <a:cs typeface="Times New Roman" pitchFamily="18" charset="0"/>
              </a:rPr>
              <a:t>regression</a:t>
            </a:r>
            <a:r>
              <a:rPr sz="1600" spc="-4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65" dirty="0">
                <a:latin typeface="Times New Roman" pitchFamily="18" charset="0"/>
                <a:cs typeface="Times New Roman" pitchFamily="18" charset="0"/>
              </a:rPr>
              <a:t>equation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76350"/>
            <a:ext cx="2819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28600" y="3031150"/>
            <a:ext cx="72953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 of Logistic Regression ?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61950"/>
            <a:ext cx="8382000" cy="1922100"/>
          </a:xfrm>
        </p:spPr>
        <p:txBody>
          <a:bodyPr/>
          <a:lstStyle/>
          <a:p>
            <a:pPr algn="just"/>
            <a:r>
              <a:rPr lang="en-US" dirty="0" smtClean="0"/>
              <a:t>Image Segmentation and Categorization</a:t>
            </a:r>
          </a:p>
          <a:p>
            <a:pPr algn="just"/>
            <a:r>
              <a:rPr lang="en-US" dirty="0" smtClean="0"/>
              <a:t>Geographic Image Processing</a:t>
            </a:r>
          </a:p>
          <a:p>
            <a:pPr algn="just"/>
            <a:r>
              <a:rPr lang="en-US" dirty="0" smtClean="0"/>
              <a:t>Handwriting recognition</a:t>
            </a:r>
          </a:p>
          <a:p>
            <a:pPr algn="just"/>
            <a:r>
              <a:rPr lang="en-US" dirty="0" smtClean="0"/>
              <a:t>Healthcare : Analyzing a group of over million people for myocardial infarction within a period of 10 years is an application area of logistic regression.</a:t>
            </a:r>
          </a:p>
          <a:p>
            <a:pPr algn="just"/>
            <a:r>
              <a:rPr lang="en-US" dirty="0" smtClean="0"/>
              <a:t>Prediction whether a person is depressed or not based on bag of words from the corpus seems to be conveniently solvable using logistic regression and SVM.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752600" y="3031150"/>
            <a:ext cx="57713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with R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095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Step 1: Import the Dataset.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42875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chemeClr val="accent3">
                    <a:lumMod val="75000"/>
                  </a:schemeClr>
                </a:solidFill>
              </a:rPr>
              <a:t>Script:-</a:t>
            </a:r>
          </a:p>
          <a:p>
            <a:endParaRPr lang="en-US" sz="18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dataset = read.csv('Social_Network_Ads.csv')</a:t>
            </a:r>
          </a:p>
          <a:p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66750"/>
            <a:ext cx="5029200" cy="37700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426</Words>
  <PresentationFormat>On-screen Show (16:9)</PresentationFormat>
  <Paragraphs>77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Oswald</vt:lpstr>
      <vt:lpstr>Times New Roman</vt:lpstr>
      <vt:lpstr>Source Sans Pro</vt:lpstr>
      <vt:lpstr>Wingdings</vt:lpstr>
      <vt:lpstr>Georgia</vt:lpstr>
      <vt:lpstr>Quince template</vt:lpstr>
      <vt:lpstr>LOGISTIC REGRESSION</vt:lpstr>
      <vt:lpstr>Agenda</vt:lpstr>
      <vt:lpstr>What is Logistic Regression ?</vt:lpstr>
      <vt:lpstr>Slide 4</vt:lpstr>
      <vt:lpstr>With One Predictor</vt:lpstr>
      <vt:lpstr>Application of Logistic Regression ?</vt:lpstr>
      <vt:lpstr>Slide 7</vt:lpstr>
      <vt:lpstr>Implementation with R</vt:lpstr>
      <vt:lpstr>Slide 9</vt:lpstr>
      <vt:lpstr>Slide 10</vt:lpstr>
      <vt:lpstr>Slide 11</vt:lpstr>
      <vt:lpstr>Slide 12</vt:lpstr>
      <vt:lpstr>Slide 13</vt:lpstr>
      <vt:lpstr>Slide 14</vt:lpstr>
      <vt:lpstr>81.0 %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Himanshu</dc:creator>
  <cp:lastModifiedBy>Himanshu</cp:lastModifiedBy>
  <cp:revision>4</cp:revision>
  <dcterms:modified xsi:type="dcterms:W3CDTF">2019-03-14T19:09:35Z</dcterms:modified>
</cp:coreProperties>
</file>