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HAN CHAUHAN" initials="RC" lastIdx="1" clrIdx="0">
    <p:extLst>
      <p:ext uri="{19B8F6BF-5375-455C-9EA6-DF929625EA0E}">
        <p15:presenceInfo xmlns:p15="http://schemas.microsoft.com/office/powerpoint/2012/main" userId="4995d920dd3a2ac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741" autoAdjust="0"/>
  </p:normalViewPr>
  <p:slideViewPr>
    <p:cSldViewPr snapToGrid="0">
      <p:cViewPr varScale="1">
        <p:scale>
          <a:sx n="59" d="100"/>
          <a:sy n="59" d="100"/>
        </p:scale>
        <p:origin x="8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C1A5-3EFC-43DC-B506-9B0DF0327782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F3E5-7246-4FB4-9BBF-9382A0344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731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C1A5-3EFC-43DC-B506-9B0DF0327782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F3E5-7246-4FB4-9BBF-9382A0344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626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C1A5-3EFC-43DC-B506-9B0DF0327782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F3E5-7246-4FB4-9BBF-9382A0344F42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4299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C1A5-3EFC-43DC-B506-9B0DF0327782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F3E5-7246-4FB4-9BBF-9382A0344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452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C1A5-3EFC-43DC-B506-9B0DF0327782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F3E5-7246-4FB4-9BBF-9382A0344F4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8586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C1A5-3EFC-43DC-B506-9B0DF0327782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F3E5-7246-4FB4-9BBF-9382A0344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229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C1A5-3EFC-43DC-B506-9B0DF0327782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F3E5-7246-4FB4-9BBF-9382A0344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069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C1A5-3EFC-43DC-B506-9B0DF0327782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F3E5-7246-4FB4-9BBF-9382A0344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808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C1A5-3EFC-43DC-B506-9B0DF0327782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F3E5-7246-4FB4-9BBF-9382A0344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859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C1A5-3EFC-43DC-B506-9B0DF0327782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F3E5-7246-4FB4-9BBF-9382A0344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168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C1A5-3EFC-43DC-B506-9B0DF0327782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F3E5-7246-4FB4-9BBF-9382A0344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16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C1A5-3EFC-43DC-B506-9B0DF0327782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F3E5-7246-4FB4-9BBF-9382A0344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03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C1A5-3EFC-43DC-B506-9B0DF0327782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F3E5-7246-4FB4-9BBF-9382A0344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905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C1A5-3EFC-43DC-B506-9B0DF0327782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F3E5-7246-4FB4-9BBF-9382A0344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424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C1A5-3EFC-43DC-B506-9B0DF0327782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F3E5-7246-4FB4-9BBF-9382A0344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17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C1A5-3EFC-43DC-B506-9B0DF0327782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CF3E5-7246-4FB4-9BBF-9382A0344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472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1C1A5-3EFC-43DC-B506-9B0DF0327782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67CF3E5-7246-4FB4-9BBF-9382A0344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38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1CECF-B2FC-EF41-B764-18845D45D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880169"/>
            <a:ext cx="7766936" cy="1646302"/>
          </a:xfrm>
        </p:spPr>
        <p:txBody>
          <a:bodyPr/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>
                <a:solidFill>
                  <a:srgbClr val="787878"/>
                </a:solidFill>
              </a:defRPr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787878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Tools: Eclipse, Selenium, Java, TestNG, Maven, </a:t>
            </a:r>
            <a:r>
              <a:rPr kumimoji="0" lang="en-I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787878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ExtentReports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787878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, Excel, Jenkins, Jira, Zephyr</a:t>
            </a:r>
            <a:b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787878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</a:b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A42AA4-0A6F-8C06-823C-4357B7C1E3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4995" y="4708778"/>
            <a:ext cx="3075093" cy="1646302"/>
          </a:xfrm>
        </p:spPr>
        <p:txBody>
          <a:bodyPr>
            <a:normAutofit fontScale="92500"/>
          </a:bodyPr>
          <a:lstStyle/>
          <a:p>
            <a:pPr algn="l">
              <a:defRPr sz="1600" b="1">
                <a:solidFill>
                  <a:srgbClr val="0D4A80"/>
                </a:solidFill>
              </a:defRPr>
            </a:pPr>
            <a:r>
              <a:rPr lang="en-US" dirty="0"/>
              <a:t>Name - Rohan Chauhan</a:t>
            </a:r>
          </a:p>
          <a:p>
            <a:pPr algn="l">
              <a:defRPr sz="1400">
                <a:solidFill>
                  <a:srgbClr val="0D4A80"/>
                </a:solidFill>
              </a:defRPr>
            </a:pPr>
            <a:r>
              <a:rPr lang="en-US" dirty="0"/>
              <a:t>Email - chauhanrohan425@gmail.com</a:t>
            </a:r>
          </a:p>
          <a:p>
            <a:pPr algn="l">
              <a:defRPr sz="1200">
                <a:solidFill>
                  <a:srgbClr val="0D4A80"/>
                </a:solidFill>
              </a:defRPr>
            </a:pPr>
            <a:r>
              <a:rPr lang="en-US" dirty="0"/>
              <a:t>Superset ID – 4625383</a:t>
            </a:r>
          </a:p>
          <a:p>
            <a:pPr algn="l">
              <a:defRPr sz="1200">
                <a:solidFill>
                  <a:srgbClr val="0D4A80"/>
                </a:solidFill>
              </a:defRPr>
            </a:pPr>
            <a:r>
              <a:rPr lang="en-US" dirty="0"/>
              <a:t>Repository URL : - https://github.com/cjhauhan/Capstone_Project_on_DemoBlaze.git</a:t>
            </a:r>
          </a:p>
          <a:p>
            <a:pPr algn="l">
              <a:defRPr sz="1200">
                <a:solidFill>
                  <a:srgbClr val="0D4A80"/>
                </a:solidFill>
              </a:defRPr>
            </a:pPr>
            <a:endParaRPr lang="en-US" dirty="0"/>
          </a:p>
          <a:p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1958803" y="502920"/>
            <a:ext cx="73152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4400" b="1">
                <a:solidFill>
                  <a:srgbClr val="0D4A80"/>
                </a:solidFill>
              </a:defRPr>
            </a:pPr>
            <a:r>
              <a:rPr dirty="0"/>
              <a:t>Capstone Project: Automated Testing on </a:t>
            </a:r>
            <a:r>
              <a:rPr dirty="0" err="1"/>
              <a:t>Demoblaze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4619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7251F-2140-4FB4-6B1B-604A915A4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CI/CD with Jenkins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371600"/>
            <a:ext cx="6120906" cy="1600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marL="342900" indent="-342900">
              <a:buFont typeface="Wingdings" panose="05000000000000000000" pitchFamily="2" charset="2"/>
              <a:buChar char="Ø"/>
              <a:defRPr sz="2000"/>
            </a:pPr>
            <a:r>
              <a:rPr dirty="0"/>
              <a:t>Jenkins pipeline integrated with Maven + TestNG</a:t>
            </a:r>
          </a:p>
          <a:p>
            <a:pPr marL="342900" indent="-342900">
              <a:buFont typeface="Wingdings" panose="05000000000000000000" pitchFamily="2" charset="2"/>
              <a:buChar char="Ø"/>
              <a:defRPr sz="2000"/>
            </a:pPr>
            <a:r>
              <a:rPr dirty="0"/>
              <a:t>Executed on Chrome &amp; Firefox</a:t>
            </a:r>
          </a:p>
          <a:p>
            <a:pPr marL="342900" indent="-342900">
              <a:buFont typeface="Wingdings" panose="05000000000000000000" pitchFamily="2" charset="2"/>
              <a:buChar char="Ø"/>
              <a:defRPr sz="2000"/>
            </a:pPr>
            <a:r>
              <a:rPr dirty="0"/>
              <a:t>Generates Extent + Excel reports</a:t>
            </a:r>
          </a:p>
          <a:p>
            <a:pPr marL="342900" indent="-342900">
              <a:buFont typeface="Wingdings" panose="05000000000000000000" pitchFamily="2" charset="2"/>
              <a:buChar char="Ø"/>
              <a:defRPr sz="2000"/>
            </a:pPr>
            <a:r>
              <a:rPr dirty="0"/>
              <a:t>Artifacts archived and linked in Jira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C70DBA-D951-AB0F-C531-B9594CC28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3180080"/>
            <a:ext cx="8128000" cy="359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603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FAACC-D276-1AC4-1C8A-BAFFFF044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Learnings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4745210" cy="1600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marL="342900" indent="-342900">
              <a:buFont typeface="Wingdings" panose="05000000000000000000" pitchFamily="2" charset="2"/>
              <a:buChar char="Ø"/>
              <a:defRPr sz="2000"/>
            </a:pPr>
            <a:r>
              <a:rPr dirty="0"/>
              <a:t>Automation framework design (POM)</a:t>
            </a:r>
          </a:p>
          <a:p>
            <a:pPr marL="342900" indent="-342900">
              <a:buFont typeface="Wingdings" panose="05000000000000000000" pitchFamily="2" charset="2"/>
              <a:buChar char="Ø"/>
              <a:defRPr sz="2000"/>
            </a:pPr>
            <a:r>
              <a:rPr dirty="0"/>
              <a:t>Test lifecycle with Jira + Zephyr</a:t>
            </a:r>
          </a:p>
          <a:p>
            <a:pPr marL="342900" indent="-342900">
              <a:buFont typeface="Wingdings" panose="05000000000000000000" pitchFamily="2" charset="2"/>
              <a:buChar char="Ø"/>
              <a:defRPr sz="2000"/>
            </a:pPr>
            <a:r>
              <a:rPr dirty="0"/>
              <a:t>CI/CD automation with Jenkins</a:t>
            </a:r>
          </a:p>
          <a:p>
            <a:pPr marL="342900" indent="-342900">
              <a:buFont typeface="Wingdings" panose="05000000000000000000" pitchFamily="2" charset="2"/>
              <a:buChar char="Ø"/>
              <a:defRPr sz="2000"/>
            </a:pPr>
            <a:r>
              <a:rPr dirty="0"/>
              <a:t>Professional HTML &amp; Excel reporting</a:t>
            </a:r>
          </a:p>
        </p:txBody>
      </p:sp>
    </p:spTree>
    <p:extLst>
      <p:ext uri="{BB962C8B-B14F-4D97-AF65-F5344CB8AC3E}">
        <p14:creationId xmlns:p14="http://schemas.microsoft.com/office/powerpoint/2010/main" val="1400795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FAACC-D276-1AC4-1C8A-BAFFFF044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50292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/>
            </a:pPr>
            <a:r>
              <a:t>Capstone Project on Demoblaze Automation Testing</a:t>
            </a:r>
          </a:p>
          <a:p>
            <a:pPr>
              <a:defRPr sz="2000"/>
            </a:pPr>
            <a:r>
              <a:t>Open for Questions</a:t>
            </a:r>
          </a:p>
        </p:txBody>
      </p:sp>
    </p:spTree>
    <p:extLst>
      <p:ext uri="{BB962C8B-B14F-4D97-AF65-F5344CB8AC3E}">
        <p14:creationId xmlns:p14="http://schemas.microsoft.com/office/powerpoint/2010/main" val="2033103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9A0F0-679E-CC55-3CC0-E32DE1B88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8550098" cy="1600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algn="just">
              <a:defRPr sz="2000"/>
            </a:pPr>
            <a:r>
              <a:rPr dirty="0"/>
              <a:t>Objective: Automate </a:t>
            </a:r>
            <a:r>
              <a:rPr dirty="0" err="1"/>
              <a:t>Demoblaze</a:t>
            </a:r>
            <a:r>
              <a:rPr dirty="0"/>
              <a:t> e-commerce website</a:t>
            </a:r>
          </a:p>
          <a:p>
            <a:pPr algn="just">
              <a:defRPr sz="2000"/>
            </a:pPr>
            <a:r>
              <a:rPr dirty="0"/>
              <a:t>Validate Authentication, Product Navigation, Cart, Checkout &amp; Reporting</a:t>
            </a:r>
          </a:p>
          <a:p>
            <a:pPr algn="just">
              <a:defRPr sz="2000"/>
            </a:pPr>
            <a:r>
              <a:rPr dirty="0"/>
              <a:t>Ensure cross-browser compatibility (Chrome, Firefox)</a:t>
            </a:r>
          </a:p>
          <a:p>
            <a:pPr algn="just">
              <a:defRPr sz="2000"/>
            </a:pPr>
            <a:r>
              <a:rPr dirty="0"/>
              <a:t>Agile-Scrum methodology followed</a:t>
            </a:r>
          </a:p>
        </p:txBody>
      </p:sp>
    </p:spTree>
    <p:extLst>
      <p:ext uri="{BB962C8B-B14F-4D97-AF65-F5344CB8AC3E}">
        <p14:creationId xmlns:p14="http://schemas.microsoft.com/office/powerpoint/2010/main" val="958236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5997-FD3E-D4FF-287F-0D83E9F27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Tools &amp; Technologies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5985165" cy="28315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marL="342900" indent="-342900">
              <a:buFont typeface="Wingdings" panose="05000000000000000000" pitchFamily="2" charset="2"/>
              <a:buChar char="Ø"/>
              <a:defRPr sz="2000"/>
            </a:pPr>
            <a:r>
              <a:rPr b="1" dirty="0"/>
              <a:t>Language</a:t>
            </a:r>
            <a:r>
              <a:rPr dirty="0"/>
              <a:t>: Java</a:t>
            </a:r>
          </a:p>
          <a:p>
            <a:pPr marL="342900" indent="-342900">
              <a:buFont typeface="Wingdings" panose="05000000000000000000" pitchFamily="2" charset="2"/>
              <a:buChar char="Ø"/>
              <a:defRPr sz="2000"/>
            </a:pPr>
            <a:r>
              <a:rPr lang="en-US" b="1" dirty="0"/>
              <a:t>Automation Tools: </a:t>
            </a:r>
            <a:r>
              <a:rPr dirty="0"/>
              <a:t>Selenium WebDriver</a:t>
            </a:r>
          </a:p>
          <a:p>
            <a:pPr marL="342900" indent="-342900">
              <a:buFont typeface="Wingdings" panose="05000000000000000000" pitchFamily="2" charset="2"/>
              <a:buChar char="Ø"/>
              <a:defRPr sz="2000"/>
            </a:pPr>
            <a:r>
              <a:rPr lang="en-IN" b="1" dirty="0"/>
              <a:t>Testing Framework: </a:t>
            </a:r>
            <a:r>
              <a:rPr dirty="0"/>
              <a:t>TestNG Framework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  <a:defRPr sz="2000"/>
            </a:pPr>
            <a:r>
              <a:rPr lang="en-IN" b="1" dirty="0"/>
              <a:t>Cross Browser Testing</a:t>
            </a:r>
            <a:endParaRPr b="1" dirty="0"/>
          </a:p>
          <a:p>
            <a:pPr marL="342900" indent="-342900">
              <a:buFont typeface="Wingdings" panose="05000000000000000000" pitchFamily="2" charset="2"/>
              <a:buChar char="Ø"/>
              <a:defRPr sz="2000"/>
            </a:pPr>
            <a:r>
              <a:rPr b="1" dirty="0"/>
              <a:t>Maven Build Tool</a:t>
            </a:r>
          </a:p>
          <a:p>
            <a:pPr marL="342900" indent="-342900">
              <a:buFont typeface="Wingdings" panose="05000000000000000000" pitchFamily="2" charset="2"/>
              <a:buChar char="Ø"/>
              <a:defRPr sz="2000"/>
            </a:pPr>
            <a:r>
              <a:rPr lang="en-IN" b="1" dirty="0"/>
              <a:t>Reporting: </a:t>
            </a:r>
            <a:r>
              <a:rPr dirty="0" err="1"/>
              <a:t>ExtentReports</a:t>
            </a:r>
            <a:r>
              <a:rPr dirty="0"/>
              <a:t> &amp; Excel (Apache POI)</a:t>
            </a:r>
          </a:p>
          <a:p>
            <a:pPr marL="342900" indent="-342900">
              <a:buFont typeface="Wingdings" panose="05000000000000000000" pitchFamily="2" charset="2"/>
              <a:buChar char="Ø"/>
              <a:defRPr sz="2000"/>
            </a:pPr>
            <a:r>
              <a:rPr lang="en-IN" b="1" dirty="0"/>
              <a:t>CI/CD: </a:t>
            </a:r>
            <a:r>
              <a:rPr dirty="0"/>
              <a:t>Jenkins 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  <a:defRPr sz="2000"/>
            </a:pPr>
            <a:r>
              <a:rPr b="1" dirty="0"/>
              <a:t>Test Management</a:t>
            </a:r>
            <a:r>
              <a:rPr lang="en-US" b="1" dirty="0"/>
              <a:t>: </a:t>
            </a:r>
            <a:r>
              <a:rPr lang="en-IN" dirty="0"/>
              <a:t>Jira + Zephyr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7332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49516-5C05-99F0-0FE2-45FCFBB57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Approach (Agile-Scrum)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6273" y="1679608"/>
            <a:ext cx="4469493" cy="1600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marL="342900" indent="-342900">
              <a:buFont typeface="Wingdings" panose="05000000000000000000" pitchFamily="2" charset="2"/>
              <a:buChar char="Ø"/>
              <a:defRPr sz="2000"/>
            </a:pPr>
            <a:r>
              <a:rPr dirty="0"/>
              <a:t>Agile-Scrum methodology adopted</a:t>
            </a:r>
          </a:p>
          <a:p>
            <a:pPr marL="342900" indent="-342900">
              <a:buFont typeface="Wingdings" panose="05000000000000000000" pitchFamily="2" charset="2"/>
              <a:buChar char="Ø"/>
              <a:defRPr sz="2000"/>
            </a:pPr>
            <a:r>
              <a:rPr dirty="0"/>
              <a:t>Epics → Stories → Tasks in Jira</a:t>
            </a:r>
          </a:p>
          <a:p>
            <a:pPr marL="342900" indent="-342900">
              <a:buFont typeface="Wingdings" panose="05000000000000000000" pitchFamily="2" charset="2"/>
              <a:buChar char="Ø"/>
              <a:defRPr sz="2000"/>
            </a:pPr>
            <a:r>
              <a:rPr dirty="0"/>
              <a:t>Test cycles managed in Zephyr</a:t>
            </a:r>
          </a:p>
          <a:p>
            <a:pPr marL="342900" indent="-342900">
              <a:buFont typeface="Wingdings" panose="05000000000000000000" pitchFamily="2" charset="2"/>
              <a:buChar char="Ø"/>
              <a:defRPr sz="2000"/>
            </a:pPr>
            <a:r>
              <a:rPr dirty="0"/>
              <a:t>Continuous Integration via Jenkins</a:t>
            </a:r>
          </a:p>
        </p:txBody>
      </p:sp>
    </p:spTree>
    <p:extLst>
      <p:ext uri="{BB962C8B-B14F-4D97-AF65-F5344CB8AC3E}">
        <p14:creationId xmlns:p14="http://schemas.microsoft.com/office/powerpoint/2010/main" val="2131241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56B82-F1DA-B5B4-F470-70C1E21B3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Framework Architecture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5647" y="1346329"/>
            <a:ext cx="4958409" cy="19082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marL="342900" indent="-342900">
              <a:buFont typeface="Wingdings" panose="05000000000000000000" pitchFamily="2" charset="2"/>
              <a:buChar char="Ø"/>
              <a:defRPr sz="2000"/>
            </a:pPr>
            <a:r>
              <a:rPr dirty="0"/>
              <a:t>Page Object Model (POM)</a:t>
            </a:r>
          </a:p>
          <a:p>
            <a:pPr marL="342900" indent="-342900">
              <a:buFont typeface="Wingdings" panose="05000000000000000000" pitchFamily="2" charset="2"/>
              <a:buChar char="Ø"/>
              <a:defRPr sz="2000"/>
            </a:pPr>
            <a:r>
              <a:rPr dirty="0" err="1"/>
              <a:t>src</a:t>
            </a:r>
            <a:r>
              <a:rPr dirty="0"/>
              <a:t>/main/java/com/</a:t>
            </a:r>
            <a:r>
              <a:rPr dirty="0" err="1"/>
              <a:t>demoblaze</a:t>
            </a:r>
            <a:r>
              <a:rPr dirty="0"/>
              <a:t>/pages</a:t>
            </a:r>
          </a:p>
          <a:p>
            <a:pPr marL="342900" indent="-342900">
              <a:buFont typeface="Wingdings" panose="05000000000000000000" pitchFamily="2" charset="2"/>
              <a:buChar char="Ø"/>
              <a:defRPr sz="2000"/>
            </a:pPr>
            <a:r>
              <a:rPr dirty="0" err="1"/>
              <a:t>src</a:t>
            </a:r>
            <a:r>
              <a:rPr dirty="0"/>
              <a:t>/test/java/com/</a:t>
            </a:r>
            <a:r>
              <a:rPr dirty="0" err="1"/>
              <a:t>demoblaze</a:t>
            </a:r>
            <a:r>
              <a:rPr dirty="0"/>
              <a:t>/tests</a:t>
            </a:r>
          </a:p>
          <a:p>
            <a:pPr marL="342900" indent="-342900">
              <a:buFont typeface="Wingdings" panose="05000000000000000000" pitchFamily="2" charset="2"/>
              <a:buChar char="Ø"/>
              <a:defRPr sz="2000"/>
            </a:pPr>
            <a:r>
              <a:rPr dirty="0"/>
              <a:t>utils for Excel &amp; Reporting</a:t>
            </a:r>
          </a:p>
          <a:p>
            <a:pPr marL="342900" indent="-342900">
              <a:buFont typeface="Wingdings" panose="05000000000000000000" pitchFamily="2" charset="2"/>
              <a:buChar char="Ø"/>
              <a:defRPr sz="2000"/>
            </a:pPr>
            <a:r>
              <a:rPr dirty="0"/>
              <a:t>testng.xml controls suite execution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07BFF2-8531-9227-4746-9AE14B5B7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694" y="2300437"/>
            <a:ext cx="6444113" cy="462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319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82596-D86A-FEF5-FD49-C14DD2DEE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Coverage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2206" y="1270000"/>
            <a:ext cx="7863840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dirty="0"/>
          </a:p>
          <a:p>
            <a:pPr marL="342900" indent="-342900">
              <a:buFont typeface="Wingdings" panose="05000000000000000000" pitchFamily="2" charset="2"/>
              <a:buChar char="Ø"/>
              <a:defRPr sz="2000"/>
            </a:pPr>
            <a:r>
              <a:rPr dirty="0"/>
              <a:t>Total Test Cases: 1</a:t>
            </a:r>
            <a:r>
              <a:rPr lang="en-US" dirty="0"/>
              <a:t>1</a:t>
            </a:r>
            <a:endParaRPr dirty="0"/>
          </a:p>
          <a:p>
            <a:pPr marL="342900" indent="-342900">
              <a:buFont typeface="Wingdings" panose="05000000000000000000" pitchFamily="2" charset="2"/>
              <a:buChar char="Ø"/>
              <a:defRPr sz="2000"/>
            </a:pPr>
            <a:r>
              <a:rPr dirty="0"/>
              <a:t>Positive: </a:t>
            </a:r>
            <a:r>
              <a:rPr lang="en-US" dirty="0"/>
              <a:t>7</a:t>
            </a:r>
            <a:endParaRPr dirty="0"/>
          </a:p>
          <a:p>
            <a:pPr marL="342900" indent="-342900">
              <a:buFont typeface="Wingdings" panose="05000000000000000000" pitchFamily="2" charset="2"/>
              <a:buChar char="Ø"/>
              <a:defRPr sz="2000"/>
            </a:pPr>
            <a:r>
              <a:rPr dirty="0"/>
              <a:t>Negative: </a:t>
            </a:r>
            <a:r>
              <a:rPr lang="en-US" dirty="0"/>
              <a:t>4</a:t>
            </a:r>
            <a:endParaRPr dirty="0"/>
          </a:p>
          <a:p>
            <a:pPr marL="342900" indent="-342900">
              <a:buFont typeface="Wingdings" panose="05000000000000000000" pitchFamily="2" charset="2"/>
              <a:buChar char="Ø"/>
              <a:defRPr sz="2000"/>
            </a:pPr>
            <a:r>
              <a:rPr dirty="0"/>
              <a:t>Covers Signup, Login, Logout</a:t>
            </a:r>
          </a:p>
          <a:p>
            <a:pPr marL="342900" indent="-342900">
              <a:buFont typeface="Wingdings" panose="05000000000000000000" pitchFamily="2" charset="2"/>
              <a:buChar char="Ø"/>
              <a:defRPr sz="2000"/>
            </a:pPr>
            <a:r>
              <a:rPr dirty="0"/>
              <a:t>Product details &amp; filters</a:t>
            </a:r>
          </a:p>
          <a:p>
            <a:pPr marL="342900" indent="-342900">
              <a:buFont typeface="Wingdings" panose="05000000000000000000" pitchFamily="2" charset="2"/>
              <a:buChar char="Ø"/>
              <a:defRPr sz="2000"/>
            </a:pPr>
            <a:r>
              <a:rPr dirty="0"/>
              <a:t>Cart add/delete/persistence</a:t>
            </a:r>
          </a:p>
          <a:p>
            <a:pPr marL="342900" indent="-342900">
              <a:buFont typeface="Wingdings" panose="05000000000000000000" pitchFamily="2" charset="2"/>
              <a:buChar char="Ø"/>
              <a:defRPr sz="2000"/>
            </a:pPr>
            <a:r>
              <a:rPr dirty="0"/>
              <a:t>Checkout flows</a:t>
            </a:r>
          </a:p>
          <a:p>
            <a:pPr marL="342900" indent="-342900">
              <a:buFont typeface="Wingdings" panose="05000000000000000000" pitchFamily="2" charset="2"/>
              <a:buChar char="Ø"/>
              <a:defRPr sz="2000"/>
            </a:pPr>
            <a:r>
              <a:rPr dirty="0"/>
              <a:t>Reporting validation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E47C72-F0FD-20D0-8A04-5E4DECC8D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439" y="2358189"/>
            <a:ext cx="7375803" cy="436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63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4D0590-A6D3-0DB1-BB8D-190A34BD7E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AF4AA-A2D8-37BF-89B5-9D1307121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Reporting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BA7520-7CE8-C303-0655-D964131295B0}"/>
              </a:ext>
            </a:extLst>
          </p:cNvPr>
          <p:cNvSpPr txBox="1"/>
          <p:nvPr/>
        </p:nvSpPr>
        <p:spPr>
          <a:xfrm>
            <a:off x="731520" y="1371600"/>
            <a:ext cx="5243102" cy="12926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marL="342900" indent="-342900">
              <a:buFont typeface="Wingdings" panose="05000000000000000000" pitchFamily="2" charset="2"/>
              <a:buChar char="Ø"/>
              <a:defRPr sz="2000"/>
            </a:pPr>
            <a:r>
              <a:rPr dirty="0" err="1"/>
              <a:t>ExtentReports</a:t>
            </a:r>
            <a:r>
              <a:rPr dirty="0"/>
              <a:t>: HTML UI with screenshots</a:t>
            </a:r>
          </a:p>
          <a:p>
            <a:pPr marL="342900" indent="-342900">
              <a:buFont typeface="Wingdings" panose="05000000000000000000" pitchFamily="2" charset="2"/>
              <a:buChar char="Ø"/>
              <a:defRPr sz="2000"/>
            </a:pPr>
            <a:r>
              <a:rPr dirty="0"/>
              <a:t>Excel Report: Executed test summary</a:t>
            </a:r>
          </a:p>
          <a:p>
            <a:pPr marL="342900" indent="-342900">
              <a:buFont typeface="Wingdings" panose="05000000000000000000" pitchFamily="2" charset="2"/>
              <a:buChar char="Ø"/>
              <a:defRPr sz="2000"/>
            </a:pPr>
            <a:r>
              <a:rPr dirty="0"/>
              <a:t>TestNG: Console &amp; default HTML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8145BC-C573-B2B6-4EA2-DA37D19DC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94000"/>
            <a:ext cx="5760720" cy="35861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ADFC4D-6BA7-1171-5899-98F1CA812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824" y="2794000"/>
            <a:ext cx="6001176" cy="358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752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4402E3-BF4E-2840-7BBA-098B819E0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Reporting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B7EB52A-C883-E0D0-7099-DC29D7FE64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90249" y="1613916"/>
            <a:ext cx="4183062" cy="2195072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BF7CDD4-7BBC-06D2-36A5-4D38AD3AFB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76437" y="1624402"/>
            <a:ext cx="4184650" cy="21740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6EE0D4-84EC-96A0-4531-0474DC4A1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540" y="3812326"/>
            <a:ext cx="8596668" cy="304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474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EA589-7397-B6D3-D753-288E39AC1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Jira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371600"/>
            <a:ext cx="9110186" cy="1600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dirty="0"/>
          </a:p>
          <a:p>
            <a:pPr marL="457200" indent="-457200">
              <a:buFont typeface="Wingdings" panose="05000000000000000000" pitchFamily="2" charset="2"/>
              <a:buChar char="Ø"/>
              <a:defRPr sz="2000"/>
            </a:pPr>
            <a:r>
              <a:rPr dirty="0"/>
              <a:t>Epics created for Auth, Product, Cart, Checkout, Reporting</a:t>
            </a:r>
            <a:r>
              <a:rPr lang="en-US" dirty="0"/>
              <a:t>.</a:t>
            </a:r>
            <a:endParaRPr dirty="0"/>
          </a:p>
          <a:p>
            <a:pPr marL="457200" indent="-457200">
              <a:buFont typeface="Wingdings" panose="05000000000000000000" pitchFamily="2" charset="2"/>
              <a:buChar char="Ø"/>
              <a:defRPr sz="2000"/>
            </a:pPr>
            <a:r>
              <a:rPr dirty="0"/>
              <a:t>Stories mapped to test classes</a:t>
            </a:r>
            <a:r>
              <a:rPr lang="en-US" dirty="0"/>
              <a:t>.</a:t>
            </a:r>
            <a:endParaRPr dirty="0"/>
          </a:p>
          <a:p>
            <a:pPr marL="457200" indent="-457200">
              <a:buFont typeface="Wingdings" panose="05000000000000000000" pitchFamily="2" charset="2"/>
              <a:buChar char="Ø"/>
              <a:defRPr sz="2000"/>
            </a:pPr>
            <a:r>
              <a:rPr dirty="0"/>
              <a:t>15 test cases added in Zephyr</a:t>
            </a:r>
            <a:r>
              <a:rPr lang="en-US" dirty="0"/>
              <a:t>.</a:t>
            </a:r>
            <a:endParaRPr dirty="0"/>
          </a:p>
          <a:p>
            <a:pPr marL="457200" indent="-457200">
              <a:buFont typeface="Wingdings" panose="05000000000000000000" pitchFamily="2" charset="2"/>
              <a:buChar char="Ø"/>
              <a:defRPr sz="2000"/>
            </a:pPr>
            <a:r>
              <a:rPr dirty="0"/>
              <a:t>Bugs logged for duplicate signup, cart total mismatch, Excel report issue</a:t>
            </a:r>
            <a:r>
              <a:rPr lang="en-US" dirty="0"/>
              <a:t>.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0BCDEB-69B2-B9A1-67DE-68C78A47A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108960"/>
            <a:ext cx="5889171" cy="37490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94BDF99-276A-8EE6-4C10-124418CBF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3108960"/>
            <a:ext cx="6172199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8036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623</TotalTime>
  <Words>359</Words>
  <Application>Microsoft Office PowerPoint</Application>
  <PresentationFormat>Widescreen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Trebuchet MS</vt:lpstr>
      <vt:lpstr>Wingdings</vt:lpstr>
      <vt:lpstr>Wingdings 3</vt:lpstr>
      <vt:lpstr>Facet</vt:lpstr>
      <vt:lpstr>Tools: Eclipse, Selenium, Java, TestNG, Maven, ExtentReports, Excel, Jenkins, Jira, Zephyr </vt:lpstr>
      <vt:lpstr>Introduction</vt:lpstr>
      <vt:lpstr>Tools &amp; Technologies</vt:lpstr>
      <vt:lpstr>Approach (Agile-Scrum)</vt:lpstr>
      <vt:lpstr>Framework Architecture</vt:lpstr>
      <vt:lpstr>Test Coverage</vt:lpstr>
      <vt:lpstr>Reporting</vt:lpstr>
      <vt:lpstr>Reporting</vt:lpstr>
      <vt:lpstr>Jira </vt:lpstr>
      <vt:lpstr>CI/CD with Jenkins</vt:lpstr>
      <vt:lpstr>Key Learnings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Happiest Minds-Team-A</dc:title>
  <dc:creator>vishal gupta</dc:creator>
  <cp:lastModifiedBy>ROHAN CHAUHAN</cp:lastModifiedBy>
  <cp:revision>9</cp:revision>
  <dcterms:created xsi:type="dcterms:W3CDTF">2022-12-07T01:59:54Z</dcterms:created>
  <dcterms:modified xsi:type="dcterms:W3CDTF">2025-09-07T08:17:01Z</dcterms:modified>
</cp:coreProperties>
</file>