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56" r:id="rId4"/>
    <p:sldId id="257" r:id="rId5"/>
    <p:sldId id="258" r:id="rId6"/>
    <p:sldId id="259" r:id="rId7"/>
    <p:sldId id="267" r:id="rId8"/>
    <p:sldId id="260" r:id="rId9"/>
    <p:sldId id="263" r:id="rId10"/>
    <p:sldId id="270" r:id="rId11"/>
    <p:sldId id="269" r:id="rId12"/>
    <p:sldId id="272" r:id="rId13"/>
    <p:sldId id="268" r:id="rId14"/>
    <p:sldId id="262" r:id="rId15"/>
    <p:sldId id="261" r:id="rId16"/>
    <p:sldId id="264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67" autoAdjust="0"/>
  </p:normalViewPr>
  <p:slideViewPr>
    <p:cSldViewPr>
      <p:cViewPr varScale="1">
        <p:scale>
          <a:sx n="110" d="100"/>
          <a:sy n="110" d="100"/>
        </p:scale>
        <p:origin x="-10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概要：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支付流程</a:t>
            </a:r>
            <a:endParaRPr lang="en-US" altLang="zh-CN" dirty="0" smtClean="0"/>
          </a:p>
          <a:p>
            <a:r>
              <a:rPr lang="zh-CN" altLang="en-US" dirty="0"/>
              <a:t>新老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/>
              <a:t>第三</a:t>
            </a:r>
            <a:r>
              <a:rPr lang="zh-CN" altLang="en-US" dirty="0" smtClean="0"/>
              <a:t>方支付接入</a:t>
            </a:r>
            <a:endParaRPr lang="en-US" altLang="zh-CN" dirty="0" smtClean="0"/>
          </a:p>
          <a:p>
            <a:r>
              <a:rPr lang="zh-CN" altLang="en-US" dirty="0"/>
              <a:t>跨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r>
              <a:rPr lang="zh-CN" altLang="en-US" dirty="0"/>
              <a:t>其他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怎么用脚本实现自动接入第三方支付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把接好的</a:t>
            </a:r>
            <a:r>
              <a:rPr lang="en-US" altLang="zh-CN" sz="2000" dirty="0" smtClean="0"/>
              <a:t>SDK</a:t>
            </a:r>
            <a:r>
              <a:rPr lang="zh-CN" altLang="en-US" sz="2000" dirty="0" smtClean="0"/>
              <a:t>打成一个文件夹，把所有东西放里面（资源和代码），然后用脚本把它们该在的地方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1800" dirty="0" smtClean="0"/>
              <a:t>对</a:t>
            </a:r>
            <a:r>
              <a:rPr lang="en-US" altLang="zh-CN" sz="1800" dirty="0" smtClean="0"/>
              <a:t>payment</a:t>
            </a:r>
            <a:r>
              <a:rPr lang="zh-CN" altLang="en-US" sz="1800" dirty="0" smtClean="0"/>
              <a:t>（用于具体支付的）：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1.</a:t>
            </a:r>
            <a:r>
              <a:rPr lang="zh-CN" altLang="en-US" sz="1800" dirty="0" smtClean="0"/>
              <a:t>加入依赖项，把依赖的</a:t>
            </a:r>
            <a:r>
              <a:rPr lang="en-US" altLang="zh-CN" sz="1800" dirty="0" smtClean="0"/>
              <a:t>jar</a:t>
            </a:r>
            <a:r>
              <a:rPr lang="zh-CN" altLang="en-US" sz="1800" dirty="0" smtClean="0"/>
              <a:t>包复制过去或者和把依赖的工程建立依赖关系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把已经写好的第三方支付的代码复制到</a:t>
            </a:r>
            <a:r>
              <a:rPr lang="en-US" altLang="zh-CN" sz="1800" dirty="0" smtClean="0"/>
              <a:t>payment</a:t>
            </a:r>
            <a:r>
              <a:rPr lang="zh-CN" altLang="en-US" sz="1800" dirty="0" smtClean="0"/>
              <a:t>的源文件中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对游戏主工程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把第三方的</a:t>
            </a:r>
            <a:r>
              <a:rPr lang="en-US" altLang="zh-CN" sz="1800" dirty="0" smtClean="0"/>
              <a:t>assets</a:t>
            </a:r>
            <a:r>
              <a:rPr lang="zh-CN" altLang="en-US" sz="1800" dirty="0" smtClean="0"/>
              <a:t>资源复制到游戏主工程中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细节：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配置项（</a:t>
            </a:r>
            <a:r>
              <a:rPr lang="en-US" altLang="zh-CN" sz="1800" dirty="0" err="1" smtClean="0"/>
              <a:t>game.properties</a:t>
            </a:r>
            <a:r>
              <a:rPr lang="zh-CN" altLang="en-US" sz="1800" dirty="0" smtClean="0"/>
              <a:t>），利用脚本进行相应的更改，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需要在混淆文件最后末段加入不混淆的代码（可以放在脚本中）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79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接入第三方支付还需解决的问题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872" y="123802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登录和切换账号：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登录：</a:t>
            </a:r>
            <a:r>
              <a:rPr lang="en-US" altLang="zh-CN" sz="2000" dirty="0" smtClean="0"/>
              <a:t>IMEI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accout</a:t>
            </a:r>
            <a:r>
              <a:rPr lang="zh-CN" altLang="en-US" sz="2000" dirty="0" smtClean="0"/>
              <a:t>（星域账号）、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（第三方登录）</a:t>
            </a:r>
            <a:r>
              <a:rPr lang="en-US" altLang="zh-CN" sz="2000" dirty="0" smtClean="0"/>
              <a:t>,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</a:t>
            </a:r>
            <a:r>
              <a:rPr lang="zh-CN" altLang="en-US" sz="2000" dirty="0" smtClean="0"/>
              <a:t>登录方式会保存在本地，以确定下一次用什么登录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37872" y="263691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sendLogin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555776" y="263691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取得本地保存的登录方式</a:t>
            </a:r>
            <a:endParaRPr lang="zh-CN" altLang="en-US" sz="1600" dirty="0"/>
          </a:p>
        </p:txBody>
      </p:sp>
      <p:cxnSp>
        <p:nvCxnSpPr>
          <p:cNvPr id="14" name="直接箭头连接符 13"/>
          <p:cNvCxnSpPr>
            <a:stCxn id="11" idx="3"/>
            <a:endCxn id="12" idx="1"/>
          </p:cNvCxnSpPr>
          <p:nvPr/>
        </p:nvCxnSpPr>
        <p:spPr>
          <a:xfrm>
            <a:off x="1806024" y="3032956"/>
            <a:ext cx="749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860032" y="2564904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向服务器发送登录方式和相应参数登录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stCxn id="12" idx="3"/>
            <a:endCxn id="16" idx="1"/>
          </p:cNvCxnSpPr>
          <p:nvPr/>
        </p:nvCxnSpPr>
        <p:spPr>
          <a:xfrm>
            <a:off x="3923928" y="303295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948264" y="263691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登录</a:t>
            </a:r>
            <a:endParaRPr lang="zh-CN" altLang="en-US" sz="1600" dirty="0"/>
          </a:p>
        </p:txBody>
      </p:sp>
      <p:cxnSp>
        <p:nvCxnSpPr>
          <p:cNvPr id="21" name="直接箭头连接符 20"/>
          <p:cNvCxnSpPr>
            <a:stCxn id="16" idx="3"/>
            <a:endCxn id="19" idx="1"/>
          </p:cNvCxnSpPr>
          <p:nvPr/>
        </p:nvCxnSpPr>
        <p:spPr>
          <a:xfrm>
            <a:off x="6228184" y="303295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8840" y="371703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本地无保存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555776" y="371703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IMEI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24" idx="3"/>
            <a:endCxn id="25" idx="1"/>
          </p:cNvCxnSpPr>
          <p:nvPr/>
        </p:nvCxnSpPr>
        <p:spPr>
          <a:xfrm>
            <a:off x="1796992" y="4113076"/>
            <a:ext cx="7587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4572" y="357301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切换账号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2476" y="357301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/>
              <a:t>sendthirdLogin</a:t>
            </a:r>
            <a:endParaRPr lang="zh-CN" altLang="en-US" sz="1600" dirty="0"/>
          </a:p>
        </p:txBody>
      </p:sp>
      <p:cxnSp>
        <p:nvCxnSpPr>
          <p:cNvPr id="7" name="直接箭头连接符 6"/>
          <p:cNvCxnSpPr>
            <a:stCxn id="5" idx="3"/>
            <a:endCxn id="6" idx="1"/>
          </p:cNvCxnSpPr>
          <p:nvPr/>
        </p:nvCxnSpPr>
        <p:spPr>
          <a:xfrm>
            <a:off x="1872724" y="3969060"/>
            <a:ext cx="7497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26732" y="3501008"/>
            <a:ext cx="136815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把登录方式改为</a:t>
            </a:r>
            <a:r>
              <a:rPr lang="en-US" altLang="zh-CN" sz="1600" dirty="0" smtClean="0"/>
              <a:t>token</a:t>
            </a:r>
            <a:endParaRPr lang="zh-CN" altLang="en-US" sz="1600" dirty="0"/>
          </a:p>
        </p:txBody>
      </p:sp>
      <p:cxnSp>
        <p:nvCxnSpPr>
          <p:cNvPr id="9" name="直接箭头连接符 8"/>
          <p:cNvCxnSpPr>
            <a:stCxn id="6" idx="3"/>
            <a:endCxn id="8" idx="1"/>
          </p:cNvCxnSpPr>
          <p:nvPr/>
        </p:nvCxnSpPr>
        <p:spPr>
          <a:xfrm>
            <a:off x="3990628" y="396906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14964" y="357301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断线</a:t>
            </a:r>
            <a:endParaRPr lang="zh-CN" altLang="en-US" sz="1600" dirty="0"/>
          </a:p>
        </p:txBody>
      </p:sp>
      <p:cxnSp>
        <p:nvCxnSpPr>
          <p:cNvPr id="11" name="直接箭头连接符 10"/>
          <p:cNvCxnSpPr>
            <a:stCxn id="8" idx="3"/>
            <a:endCxn id="10" idx="1"/>
          </p:cNvCxnSpPr>
          <p:nvPr/>
        </p:nvCxnSpPr>
        <p:spPr>
          <a:xfrm>
            <a:off x="6294884" y="3969060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00848" y="1583088"/>
            <a:ext cx="135912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</a:t>
            </a:r>
            <a:r>
              <a:rPr lang="zh-CN" altLang="en-US" dirty="0" smtClean="0"/>
              <a:t>方登录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27784" y="98072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IMEI</a:t>
            </a:r>
          </a:p>
          <a:p>
            <a:pPr algn="ctr"/>
            <a:r>
              <a:rPr lang="en-US" altLang="zh-CN" dirty="0"/>
              <a:t>account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endCxn id="13" idx="1"/>
          </p:cNvCxnSpPr>
          <p:nvPr/>
        </p:nvCxnSpPr>
        <p:spPr>
          <a:xfrm flipV="1">
            <a:off x="1878032" y="1376772"/>
            <a:ext cx="749752" cy="566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98072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登录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020272" y="98072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ThirdBind</a:t>
            </a:r>
            <a:endParaRPr lang="en-US" altLang="zh-CN" sz="1600" dirty="0"/>
          </a:p>
        </p:txBody>
      </p:sp>
      <p:sp>
        <p:nvSpPr>
          <p:cNvPr id="17" name="矩形 16"/>
          <p:cNvSpPr/>
          <p:nvPr/>
        </p:nvSpPr>
        <p:spPr>
          <a:xfrm>
            <a:off x="2717176" y="2303168"/>
            <a:ext cx="1296144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17" idx="1"/>
          </p:cNvCxnSpPr>
          <p:nvPr/>
        </p:nvCxnSpPr>
        <p:spPr>
          <a:xfrm>
            <a:off x="1895416" y="2015136"/>
            <a:ext cx="821760" cy="670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3"/>
            <a:endCxn id="15" idx="1"/>
          </p:cNvCxnSpPr>
          <p:nvPr/>
        </p:nvCxnSpPr>
        <p:spPr>
          <a:xfrm>
            <a:off x="3995936" y="137677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3"/>
            <a:endCxn id="16" idx="1"/>
          </p:cNvCxnSpPr>
          <p:nvPr/>
        </p:nvCxnSpPr>
        <p:spPr>
          <a:xfrm>
            <a:off x="6300192" y="137677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32040" y="227578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7" idx="3"/>
            <a:endCxn id="21" idx="1"/>
          </p:cNvCxnSpPr>
          <p:nvPr/>
        </p:nvCxnSpPr>
        <p:spPr>
          <a:xfrm flipV="1">
            <a:off x="4013320" y="2671828"/>
            <a:ext cx="918720" cy="13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086972" y="5085184"/>
            <a:ext cx="129614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第三方登录</a:t>
            </a:r>
            <a:endParaRPr lang="zh-CN" altLang="en-US" dirty="0"/>
          </a:p>
        </p:txBody>
      </p:sp>
      <p:cxnSp>
        <p:nvCxnSpPr>
          <p:cNvPr id="36" name="直接箭头连接符 35"/>
          <p:cNvCxnSpPr>
            <a:endCxn id="34" idx="0"/>
          </p:cNvCxnSpPr>
          <p:nvPr/>
        </p:nvCxnSpPr>
        <p:spPr>
          <a:xfrm>
            <a:off x="7699040" y="4365104"/>
            <a:ext cx="3600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5616116" y="188640"/>
            <a:ext cx="194845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第三方登录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stCxn id="2" idx="4"/>
          </p:cNvCxnSpPr>
          <p:nvPr/>
        </p:nvCxnSpPr>
        <p:spPr>
          <a:xfrm>
            <a:off x="6590341" y="980728"/>
            <a:ext cx="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1604836" y="4737632"/>
            <a:ext cx="129614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第三方登录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3" idx="0"/>
          </p:cNvCxnSpPr>
          <p:nvPr/>
        </p:nvCxnSpPr>
        <p:spPr>
          <a:xfrm flipV="1">
            <a:off x="2252908" y="3969060"/>
            <a:ext cx="0" cy="76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2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为什么能在不同的平台下进行</a:t>
            </a:r>
            <a:r>
              <a:rPr lang="zh-CN" altLang="en-US" sz="3200" dirty="0" smtClean="0"/>
              <a:t>支付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72816"/>
            <a:ext cx="4867275" cy="3381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1268760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game_client_framework</a:t>
            </a:r>
            <a:r>
              <a:rPr lang="en-US" altLang="zh-CN" dirty="0" smtClean="0"/>
              <a:t>\payment\platform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payment_impl.cpp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5253" y="544522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/>
              <a:t>\</a:t>
            </a:r>
            <a:r>
              <a:rPr lang="en-US" altLang="zh-CN" dirty="0" smtClean="0"/>
              <a:t>payment\</a:t>
            </a:r>
            <a:r>
              <a:rPr lang="en-US" altLang="zh-CN" dirty="0" err="1" smtClean="0"/>
              <a:t>proj.android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Android.mk</a:t>
            </a:r>
            <a:r>
              <a:rPr lang="zh-CN" altLang="en-US" dirty="0" smtClean="0"/>
              <a:t>中决定了编译哪一个，从而支持了不同的实现方式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36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4704" y="2276872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game:</a:t>
            </a:r>
            <a:endParaRPr lang="en-US" altLang="zh-CN" sz="1200" dirty="0"/>
          </a:p>
          <a:p>
            <a:r>
              <a:rPr lang="en-US" altLang="zh-CN" sz="1200" dirty="0" err="1"/>
              <a:t>OnLoginSucceed</a:t>
            </a:r>
            <a:r>
              <a:rPr lang="en-US" altLang="zh-CN" sz="1200" dirty="0"/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3709080" y="3611936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gameSession</a:t>
            </a:r>
            <a:r>
              <a:rPr lang="en-US" altLang="zh-CN" sz="1200" dirty="0" smtClean="0"/>
              <a:t>:</a:t>
            </a:r>
            <a:endParaRPr lang="en-US" altLang="zh-CN" sz="1200" dirty="0"/>
          </a:p>
          <a:p>
            <a:r>
              <a:rPr lang="en-US" altLang="zh-CN" sz="1200" dirty="0" smtClean="0"/>
              <a:t>Payment::</a:t>
            </a:r>
            <a:r>
              <a:rPr lang="en-US" altLang="zh-CN" sz="1200" dirty="0" err="1"/>
              <a:t>GetFinalPaymentPlatforms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SupportedPlatforms</a:t>
            </a:r>
            <a:r>
              <a:rPr lang="en-US" altLang="zh-CN" sz="1200" dirty="0"/>
              <a:t>&amp; lists)</a:t>
            </a:r>
          </a:p>
        </p:txBody>
      </p:sp>
      <p:sp>
        <p:nvSpPr>
          <p:cNvPr id="10" name="矩形 9"/>
          <p:cNvSpPr/>
          <p:nvPr/>
        </p:nvSpPr>
        <p:spPr>
          <a:xfrm>
            <a:off x="324704" y="3611936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/>
              <a:t>gameSession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 err="1"/>
              <a:t>SendShopUpdateList</a:t>
            </a:r>
            <a:r>
              <a:rPr lang="en-US" altLang="zh-CN" sz="1200" dirty="0" smtClean="0"/>
              <a:t>()</a:t>
            </a:r>
            <a:endParaRPr lang="en-US" altLang="zh-CN" sz="1200" dirty="0"/>
          </a:p>
        </p:txBody>
      </p:sp>
      <p:sp>
        <p:nvSpPr>
          <p:cNvPr id="11" name="矩形 10"/>
          <p:cNvSpPr/>
          <p:nvPr/>
        </p:nvSpPr>
        <p:spPr>
          <a:xfrm>
            <a:off x="324704" y="4797152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gameSession</a:t>
            </a:r>
            <a:r>
              <a:rPr lang="en-US" altLang="zh-CN" sz="1200" dirty="0" smtClean="0"/>
              <a:t>:</a:t>
            </a:r>
            <a:endParaRPr lang="en-US" altLang="zh-CN" sz="1200" dirty="0"/>
          </a:p>
          <a:p>
            <a:r>
              <a:rPr lang="en-US" altLang="zh-CN" sz="1200" dirty="0" err="1"/>
              <a:t>HandleShopUpdateListResp</a:t>
            </a:r>
            <a:endParaRPr lang="en-US" altLang="zh-CN" sz="1200" dirty="0"/>
          </a:p>
          <a:p>
            <a:endParaRPr lang="en-US" altLang="zh-CN" sz="1200" dirty="0"/>
          </a:p>
        </p:txBody>
      </p:sp>
      <p:cxnSp>
        <p:nvCxnSpPr>
          <p:cNvPr id="13" name="直接箭头连接符 12"/>
          <p:cNvCxnSpPr>
            <a:stCxn id="6" idx="2"/>
            <a:endCxn id="10" idx="0"/>
          </p:cNvCxnSpPr>
          <p:nvPr/>
        </p:nvCxnSpPr>
        <p:spPr>
          <a:xfrm>
            <a:off x="1548840" y="2852936"/>
            <a:ext cx="0" cy="75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>
            <a:off x="1548840" y="4188000"/>
            <a:ext cx="0" cy="60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</p:cNvCxnSpPr>
          <p:nvPr/>
        </p:nvCxnSpPr>
        <p:spPr>
          <a:xfrm>
            <a:off x="2772976" y="389996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24704" y="5733256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/>
              <a:t>gameSession</a:t>
            </a:r>
            <a:r>
              <a:rPr lang="en-US" altLang="zh-CN" sz="1200" dirty="0"/>
              <a:t>:</a:t>
            </a:r>
          </a:p>
          <a:p>
            <a:r>
              <a:rPr lang="en-US" altLang="zh-CN" sz="1200" dirty="0" err="1"/>
              <a:t>ShopItemCache</a:t>
            </a:r>
            <a:r>
              <a:rPr lang="en-US" altLang="zh-CN" sz="1200" dirty="0"/>
              <a:t>::</a:t>
            </a:r>
            <a:r>
              <a:rPr lang="en-US" altLang="zh-CN" sz="1200" dirty="0" err="1" smtClean="0"/>
              <a:t>SaveShopTable</a:t>
            </a:r>
            <a:r>
              <a:rPr lang="en-US" altLang="zh-CN" sz="1200" dirty="0" smtClean="0"/>
              <a:t>()</a:t>
            </a:r>
            <a:endParaRPr lang="en-US" altLang="zh-CN" sz="1200" dirty="0"/>
          </a:p>
        </p:txBody>
      </p:sp>
      <p:cxnSp>
        <p:nvCxnSpPr>
          <p:cNvPr id="22" name="直接箭头连接符 21"/>
          <p:cNvCxnSpPr>
            <a:stCxn id="11" idx="2"/>
            <a:endCxn id="19" idx="0"/>
          </p:cNvCxnSpPr>
          <p:nvPr/>
        </p:nvCxnSpPr>
        <p:spPr>
          <a:xfrm>
            <a:off x="1548840" y="537321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3528" y="170540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支付前：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764704"/>
            <a:ext cx="7848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根据配置项（</a:t>
            </a:r>
            <a:r>
              <a:rPr lang="en-US" altLang="zh-CN" dirty="0" err="1"/>
              <a:t>game.properties</a:t>
            </a:r>
            <a:r>
              <a:rPr lang="zh-CN" altLang="en-US" dirty="0"/>
              <a:t>）配置客户端，取得支持的</a:t>
            </a:r>
            <a:r>
              <a:rPr lang="en-US" altLang="zh-CN" dirty="0" smtClean="0"/>
              <a:t>provider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启动游戏时，在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</a:t>
            </a:r>
            <a:r>
              <a:rPr lang="en-US" altLang="zh-CN" b="1" dirty="0"/>
              <a:t>public static void </a:t>
            </a:r>
            <a:r>
              <a:rPr lang="en-US" altLang="zh-CN" b="1" dirty="0" err="1"/>
              <a:t>configPaymentSetup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获取</a:t>
            </a:r>
            <a:r>
              <a:rPr lang="en-US" altLang="zh-CN" dirty="0" err="1" smtClean="0"/>
              <a:t>game.properties</a:t>
            </a:r>
            <a:r>
              <a:rPr lang="zh-CN" altLang="en-US" dirty="0" smtClean="0"/>
              <a:t>中的配置项对客户对进行配置，保存在几个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707904" y="479715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payment</a:t>
            </a:r>
            <a:r>
              <a:rPr lang="en-US" altLang="zh-CN" sz="1200" dirty="0"/>
              <a:t>::</a:t>
            </a:r>
            <a:endParaRPr lang="en-US" altLang="zh-CN" sz="1200" dirty="0" smtClean="0"/>
          </a:p>
          <a:p>
            <a:r>
              <a:rPr lang="en-US" altLang="zh-CN" sz="1200" dirty="0" err="1" smtClean="0"/>
              <a:t>game_client_framework</a:t>
            </a:r>
            <a:r>
              <a:rPr lang="en-US" altLang="zh-CN" sz="1200" dirty="0" smtClean="0"/>
              <a:t>\payment\platform\android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payment_impl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err="1"/>
              <a:t>GetDefaultPlatforms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SupportedPlatforms</a:t>
            </a:r>
            <a:r>
              <a:rPr lang="en-US" altLang="zh-CN" sz="1200" dirty="0"/>
              <a:t>&amp; lists)</a:t>
            </a:r>
          </a:p>
          <a:p>
            <a:endParaRPr lang="en-US" altLang="zh-CN" sz="1200" dirty="0"/>
          </a:p>
        </p:txBody>
      </p:sp>
      <p:cxnSp>
        <p:nvCxnSpPr>
          <p:cNvPr id="33" name="直接箭头连接符 32"/>
          <p:cNvCxnSpPr>
            <a:stCxn id="9" idx="2"/>
            <a:endCxn id="31" idx="0"/>
          </p:cNvCxnSpPr>
          <p:nvPr/>
        </p:nvCxnSpPr>
        <p:spPr>
          <a:xfrm flipH="1">
            <a:off x="4932040" y="4188000"/>
            <a:ext cx="1176" cy="60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588224" y="479715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Java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getDeviceSupportedProviders</a:t>
            </a:r>
            <a:endParaRPr lang="en-US" altLang="zh-CN" sz="1200" dirty="0"/>
          </a:p>
        </p:txBody>
      </p:sp>
      <p:cxnSp>
        <p:nvCxnSpPr>
          <p:cNvPr id="38" name="直接箭头连接符 37"/>
          <p:cNvCxnSpPr>
            <a:stCxn id="31" idx="3"/>
            <a:endCxn id="36" idx="1"/>
          </p:cNvCxnSpPr>
          <p:nvPr/>
        </p:nvCxnSpPr>
        <p:spPr>
          <a:xfrm>
            <a:off x="6156176" y="530120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052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具体调用：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520" y="548680"/>
            <a:ext cx="24482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Rechargelayer</a:t>
            </a:r>
            <a:r>
              <a:rPr lang="en-US" altLang="zh-CN" sz="1200" dirty="0" smtClean="0"/>
              <a:t>:</a:t>
            </a:r>
            <a:endParaRPr lang="en-US" altLang="zh-CN" sz="1200" dirty="0"/>
          </a:p>
          <a:p>
            <a:r>
              <a:rPr lang="en-US" altLang="zh-CN" sz="1200" dirty="0" err="1" smtClean="0"/>
              <a:t>pModel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BuyShopItem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ProviderNotSelected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idx</a:t>
            </a:r>
            <a:r>
              <a:rPr lang="en-US" altLang="zh-CN" sz="1200" dirty="0" smtClean="0"/>
              <a:t>);   </a:t>
            </a:r>
            <a:endParaRPr lang="en-US" altLang="zh-CN" sz="1200" dirty="0"/>
          </a:p>
        </p:txBody>
      </p:sp>
      <p:sp>
        <p:nvSpPr>
          <p:cNvPr id="7" name="矩形 6"/>
          <p:cNvSpPr/>
          <p:nvPr/>
        </p:nvSpPr>
        <p:spPr>
          <a:xfrm>
            <a:off x="251520" y="1556792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Rechargelayer</a:t>
            </a:r>
            <a:r>
              <a:rPr lang="en-US" altLang="zh-CN" sz="1200" dirty="0" smtClean="0"/>
              <a:t>:</a:t>
            </a:r>
            <a:endParaRPr lang="en-US" altLang="zh-CN" sz="1200" dirty="0"/>
          </a:p>
          <a:p>
            <a:r>
              <a:rPr lang="en-US" altLang="zh-CN" sz="1200" dirty="0" err="1" smtClean="0"/>
              <a:t>pModel</a:t>
            </a:r>
            <a:r>
              <a:rPr lang="en-US" altLang="zh-CN" sz="1200" dirty="0" smtClean="0"/>
              <a:t>::</a:t>
            </a:r>
            <a:r>
              <a:rPr lang="en-US" altLang="zh-CN" sz="1200" dirty="0" err="1"/>
              <a:t>RequestBuyItem</a:t>
            </a:r>
            <a:r>
              <a:rPr lang="en-US" altLang="zh-CN" sz="1200" dirty="0"/>
              <a:t>(item)</a:t>
            </a:r>
          </a:p>
        </p:txBody>
      </p:sp>
      <p:sp>
        <p:nvSpPr>
          <p:cNvPr id="8" name="矩形 7"/>
          <p:cNvSpPr/>
          <p:nvPr/>
        </p:nvSpPr>
        <p:spPr>
          <a:xfrm>
            <a:off x="251520" y="2276872"/>
            <a:ext cx="2448272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Paymodel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smtClean="0"/>
              <a:t>Payment::</a:t>
            </a:r>
            <a:r>
              <a:rPr lang="en-US" altLang="zh-CN" sz="1200" dirty="0" err="1" smtClean="0"/>
              <a:t>RequstPaymentServicePayForOrder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ProviderNotSelected</a:t>
            </a:r>
            <a:r>
              <a:rPr lang="en-US" altLang="zh-CN" sz="1200" dirty="0"/>
              <a:t>, &amp;</a:t>
            </a:r>
            <a:r>
              <a:rPr lang="en-US" altLang="zh-CN" sz="1200" dirty="0" err="1"/>
              <a:t>orderParams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onProviderSelected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err="1" smtClean="0"/>
              <a:t>onProviderSelected</a:t>
            </a:r>
            <a:r>
              <a:rPr lang="zh-CN" altLang="en-US" sz="1200" dirty="0" smtClean="0"/>
              <a:t>为回调函数，选择完</a:t>
            </a:r>
            <a:r>
              <a:rPr lang="en-US" altLang="zh-CN" sz="1200" dirty="0" smtClean="0"/>
              <a:t>provider</a:t>
            </a:r>
            <a:r>
              <a:rPr lang="zh-CN" altLang="en-US" sz="1200" dirty="0" smtClean="0"/>
              <a:t>后会调用它进行</a:t>
            </a:r>
            <a:r>
              <a:rPr lang="en-US" altLang="zh-CN" sz="1200" dirty="0" err="1" smtClean="0"/>
              <a:t>SendShopBuyItem</a:t>
            </a:r>
            <a:r>
              <a:rPr lang="zh-CN" altLang="en-US" sz="1200" dirty="0" smtClean="0"/>
              <a:t>向服务器创建订单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这个函数在这里的作用是用来选择</a:t>
            </a:r>
            <a:r>
              <a:rPr lang="en-US" altLang="zh-CN" sz="1200" dirty="0" smtClean="0"/>
              <a:t>)</a:t>
            </a:r>
            <a:endParaRPr lang="en-US" altLang="zh-CN" sz="1200" dirty="0"/>
          </a:p>
        </p:txBody>
      </p:sp>
      <p:sp>
        <p:nvSpPr>
          <p:cNvPr id="11" name="矩形 10"/>
          <p:cNvSpPr/>
          <p:nvPr/>
        </p:nvSpPr>
        <p:spPr>
          <a:xfrm>
            <a:off x="251520" y="4149080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Payment:</a:t>
            </a:r>
          </a:p>
          <a:p>
            <a:r>
              <a:rPr lang="en-US" altLang="zh-CN" sz="1200" dirty="0" err="1" smtClean="0"/>
              <a:t>Payment:PlatformPayOrder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pParams</a:t>
            </a:r>
            <a:r>
              <a:rPr lang="en-US" altLang="zh-CN" sz="1200" dirty="0" smtClean="0"/>
              <a:t>, callback);</a:t>
            </a:r>
            <a:endParaRPr lang="en-US" altLang="zh-CN" sz="1200" dirty="0"/>
          </a:p>
        </p:txBody>
      </p:sp>
      <p:sp>
        <p:nvSpPr>
          <p:cNvPr id="12" name="矩形 11"/>
          <p:cNvSpPr/>
          <p:nvPr/>
        </p:nvSpPr>
        <p:spPr>
          <a:xfrm>
            <a:off x="251520" y="5085184"/>
            <a:ext cx="2448272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Payment:</a:t>
            </a:r>
          </a:p>
          <a:p>
            <a:r>
              <a:rPr lang="en-US" altLang="zh-CN" sz="1200" dirty="0" err="1"/>
              <a:t>selectProviderImplement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pParams</a:t>
            </a:r>
            <a:r>
              <a:rPr lang="en-US" altLang="zh-CN" sz="1200" dirty="0"/>
              <a:t>, callback</a:t>
            </a:r>
            <a:r>
              <a:rPr lang="en-US" altLang="zh-CN" sz="1200" dirty="0" smtClean="0"/>
              <a:t>);</a:t>
            </a:r>
          </a:p>
          <a:p>
            <a:r>
              <a:rPr lang="zh-CN" altLang="en-US" sz="1200" dirty="0" smtClean="0"/>
              <a:t>在此函数中会调用</a:t>
            </a:r>
            <a:endParaRPr lang="en-US" altLang="zh-CN" sz="1200" dirty="0" smtClean="0"/>
          </a:p>
          <a:p>
            <a:r>
              <a:rPr lang="en-US" altLang="zh-CN" sz="1200" dirty="0" err="1" smtClean="0"/>
              <a:t>GetSupportedPlatformsFromCacheByIds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pParams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propertyId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pParams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gameItemId</a:t>
            </a:r>
            <a:r>
              <a:rPr lang="en-US" altLang="zh-CN" sz="1200" dirty="0"/>
              <a:t>, providers</a:t>
            </a:r>
            <a:r>
              <a:rPr lang="en-US" altLang="zh-CN" sz="1200" dirty="0" smtClean="0"/>
              <a:t>);</a:t>
            </a:r>
          </a:p>
          <a:p>
            <a:r>
              <a:rPr lang="zh-CN" altLang="en-US" sz="1200" dirty="0" smtClean="0"/>
              <a:t>取得该</a:t>
            </a:r>
            <a:r>
              <a:rPr lang="en-US" altLang="zh-CN" sz="1200" dirty="0" smtClean="0"/>
              <a:t>proper</a:t>
            </a:r>
            <a:r>
              <a:rPr lang="zh-CN" altLang="en-US" sz="1200" dirty="0" smtClean="0"/>
              <a:t>的支付方式</a:t>
            </a:r>
            <a:endParaRPr lang="en-US" altLang="zh-CN" sz="1200" dirty="0"/>
          </a:p>
        </p:txBody>
      </p:sp>
      <p:sp>
        <p:nvSpPr>
          <p:cNvPr id="14" name="矩形 13"/>
          <p:cNvSpPr/>
          <p:nvPr/>
        </p:nvSpPr>
        <p:spPr>
          <a:xfrm>
            <a:off x="3020964" y="5801744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Payment:</a:t>
            </a:r>
          </a:p>
          <a:p>
            <a:r>
              <a:rPr lang="en-US" altLang="zh-CN" sz="1200" dirty="0" err="1"/>
              <a:t>onProviderChoosed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pParams</a:t>
            </a:r>
            <a:r>
              <a:rPr lang="en-US" altLang="zh-CN" sz="1200" dirty="0"/>
              <a:t>, &amp;result);</a:t>
            </a:r>
          </a:p>
        </p:txBody>
      </p:sp>
      <p:sp>
        <p:nvSpPr>
          <p:cNvPr id="15" name="矩形 14"/>
          <p:cNvSpPr/>
          <p:nvPr/>
        </p:nvSpPr>
        <p:spPr>
          <a:xfrm>
            <a:off x="2987824" y="2905850"/>
            <a:ext cx="24482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Paymodel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err="1"/>
              <a:t>onProviderChoosed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pParams</a:t>
            </a:r>
            <a:r>
              <a:rPr lang="en-US" altLang="zh-CN" sz="1200" dirty="0"/>
              <a:t>, &amp;result</a:t>
            </a:r>
            <a:r>
              <a:rPr lang="en-US" altLang="zh-CN" sz="1200" dirty="0" smtClean="0"/>
              <a:t>);</a:t>
            </a:r>
          </a:p>
          <a:p>
            <a:endParaRPr lang="en-US" altLang="zh-CN" sz="1200" dirty="0"/>
          </a:p>
        </p:txBody>
      </p:sp>
      <p:sp>
        <p:nvSpPr>
          <p:cNvPr id="17" name="矩形 16"/>
          <p:cNvSpPr/>
          <p:nvPr/>
        </p:nvSpPr>
        <p:spPr>
          <a:xfrm>
            <a:off x="2987824" y="1592796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Paymodel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err="1" smtClean="0"/>
              <a:t>gameSession</a:t>
            </a:r>
            <a:r>
              <a:rPr lang="en-US" altLang="zh-CN" sz="1200" dirty="0" smtClean="0"/>
              <a:t>::</a:t>
            </a:r>
            <a:r>
              <a:rPr lang="en-US" altLang="zh-CN" sz="1200" dirty="0" err="1" smtClean="0"/>
              <a:t>SendShopBuyItem</a:t>
            </a:r>
            <a:r>
              <a:rPr lang="en-US" altLang="zh-CN" sz="1200" dirty="0" smtClean="0"/>
              <a:t>()</a:t>
            </a:r>
            <a:endParaRPr lang="en-US" altLang="zh-CN" sz="1200" dirty="0"/>
          </a:p>
        </p:txBody>
      </p:sp>
      <p:sp>
        <p:nvSpPr>
          <p:cNvPr id="18" name="矩形 17"/>
          <p:cNvSpPr/>
          <p:nvPr/>
        </p:nvSpPr>
        <p:spPr>
          <a:xfrm>
            <a:off x="5940152" y="548680"/>
            <a:ext cx="244827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gameSession</a:t>
            </a:r>
            <a:endParaRPr lang="en-US" altLang="zh-CN" sz="1200" dirty="0" smtClean="0"/>
          </a:p>
          <a:p>
            <a:r>
              <a:rPr lang="en-US" altLang="zh-CN" sz="1200" dirty="0" err="1" smtClean="0"/>
              <a:t>HandleShopBuyItemResp</a:t>
            </a:r>
            <a:endParaRPr lang="en-US" altLang="zh-CN" sz="1200" dirty="0"/>
          </a:p>
        </p:txBody>
      </p:sp>
      <p:sp>
        <p:nvSpPr>
          <p:cNvPr id="20" name="矩形 19"/>
          <p:cNvSpPr/>
          <p:nvPr/>
        </p:nvSpPr>
        <p:spPr>
          <a:xfrm>
            <a:off x="3400438" y="557864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服务器创建订单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932112" y="1205678"/>
            <a:ext cx="2448272" cy="158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gameSession</a:t>
            </a:r>
            <a:r>
              <a:rPr lang="en-US" altLang="zh-CN" sz="1200" dirty="0" smtClean="0"/>
              <a:t>:</a:t>
            </a:r>
          </a:p>
          <a:p>
            <a:r>
              <a:rPr lang="en-US" altLang="zh-CN" sz="1200" dirty="0" smtClean="0"/>
              <a:t>Payment::</a:t>
            </a:r>
            <a:r>
              <a:rPr lang="en-US" altLang="zh-CN" sz="1200" dirty="0" err="1" smtClean="0"/>
              <a:t>RequstPaymentServicePayForOrder</a:t>
            </a:r>
            <a:r>
              <a:rPr lang="en-US" altLang="zh-CN" sz="1200" dirty="0" smtClean="0"/>
              <a:t>(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resp.provider.c_str</a:t>
            </a:r>
            <a:r>
              <a:rPr lang="en-US" altLang="zh-CN" sz="1200" dirty="0"/>
              <a:t>()), &amp;</a:t>
            </a:r>
            <a:r>
              <a:rPr lang="en-US" altLang="zh-CN" sz="1200" dirty="0" err="1" smtClean="0"/>
              <a:t>orderParams,paymentFinishCallback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err="1"/>
              <a:t>paymentFinishCallback</a:t>
            </a:r>
            <a:r>
              <a:rPr lang="zh-CN" altLang="en-US" sz="1200" dirty="0" smtClean="0"/>
              <a:t>为回调函数，支付完成后会调用它显示支付结果</a:t>
            </a:r>
            <a:endParaRPr lang="en-US" altLang="zh-CN" sz="1200" dirty="0"/>
          </a:p>
        </p:txBody>
      </p:sp>
      <p:sp>
        <p:nvSpPr>
          <p:cNvPr id="24" name="矩形 23"/>
          <p:cNvSpPr/>
          <p:nvPr/>
        </p:nvSpPr>
        <p:spPr>
          <a:xfrm>
            <a:off x="5940152" y="2924944"/>
            <a:ext cx="244827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Payment:</a:t>
            </a:r>
          </a:p>
          <a:p>
            <a:r>
              <a:rPr lang="en-US" altLang="zh-CN" sz="1200" dirty="0" err="1"/>
              <a:t>PlatformPayOrder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pParams</a:t>
            </a:r>
            <a:r>
              <a:rPr lang="en-US" altLang="zh-CN" sz="1200" dirty="0"/>
              <a:t>, callback</a:t>
            </a:r>
            <a:r>
              <a:rPr lang="en-US" altLang="zh-CN" sz="1200" dirty="0" smtClean="0"/>
              <a:t>);</a:t>
            </a:r>
            <a:endParaRPr lang="en-US" altLang="zh-CN" sz="1200" dirty="0"/>
          </a:p>
        </p:txBody>
      </p:sp>
      <p:sp>
        <p:nvSpPr>
          <p:cNvPr id="25" name="矩形 24"/>
          <p:cNvSpPr/>
          <p:nvPr/>
        </p:nvSpPr>
        <p:spPr>
          <a:xfrm>
            <a:off x="5932112" y="3679256"/>
            <a:ext cx="2448272" cy="97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/>
              <a:t>game_client_framework</a:t>
            </a:r>
            <a:r>
              <a:rPr lang="en-US" altLang="zh-CN" sz="1200" dirty="0" smtClean="0"/>
              <a:t>\payment\platform\android</a:t>
            </a:r>
            <a:r>
              <a:rPr lang="zh-CN" altLang="en-US" sz="1200" dirty="0" smtClean="0"/>
              <a:t>，</a:t>
            </a:r>
            <a:r>
              <a:rPr lang="en-US" altLang="zh-CN" sz="1200" dirty="0" err="1" smtClean="0"/>
              <a:t>payment_impl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r>
              <a:rPr lang="en-US" altLang="zh-CN" sz="1200" dirty="0" err="1" smtClean="0"/>
              <a:t>payByProvierImplement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pParams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payFinishedCallback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/>
              <a:t>jni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sp>
        <p:nvSpPr>
          <p:cNvPr id="27" name="矩形 26"/>
          <p:cNvSpPr/>
          <p:nvPr/>
        </p:nvSpPr>
        <p:spPr>
          <a:xfrm>
            <a:off x="5932112" y="4797152"/>
            <a:ext cx="2448272" cy="1150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/>
              <a:t>payByProvierImplement</a:t>
            </a:r>
            <a:endParaRPr lang="en-US" altLang="zh-CN" sz="1200" dirty="0" smtClean="0"/>
          </a:p>
          <a:p>
            <a:r>
              <a:rPr lang="en-US" altLang="zh-CN" sz="1200" dirty="0" smtClean="0"/>
              <a:t>Java</a:t>
            </a:r>
            <a:r>
              <a:rPr lang="zh-CN" altLang="en-US" sz="1200" dirty="0" smtClean="0"/>
              <a:t>中</a:t>
            </a:r>
            <a:r>
              <a:rPr lang="en-US" altLang="zh-CN" sz="1200" dirty="0" err="1" smtClean="0"/>
              <a:t>PaymentJavaExports</a:t>
            </a:r>
            <a:r>
              <a:rPr lang="zh-CN" altLang="en-US" sz="1200" dirty="0" smtClean="0"/>
              <a:t>中的</a:t>
            </a:r>
            <a:endParaRPr lang="en-US" altLang="zh-CN" sz="1200" dirty="0" smtClean="0"/>
          </a:p>
          <a:p>
            <a:r>
              <a:rPr lang="en-US" altLang="zh-CN" sz="1200" dirty="0" err="1" smtClean="0"/>
              <a:t>payByProvider</a:t>
            </a:r>
            <a:r>
              <a:rPr lang="zh-CN" altLang="en-US" sz="1200" dirty="0" smtClean="0"/>
              <a:t>（根据相应的</a:t>
            </a:r>
            <a:r>
              <a:rPr lang="en-US" altLang="zh-CN" sz="1200" dirty="0" smtClean="0"/>
              <a:t>provider</a:t>
            </a:r>
            <a:r>
              <a:rPr lang="zh-CN" altLang="en-US" sz="1200" dirty="0" smtClean="0"/>
              <a:t>检索到相应的类，然后调用该类中的</a:t>
            </a:r>
            <a:r>
              <a:rPr lang="en-US" altLang="zh-CN" sz="1200" dirty="0" err="1"/>
              <a:t>onSDKPayment</a:t>
            </a:r>
            <a:r>
              <a:rPr lang="zh-CN" altLang="en-US" sz="1200" dirty="0" smtClean="0"/>
              <a:t>）</a:t>
            </a:r>
            <a:endParaRPr lang="en-US" altLang="zh-CN" sz="1200" dirty="0"/>
          </a:p>
        </p:txBody>
      </p:sp>
      <p:sp>
        <p:nvSpPr>
          <p:cNvPr id="29" name="矩形 28"/>
          <p:cNvSpPr/>
          <p:nvPr/>
        </p:nvSpPr>
        <p:spPr>
          <a:xfrm>
            <a:off x="5940152" y="6078408"/>
            <a:ext cx="244827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smtClean="0"/>
              <a:t>Java</a:t>
            </a:r>
          </a:p>
          <a:p>
            <a:r>
              <a:rPr lang="en-US" altLang="zh-CN" sz="1200" dirty="0" err="1" smtClean="0"/>
              <a:t>PaymentNativeExports</a:t>
            </a:r>
            <a:endParaRPr lang="en-US" altLang="zh-CN" sz="1200" dirty="0" smtClean="0"/>
          </a:p>
          <a:p>
            <a:r>
              <a:rPr lang="en-US" altLang="zh-CN" sz="1200" b="1" dirty="0"/>
              <a:t>native </a:t>
            </a:r>
            <a:r>
              <a:rPr lang="en-US" altLang="zh-CN" sz="1200" b="1" dirty="0" err="1" smtClean="0"/>
              <a:t>onPayFinished</a:t>
            </a:r>
            <a:r>
              <a:rPr lang="en-US" altLang="zh-CN" sz="1200" b="1" dirty="0" smtClean="0"/>
              <a:t>(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</a:t>
            </a:r>
            <a:r>
              <a:rPr lang="en-US" altLang="zh-CN" sz="1200" b="1" dirty="0"/>
              <a:t>provider, </a:t>
            </a:r>
            <a:r>
              <a:rPr lang="en-US" altLang="zh-CN" sz="1200" b="1" dirty="0" err="1"/>
              <a:t>int</a:t>
            </a:r>
            <a:r>
              <a:rPr lang="en-US" altLang="zh-CN" sz="1200" b="1" dirty="0"/>
              <a:t> result, Bundle extras);</a:t>
            </a:r>
            <a:endParaRPr lang="en-US" altLang="zh-CN" sz="1200" dirty="0"/>
          </a:p>
        </p:txBody>
      </p:sp>
      <p:cxnSp>
        <p:nvCxnSpPr>
          <p:cNvPr id="31" name="直接箭头连接符 30"/>
          <p:cNvCxnSpPr>
            <a:stCxn id="5" idx="2"/>
            <a:endCxn id="7" idx="0"/>
          </p:cNvCxnSpPr>
          <p:nvPr/>
        </p:nvCxnSpPr>
        <p:spPr>
          <a:xfrm>
            <a:off x="1475656" y="119675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7" idx="2"/>
            <a:endCxn id="8" idx="0"/>
          </p:cNvCxnSpPr>
          <p:nvPr/>
        </p:nvCxnSpPr>
        <p:spPr>
          <a:xfrm>
            <a:off x="1475656" y="213285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2"/>
            <a:endCxn id="11" idx="0"/>
          </p:cNvCxnSpPr>
          <p:nvPr/>
        </p:nvCxnSpPr>
        <p:spPr>
          <a:xfrm>
            <a:off x="1475656" y="400506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2"/>
            <a:endCxn id="12" idx="0"/>
          </p:cNvCxnSpPr>
          <p:nvPr/>
        </p:nvCxnSpPr>
        <p:spPr>
          <a:xfrm>
            <a:off x="1475656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2" idx="3"/>
            <a:endCxn id="14" idx="1"/>
          </p:cNvCxnSpPr>
          <p:nvPr/>
        </p:nvCxnSpPr>
        <p:spPr>
          <a:xfrm>
            <a:off x="2699792" y="5805264"/>
            <a:ext cx="321172" cy="284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" idx="0"/>
            <a:endCxn id="15" idx="2"/>
          </p:cNvCxnSpPr>
          <p:nvPr/>
        </p:nvCxnSpPr>
        <p:spPr>
          <a:xfrm flipH="1" flipV="1">
            <a:off x="4211960" y="3625930"/>
            <a:ext cx="33140" cy="2175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15" idx="0"/>
            <a:endCxn id="17" idx="2"/>
          </p:cNvCxnSpPr>
          <p:nvPr/>
        </p:nvCxnSpPr>
        <p:spPr>
          <a:xfrm flipV="1">
            <a:off x="4211960" y="2096852"/>
            <a:ext cx="0" cy="808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7" idx="0"/>
            <a:endCxn id="20" idx="2"/>
          </p:cNvCxnSpPr>
          <p:nvPr/>
        </p:nvCxnSpPr>
        <p:spPr>
          <a:xfrm flipV="1">
            <a:off x="4211960" y="1061920"/>
            <a:ext cx="16570" cy="530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20" idx="3"/>
            <a:endCxn id="18" idx="1"/>
          </p:cNvCxnSpPr>
          <p:nvPr/>
        </p:nvCxnSpPr>
        <p:spPr>
          <a:xfrm flipV="1">
            <a:off x="5056622" y="800708"/>
            <a:ext cx="883530" cy="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8" idx="2"/>
            <a:endCxn id="21" idx="0"/>
          </p:cNvCxnSpPr>
          <p:nvPr/>
        </p:nvCxnSpPr>
        <p:spPr>
          <a:xfrm flipH="1">
            <a:off x="7156248" y="1052736"/>
            <a:ext cx="8040" cy="15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21" idx="2"/>
            <a:endCxn id="24" idx="0"/>
          </p:cNvCxnSpPr>
          <p:nvPr/>
        </p:nvCxnSpPr>
        <p:spPr>
          <a:xfrm>
            <a:off x="7156248" y="2788114"/>
            <a:ext cx="8040" cy="13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4" idx="2"/>
            <a:endCxn id="25" idx="0"/>
          </p:cNvCxnSpPr>
          <p:nvPr/>
        </p:nvCxnSpPr>
        <p:spPr>
          <a:xfrm flipH="1">
            <a:off x="7156248" y="3501008"/>
            <a:ext cx="8040" cy="178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5" idx="2"/>
            <a:endCxn id="27" idx="0"/>
          </p:cNvCxnSpPr>
          <p:nvPr/>
        </p:nvCxnSpPr>
        <p:spPr>
          <a:xfrm>
            <a:off x="7156248" y="465313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7" idx="2"/>
            <a:endCxn id="29" idx="0"/>
          </p:cNvCxnSpPr>
          <p:nvPr/>
        </p:nvCxnSpPr>
        <p:spPr>
          <a:xfrm>
            <a:off x="7156248" y="5947520"/>
            <a:ext cx="8040" cy="130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29" idx="3"/>
            <a:endCxn id="21" idx="3"/>
          </p:cNvCxnSpPr>
          <p:nvPr/>
        </p:nvCxnSpPr>
        <p:spPr>
          <a:xfrm flipH="1" flipV="1">
            <a:off x="8380384" y="1996896"/>
            <a:ext cx="8040" cy="4477556"/>
          </a:xfrm>
          <a:prstGeom prst="bentConnector3">
            <a:avLst>
              <a:gd name="adj1" fmla="val -28432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新框架的使用注意：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脚本使用</a:t>
            </a:r>
            <a:r>
              <a:rPr lang="en-US" altLang="zh-CN" sz="2400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sz="2400" dirty="0"/>
              <a:t>./setup_config.sh ../../../</a:t>
            </a:r>
            <a:r>
              <a:rPr lang="en-US" altLang="zh-CN" sz="2400" dirty="0" err="1"/>
              <a:t>game_client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proj.android</a:t>
            </a:r>
            <a:r>
              <a:rPr lang="en-US" altLang="zh-CN" sz="2400" dirty="0"/>
              <a:t>/ add </a:t>
            </a: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dpay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脚本命令                         游戏</a:t>
            </a:r>
            <a:r>
              <a:rPr lang="en-US" altLang="zh-CN" sz="2400" dirty="0" smtClean="0"/>
              <a:t>android</a:t>
            </a:r>
            <a:r>
              <a:rPr lang="zh-CN" altLang="en-US" sz="2400" dirty="0" smtClean="0"/>
              <a:t>主工程          操作      支付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操作支持删除</a:t>
            </a:r>
            <a:r>
              <a:rPr lang="en-US" altLang="zh-CN" sz="2000" dirty="0" smtClean="0"/>
              <a:t>del</a:t>
            </a:r>
            <a:r>
              <a:rPr lang="zh-CN" altLang="en-US" sz="2000" dirty="0" smtClean="0"/>
              <a:t>和加入</a:t>
            </a:r>
            <a:r>
              <a:rPr lang="en-US" altLang="zh-CN" sz="2000" dirty="0" smtClean="0"/>
              <a:t>add</a:t>
            </a:r>
            <a:r>
              <a:rPr lang="zh-CN" altLang="en-US" sz="2000" dirty="0" smtClean="0"/>
              <a:t>，如果是依赖工程的，则应到</a:t>
            </a:r>
            <a:r>
              <a:rPr lang="en-US" altLang="zh-CN" sz="2000" dirty="0" smtClean="0"/>
              <a:t>payment</a:t>
            </a:r>
            <a:r>
              <a:rPr lang="zh-CN" altLang="en-US" sz="2000" dirty="0" smtClean="0"/>
              <a:t>中导入相应的工程，如果有需手动修改的地方则应按照文档手动修改，如</a:t>
            </a:r>
            <a:r>
              <a:rPr lang="en-US" altLang="zh-CN" sz="2000" dirty="0" err="1" smtClean="0"/>
              <a:t>appid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appkey</a:t>
            </a:r>
            <a:r>
              <a:rPr lang="zh-CN" altLang="en-US" sz="2000" dirty="0" smtClean="0"/>
              <a:t>等，大致都是在</a:t>
            </a:r>
            <a:r>
              <a:rPr lang="en-US" altLang="zh-CN" sz="2000" dirty="0" smtClean="0"/>
              <a:t>Assets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game.propertis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game_debug.properties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脚本主要完成：加入（删除）相应的资源，加入（删除）用于支付的代码，但一些配置还需每个游戏手动配置，具体的会有相应的文档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157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/>
              <a:t>支付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 smtClean="0"/>
              <a:t>要上架不同的渠道，那么</a:t>
            </a:r>
            <a:r>
              <a:rPr lang="zh-CN" altLang="en-US" sz="2800" dirty="0"/>
              <a:t>多数</a:t>
            </a:r>
            <a:r>
              <a:rPr lang="zh-CN" altLang="en-US" sz="2800" dirty="0" smtClean="0"/>
              <a:t>就会要求接他们的</a:t>
            </a:r>
            <a:r>
              <a:rPr lang="en-US" altLang="zh-CN" sz="2800" dirty="0" smtClean="0"/>
              <a:t>SDK</a:t>
            </a:r>
            <a:r>
              <a:rPr lang="zh-CN" altLang="en-US" sz="2800" dirty="0" smtClean="0"/>
              <a:t>，方便统计和管理吧</a:t>
            </a:r>
            <a:endParaRPr lang="en-US" altLang="zh-CN" sz="2800" dirty="0" smtClean="0"/>
          </a:p>
          <a:p>
            <a:r>
              <a:rPr lang="zh-CN" altLang="en-US" sz="2800" dirty="0" smtClean="0"/>
              <a:t>大多数渠道还会要求接入他们的登录和切换账号，增加注册，表示平台性，让用户经常去一个平台下载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支付需要用到什么呢？</a:t>
            </a:r>
            <a:endParaRPr lang="en-US" altLang="zh-CN" sz="2800" dirty="0" smtClean="0"/>
          </a:p>
          <a:p>
            <a:r>
              <a:rPr lang="en-US" altLang="zh-CN" sz="2800" dirty="0"/>
              <a:t>provider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gameId</a:t>
            </a:r>
            <a:r>
              <a:rPr lang="zh-CN" altLang="en-US" sz="2800" dirty="0" smtClean="0"/>
              <a:t>游戏的</a:t>
            </a:r>
            <a:r>
              <a:rPr lang="en-US" altLang="zh-CN" sz="2800" dirty="0" smtClean="0"/>
              <a:t>ID</a:t>
            </a:r>
          </a:p>
          <a:p>
            <a:r>
              <a:rPr lang="en-US" altLang="zh-CN" sz="2800" dirty="0" err="1" smtClean="0"/>
              <a:t>Propertyid</a:t>
            </a:r>
            <a:r>
              <a:rPr lang="zh-CN" altLang="en-US" sz="2800" dirty="0"/>
              <a:t>商品类型</a:t>
            </a:r>
            <a:endParaRPr lang="en-US" altLang="zh-CN" sz="2800" dirty="0" smtClean="0"/>
          </a:p>
          <a:p>
            <a:r>
              <a:rPr lang="en-US" altLang="zh-CN" sz="2800" dirty="0" err="1" smtClean="0"/>
              <a:t>Gameitemid</a:t>
            </a:r>
            <a:r>
              <a:rPr lang="zh-CN" altLang="en-US" sz="2800" dirty="0" smtClean="0"/>
              <a:t>游戏道具</a:t>
            </a:r>
            <a:endParaRPr lang="en-US" altLang="zh-CN" sz="2800" dirty="0" smtClean="0"/>
          </a:p>
          <a:p>
            <a:r>
              <a:rPr lang="en-US" altLang="zh-CN" sz="2800" dirty="0" err="1" smtClean="0"/>
              <a:t>Itemid</a:t>
            </a:r>
            <a:r>
              <a:rPr lang="zh-CN" altLang="en-US" sz="2800" dirty="0" smtClean="0"/>
              <a:t>用于第三方支付用的</a:t>
            </a:r>
            <a:r>
              <a:rPr lang="en-US" altLang="zh-CN" sz="2800" dirty="0" smtClean="0"/>
              <a:t>id</a:t>
            </a:r>
            <a:r>
              <a:rPr lang="zh-CN" altLang="en-US" sz="2800" dirty="0" smtClean="0"/>
              <a:t>（一一对应）</a:t>
            </a:r>
            <a:endParaRPr lang="en-US" altLang="zh-CN" sz="2800" dirty="0" smtClean="0"/>
          </a:p>
          <a:p>
            <a:r>
              <a:rPr lang="en-US" altLang="zh-CN" sz="2800" dirty="0" err="1"/>
              <a:t>orderId</a:t>
            </a:r>
            <a:r>
              <a:rPr lang="zh-CN" altLang="en-US" sz="2800" dirty="0"/>
              <a:t>订单号</a:t>
            </a:r>
            <a:r>
              <a:rPr lang="en-US" altLang="zh-CN" sz="2800" dirty="0"/>
              <a:t>(</a:t>
            </a:r>
            <a:r>
              <a:rPr lang="zh-CN" altLang="en-US" sz="2800" dirty="0"/>
              <a:t>服务器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8914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9024" y="1268760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Game_client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71272" y="1268760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Game_server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875528" y="126876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Commo_server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35768" y="128689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Third_server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8216" y="2204864"/>
            <a:ext cx="1440160" cy="738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根据配置项（</a:t>
            </a:r>
            <a:r>
              <a:rPr lang="en-US" altLang="zh-CN" sz="1200" dirty="0" err="1" smtClean="0"/>
              <a:t>game.properties</a:t>
            </a:r>
            <a:r>
              <a:rPr lang="zh-CN" altLang="en-US" sz="1200" dirty="0" smtClean="0"/>
              <a:t>）配置客户端，取得支持的</a:t>
            </a:r>
            <a:r>
              <a:rPr lang="en-US" altLang="zh-CN" sz="1200" dirty="0" smtClean="0"/>
              <a:t>provider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2715288" y="3521584"/>
            <a:ext cx="1440160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服务器取根据</a:t>
            </a:r>
            <a:r>
              <a:rPr lang="en-US" altLang="zh-CN" sz="1200" dirty="0" smtClean="0"/>
              <a:t>provider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version</a:t>
            </a:r>
            <a:r>
              <a:rPr lang="zh-CN" altLang="en-US" sz="1200" dirty="0" smtClean="0"/>
              <a:t>给客户端更新</a:t>
            </a:r>
            <a:r>
              <a:rPr lang="en-US" altLang="zh-CN" sz="1200" dirty="0" err="1" smtClean="0"/>
              <a:t>shopStore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28216" y="359359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/>
              <a:t>Updateshoplist</a:t>
            </a:r>
            <a:r>
              <a:rPr lang="zh-CN" altLang="en-US" sz="1200" dirty="0" smtClean="0"/>
              <a:t>把</a:t>
            </a:r>
            <a:r>
              <a:rPr lang="en-US" altLang="zh-CN" sz="1200" dirty="0" smtClean="0"/>
              <a:t>provider</a:t>
            </a:r>
            <a:r>
              <a:rPr lang="zh-CN" altLang="en-US" sz="1200" dirty="0" smtClean="0"/>
              <a:t>和</a:t>
            </a:r>
            <a:r>
              <a:rPr lang="en-US" altLang="zh-CN" sz="1200" dirty="0" smtClean="0"/>
              <a:t>version</a:t>
            </a:r>
            <a:r>
              <a:rPr lang="zh-CN" altLang="en-US" sz="1200" dirty="0" smtClean="0"/>
              <a:t>上传给服务器</a:t>
            </a:r>
            <a:endParaRPr lang="zh-CN" altLang="en-US" sz="1200" dirty="0"/>
          </a:p>
        </p:txBody>
      </p:sp>
      <p:sp>
        <p:nvSpPr>
          <p:cNvPr id="25" name="矩形 24"/>
          <p:cNvSpPr/>
          <p:nvPr/>
        </p:nvSpPr>
        <p:spPr>
          <a:xfrm>
            <a:off x="428216" y="4759424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客户端把</a:t>
            </a:r>
            <a:r>
              <a:rPr lang="en-US" altLang="zh-CN" sz="1200" dirty="0" err="1" smtClean="0"/>
              <a:t>shopStore</a:t>
            </a:r>
            <a:r>
              <a:rPr lang="zh-CN" altLang="en-US" sz="1200" dirty="0" smtClean="0"/>
              <a:t>保存在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中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8" idx="2"/>
            <a:endCxn id="24" idx="0"/>
          </p:cNvCxnSpPr>
          <p:nvPr/>
        </p:nvCxnSpPr>
        <p:spPr>
          <a:xfrm>
            <a:off x="1148296" y="2943820"/>
            <a:ext cx="0" cy="649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18" idx="1"/>
          </p:cNvCxnSpPr>
          <p:nvPr/>
        </p:nvCxnSpPr>
        <p:spPr>
          <a:xfrm>
            <a:off x="1868376" y="3917628"/>
            <a:ext cx="846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8" idx="2"/>
            <a:endCxn id="25" idx="3"/>
          </p:cNvCxnSpPr>
          <p:nvPr/>
        </p:nvCxnSpPr>
        <p:spPr>
          <a:xfrm rot="5400000">
            <a:off x="2266978" y="3915069"/>
            <a:ext cx="769789" cy="15669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07744" y="30797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login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6552" y="272609"/>
            <a:ext cx="1999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支付前：</a:t>
            </a:r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398492" y="899428"/>
            <a:ext cx="149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游戏客户端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685032" y="899428"/>
            <a:ext cx="149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游戏服务器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53816" y="894862"/>
            <a:ext cx="149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支付服务器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72864" y="640561"/>
            <a:ext cx="1499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第三</a:t>
            </a:r>
            <a:r>
              <a:rPr lang="zh-CN" altLang="en-US" dirty="0" smtClean="0"/>
              <a:t>方支付服务器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24" grpId="0" animBg="1"/>
      <p:bldP spid="25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548680"/>
            <a:ext cx="158417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Game_client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3768" y="548680"/>
            <a:ext cx="172819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Game_server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788024" y="548680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Commo_server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48264" y="566812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Third_server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3528" y="1556792"/>
            <a:ext cx="1440160" cy="93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用户发起购买，客户端从</a:t>
            </a:r>
            <a:r>
              <a:rPr lang="en-US" altLang="zh-CN" sz="1200" dirty="0" smtClean="0"/>
              <a:t>cache</a:t>
            </a:r>
            <a:r>
              <a:rPr lang="zh-CN" altLang="en-US" sz="1200" dirty="0" smtClean="0"/>
              <a:t>中读取该商品的</a:t>
            </a:r>
            <a:r>
              <a:rPr lang="en-US" altLang="zh-CN" sz="1200" dirty="0" smtClean="0"/>
              <a:t>provider</a:t>
            </a:r>
            <a:r>
              <a:rPr lang="zh-CN" altLang="en-US" sz="1200" dirty="0" smtClean="0"/>
              <a:t>（显示或直接选择）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321320" y="2852936"/>
            <a:ext cx="1440160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选择</a:t>
            </a:r>
            <a:r>
              <a:rPr lang="en-US" altLang="zh-CN" sz="1200" dirty="0" smtClean="0"/>
              <a:t>provider</a:t>
            </a:r>
            <a:r>
              <a:rPr lang="zh-CN" altLang="en-US" sz="1200" dirty="0" smtClean="0"/>
              <a:t>后，客户端用</a:t>
            </a:r>
            <a:r>
              <a:rPr lang="en-US" altLang="zh-CN" sz="1200" dirty="0" smtClean="0"/>
              <a:t>provider</a:t>
            </a:r>
            <a:r>
              <a:rPr lang="zh-CN" altLang="en-US" sz="1200" dirty="0" smtClean="0"/>
              <a:t>和其他参数向服务器请求订单</a:t>
            </a:r>
            <a:r>
              <a:rPr lang="en-US" altLang="zh-CN" sz="1200" dirty="0" err="1" smtClean="0"/>
              <a:t>oderid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988620" y="2924943"/>
            <a:ext cx="1325824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orderid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1320" y="4221088"/>
            <a:ext cx="1440160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客户端取得</a:t>
            </a:r>
            <a:r>
              <a:rPr lang="en-US" altLang="zh-CN" sz="1200" dirty="0" err="1" smtClean="0"/>
              <a:t>orderid</a:t>
            </a:r>
            <a:r>
              <a:rPr lang="zh-CN" altLang="en-US" sz="1200" dirty="0" smtClean="0"/>
              <a:t>后调用支付</a:t>
            </a:r>
            <a:r>
              <a:rPr lang="en-US" altLang="zh-CN" sz="1200" dirty="0" smtClean="0"/>
              <a:t>SDK</a:t>
            </a:r>
            <a:r>
              <a:rPr lang="zh-CN" altLang="en-US" sz="1200" dirty="0" smtClean="0"/>
              <a:t>进行购买（当然需要其他参数的配置）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7056276" y="4221088"/>
            <a:ext cx="1440160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服第三方服务器进行支付处理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44088" y="5517232"/>
            <a:ext cx="1440160" cy="792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客户端显示支付结果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684952" y="2924940"/>
            <a:ext cx="1325824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orderid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8" idx="2"/>
            <a:endCxn id="9" idx="0"/>
          </p:cNvCxnSpPr>
          <p:nvPr/>
        </p:nvCxnSpPr>
        <p:spPr>
          <a:xfrm flipH="1">
            <a:off x="1041400" y="2492895"/>
            <a:ext cx="2208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1" idx="0"/>
          </p:cNvCxnSpPr>
          <p:nvPr/>
        </p:nvCxnSpPr>
        <p:spPr>
          <a:xfrm>
            <a:off x="1041400" y="3645023"/>
            <a:ext cx="0" cy="576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3"/>
          </p:cNvCxnSpPr>
          <p:nvPr/>
        </p:nvCxnSpPr>
        <p:spPr>
          <a:xfrm flipV="1">
            <a:off x="1761480" y="4617131"/>
            <a:ext cx="52947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988620" y="5590890"/>
            <a:ext cx="1325824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707720" y="5590890"/>
            <a:ext cx="1325824" cy="6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641436" y="2852936"/>
            <a:ext cx="11269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pParams</a:t>
            </a:r>
            <a:endParaRPr lang="en-US" altLang="zh-CN" sz="1000" dirty="0"/>
          </a:p>
          <a:p>
            <a:pPr algn="ctr"/>
            <a:endParaRPr lang="en-US" altLang="zh-CN" sz="1000" dirty="0" smtClean="0"/>
          </a:p>
          <a:p>
            <a:pPr algn="ctr"/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837922" y="2852936"/>
            <a:ext cx="12161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/>
              <a:t>pParams</a:t>
            </a:r>
            <a:endParaRPr lang="en-US" altLang="zh-CN" sz="1000" dirty="0"/>
          </a:p>
          <a:p>
            <a:pPr algn="ctr"/>
            <a:endParaRPr lang="en-US" altLang="zh-CN" sz="1000" dirty="0" smtClean="0"/>
          </a:p>
          <a:p>
            <a:pPr algn="ctr"/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37922" y="3255947"/>
            <a:ext cx="12161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orderid</a:t>
            </a:r>
            <a:endParaRPr lang="en-US" altLang="zh-CN" sz="1000" dirty="0"/>
          </a:p>
          <a:p>
            <a:pPr algn="ctr"/>
            <a:endParaRPr lang="en-US" altLang="zh-CN" sz="1000" dirty="0" smtClean="0"/>
          </a:p>
          <a:p>
            <a:pPr algn="ctr"/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588224" y="1700808"/>
            <a:ext cx="2448272" cy="2376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/>
              <a:t>std</a:t>
            </a:r>
            <a:r>
              <a:rPr lang="en-US" altLang="zh-CN" sz="1100" dirty="0"/>
              <a:t>::</a:t>
            </a:r>
            <a:r>
              <a:rPr lang="en-US" altLang="zh-CN" sz="1100" dirty="0" smtClean="0"/>
              <a:t>string      </a:t>
            </a:r>
            <a:r>
              <a:rPr lang="en-US" altLang="zh-CN" sz="1100" dirty="0" err="1" smtClean="0"/>
              <a:t>orderId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/>
              <a:t>std</a:t>
            </a:r>
            <a:r>
              <a:rPr lang="en-US" altLang="zh-CN" sz="1100" dirty="0"/>
              <a:t>::</a:t>
            </a:r>
            <a:r>
              <a:rPr lang="en-US" altLang="zh-CN" sz="1100" dirty="0" smtClean="0"/>
              <a:t>string      </a:t>
            </a:r>
            <a:r>
              <a:rPr lang="en-US" altLang="zh-CN" sz="1100" dirty="0" err="1" smtClean="0"/>
              <a:t>gameId</a:t>
            </a:r>
            <a:r>
              <a:rPr lang="en-US" altLang="zh-CN" sz="1100" dirty="0"/>
              <a:t>;// </a:t>
            </a:r>
            <a:r>
              <a:rPr lang="zh-CN" altLang="en-US" sz="1100" dirty="0"/>
              <a:t>游戏的 </a:t>
            </a:r>
            <a:r>
              <a:rPr lang="en-US" altLang="zh-CN" sz="1100" dirty="0"/>
              <a:t>ID</a:t>
            </a:r>
          </a:p>
          <a:p>
            <a:r>
              <a:rPr lang="en-US" altLang="zh-CN" sz="1100" dirty="0" err="1" smtClean="0"/>
              <a:t>stPropertyId</a:t>
            </a:r>
            <a:r>
              <a:rPr lang="en-US" altLang="zh-CN" sz="1100" dirty="0" smtClean="0"/>
              <a:t>  </a:t>
            </a:r>
            <a:r>
              <a:rPr lang="en-US" altLang="zh-CN" sz="1100" dirty="0" err="1" smtClean="0"/>
              <a:t>propertyId</a:t>
            </a:r>
            <a:r>
              <a:rPr lang="en-US" altLang="zh-CN" sz="1100" dirty="0"/>
              <a:t>;// </a:t>
            </a:r>
            <a:r>
              <a:rPr lang="zh-CN" altLang="en-US" sz="1100" dirty="0"/>
              <a:t>游戏内的分类 </a:t>
            </a:r>
            <a:r>
              <a:rPr lang="en-US" altLang="zh-CN" sz="1100" dirty="0"/>
              <a:t>ID</a:t>
            </a:r>
          </a:p>
          <a:p>
            <a:r>
              <a:rPr lang="en-US" altLang="zh-CN" sz="1100" dirty="0" err="1"/>
              <a:t>std</a:t>
            </a:r>
            <a:r>
              <a:rPr lang="en-US" altLang="zh-CN" sz="1100" dirty="0"/>
              <a:t>::</a:t>
            </a:r>
            <a:r>
              <a:rPr lang="en-US" altLang="zh-CN" sz="1100" dirty="0" smtClean="0"/>
              <a:t>string       </a:t>
            </a:r>
            <a:r>
              <a:rPr lang="en-US" altLang="zh-CN" sz="1100" dirty="0" err="1" smtClean="0"/>
              <a:t>gameItemId</a:t>
            </a:r>
            <a:r>
              <a:rPr lang="en-US" altLang="zh-CN" sz="1100" dirty="0"/>
              <a:t>;// </a:t>
            </a:r>
            <a:r>
              <a:rPr lang="zh-CN" altLang="en-US" sz="1100" dirty="0"/>
              <a:t>游戏内的商品 </a:t>
            </a:r>
            <a:r>
              <a:rPr lang="en-US" altLang="zh-CN" sz="1100" dirty="0"/>
              <a:t>ID</a:t>
            </a:r>
          </a:p>
          <a:p>
            <a:r>
              <a:rPr lang="en-US" altLang="zh-CN" sz="1100" dirty="0" err="1"/>
              <a:t>PaymentServicePlatform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provider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/>
              <a:t> </a:t>
            </a:r>
            <a:r>
              <a:rPr lang="en-US" altLang="zh-CN" sz="1100" dirty="0" err="1" smtClean="0"/>
              <a:t>std</a:t>
            </a:r>
            <a:r>
              <a:rPr lang="en-US" altLang="zh-CN" sz="1100" dirty="0"/>
              <a:t>::string     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userId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/>
              <a:t>std</a:t>
            </a:r>
            <a:r>
              <a:rPr lang="en-US" altLang="zh-CN" sz="1100" dirty="0"/>
              <a:t>::</a:t>
            </a:r>
            <a:r>
              <a:rPr lang="en-US" altLang="zh-CN" sz="1100" dirty="0" smtClean="0"/>
              <a:t>string       </a:t>
            </a:r>
            <a:r>
              <a:rPr lang="en-US" altLang="zh-CN" sz="1100" dirty="0" err="1" smtClean="0"/>
              <a:t>shopId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/>
              <a:t>std</a:t>
            </a:r>
            <a:r>
              <a:rPr lang="en-US" altLang="zh-CN" sz="1100" dirty="0"/>
              <a:t>::</a:t>
            </a:r>
            <a:r>
              <a:rPr lang="en-US" altLang="zh-CN" sz="1100" dirty="0" smtClean="0"/>
              <a:t>string       </a:t>
            </a:r>
            <a:r>
              <a:rPr lang="en-US" altLang="zh-CN" sz="1100" dirty="0" err="1" smtClean="0"/>
              <a:t>itemId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/>
              <a:t>std</a:t>
            </a:r>
            <a:r>
              <a:rPr lang="en-US" altLang="zh-CN" sz="1100" dirty="0"/>
              <a:t>::</a:t>
            </a:r>
            <a:r>
              <a:rPr lang="en-US" altLang="zh-CN" sz="1100" dirty="0" smtClean="0"/>
              <a:t>string       </a:t>
            </a:r>
            <a:r>
              <a:rPr lang="en-US" altLang="zh-CN" sz="1100" dirty="0" err="1" smtClean="0"/>
              <a:t>itemName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smtClean="0"/>
              <a:t>Float                price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smtClean="0"/>
              <a:t> </a:t>
            </a:r>
            <a:r>
              <a:rPr lang="en-US" altLang="zh-CN" sz="1100" dirty="0" err="1"/>
              <a:t>int</a:t>
            </a:r>
            <a:r>
              <a:rPr lang="en-US" altLang="zh-CN" sz="1100" dirty="0"/>
              <a:t>    </a:t>
            </a:r>
            <a:r>
              <a:rPr lang="en-US" altLang="zh-CN" sz="1100" dirty="0" smtClean="0"/>
              <a:t>               currency</a:t>
            </a:r>
            <a:r>
              <a:rPr lang="en-US" altLang="zh-CN" sz="1100" dirty="0"/>
              <a:t>;</a:t>
            </a:r>
          </a:p>
          <a:p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                   quantity</a:t>
            </a:r>
            <a:r>
              <a:rPr lang="en-US" altLang="zh-CN" sz="1100" dirty="0"/>
              <a:t>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08194" y="4305336"/>
            <a:ext cx="12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调用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130180" y="559089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835696" y="555822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通知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1520" y="446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进行支付：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1784248" y="3086686"/>
            <a:ext cx="92347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21504" y="3231640"/>
            <a:ext cx="11417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 smtClean="0"/>
              <a:t>orderid</a:t>
            </a:r>
            <a:endParaRPr lang="en-US" altLang="zh-CN" sz="1000" dirty="0"/>
          </a:p>
          <a:p>
            <a:pPr algn="ctr"/>
            <a:endParaRPr lang="en-US" altLang="zh-CN" sz="1000" dirty="0" smtClean="0"/>
          </a:p>
          <a:p>
            <a:pPr algn="ctr"/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784248" y="3429000"/>
            <a:ext cx="900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10776" y="3068960"/>
            <a:ext cx="977844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4010776" y="3429000"/>
            <a:ext cx="9778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6" idx="1"/>
            <a:endCxn id="13" idx="3"/>
          </p:cNvCxnSpPr>
          <p:nvPr/>
        </p:nvCxnSpPr>
        <p:spPr>
          <a:xfrm flipH="1" flipV="1">
            <a:off x="1784248" y="5913276"/>
            <a:ext cx="923472" cy="1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1"/>
            <a:endCxn id="36" idx="3"/>
          </p:cNvCxnSpPr>
          <p:nvPr/>
        </p:nvCxnSpPr>
        <p:spPr>
          <a:xfrm flipH="1">
            <a:off x="4033544" y="5914927"/>
            <a:ext cx="9550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04248" y="5464640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回调</a:t>
            </a:r>
            <a:endParaRPr lang="zh-CN" altLang="en-US" dirty="0"/>
          </a:p>
        </p:txBody>
      </p:sp>
      <p:cxnSp>
        <p:nvCxnSpPr>
          <p:cNvPr id="43" name="肘形连接符 42"/>
          <p:cNvCxnSpPr/>
          <p:nvPr/>
        </p:nvCxnSpPr>
        <p:spPr>
          <a:xfrm rot="5400000">
            <a:off x="6630528" y="4733684"/>
            <a:ext cx="901752" cy="14619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06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35" grpId="0" animBg="1"/>
      <p:bldP spid="36" grpId="0" animBg="1"/>
      <p:bldP spid="45" grpId="0"/>
      <p:bldP spid="47" grpId="0"/>
      <p:bldP spid="49" grpId="0"/>
      <p:bldP spid="50" grpId="0" animBg="1"/>
      <p:bldP spid="53" grpId="0"/>
      <p:bldP spid="68" grpId="0"/>
      <p:bldP spid="69" grpId="0"/>
      <p:bldP spid="39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sz="7200" dirty="0" smtClean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38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Payment==Provider: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根据</a:t>
            </a:r>
            <a:r>
              <a:rPr lang="zh-CN" altLang="en-US" sz="2000" dirty="0" smtClean="0"/>
              <a:t>配置配置客户端，取得支持的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provider</a:t>
            </a:r>
            <a:r>
              <a:rPr lang="en-US" altLang="zh-CN" sz="2000" dirty="0"/>
              <a:t>(</a:t>
            </a:r>
            <a:r>
              <a:rPr lang="en-US" altLang="zh-CN" sz="2000" dirty="0" err="1" smtClean="0"/>
              <a:t>login,payment,etc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根据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provider</a:t>
            </a:r>
            <a:r>
              <a:rPr lang="zh-CN" altLang="en-US" sz="2000" dirty="0" smtClean="0"/>
              <a:t>，更新</a:t>
            </a:r>
            <a:r>
              <a:rPr lang="en-US" altLang="zh-CN" sz="2000" dirty="0" smtClean="0"/>
              <a:t>shop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updateShoplist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选择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provider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/>
              <a:t>cache</a:t>
            </a:r>
            <a:r>
              <a:rPr lang="zh-CN" altLang="en-US" sz="2000" dirty="0" smtClean="0"/>
              <a:t>中的</a:t>
            </a:r>
            <a:r>
              <a:rPr lang="zh-CN" altLang="en-US" sz="2000" dirty="0"/>
              <a:t>获得</a:t>
            </a:r>
            <a:r>
              <a:rPr lang="zh-CN" altLang="en-US" sz="2000" dirty="0" smtClean="0"/>
              <a:t>商品支持的</a:t>
            </a:r>
            <a:r>
              <a:rPr lang="en-US" altLang="zh-CN" sz="2000" dirty="0" smtClean="0"/>
              <a:t>provider</a:t>
            </a:r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调用</a:t>
            </a:r>
            <a:r>
              <a:rPr lang="en-US" altLang="zh-CN" sz="2000" dirty="0">
                <a:solidFill>
                  <a:srgbClr val="FF0000"/>
                </a:solidFill>
              </a:rPr>
              <a:t>provider</a:t>
            </a:r>
            <a:r>
              <a:rPr lang="zh-CN" altLang="en-US" sz="2000" dirty="0"/>
              <a:t>，利用</a:t>
            </a:r>
            <a:r>
              <a:rPr lang="en-US" altLang="zh-CN" sz="2000" dirty="0"/>
              <a:t>provider</a:t>
            </a:r>
            <a:r>
              <a:rPr lang="zh-CN" altLang="en-US" sz="2000" dirty="0"/>
              <a:t>向服务器创建</a:t>
            </a:r>
            <a:r>
              <a:rPr lang="zh-CN" altLang="en-US" sz="2000" dirty="0" smtClean="0"/>
              <a:t>订单</a:t>
            </a:r>
            <a:endParaRPr lang="en-US" altLang="zh-CN" sz="2000" dirty="0" smtClean="0"/>
          </a:p>
          <a:p>
            <a:r>
              <a:rPr lang="en-US" altLang="zh-CN" sz="2000" dirty="0" smtClean="0"/>
              <a:t>5.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利用</a:t>
            </a:r>
            <a:r>
              <a:rPr lang="en-US" altLang="zh-CN" sz="2000" dirty="0" smtClean="0">
                <a:solidFill>
                  <a:srgbClr val="FF0000"/>
                </a:solidFill>
              </a:rPr>
              <a:t>provider</a:t>
            </a:r>
            <a:r>
              <a:rPr lang="zh-CN" altLang="en-US" sz="2000" dirty="0" smtClean="0"/>
              <a:t>产生的订单</a:t>
            </a:r>
            <a:r>
              <a:rPr lang="zh-CN" altLang="en-US" sz="2000" dirty="0"/>
              <a:t>向</a:t>
            </a:r>
            <a:r>
              <a:rPr lang="en-US" altLang="zh-CN" sz="2000" dirty="0"/>
              <a:t>provider</a:t>
            </a:r>
            <a:r>
              <a:rPr lang="zh-CN" altLang="en-US" sz="2000" dirty="0"/>
              <a:t>的支付</a:t>
            </a:r>
            <a:r>
              <a:rPr lang="en-US" altLang="zh-CN" sz="2000" dirty="0"/>
              <a:t>SDK</a:t>
            </a:r>
            <a:r>
              <a:rPr lang="zh-CN" altLang="en-US" sz="2000" dirty="0"/>
              <a:t>进行支付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92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新老框架的区别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sz="2400" dirty="0" smtClean="0"/>
              <a:t>新框架下采用反射，接口统一（</a:t>
            </a:r>
            <a:r>
              <a:rPr lang="en-US" altLang="zh-CN" sz="2400" dirty="0" err="1"/>
              <a:t>onSDKPayment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1900" dirty="0" smtClean="0"/>
              <a:t>新框架下，</a:t>
            </a:r>
            <a:r>
              <a:rPr lang="zh-CN" altLang="en-US" sz="1900" dirty="0"/>
              <a:t>我们只要加入</a:t>
            </a:r>
            <a:r>
              <a:rPr lang="en-US" altLang="zh-CN" sz="1900" dirty="0"/>
              <a:t>provider</a:t>
            </a:r>
            <a:r>
              <a:rPr lang="zh-CN" altLang="en-US" sz="1900" dirty="0"/>
              <a:t>和类名的对应关系就行</a:t>
            </a:r>
            <a:r>
              <a:rPr lang="zh-CN" altLang="en-US" sz="1900" dirty="0" smtClean="0"/>
              <a:t>啦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/>
              <a:t>提供</a:t>
            </a:r>
            <a:r>
              <a:rPr lang="en-US" altLang="zh-CN" sz="1900" dirty="0" smtClean="0"/>
              <a:t>provider</a:t>
            </a:r>
            <a:r>
              <a:rPr lang="zh-CN" altLang="en-US" sz="1900" dirty="0" smtClean="0"/>
              <a:t>，然后就能找到它所在的类，然后用类和该方法的名字，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zh-CN" altLang="en-US" sz="1900" dirty="0" smtClean="0"/>
              <a:t>就能调用到相应类中的该方法进行支付</a:t>
            </a:r>
            <a:r>
              <a:rPr lang="zh-CN" altLang="en-US" sz="1900" dirty="0"/>
              <a:t>调用，</a:t>
            </a:r>
            <a:endParaRPr lang="en-US" altLang="zh-CN" sz="1900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1900" dirty="0"/>
              <a:t>老框架下我们需要根据支付方式，显示的去调用支付中的方法</a:t>
            </a:r>
            <a:r>
              <a:rPr lang="zh-CN" altLang="en-US" sz="1900" dirty="0" smtClean="0"/>
              <a:t>，</a:t>
            </a:r>
            <a:endParaRPr lang="en-US" altLang="zh-CN" sz="19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新框架下配置集成在了一起（</a:t>
            </a:r>
            <a:r>
              <a:rPr lang="en-US" altLang="zh-CN" sz="2400" dirty="0" err="1" smtClean="0"/>
              <a:t>game.properies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900" dirty="0" err="1" smtClean="0"/>
              <a:t>Appid</a:t>
            </a:r>
            <a:r>
              <a:rPr lang="zh-CN" altLang="en-US" sz="1900" dirty="0"/>
              <a:t>，</a:t>
            </a:r>
            <a:r>
              <a:rPr lang="en-US" altLang="zh-CN" sz="1900" dirty="0" err="1" smtClean="0"/>
              <a:t>Appkey</a:t>
            </a:r>
            <a:r>
              <a:rPr lang="zh-CN" altLang="en-US" sz="1900" dirty="0" smtClean="0"/>
              <a:t>，回调地址，支持的</a:t>
            </a:r>
            <a:r>
              <a:rPr lang="en-US" altLang="zh-CN" sz="1900" dirty="0" smtClean="0"/>
              <a:t>provider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配置项比较集中，不会漏也不用费力的去找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9080"/>
            <a:ext cx="3960440" cy="17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接口：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新框架下的</a:t>
            </a:r>
            <a:r>
              <a:rPr lang="en-US" altLang="zh-CN" dirty="0" err="1" smtClean="0"/>
              <a:t>api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 smtClean="0"/>
          </a:p>
          <a:p>
            <a:r>
              <a:rPr lang="zh-CN" altLang="en-US" sz="2400" dirty="0" smtClean="0"/>
              <a:t>用于支付：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1600" dirty="0" err="1" smtClean="0"/>
              <a:t>RequstPaymentServicePayForOrder</a:t>
            </a:r>
            <a:r>
              <a:rPr lang="en-US" altLang="zh-CN" sz="1600" dirty="0" smtClean="0"/>
              <a:t>(provider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pParams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callback);</a:t>
            </a:r>
          </a:p>
          <a:p>
            <a:pPr marL="457200" lvl="1" indent="0">
              <a:buNone/>
            </a:pPr>
            <a:r>
              <a:rPr lang="en-US" altLang="zh-CN" sz="1600" dirty="0" smtClean="0"/>
              <a:t>1.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GetFinalPaymentPlatforms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SupportedPlatforms</a:t>
            </a:r>
            <a:r>
              <a:rPr lang="en-US" altLang="zh-CN" sz="1600" dirty="0"/>
              <a:t>&amp; </a:t>
            </a:r>
            <a:r>
              <a:rPr lang="en-US" altLang="zh-CN" sz="1600" dirty="0" smtClean="0"/>
              <a:t>lists)</a:t>
            </a:r>
          </a:p>
          <a:p>
            <a:pPr marL="457200" lvl="1" indent="0">
              <a:buNone/>
            </a:pPr>
            <a:r>
              <a:rPr lang="en-US" altLang="zh-CN" sz="1600" dirty="0"/>
              <a:t>2</a:t>
            </a:r>
            <a:r>
              <a:rPr lang="en-US" altLang="zh-CN" sz="1600" dirty="0" smtClean="0"/>
              <a:t>.selectProvider(</a:t>
            </a:r>
            <a:r>
              <a:rPr lang="en-US" altLang="zh-CN" sz="1600" dirty="0" err="1" smtClean="0"/>
              <a:t>PaymentServicePayOrderParams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 ,</a:t>
            </a:r>
            <a:r>
              <a:rPr lang="en-US" altLang="zh-CN" sz="1600" dirty="0" err="1"/>
              <a:t>selectCallback</a:t>
            </a:r>
            <a:r>
              <a:rPr lang="en-US" altLang="zh-CN" sz="1600" dirty="0"/>
              <a:t>);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 smtClean="0"/>
              <a:t>3.payByProvier(</a:t>
            </a:r>
            <a:r>
              <a:rPr lang="en-US" altLang="zh-CN" sz="1600" dirty="0" err="1" smtClean="0"/>
              <a:t>PaymentServicePlatform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provider, </a:t>
            </a:r>
            <a:r>
              <a:rPr lang="en-US" altLang="zh-CN" sz="1600" dirty="0" err="1"/>
              <a:t>PaymentServicePayOrderParams</a:t>
            </a:r>
            <a:r>
              <a:rPr lang="en-US" altLang="zh-CN" sz="1600" dirty="0"/>
              <a:t> *, </a:t>
            </a:r>
            <a:r>
              <a:rPr lang="en-US" altLang="zh-CN" sz="1600" dirty="0" err="1"/>
              <a:t>payFinishedCallback</a:t>
            </a:r>
            <a:r>
              <a:rPr lang="en-US" altLang="zh-CN" sz="1600" dirty="0"/>
              <a:t>);</a:t>
            </a:r>
          </a:p>
          <a:p>
            <a:r>
              <a:rPr lang="zh-CN" altLang="en-US" sz="2400" smtClean="0"/>
              <a:t>其他：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en-US" altLang="zh-CN" sz="1600" dirty="0" smtClean="0"/>
              <a:t> 1. </a:t>
            </a:r>
            <a:r>
              <a:rPr lang="en-US" altLang="zh-CN" sz="1600" dirty="0" err="1" smtClean="0"/>
              <a:t>RequestPaymentServiceLogin</a:t>
            </a:r>
            <a:r>
              <a:rPr lang="en-US" altLang="zh-CN" sz="1600" dirty="0" smtClean="0"/>
              <a:t>()</a:t>
            </a:r>
          </a:p>
          <a:p>
            <a:pPr marL="0" indent="0">
              <a:buNone/>
            </a:pPr>
            <a:r>
              <a:rPr lang="en-US" altLang="zh-CN" sz="1600" dirty="0" smtClean="0"/>
              <a:t>          2.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RequestPaymentServiceLogin</a:t>
            </a:r>
            <a:r>
              <a:rPr lang="en-US" altLang="zh-CN" sz="1600" dirty="0"/>
              <a:t>()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3.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RequestPaymentServiceSwitch</a:t>
            </a:r>
            <a:r>
              <a:rPr lang="en-US" altLang="zh-CN" sz="1600" dirty="0"/>
              <a:t>()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4. </a:t>
            </a:r>
            <a:r>
              <a:rPr lang="en-US" altLang="zh-CN" sz="1600" dirty="0" err="1"/>
              <a:t>RequestPaymentServiceLogout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r>
              <a:rPr lang="en-US" altLang="zh-CN" sz="1600" dirty="0" smtClean="0"/>
              <a:t>          5.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RequestPaymentServiceCommunity</a:t>
            </a:r>
            <a:r>
              <a:rPr lang="en-US" altLang="zh-CN" sz="1600" dirty="0"/>
              <a:t>()</a:t>
            </a:r>
          </a:p>
          <a:p>
            <a:pPr marL="0" indent="0">
              <a:buNone/>
            </a:pPr>
            <a:endParaRPr lang="en-US" altLang="zh-CN" sz="1600" dirty="0" smtClean="0"/>
          </a:p>
          <a:p>
            <a:pPr marL="0" indent="0">
              <a:buNone/>
            </a:pPr>
            <a:endParaRPr lang="en-US" altLang="zh-CN" sz="1600" dirty="0" smtClean="0"/>
          </a:p>
          <a:p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1600" dirty="0" smtClean="0"/>
          </a:p>
          <a:p>
            <a:pPr marL="457200" lvl="1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8139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 smtClean="0"/>
              <a:t>接入第三方支付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加入资源</a:t>
            </a:r>
            <a:endParaRPr lang="en-US" altLang="zh-CN" sz="28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向</a:t>
            </a:r>
            <a:r>
              <a:rPr lang="en-US" altLang="zh-CN" sz="2400" dirty="0" smtClean="0"/>
              <a:t>payment</a:t>
            </a:r>
            <a:r>
              <a:rPr lang="zh-CN" altLang="en-US" sz="2400" dirty="0" smtClean="0"/>
              <a:t>工程中加入引入的</a:t>
            </a:r>
            <a:r>
              <a:rPr lang="en-US" altLang="zh-CN" sz="2400" dirty="0" smtClean="0"/>
              <a:t>jar</a:t>
            </a:r>
            <a:r>
              <a:rPr lang="zh-CN" altLang="en-US" sz="2400" dirty="0" smtClean="0"/>
              <a:t>包或者和第三方支付的工程建立依赖关系</a:t>
            </a:r>
            <a:endParaRPr lang="en-US" altLang="zh-CN" sz="2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向游戏主工程加入</a:t>
            </a:r>
            <a:r>
              <a:rPr lang="en-US" altLang="zh-CN" sz="2400" dirty="0" smtClean="0"/>
              <a:t>assets</a:t>
            </a:r>
            <a:r>
              <a:rPr lang="zh-CN" altLang="en-US" sz="2400" dirty="0" smtClean="0"/>
              <a:t>文件和在</a:t>
            </a:r>
            <a:r>
              <a:rPr lang="en-US" altLang="zh-CN" sz="2400" dirty="0" err="1" smtClean="0"/>
              <a:t>Androidmanifest</a:t>
            </a:r>
            <a:r>
              <a:rPr lang="zh-CN" altLang="en-US" sz="2400" dirty="0" smtClean="0"/>
              <a:t>中加入相应的东西，和混淆文件中加入不该该混淆的</a:t>
            </a:r>
            <a:endParaRPr lang="en-US" altLang="zh-CN" sz="2400" dirty="0" smtClean="0"/>
          </a:p>
          <a:p>
            <a:r>
              <a:rPr lang="en-US" altLang="zh-CN" sz="2800" dirty="0" smtClean="0"/>
              <a:t>2.</a:t>
            </a:r>
            <a:r>
              <a:rPr lang="zh-CN" altLang="en-US" sz="2800" dirty="0" smtClean="0"/>
              <a:t>加入用于支付的代码</a:t>
            </a:r>
            <a:endParaRPr lang="en-US" altLang="zh-CN" sz="28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 smtClean="0"/>
              <a:t>初始化</a:t>
            </a: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 smtClean="0"/>
              <a:t>调用</a:t>
            </a:r>
            <a:r>
              <a:rPr lang="en-US" altLang="zh-CN" sz="2400" dirty="0" smtClean="0"/>
              <a:t>SDK</a:t>
            </a:r>
            <a:r>
              <a:rPr lang="zh-CN" altLang="en-US" sz="2400" dirty="0"/>
              <a:t>进行</a:t>
            </a:r>
            <a:r>
              <a:rPr lang="zh-CN" altLang="en-US" sz="2400" dirty="0" smtClean="0"/>
              <a:t>支付：准备</a:t>
            </a:r>
            <a:r>
              <a:rPr lang="en-US" altLang="zh-CN" sz="2400" dirty="0" smtClean="0"/>
              <a:t>SDK</a:t>
            </a:r>
            <a:r>
              <a:rPr lang="zh-CN" altLang="en-US" sz="2400" dirty="0" smtClean="0"/>
              <a:t>需要的参数进行支付</a:t>
            </a: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 smtClean="0"/>
              <a:t>回调：根据支付结果进行回调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接入会遇到的问题：资源，初始化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38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1306</Words>
  <Application>Microsoft Office PowerPoint</Application>
  <PresentationFormat>全屏显示(4:3)</PresentationFormat>
  <Paragraphs>216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概要：</vt:lpstr>
      <vt:lpstr>支付：</vt:lpstr>
      <vt:lpstr>PowerPoint 演示文稿</vt:lpstr>
      <vt:lpstr>PowerPoint 演示文稿</vt:lpstr>
      <vt:lpstr>PowerPoint 演示文稿</vt:lpstr>
      <vt:lpstr>Payment==Provider:</vt:lpstr>
      <vt:lpstr>新老框架的区别</vt:lpstr>
      <vt:lpstr>接口：</vt:lpstr>
      <vt:lpstr>接入第三方支付</vt:lpstr>
      <vt:lpstr>怎么用脚本实现自动接入第三方支付</vt:lpstr>
      <vt:lpstr>接入第三方支付还需解决的问题</vt:lpstr>
      <vt:lpstr>PowerPoint 演示文稿</vt:lpstr>
      <vt:lpstr>为什么能在不同的平台下进行支付</vt:lpstr>
      <vt:lpstr>PowerPoint 演示文稿</vt:lpstr>
      <vt:lpstr>PowerPoint 演示文稿</vt:lpstr>
      <vt:lpstr>新框架的使用注意：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Jianhong Chen(Intern)</dc:creator>
  <cp:lastModifiedBy>Administrator</cp:lastModifiedBy>
  <cp:revision>60</cp:revision>
  <dcterms:created xsi:type="dcterms:W3CDTF">2014-03-19T11:37:20Z</dcterms:created>
  <dcterms:modified xsi:type="dcterms:W3CDTF">2014-03-24T09:21:38Z</dcterms:modified>
</cp:coreProperties>
</file>