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2" r:id="rId3"/>
    <p:sldId id="257" r:id="rId4"/>
    <p:sldId id="276" r:id="rId5"/>
    <p:sldId id="277" r:id="rId6"/>
    <p:sldId id="273" r:id="rId7"/>
    <p:sldId id="274" r:id="rId8"/>
    <p:sldId id="275" r:id="rId9"/>
    <p:sldId id="279" r:id="rId10"/>
    <p:sldId id="278" r:id="rId11"/>
    <p:sldId id="280" r:id="rId12"/>
    <p:sldId id="282" r:id="rId13"/>
    <p:sldId id="281" r:id="rId14"/>
    <p:sldId id="283" r:id="rId15"/>
    <p:sldId id="284" r:id="rId16"/>
    <p:sldId id="285" r:id="rId17"/>
    <p:sldId id="286" r:id="rId18"/>
    <p:sldId id="287" r:id="rId19"/>
    <p:sldId id="288" r:id="rId20"/>
    <p:sldId id="289" r:id="rId21"/>
    <p:sldId id="290" r:id="rId22"/>
    <p:sldId id="291" r:id="rId23"/>
    <p:sldId id="269" r:id="rId24"/>
    <p:sldId id="270" r:id="rId25"/>
    <p:sldId id="27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95BA9-AC7A-4AF5-A336-574872E30E7C}" type="datetimeFigureOut">
              <a:rPr lang="zh-CN" altLang="en-US" smtClean="0"/>
              <a:t>2014/11/20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4872F9-4A29-4583-8A7D-64DE0CABCAA7}" type="slidenum">
              <a:rPr lang="zh-CN" altLang="en-US" smtClean="0"/>
              <a:t>‹#›</a:t>
            </a:fld>
            <a:endParaRPr lang="zh-CN" altLang="en-US"/>
          </a:p>
        </p:txBody>
      </p:sp>
    </p:spTree>
    <p:extLst>
      <p:ext uri="{BB962C8B-B14F-4D97-AF65-F5344CB8AC3E}">
        <p14:creationId xmlns:p14="http://schemas.microsoft.com/office/powerpoint/2010/main" val="54544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p:spPr>
        <p:txBody>
          <a:bodyPr/>
          <a:lstStyle/>
          <a:p>
            <a:r>
              <a:rPr lang="en-US"/>
              <a:t>www.ClueMarket.com</a:t>
            </a:r>
          </a:p>
        </p:txBody>
      </p:sp>
      <p:sp>
        <p:nvSpPr>
          <p:cNvPr id="17411" name="Rectangle 6"/>
          <p:cNvSpPr>
            <a:spLocks noGrp="1" noChangeArrowheads="1"/>
          </p:cNvSpPr>
          <p:nvPr>
            <p:ph type="ftr" sz="quarter" idx="4"/>
          </p:nvPr>
        </p:nvSpPr>
        <p:spPr>
          <a:noFill/>
        </p:spPr>
        <p:txBody>
          <a:bodyPr/>
          <a:lstStyle/>
          <a:p>
            <a:r>
              <a:rPr lang="en-US"/>
              <a:t>ClueMarket, Inc 415-867-4203 edith@cluemarket.com</a:t>
            </a:r>
          </a:p>
        </p:txBody>
      </p:sp>
      <p:sp>
        <p:nvSpPr>
          <p:cNvPr id="17412" name="Rectangle 7"/>
          <p:cNvSpPr>
            <a:spLocks noGrp="1" noChangeArrowheads="1"/>
          </p:cNvSpPr>
          <p:nvPr>
            <p:ph type="sldNum" sz="quarter" idx="5"/>
          </p:nvPr>
        </p:nvSpPr>
        <p:spPr>
          <a:noFill/>
        </p:spPr>
        <p:txBody>
          <a:bodyPr/>
          <a:lstStyle/>
          <a:p>
            <a:fld id="{6382AA52-6BF5-AC4F-A817-1CA867108FA0}" type="slidenum">
              <a:rPr lang="en-US"/>
              <a:pPr/>
              <a:t>1</a:t>
            </a:fld>
            <a:endParaRPr lang="en-US"/>
          </a:p>
        </p:txBody>
      </p:sp>
      <p:sp>
        <p:nvSpPr>
          <p:cNvPr id="17413" name="Rectangle 2"/>
          <p:cNvSpPr>
            <a:spLocks noGrp="1" noRot="1" noChangeAspect="1" noChangeArrowheads="1" noTextEdit="1"/>
          </p:cNvSpPr>
          <p:nvPr>
            <p:ph type="sldImg"/>
          </p:nvPr>
        </p:nvSpPr>
        <p:spPr>
          <a:ln/>
        </p:spPr>
      </p:sp>
      <p:sp>
        <p:nvSpPr>
          <p:cNvPr id="1741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sz="3600" kern="1200" dirty="0">
                <a:solidFill>
                  <a:srgbClr val="00A600"/>
                </a:solidFill>
                <a:latin typeface="Segoe Media Center Light"/>
                <a:ea typeface="+mn-ea"/>
                <a:cs typeface="Segoe Media Center Light"/>
              </a:defRPr>
            </a:lvl1pPr>
          </a:lstStyle>
          <a:p>
            <a:r>
              <a:rPr lang="en-US" altLang="zh-CN" smtClean="0"/>
              <a:t>Click to edit Master title style</a:t>
            </a:r>
            <a:endParaRPr lang="en-US" dirty="0"/>
          </a:p>
        </p:txBody>
      </p:sp>
      <p:sp>
        <p:nvSpPr>
          <p:cNvPr id="4" name="Date Placeholder 3"/>
          <p:cNvSpPr>
            <a:spLocks noGrp="1"/>
          </p:cNvSpPr>
          <p:nvPr>
            <p:ph type="dt" sz="half" idx="10"/>
          </p:nvPr>
        </p:nvSpPr>
        <p:spPr/>
        <p:txBody>
          <a:bodyPr/>
          <a:lstStyle/>
          <a:p>
            <a:fld id="{6947E942-ACC9-40D3-A4BE-F5878598E7FB}" type="datetimeFigureOut">
              <a:rPr lang="zh-CN" altLang="en-US" smtClean="0"/>
              <a:t>2014/11/20</a:t>
            </a:fld>
            <a:endParaRPr lang="zh-CN" altLang="en-US"/>
          </a:p>
        </p:txBody>
      </p:sp>
      <p:sp>
        <p:nvSpPr>
          <p:cNvPr id="5" name="Footer Placeholder 4"/>
          <p:cNvSpPr>
            <a:spLocks noGrp="1"/>
          </p:cNvSpPr>
          <p:nvPr>
            <p:ph type="ftr" sz="quarter" idx="11"/>
          </p:nvPr>
        </p:nvSpPr>
        <p:spPr/>
        <p:txBody>
          <a:bodyPr/>
          <a:lstStyle/>
          <a:p>
            <a:pPr>
              <a:defRPr/>
            </a:pPr>
            <a:r>
              <a:rPr lang="en-US" dirty="0" smtClean="0"/>
              <a:t>Copyright © 2012 </a:t>
            </a:r>
            <a:r>
              <a:rPr lang="en-US" altLang="zh-CN" dirty="0" err="1" smtClean="0"/>
              <a:t>MoboTap</a:t>
            </a:r>
            <a:r>
              <a:rPr lang="en-US" dirty="0" smtClean="0"/>
              <a:t> Inc. All rights reserved. </a:t>
            </a:r>
          </a:p>
          <a:p>
            <a:pPr>
              <a:defRPr/>
            </a:pPr>
            <a:endParaRPr lang="en-US" dirty="0"/>
          </a:p>
        </p:txBody>
      </p:sp>
      <p:sp>
        <p:nvSpPr>
          <p:cNvPr id="6" name="Slide Number Placeholder 5"/>
          <p:cNvSpPr>
            <a:spLocks noGrp="1"/>
          </p:cNvSpPr>
          <p:nvPr>
            <p:ph type="sldNum" sz="quarter" idx="12"/>
          </p:nvPr>
        </p:nvSpPr>
        <p:spPr/>
        <p:txBody>
          <a:bodyPr/>
          <a:lstStyle/>
          <a:p>
            <a:pPr>
              <a:defRPr/>
            </a:pPr>
            <a:endParaRPr lang="en-US" smtClean="0"/>
          </a:p>
          <a:p>
            <a:pPr>
              <a:defRPr/>
            </a:pPr>
            <a:endParaRPr lang="en-US" dirty="0"/>
          </a:p>
        </p:txBody>
      </p:sp>
      <p:sp>
        <p:nvSpPr>
          <p:cNvPr id="7" name="Rectangle 6"/>
          <p:cNvSpPr/>
          <p:nvPr/>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10"/>
          <p:cNvSpPr>
            <a:spLocks noGrp="1"/>
          </p:cNvSpPr>
          <p:nvPr>
            <p:ph sz="quarter" idx="13"/>
          </p:nvPr>
        </p:nvSpPr>
        <p:spPr>
          <a:xfrm>
            <a:off x="831850" y="968375"/>
            <a:ext cx="7854950" cy="5272088"/>
          </a:xfrm>
        </p:spPr>
        <p:txBody>
          <a:bodyPr/>
          <a:lstStyle>
            <a:lvl1pPr marL="0" indent="0">
              <a:buNone/>
              <a:defRPr>
                <a:solidFill>
                  <a:srgbClr val="00A600"/>
                </a:solidFill>
                <a:latin typeface="Segoe Media Center Light"/>
                <a:cs typeface="Segoe Media Center Light"/>
              </a:defRPr>
            </a:lvl1pPr>
            <a:lvl2pPr marL="285750" indent="-285750">
              <a:defRPr sz="2400">
                <a:solidFill>
                  <a:srgbClr val="929292"/>
                </a:solidFill>
                <a:latin typeface="Segoe Media Center Light"/>
                <a:cs typeface="Segoe Media Center Light"/>
              </a:defRPr>
            </a:lvl2pPr>
            <a:lvl3pPr marL="530225" indent="-228600">
              <a:defRPr sz="2000">
                <a:solidFill>
                  <a:srgbClr val="929292"/>
                </a:solidFill>
                <a:latin typeface="Segoe Media Center Light"/>
                <a:cs typeface="Segoe Media Center Light"/>
              </a:defRPr>
            </a:lvl3pPr>
            <a:lvl4pPr marL="812800" indent="-228600" defTabSz="885825">
              <a:defRPr sz="1800">
                <a:solidFill>
                  <a:srgbClr val="929292"/>
                </a:solidFill>
                <a:latin typeface="Segoe Media Center Light"/>
                <a:cs typeface="Segoe Media Center Light"/>
              </a:defRPr>
            </a:lvl4pPr>
            <a:lvl5pPr marL="1077913" indent="-228600">
              <a:defRPr sz="1800">
                <a:solidFill>
                  <a:srgbClr val="929292"/>
                </a:solidFill>
                <a:latin typeface="Segoe Media Center Light"/>
                <a:cs typeface="Segoe Media Center Ligh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176199462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www.knopflerfish.org/" TargetMode="External"/><Relationship Id="rId2" Type="http://schemas.openxmlformats.org/officeDocument/2006/relationships/hyperlink" Target="http://felix.apache.org/"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zh-CN" dirty="0" err="1"/>
              <a:t>OSGi</a:t>
            </a:r>
            <a:r>
              <a:rPr lang="zh-CN" altLang="en-US" dirty="0"/>
              <a:t>框架设计</a:t>
            </a:r>
            <a:r>
              <a:rPr lang="zh-CN" altLang="en-US" dirty="0" smtClean="0"/>
              <a:t>介绍</a:t>
            </a:r>
            <a:endParaRPr lang="en-US" sz="4400" dirty="0"/>
          </a:p>
        </p:txBody>
      </p:sp>
      <p:pic>
        <p:nvPicPr>
          <p:cNvPr id="6" name="Picture 5"/>
          <p:cNvPicPr>
            <a:picLocks noChangeAspect="1"/>
          </p:cNvPicPr>
          <p:nvPr/>
        </p:nvPicPr>
        <p:blipFill rotWithShape="1">
          <a:blip r:embed="rId3"/>
          <a:srcRect r="-3684"/>
          <a:stretch/>
        </p:blipFill>
        <p:spPr>
          <a:xfrm>
            <a:off x="457200" y="6235700"/>
            <a:ext cx="1250950" cy="317500"/>
          </a:xfrm>
          <a:prstGeom prst="rect">
            <a:avLst/>
          </a:prstGeom>
        </p:spPr>
      </p:pic>
      <p:sp>
        <p:nvSpPr>
          <p:cNvPr id="7" name="TextBox 6"/>
          <p:cNvSpPr txBox="1"/>
          <p:nvPr/>
        </p:nvSpPr>
        <p:spPr>
          <a:xfrm>
            <a:off x="3857713" y="6245423"/>
            <a:ext cx="184666" cy="307777"/>
          </a:xfrm>
          <a:prstGeom prst="rect">
            <a:avLst/>
          </a:prstGeom>
          <a:noFill/>
        </p:spPr>
        <p:txBody>
          <a:bodyPr wrap="none" rtlCol="0">
            <a:spAutoFit/>
          </a:bodyPr>
          <a:lstStyle/>
          <a:p>
            <a:r>
              <a:rPr lang="en-US" sz="1400" dirty="0" smtClean="0"/>
              <a:t> </a:t>
            </a:r>
            <a:endParaRPr lang="en-US" sz="1400" dirty="0"/>
          </a:p>
        </p:txBody>
      </p:sp>
      <p:sp>
        <p:nvSpPr>
          <p:cNvPr id="8" name="Rectangle 7"/>
          <p:cNvSpPr/>
          <p:nvPr/>
        </p:nvSpPr>
        <p:spPr>
          <a:xfrm>
            <a:off x="2286000" y="6248400"/>
            <a:ext cx="5257800" cy="307777"/>
          </a:xfrm>
          <a:prstGeom prst="rect">
            <a:avLst/>
          </a:prstGeom>
        </p:spPr>
        <p:txBody>
          <a:bodyPr wrap="square">
            <a:spAutoFit/>
          </a:bodyPr>
          <a:lstStyle/>
          <a:p>
            <a:r>
              <a:rPr lang="en-US" sz="1400" dirty="0" smtClean="0"/>
              <a:t>Copyright © 2011 </a:t>
            </a:r>
            <a:r>
              <a:rPr lang="en-US" sz="1400" dirty="0" err="1" smtClean="0"/>
              <a:t>MoboTap</a:t>
            </a:r>
            <a:r>
              <a:rPr lang="en-US" sz="1400" dirty="0" smtClean="0"/>
              <a:t> Inc. All rights reserved.</a:t>
            </a:r>
            <a:endParaRPr lang="en-US" sz="1400" dirty="0"/>
          </a:p>
        </p:txBody>
      </p:sp>
      <p:sp>
        <p:nvSpPr>
          <p:cNvPr id="2" name="Subtitle 1"/>
          <p:cNvSpPr>
            <a:spLocks noGrp="1"/>
          </p:cNvSpPr>
          <p:nvPr>
            <p:ph type="subTitle" idx="1"/>
          </p:nvPr>
        </p:nvSpPr>
        <p:spPr/>
        <p:txBody>
          <a:bodyPr/>
          <a:lstStyle/>
          <a:p>
            <a:r>
              <a:rPr lang="en-US" dirty="0" err="1" smtClean="0"/>
              <a:t>yxchen</a:t>
            </a:r>
            <a:endParaRPr lang="en-US" dirty="0" smtClean="0"/>
          </a:p>
          <a:p>
            <a:r>
              <a:rPr lang="en-US" dirty="0" smtClean="0"/>
              <a:t>2014/11/20</a:t>
            </a:r>
            <a:endParaRPr lang="en-US" dirty="0"/>
          </a:p>
        </p:txBody>
      </p:sp>
    </p:spTree>
    <p:extLst>
      <p:ext uri="{BB962C8B-B14F-4D97-AF65-F5344CB8AC3E}">
        <p14:creationId xmlns:p14="http://schemas.microsoft.com/office/powerpoint/2010/main" val="1775181490"/>
      </p:ext>
    </p:extLst>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Life Cycle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如何管理</a:t>
            </a:r>
            <a:r>
              <a:rPr lang="en-US" altLang="zh-CN" dirty="0" smtClean="0">
                <a:solidFill>
                  <a:schemeClr val="tx1"/>
                </a:solidFill>
                <a:latin typeface="微软雅黑" panose="020B0503020204020204" pitchFamily="34" charset="-122"/>
                <a:ea typeface="微软雅黑" panose="020B0503020204020204" pitchFamily="34" charset="-122"/>
              </a:rPr>
              <a:t>Bundle</a:t>
            </a:r>
            <a:r>
              <a:rPr lang="zh-CN" altLang="en-US" dirty="0" smtClean="0">
                <a:solidFill>
                  <a:schemeClr val="tx1"/>
                </a:solidFill>
                <a:latin typeface="微软雅黑" panose="020B0503020204020204" pitchFamily="34" charset="-122"/>
                <a:ea typeface="微软雅黑" panose="020B0503020204020204" pitchFamily="34" charset="-122"/>
              </a:rPr>
              <a:t>的生命周期？</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生命周期层</a:t>
            </a:r>
            <a:r>
              <a:rPr lang="zh-CN" altLang="en-US" dirty="0" smtClean="0">
                <a:solidFill>
                  <a:schemeClr val="tx1"/>
                </a:solidFill>
                <a:latin typeface="微软雅黑" panose="020B0503020204020204" pitchFamily="34" charset="-122"/>
                <a:ea typeface="微软雅黑" panose="020B0503020204020204" pitchFamily="34" charset="-122"/>
              </a:rPr>
              <a:t>提供管理</a:t>
            </a:r>
            <a:r>
              <a:rPr lang="en-US" altLang="zh-CN" dirty="0" smtClean="0">
                <a:solidFill>
                  <a:schemeClr val="tx1"/>
                </a:solidFill>
                <a:latin typeface="微软雅黑" panose="020B0503020204020204" pitchFamily="34" charset="-122"/>
                <a:ea typeface="微软雅黑" panose="020B0503020204020204" pitchFamily="34" charset="-122"/>
              </a:rPr>
              <a:t>API</a:t>
            </a: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在</a:t>
            </a:r>
            <a:r>
              <a:rPr lang="zh-CN" altLang="en-US" dirty="0">
                <a:solidFill>
                  <a:schemeClr val="tx1"/>
                </a:solidFill>
                <a:latin typeface="微软雅黑" panose="020B0503020204020204" pitchFamily="34" charset="-122"/>
                <a:ea typeface="微软雅黑" panose="020B0503020204020204" pitchFamily="34" charset="-122"/>
              </a:rPr>
              <a:t>应用程序外部，生命周期层精确地定义了对</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生命周期的相关操作，这些对生命周期的操作，允许你动态地改变运行于框架中的</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的组成，并以此来管理和改进你的应用程序。</a:t>
            </a: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在应用程序内部，生命周期层定义了</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访问其执行</a:t>
            </a:r>
            <a:r>
              <a:rPr lang="zh-CN" altLang="en-US" dirty="0" smtClean="0">
                <a:solidFill>
                  <a:schemeClr val="tx1"/>
                </a:solidFill>
                <a:latin typeface="微软雅黑" panose="020B0503020204020204" pitchFamily="34" charset="-122"/>
                <a:ea typeface="微软雅黑" panose="020B0503020204020204" pitchFamily="34" charset="-122"/>
              </a:rPr>
              <a:t>上下文（</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BundleContext</a:t>
            </a:r>
            <a:r>
              <a:rPr lang="zh-CN" altLang="en-US" dirty="0" smtClean="0">
                <a:solidFill>
                  <a:schemeClr val="tx1"/>
                </a:solidFill>
                <a:latin typeface="微软雅黑" panose="020B0503020204020204" pitchFamily="34" charset="-122"/>
                <a:ea typeface="微软雅黑" panose="020B0503020204020204" pitchFamily="34" charset="-122"/>
              </a:rPr>
              <a:t>）的</a:t>
            </a:r>
            <a:r>
              <a:rPr lang="zh-CN" altLang="en-US" dirty="0">
                <a:solidFill>
                  <a:schemeClr val="tx1"/>
                </a:solidFill>
                <a:latin typeface="微软雅黑" panose="020B0503020204020204" pitchFamily="34" charset="-122"/>
                <a:ea typeface="微软雅黑" panose="020B0503020204020204" pitchFamily="34" charset="-122"/>
              </a:rPr>
              <a:t>方式，为</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提供了一种与</a:t>
            </a: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框架交互的途径以及一些执行时的便利条件</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zh-CN" altLang="en-US"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BundleActivator</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BundleContext</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378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Life Cycle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en-US" altLang="zh-CN" dirty="0" err="1" smtClean="0">
                <a:solidFill>
                  <a:schemeClr val="tx1"/>
                </a:solidFill>
                <a:latin typeface="微软雅黑" panose="020B0503020204020204" pitchFamily="34" charset="-122"/>
                <a:ea typeface="微软雅黑" panose="020B0503020204020204" pitchFamily="34" charset="-122"/>
              </a:rPr>
              <a:t>BundleActivator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需要在</a:t>
            </a:r>
            <a:r>
              <a:rPr lang="en-US" altLang="zh-CN" dirty="0">
                <a:solidFill>
                  <a:schemeClr val="tx1"/>
                </a:solidFill>
                <a:latin typeface="微软雅黑" panose="020B0503020204020204" pitchFamily="34" charset="-122"/>
                <a:ea typeface="微软雅黑" panose="020B0503020204020204" pitchFamily="34" charset="-122"/>
              </a:rPr>
              <a:t>MANIFEST</a:t>
            </a:r>
            <a:r>
              <a:rPr lang="zh-CN" altLang="en-US" dirty="0">
                <a:solidFill>
                  <a:schemeClr val="tx1"/>
                </a:solidFill>
                <a:latin typeface="微软雅黑" panose="020B0503020204020204" pitchFamily="34" charset="-122"/>
                <a:ea typeface="微软雅黑" panose="020B0503020204020204" pitchFamily="34" charset="-122"/>
              </a:rPr>
              <a:t>文件中添加</a:t>
            </a:r>
            <a:r>
              <a:rPr lang="zh-CN" altLang="en-US" dirty="0" smtClean="0">
                <a:solidFill>
                  <a:schemeClr val="tx1"/>
                </a:solidFill>
                <a:latin typeface="微软雅黑" panose="020B0503020204020204" pitchFamily="34" charset="-122"/>
                <a:ea typeface="微软雅黑" panose="020B0503020204020204" pitchFamily="34" charset="-122"/>
              </a:rPr>
              <a:t>属性</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44575" lvl="2" indent="-514350"/>
            <a:r>
              <a:rPr lang="en-US" altLang="zh-CN" dirty="0">
                <a:solidFill>
                  <a:schemeClr val="tx1"/>
                </a:solidFill>
                <a:latin typeface="微软雅黑" panose="020B0503020204020204" pitchFamily="34" charset="-122"/>
                <a:ea typeface="微软雅黑" panose="020B0503020204020204" pitchFamily="34" charset="-122"/>
              </a:rPr>
              <a:t>Bundle-Activator</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org.foo.Activator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启动（</a:t>
            </a:r>
            <a:r>
              <a:rPr lang="en-US" altLang="zh-CN" dirty="0">
                <a:solidFill>
                  <a:schemeClr val="tx1"/>
                </a:solidFill>
                <a:latin typeface="微软雅黑" panose="020B0503020204020204" pitchFamily="34" charset="-122"/>
                <a:ea typeface="微软雅黑" panose="020B0503020204020204" pitchFamily="34" charset="-122"/>
              </a:rPr>
              <a:t>start</a:t>
            </a:r>
            <a:r>
              <a:rPr lang="zh-CN" altLang="en-US" dirty="0">
                <a:solidFill>
                  <a:schemeClr val="tx1"/>
                </a:solidFill>
                <a:latin typeface="微软雅黑" panose="020B0503020204020204" pitchFamily="34" charset="-122"/>
                <a:ea typeface="微软雅黑" panose="020B0503020204020204" pitchFamily="34" charset="-122"/>
              </a:rPr>
              <a:t>）的时候，</a:t>
            </a: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框架就会调用这个</a:t>
            </a:r>
            <a:r>
              <a:rPr lang="en-US" altLang="zh-CN" dirty="0">
                <a:solidFill>
                  <a:schemeClr val="tx1"/>
                </a:solidFill>
                <a:latin typeface="微软雅黑" panose="020B0503020204020204" pitchFamily="34" charset="-122"/>
                <a:ea typeface="微软雅黑" panose="020B0503020204020204" pitchFamily="34" charset="-122"/>
              </a:rPr>
              <a:t>Activator</a:t>
            </a:r>
            <a:r>
              <a:rPr lang="zh-CN" altLang="en-US" dirty="0">
                <a:solidFill>
                  <a:schemeClr val="tx1"/>
                </a:solidFill>
                <a:latin typeface="微软雅黑" panose="020B0503020204020204" pitchFamily="34" charset="-122"/>
                <a:ea typeface="微软雅黑" panose="020B0503020204020204" pitchFamily="34" charset="-122"/>
              </a:rPr>
              <a:t>的</a:t>
            </a:r>
            <a:r>
              <a:rPr lang="en-US" altLang="zh-CN" dirty="0">
                <a:solidFill>
                  <a:schemeClr val="tx1"/>
                </a:solidFill>
                <a:latin typeface="微软雅黑" panose="020B0503020204020204" pitchFamily="34" charset="-122"/>
                <a:ea typeface="微软雅黑" panose="020B0503020204020204" pitchFamily="34" charset="-122"/>
              </a:rPr>
              <a:t>start</a:t>
            </a:r>
            <a:r>
              <a:rPr lang="zh-CN" altLang="en-US" dirty="0">
                <a:solidFill>
                  <a:schemeClr val="tx1"/>
                </a:solidFill>
                <a:latin typeface="微软雅黑" panose="020B0503020204020204" pitchFamily="34" charset="-122"/>
                <a:ea typeface="微软雅黑" panose="020B0503020204020204" pitchFamily="34" charset="-122"/>
              </a:rPr>
              <a:t>方法，同样的也适用与</a:t>
            </a:r>
            <a:r>
              <a:rPr lang="en-US" altLang="zh-CN" dirty="0">
                <a:solidFill>
                  <a:schemeClr val="tx1"/>
                </a:solidFill>
                <a:latin typeface="微软雅黑" panose="020B0503020204020204" pitchFamily="34" charset="-122"/>
                <a:ea typeface="微软雅黑" panose="020B0503020204020204" pitchFamily="34" charset="-122"/>
              </a:rPr>
              <a:t>stop</a:t>
            </a:r>
            <a:r>
              <a:rPr lang="zh-CN" altLang="en-US" dirty="0">
                <a:solidFill>
                  <a:schemeClr val="tx1"/>
                </a:solidFill>
                <a:latin typeface="微软雅黑" panose="020B0503020204020204" pitchFamily="34" charset="-122"/>
                <a:ea typeface="微软雅黑" panose="020B0503020204020204" pitchFamily="34" charset="-122"/>
              </a:rPr>
              <a:t>方法</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92896"/>
            <a:ext cx="6505473"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308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Life Cycle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en-US" altLang="zh-CN" dirty="0" err="1" smtClean="0">
                <a:solidFill>
                  <a:schemeClr val="tx1"/>
                </a:solidFill>
                <a:latin typeface="微软雅黑" panose="020B0503020204020204" pitchFamily="34" charset="-122"/>
                <a:ea typeface="微软雅黑" panose="020B0503020204020204" pitchFamily="34" charset="-122"/>
              </a:rPr>
              <a:t>BundleContext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BundleContext</a:t>
            </a:r>
            <a:r>
              <a:rPr lang="zh-CN" altLang="en-US" dirty="0">
                <a:solidFill>
                  <a:schemeClr val="tx1"/>
                </a:solidFill>
                <a:latin typeface="微软雅黑" panose="020B0503020204020204" pitchFamily="34" charset="-122"/>
                <a:ea typeface="微软雅黑" panose="020B0503020204020204" pitchFamily="34" charset="-122"/>
              </a:rPr>
              <a:t>接口的方法可以大致分为两</a:t>
            </a:r>
            <a:r>
              <a:rPr lang="zh-CN" altLang="en-US" dirty="0" smtClean="0">
                <a:solidFill>
                  <a:schemeClr val="tx1"/>
                </a:solidFill>
                <a:latin typeface="微软雅黑" panose="020B0503020204020204" pitchFamily="34" charset="-122"/>
                <a:ea typeface="微软雅黑" panose="020B0503020204020204" pitchFamily="34" charset="-122"/>
              </a:rPr>
              <a:t>类</a:t>
            </a:r>
            <a:endParaRPr lang="en-US" altLang="zh-CN" dirty="0">
              <a:solidFill>
                <a:schemeClr val="tx1"/>
              </a:solidFill>
              <a:latin typeface="微软雅黑" panose="020B0503020204020204" pitchFamily="34" charset="-122"/>
              <a:ea typeface="微软雅黑" panose="020B0503020204020204" pitchFamily="34" charset="-122"/>
            </a:endParaRPr>
          </a:p>
          <a:p>
            <a:pPr marL="1044575" lvl="2" indent="-514350"/>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部署和生命周期管理</a:t>
            </a:r>
            <a:r>
              <a:rPr lang="zh-CN" altLang="en-US" dirty="0" smtClean="0">
                <a:solidFill>
                  <a:schemeClr val="tx1"/>
                </a:solidFill>
                <a:latin typeface="微软雅黑" panose="020B0503020204020204" pitchFamily="34" charset="-122"/>
                <a:ea typeface="微软雅黑" panose="020B0503020204020204" pitchFamily="34" charset="-122"/>
              </a:rPr>
              <a:t>相关</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44575" lvl="2" indent="-514350"/>
            <a:r>
              <a:rPr lang="zh-CN" altLang="en-US" dirty="0" smtClean="0">
                <a:solidFill>
                  <a:schemeClr val="tx1"/>
                </a:solidFill>
                <a:latin typeface="微软雅黑" panose="020B0503020204020204" pitchFamily="34" charset="-122"/>
                <a:ea typeface="微软雅黑" panose="020B0503020204020204" pitchFamily="34" charset="-122"/>
              </a:rPr>
              <a:t>与</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间服务式的交互</a:t>
            </a:r>
            <a:r>
              <a:rPr lang="zh-CN" altLang="en-US" dirty="0" smtClean="0">
                <a:solidFill>
                  <a:schemeClr val="tx1"/>
                </a:solidFill>
                <a:latin typeface="微软雅黑" panose="020B0503020204020204" pitchFamily="34" charset="-122"/>
                <a:ea typeface="微软雅黑" panose="020B0503020204020204" pitchFamily="34" charset="-122"/>
              </a:rPr>
              <a:t>相关</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742950" lvl="1" indent="-45720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BundleContext</a:t>
            </a:r>
            <a:r>
              <a:rPr lang="zh-CN" altLang="en-US" dirty="0">
                <a:solidFill>
                  <a:schemeClr val="tx1"/>
                </a:solidFill>
                <a:latin typeface="微软雅黑" panose="020B0503020204020204" pitchFamily="34" charset="-122"/>
                <a:ea typeface="微软雅黑" panose="020B0503020204020204" pitchFamily="34" charset="-122"/>
              </a:rPr>
              <a:t>对于与其相关的</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来说都是</a:t>
            </a:r>
            <a:r>
              <a:rPr lang="zh-CN" altLang="en-US" dirty="0">
                <a:solidFill>
                  <a:srgbClr val="FF0000"/>
                </a:solidFill>
                <a:latin typeface="微软雅黑" panose="020B0503020204020204" pitchFamily="34" charset="-122"/>
                <a:ea typeface="微软雅黑" panose="020B0503020204020204" pitchFamily="34" charset="-122"/>
              </a:rPr>
              <a:t>唯一的执行上下文</a:t>
            </a:r>
            <a:r>
              <a:rPr lang="zh-CN" altLang="en-US" dirty="0">
                <a:solidFill>
                  <a:schemeClr val="tx1"/>
                </a:solidFill>
                <a:latin typeface="微软雅黑" panose="020B0503020204020204" pitchFamily="34" charset="-122"/>
                <a:ea typeface="微软雅黑" panose="020B0503020204020204" pitchFamily="34" charset="-122"/>
              </a:rPr>
              <a:t>，只有当关联的</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处于激活状态时，它才是有效</a:t>
            </a:r>
            <a:r>
              <a:rPr lang="zh-CN" altLang="en-US" dirty="0" smtClean="0">
                <a:solidFill>
                  <a:schemeClr val="tx1"/>
                </a:solidFill>
                <a:latin typeface="微软雅黑" panose="020B0503020204020204" pitchFamily="34" charset="-122"/>
                <a:ea typeface="微软雅黑" panose="020B0503020204020204" pitchFamily="34" charset="-122"/>
              </a:rPr>
              <a:t>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742950" lvl="1" indent="-45720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使用</a:t>
            </a:r>
            <a:r>
              <a:rPr lang="en-US" altLang="zh-CN" dirty="0" err="1">
                <a:solidFill>
                  <a:schemeClr val="tx1"/>
                </a:solidFill>
                <a:latin typeface="微软雅黑" panose="020B0503020204020204" pitchFamily="34" charset="-122"/>
                <a:ea typeface="微软雅黑" panose="020B0503020204020204" pitchFamily="34" charset="-122"/>
              </a:rPr>
              <a:t>BundleContext</a:t>
            </a:r>
            <a:r>
              <a:rPr lang="zh-CN" altLang="en-US" dirty="0">
                <a:solidFill>
                  <a:schemeClr val="tx1"/>
                </a:solidFill>
                <a:latin typeface="微软雅黑" panose="020B0503020204020204" pitchFamily="34" charset="-122"/>
                <a:ea typeface="微软雅黑" panose="020B0503020204020204" pitchFamily="34" charset="-122"/>
              </a:rPr>
              <a:t>是出于安全性的考虑，以及出于为每个独立的</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分配资源的目的</a:t>
            </a:r>
          </a:p>
        </p:txBody>
      </p:sp>
    </p:spTree>
    <p:extLst>
      <p:ext uri="{BB962C8B-B14F-4D97-AF65-F5344CB8AC3E}">
        <p14:creationId xmlns:p14="http://schemas.microsoft.com/office/powerpoint/2010/main" val="303042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Life Cycle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BundleContext</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24517"/>
            <a:ext cx="6690515"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1856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Life Cycle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Bundle</a:t>
            </a: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对于每个已安装的</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，框架都会相应地创建一个逻辑上代表它的</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smtClean="0">
                <a:solidFill>
                  <a:schemeClr val="tx1"/>
                </a:solidFill>
                <a:latin typeface="微软雅黑" panose="020B0503020204020204" pitchFamily="34" charset="-122"/>
                <a:ea typeface="微软雅黑" panose="020B0503020204020204" pitchFamily="34" charset="-122"/>
              </a:rPr>
              <a:t>对象</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9218" name="Picture 2" descr="F:\CdiajadeX\work_items\Learning\osgi\BUND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771031"/>
            <a:ext cx="444817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096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Life Cycle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Bundle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44741"/>
            <a:ext cx="4119531" cy="421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连接符 7"/>
          <p:cNvCxnSpPr/>
          <p:nvPr/>
        </p:nvCxnSpPr>
        <p:spPr>
          <a:xfrm>
            <a:off x="1979712" y="3212976"/>
            <a:ext cx="1512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979712" y="3429000"/>
            <a:ext cx="1512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979712" y="2564904"/>
            <a:ext cx="1512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401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Service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为什么使用服务？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如何使用服务</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8537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Service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为什么使用服务？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面向服务的编程</a:t>
            </a:r>
            <a:r>
              <a:rPr lang="zh-CN" altLang="en-US" dirty="0" smtClean="0">
                <a:solidFill>
                  <a:schemeClr val="tx1"/>
                </a:solidFill>
                <a:latin typeface="微软雅黑" panose="020B0503020204020204" pitchFamily="34" charset="-122"/>
                <a:ea typeface="微软雅黑" panose="020B0503020204020204" pitchFamily="34" charset="-122"/>
              </a:rPr>
              <a:t>模型</a:t>
            </a:r>
            <a:r>
              <a:rPr lang="zh-CN" altLang="en-US" dirty="0">
                <a:solidFill>
                  <a:schemeClr val="tx1"/>
                </a:solidFill>
                <a:latin typeface="微软雅黑" panose="020B0503020204020204" pitchFamily="34" charset="-122"/>
                <a:ea typeface="微软雅黑" panose="020B0503020204020204" pitchFamily="34" charset="-122"/>
              </a:rPr>
              <a:t>给予</a:t>
            </a:r>
            <a:r>
              <a:rPr lang="zh-CN" altLang="en-US" dirty="0" smtClean="0">
                <a:solidFill>
                  <a:schemeClr val="tx1"/>
                </a:solidFill>
                <a:latin typeface="微软雅黑" panose="020B0503020204020204" pitchFamily="34" charset="-122"/>
                <a:ea typeface="微软雅黑" panose="020B0503020204020204" pitchFamily="34" charset="-122"/>
              </a:rPr>
              <a:t>了一</a:t>
            </a:r>
            <a:r>
              <a:rPr lang="zh-CN" altLang="en-US" dirty="0">
                <a:solidFill>
                  <a:schemeClr val="tx1"/>
                </a:solidFill>
                <a:latin typeface="微软雅黑" panose="020B0503020204020204" pitchFamily="34" charset="-122"/>
                <a:ea typeface="微软雅黑" panose="020B0503020204020204" pitchFamily="34" charset="-122"/>
              </a:rPr>
              <a:t>种即插即用的软件开发</a:t>
            </a:r>
            <a:r>
              <a:rPr lang="zh-CN" altLang="en-US" dirty="0" smtClean="0">
                <a:solidFill>
                  <a:schemeClr val="tx1"/>
                </a:solidFill>
                <a:latin typeface="微软雅黑" panose="020B0503020204020204" pitchFamily="34" charset="-122"/>
                <a:ea typeface="微软雅黑" panose="020B0503020204020204" pitchFamily="34" charset="-122"/>
              </a:rPr>
              <a:t>方法，更加灵活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低</a:t>
            </a:r>
            <a:r>
              <a:rPr lang="zh-CN" altLang="en-US" dirty="0">
                <a:solidFill>
                  <a:schemeClr val="tx1"/>
                </a:solidFill>
                <a:latin typeface="微软雅黑" panose="020B0503020204020204" pitchFamily="34" charset="-122"/>
                <a:ea typeface="微软雅黑" panose="020B0503020204020204" pitchFamily="34" charset="-122"/>
              </a:rPr>
              <a:t>耦合，利于组件</a:t>
            </a:r>
            <a:r>
              <a:rPr lang="zh-CN" altLang="en-US" dirty="0" smtClean="0">
                <a:solidFill>
                  <a:schemeClr val="tx1"/>
                </a:solidFill>
                <a:latin typeface="微软雅黑" panose="020B0503020204020204" pitchFamily="34" charset="-122"/>
                <a:ea typeface="微软雅黑" panose="020B0503020204020204" pitchFamily="34" charset="-122"/>
              </a:rPr>
              <a:t>复用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更加强调接口而不是在具体的</a:t>
            </a:r>
            <a:r>
              <a:rPr lang="zh-CN" altLang="en-US" dirty="0" smtClean="0">
                <a:solidFill>
                  <a:schemeClr val="tx1"/>
                </a:solidFill>
                <a:latin typeface="微软雅黑" panose="020B0503020204020204" pitchFamily="34" charset="-122"/>
                <a:ea typeface="微软雅黑" panose="020B0503020204020204" pitchFamily="34" charset="-122"/>
              </a:rPr>
              <a:t>实现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对于依赖有比较清晰地</a:t>
            </a:r>
            <a:r>
              <a:rPr lang="zh-CN" altLang="en-US" dirty="0" smtClean="0">
                <a:solidFill>
                  <a:schemeClr val="tx1"/>
                </a:solidFill>
                <a:latin typeface="微软雅黑" panose="020B0503020204020204" pitchFamily="34" charset="-122"/>
                <a:ea typeface="微软雅黑" panose="020B0503020204020204" pitchFamily="34" charset="-122"/>
              </a:rPr>
              <a:t>描述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支持对多个竞争</a:t>
            </a:r>
            <a:r>
              <a:rPr lang="zh-CN" altLang="en-US" dirty="0" smtClean="0">
                <a:solidFill>
                  <a:schemeClr val="tx1"/>
                </a:solidFill>
                <a:latin typeface="微软雅黑" panose="020B0503020204020204" pitchFamily="34" charset="-122"/>
                <a:ea typeface="微软雅黑" panose="020B0503020204020204" pitchFamily="34" charset="-122"/>
              </a:rPr>
              <a:t>实现的</a:t>
            </a:r>
            <a:r>
              <a:rPr lang="zh-CN" altLang="en-US" dirty="0">
                <a:solidFill>
                  <a:schemeClr val="tx1"/>
                </a:solidFill>
                <a:latin typeface="微软雅黑" panose="020B0503020204020204" pitchFamily="34" charset="-122"/>
                <a:ea typeface="微软雅黑" panose="020B0503020204020204" pitchFamily="34" charset="-122"/>
              </a:rPr>
              <a:t>筛选</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9668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Service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如何使用</a:t>
            </a:r>
            <a:r>
              <a:rPr lang="zh-CN" altLang="en-US" dirty="0" smtClean="0">
                <a:solidFill>
                  <a:schemeClr val="tx1"/>
                </a:solidFill>
                <a:latin typeface="微软雅黑" panose="020B0503020204020204" pitchFamily="34" charset="-122"/>
                <a:ea typeface="微软雅黑" panose="020B0503020204020204" pitchFamily="34" charset="-122"/>
              </a:rPr>
              <a:t>服务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发布服务</a:t>
            </a: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发现和绑定</a:t>
            </a:r>
            <a:r>
              <a:rPr lang="zh-CN" altLang="en-US" dirty="0" smtClean="0">
                <a:solidFill>
                  <a:schemeClr val="tx1"/>
                </a:solidFill>
                <a:latin typeface="微软雅黑" panose="020B0503020204020204" pitchFamily="34" charset="-122"/>
                <a:ea typeface="微软雅黑" panose="020B0503020204020204" pitchFamily="34" charset="-122"/>
              </a:rPr>
              <a:t>服务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44575" lvl="2" indent="-514350"/>
            <a:r>
              <a:rPr lang="zh-CN" altLang="en-US" dirty="0" smtClean="0">
                <a:solidFill>
                  <a:schemeClr val="tx1"/>
                </a:solidFill>
                <a:latin typeface="微软雅黑" panose="020B0503020204020204" pitchFamily="34" charset="-122"/>
                <a:ea typeface="微软雅黑" panose="020B0503020204020204" pitchFamily="34" charset="-122"/>
              </a:rPr>
              <a:t>筛选</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44575" lvl="2" indent="-514350"/>
            <a:r>
              <a:rPr lang="zh-CN" altLang="en-US" dirty="0">
                <a:solidFill>
                  <a:schemeClr val="tx1"/>
                </a:solidFill>
                <a:latin typeface="微软雅黑" panose="020B0503020204020204" pitchFamily="34" charset="-122"/>
                <a:ea typeface="微软雅黑" panose="020B0503020204020204" pitchFamily="34" charset="-122"/>
              </a:rPr>
              <a:t>绑定</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11266" name="Picture 2" descr="F:\CdiajadeX\work_items\Learning\osgi\servic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72022"/>
            <a:ext cx="48768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13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Service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发布服务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特征</a:t>
            </a:r>
            <a:r>
              <a:rPr lang="zh-CN" altLang="en-US" dirty="0" smtClean="0">
                <a:solidFill>
                  <a:schemeClr val="tx1"/>
                </a:solidFill>
                <a:latin typeface="微软雅黑" panose="020B0503020204020204" pitchFamily="34" charset="-122"/>
                <a:ea typeface="微软雅黑" panose="020B0503020204020204" pitchFamily="34" charset="-122"/>
              </a:rPr>
              <a:t>描述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44575" lvl="2" indent="-514350"/>
            <a:r>
              <a:rPr lang="zh-CN" altLang="en-US" dirty="0" smtClean="0">
                <a:solidFill>
                  <a:schemeClr val="tx1"/>
                </a:solidFill>
                <a:latin typeface="微软雅黑" panose="020B0503020204020204" pitchFamily="34" charset="-122"/>
                <a:ea typeface="微软雅黑" panose="020B0503020204020204" pitchFamily="34" charset="-122"/>
              </a:rPr>
              <a:t>接口名字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44575" lvl="2" indent="-514350"/>
            <a:r>
              <a:rPr lang="zh-CN" altLang="en-US" dirty="0" smtClean="0">
                <a:solidFill>
                  <a:schemeClr val="tx1"/>
                </a:solidFill>
                <a:latin typeface="微软雅黑" panose="020B0503020204020204" pitchFamily="34" charset="-122"/>
                <a:ea typeface="微软雅黑" panose="020B0503020204020204" pitchFamily="34" charset="-122"/>
              </a:rPr>
              <a:t>接口的实现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44575" lvl="2" indent="-514350"/>
            <a:r>
              <a:rPr lang="en-US" altLang="zh-CN" dirty="0" smtClean="0">
                <a:solidFill>
                  <a:schemeClr val="tx1"/>
                </a:solidFill>
                <a:latin typeface="微软雅黑" panose="020B0503020204020204" pitchFamily="34" charset="-122"/>
                <a:ea typeface="微软雅黑" panose="020B0503020204020204" pitchFamily="34" charset="-122"/>
              </a:rPr>
              <a:t>Metadata</a:t>
            </a:r>
          </a:p>
          <a:p>
            <a:pPr marL="800100" lvl="1" indent="-514350">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Register</a:t>
            </a:r>
          </a:p>
          <a:p>
            <a:pPr marL="800100" lvl="1" indent="-514350">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rPr>
              <a:t>new LSE()</a:t>
            </a:r>
            <a:r>
              <a:rPr lang="zh-CN" altLang="en-US" dirty="0">
                <a:solidFill>
                  <a:schemeClr val="tx1"/>
                </a:solidFill>
                <a:latin typeface="微软雅黑" panose="020B0503020204020204" pitchFamily="34" charset="-122"/>
                <a:ea typeface="微软雅黑" panose="020B0503020204020204" pitchFamily="34" charset="-122"/>
              </a:rPr>
              <a:t>是一个</a:t>
            </a:r>
            <a:r>
              <a:rPr lang="en-US" altLang="zh-CN" dirty="0">
                <a:solidFill>
                  <a:schemeClr val="tx1"/>
                </a:solidFill>
                <a:latin typeface="微软雅黑" panose="020B0503020204020204" pitchFamily="34" charset="-122"/>
                <a:ea typeface="微软雅黑" panose="020B0503020204020204" pitchFamily="34" charset="-122"/>
              </a:rPr>
              <a:t>POJO</a:t>
            </a:r>
            <a:r>
              <a:rPr lang="zh-CN" altLang="en-US" dirty="0">
                <a:solidFill>
                  <a:schemeClr val="tx1"/>
                </a:solidFill>
                <a:latin typeface="微软雅黑" panose="020B0503020204020204" pitchFamily="34" charset="-122"/>
                <a:ea typeface="微软雅黑" panose="020B0503020204020204" pitchFamily="34" charset="-122"/>
              </a:rPr>
              <a:t>，这个对象不需要实现任何</a:t>
            </a: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类型或者使用标注，只要满足接口就可以了</a:t>
            </a:r>
            <a:endParaRPr lang="en-US" altLang="zh-CN" dirty="0" smtClean="0">
              <a:solidFill>
                <a:schemeClr val="tx1"/>
              </a:solidFill>
              <a:latin typeface="微软雅黑" panose="020B0503020204020204" pitchFamily="34" charset="-122"/>
              <a:ea typeface="微软雅黑" panose="020B0503020204020204" pitchFamily="34" charset="-122"/>
            </a:endParaRPr>
          </a:p>
          <a:p>
            <a:pPr lvl="1" indent="0">
              <a:buNone/>
            </a:pP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725" y="1614488"/>
            <a:ext cx="8407795" cy="1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333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History</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fontScale="85000" lnSpcReduction="20000"/>
          </a:bodyPr>
          <a:lstStyle/>
          <a:p>
            <a:pPr marL="457200" indent="-457200">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Open </a:t>
            </a:r>
            <a:r>
              <a:rPr lang="en-US" altLang="zh-CN" dirty="0">
                <a:solidFill>
                  <a:schemeClr val="tx1"/>
                </a:solidFill>
                <a:latin typeface="微软雅黑" panose="020B0503020204020204" pitchFamily="34" charset="-122"/>
                <a:ea typeface="微软雅黑" panose="020B0503020204020204" pitchFamily="34" charset="-122"/>
              </a:rPr>
              <a:t>Services Gateway </a:t>
            </a:r>
            <a:r>
              <a:rPr lang="en-US" altLang="zh-CN" dirty="0" smtClean="0">
                <a:solidFill>
                  <a:schemeClr val="tx1"/>
                </a:solidFill>
                <a:latin typeface="微软雅黑" panose="020B0503020204020204" pitchFamily="34" charset="-122"/>
                <a:ea typeface="微软雅黑" panose="020B0503020204020204" pitchFamily="34" charset="-122"/>
              </a:rPr>
              <a:t>initiative(</a:t>
            </a:r>
            <a:r>
              <a:rPr lang="zh-CN" altLang="en-US" dirty="0" smtClean="0">
                <a:solidFill>
                  <a:schemeClr val="tx1"/>
                </a:solidFill>
                <a:latin typeface="微软雅黑" panose="020B0503020204020204" pitchFamily="34" charset="-122"/>
                <a:ea typeface="微软雅黑" panose="020B0503020204020204" pitchFamily="34" charset="-122"/>
              </a:rPr>
              <a:t>开放</a:t>
            </a:r>
            <a:r>
              <a:rPr lang="zh-CN" altLang="en-US" dirty="0">
                <a:solidFill>
                  <a:schemeClr val="tx1"/>
                </a:solidFill>
                <a:latin typeface="微软雅黑" panose="020B0503020204020204" pitchFamily="34" charset="-122"/>
                <a:ea typeface="微软雅黑" panose="020B0503020204020204" pitchFamily="34" charset="-122"/>
              </a:rPr>
              <a:t>服务网关</a:t>
            </a:r>
            <a:r>
              <a:rPr lang="zh-CN" altLang="en-US" dirty="0" smtClean="0">
                <a:solidFill>
                  <a:schemeClr val="tx1"/>
                </a:solidFill>
                <a:latin typeface="微软雅黑" panose="020B0503020204020204" pitchFamily="34" charset="-122"/>
                <a:ea typeface="微软雅黑" panose="020B0503020204020204" pitchFamily="34" charset="-122"/>
              </a:rPr>
              <a:t>协议</a:t>
            </a:r>
            <a:r>
              <a:rPr lang="en-US" altLang="zh-CN" dirty="0" smtClean="0">
                <a:solidFill>
                  <a:schemeClr val="tx1"/>
                </a:solidFill>
                <a:latin typeface="微软雅黑" panose="020B0503020204020204" pitchFamily="34" charset="-122"/>
                <a:ea typeface="微软雅黑" panose="020B0503020204020204" pitchFamily="34" charset="-122"/>
              </a:rPr>
              <a:t>)</a:t>
            </a:r>
          </a:p>
          <a:p>
            <a:pPr marL="457200" indent="-45720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最</a:t>
            </a:r>
            <a:r>
              <a:rPr lang="zh-CN" altLang="en-US" dirty="0">
                <a:solidFill>
                  <a:schemeClr val="tx1"/>
                </a:solidFill>
                <a:latin typeface="微软雅黑" panose="020B0503020204020204" pitchFamily="34" charset="-122"/>
                <a:ea typeface="微软雅黑" panose="020B0503020204020204" pitchFamily="34" charset="-122"/>
              </a:rPr>
              <a:t>开始面向的是从嵌入式和移动设备</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2003</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Eclipse</a:t>
            </a:r>
            <a:r>
              <a:rPr lang="zh-CN" altLang="en-US" dirty="0">
                <a:solidFill>
                  <a:schemeClr val="tx1"/>
                </a:solidFill>
                <a:latin typeface="微软雅黑" panose="020B0503020204020204" pitchFamily="34" charset="-122"/>
                <a:ea typeface="微软雅黑" panose="020B0503020204020204" pitchFamily="34" charset="-122"/>
              </a:rPr>
              <a:t>创建了</a:t>
            </a:r>
            <a:r>
              <a:rPr lang="en-US" altLang="zh-CN" dirty="0">
                <a:solidFill>
                  <a:schemeClr val="tx1"/>
                </a:solidFill>
                <a:latin typeface="微软雅黑" panose="020B0503020204020204" pitchFamily="34" charset="-122"/>
                <a:ea typeface="微软雅黑" panose="020B0503020204020204" pitchFamily="34" charset="-122"/>
              </a:rPr>
              <a:t>Equinox</a:t>
            </a:r>
            <a:r>
              <a:rPr lang="zh-CN" altLang="en-US" dirty="0">
                <a:solidFill>
                  <a:schemeClr val="tx1"/>
                </a:solidFill>
                <a:latin typeface="微软雅黑" panose="020B0503020204020204" pitchFamily="34" charset="-122"/>
                <a:ea typeface="微软雅黑" panose="020B0503020204020204" pitchFamily="34" charset="-122"/>
              </a:rPr>
              <a:t>项目，起初为了解决当时</a:t>
            </a:r>
            <a:r>
              <a:rPr lang="en-US" altLang="zh-CN" dirty="0">
                <a:solidFill>
                  <a:schemeClr val="tx1"/>
                </a:solidFill>
                <a:latin typeface="微软雅黑" panose="020B0503020204020204" pitchFamily="34" charset="-122"/>
                <a:ea typeface="微软雅黑" panose="020B0503020204020204" pitchFamily="34" charset="-122"/>
              </a:rPr>
              <a:t>Eclipse</a:t>
            </a:r>
            <a:r>
              <a:rPr lang="zh-CN" altLang="en-US" dirty="0">
                <a:solidFill>
                  <a:schemeClr val="tx1"/>
                </a:solidFill>
                <a:latin typeface="微软雅黑" panose="020B0503020204020204" pitchFamily="34" charset="-122"/>
                <a:ea typeface="微软雅黑" panose="020B0503020204020204" pitchFamily="34" charset="-122"/>
              </a:rPr>
              <a:t>运行时的相关</a:t>
            </a:r>
            <a:r>
              <a:rPr lang="zh-CN" altLang="en-US" dirty="0" smtClean="0">
                <a:solidFill>
                  <a:schemeClr val="tx1"/>
                </a:solidFill>
                <a:latin typeface="微软雅黑" panose="020B0503020204020204" pitchFamily="34" charset="-122"/>
                <a:ea typeface="微软雅黑" panose="020B0503020204020204" pitchFamily="34" charset="-122"/>
              </a:rPr>
              <a:t>问题</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dirty="0" err="1" smtClean="0">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被认定为最有前景的方式</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清晰的组件模型、健全的执行规范是其主要优势</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联盟现在将</a:t>
            </a: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定义为一种技术：</a:t>
            </a:r>
            <a:r>
              <a:rPr lang="en-US" altLang="zh-CN" b="1" dirty="0" err="1">
                <a:solidFill>
                  <a:schemeClr val="tx1"/>
                </a:solidFill>
                <a:latin typeface="微软雅黑" panose="020B0503020204020204" pitchFamily="34" charset="-122"/>
                <a:ea typeface="微软雅黑" panose="020B0503020204020204" pitchFamily="34" charset="-122"/>
              </a:rPr>
              <a:t>OSGi</a:t>
            </a:r>
            <a:r>
              <a:rPr lang="zh-CN" altLang="en-US" b="1" dirty="0">
                <a:solidFill>
                  <a:schemeClr val="tx1"/>
                </a:solidFill>
                <a:latin typeface="微软雅黑" panose="020B0503020204020204" pitchFamily="34" charset="-122"/>
                <a:ea typeface="微软雅黑" panose="020B0503020204020204" pitchFamily="34" charset="-122"/>
              </a:rPr>
              <a:t>技术是指一系列用于定义</a:t>
            </a:r>
            <a:r>
              <a:rPr lang="en-US" altLang="zh-CN" b="1" dirty="0">
                <a:solidFill>
                  <a:schemeClr val="tx1"/>
                </a:solidFill>
                <a:latin typeface="微软雅黑" panose="020B0503020204020204" pitchFamily="34" charset="-122"/>
                <a:ea typeface="微软雅黑" panose="020B0503020204020204" pitchFamily="34" charset="-122"/>
              </a:rPr>
              <a:t>Java</a:t>
            </a:r>
            <a:r>
              <a:rPr lang="zh-CN" altLang="en-US" b="1" dirty="0">
                <a:solidFill>
                  <a:schemeClr val="tx1"/>
                </a:solidFill>
                <a:latin typeface="微软雅黑" panose="020B0503020204020204" pitchFamily="34" charset="-122"/>
                <a:ea typeface="微软雅黑" panose="020B0503020204020204" pitchFamily="34" charset="-122"/>
              </a:rPr>
              <a:t>动态化组件系统的标准。</a:t>
            </a:r>
            <a:r>
              <a:rPr lang="zh-CN" altLang="en-US" dirty="0">
                <a:solidFill>
                  <a:schemeClr val="tx1"/>
                </a:solidFill>
                <a:latin typeface="微软雅黑" panose="020B0503020204020204" pitchFamily="34" charset="-122"/>
                <a:ea typeface="微软雅黑" panose="020B0503020204020204" pitchFamily="34" charset="-122"/>
              </a:rPr>
              <a:t>这些标准通过为大型分布式系统以及嵌入式系统提供一种模块化架构减少了软件的复杂度。</a:t>
            </a:r>
          </a:p>
          <a:p>
            <a:pPr marL="457200" indent="-457200">
              <a:buFont typeface="Arial" panose="020B0604020202020204" pitchFamily="34" charset="0"/>
              <a:buChar char="•"/>
            </a:pPr>
            <a:endParaRPr lang="zh-CN" altLang="en-US" dirty="0">
              <a:solidFill>
                <a:schemeClr val="tx1"/>
              </a:solidFill>
              <a:latin typeface="微软雅黑" panose="020B0503020204020204" pitchFamily="34" charset="-122"/>
              <a:ea typeface="微软雅黑" panose="020B0503020204020204" pitchFamily="34" charset="-122"/>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057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Service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fontScale="92500" lnSpcReduction="10000"/>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发现和绑定</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发现服务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1044575" lvl="2" indent="-514350"/>
            <a:r>
              <a:rPr lang="zh-CN" altLang="en-US" dirty="0">
                <a:solidFill>
                  <a:schemeClr val="tx1"/>
                </a:solidFill>
                <a:latin typeface="微软雅黑" panose="020B0503020204020204" pitchFamily="34" charset="-122"/>
                <a:ea typeface="微软雅黑" panose="020B0503020204020204" pitchFamily="34" charset="-122"/>
              </a:rPr>
              <a:t>返回类型是</a:t>
            </a:r>
            <a:r>
              <a:rPr lang="en-US" altLang="zh-CN" dirty="0" err="1">
                <a:solidFill>
                  <a:schemeClr val="tx1"/>
                </a:solidFill>
                <a:latin typeface="微软雅黑" panose="020B0503020204020204" pitchFamily="34" charset="-122"/>
                <a:ea typeface="微软雅黑" panose="020B0503020204020204" pitchFamily="34" charset="-122"/>
              </a:rPr>
              <a:t>ServiceReference</a:t>
            </a:r>
            <a:r>
              <a:rPr lang="zh-CN" altLang="en-US" dirty="0">
                <a:solidFill>
                  <a:schemeClr val="tx1"/>
                </a:solidFill>
                <a:latin typeface="微软雅黑" panose="020B0503020204020204" pitchFamily="34" charset="-122"/>
                <a:ea typeface="微软雅黑" panose="020B0503020204020204" pitchFamily="34" charset="-122"/>
              </a:rPr>
              <a:t>，它可以在</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之间互享，因为它和使用服务的</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的生命周期</a:t>
            </a:r>
            <a:r>
              <a:rPr lang="zh-CN" altLang="en-US" dirty="0" smtClean="0">
                <a:solidFill>
                  <a:schemeClr val="tx1"/>
                </a:solidFill>
                <a:latin typeface="微软雅黑" panose="020B0503020204020204" pitchFamily="34" charset="-122"/>
                <a:ea typeface="微软雅黑" panose="020B0503020204020204" pitchFamily="34" charset="-122"/>
              </a:rPr>
              <a:t>无关</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筛选</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lvl="1" indent="0">
              <a:buNone/>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在</a:t>
            </a:r>
            <a:r>
              <a:rPr lang="en-US" altLang="zh-CN" sz="2000" dirty="0" err="1">
                <a:solidFill>
                  <a:schemeClr val="tx1"/>
                </a:solidFill>
                <a:latin typeface="微软雅黑" panose="020B0503020204020204" pitchFamily="34" charset="-122"/>
                <a:ea typeface="微软雅黑" panose="020B0503020204020204" pitchFamily="34" charset="-122"/>
              </a:rPr>
              <a:t>getServiceReference</a:t>
            </a:r>
            <a:r>
              <a:rPr lang="zh-CN" altLang="en-US" sz="2000" dirty="0">
                <a:solidFill>
                  <a:schemeClr val="tx1"/>
                </a:solidFill>
                <a:latin typeface="微软雅黑" panose="020B0503020204020204" pitchFamily="34" charset="-122"/>
                <a:ea typeface="微软雅黑" panose="020B0503020204020204" pitchFamily="34" charset="-122"/>
              </a:rPr>
              <a:t>这个方法中，选择</a:t>
            </a:r>
            <a:r>
              <a:rPr lang="en-US" altLang="zh-CN" sz="2000" dirty="0">
                <a:solidFill>
                  <a:schemeClr val="tx1"/>
                </a:solidFill>
                <a:latin typeface="微软雅黑" panose="020B0503020204020204" pitchFamily="34" charset="-122"/>
                <a:ea typeface="微软雅黑" panose="020B0503020204020204" pitchFamily="34" charset="-122"/>
              </a:rPr>
              <a:t>service</a:t>
            </a:r>
            <a:r>
              <a:rPr lang="zh-CN" altLang="en-US" sz="2000" dirty="0">
                <a:solidFill>
                  <a:schemeClr val="tx1"/>
                </a:solidFill>
                <a:latin typeface="微软雅黑" panose="020B0503020204020204" pitchFamily="34" charset="-122"/>
                <a:ea typeface="微软雅黑" panose="020B0503020204020204" pitchFamily="34" charset="-122"/>
              </a:rPr>
              <a:t>的默认优先级是先选择</a:t>
            </a:r>
            <a:r>
              <a:rPr lang="en-US" altLang="zh-CN" sz="2000" dirty="0" err="1">
                <a:solidFill>
                  <a:schemeClr val="tx1"/>
                </a:solidFill>
                <a:latin typeface="微软雅黑" panose="020B0503020204020204" pitchFamily="34" charset="-122"/>
                <a:ea typeface="微软雅黑" panose="020B0503020204020204" pitchFamily="34" charset="-122"/>
              </a:rPr>
              <a:t>service.rank</a:t>
            </a:r>
            <a:r>
              <a:rPr lang="zh-CN" altLang="en-US" sz="2000" dirty="0">
                <a:solidFill>
                  <a:schemeClr val="tx1"/>
                </a:solidFill>
                <a:latin typeface="微软雅黑" panose="020B0503020204020204" pitchFamily="34" charset="-122"/>
                <a:ea typeface="微软雅黑" panose="020B0503020204020204" pitchFamily="34" charset="-122"/>
              </a:rPr>
              <a:t>最高的，在</a:t>
            </a:r>
            <a:r>
              <a:rPr lang="en-US" altLang="zh-CN" sz="2000" dirty="0">
                <a:solidFill>
                  <a:schemeClr val="tx1"/>
                </a:solidFill>
                <a:latin typeface="微软雅黑" panose="020B0503020204020204" pitchFamily="34" charset="-122"/>
                <a:ea typeface="微软雅黑" panose="020B0503020204020204" pitchFamily="34" charset="-122"/>
              </a:rPr>
              <a:t>rank</a:t>
            </a:r>
            <a:r>
              <a:rPr lang="zh-CN" altLang="en-US" sz="2000" dirty="0">
                <a:solidFill>
                  <a:schemeClr val="tx1"/>
                </a:solidFill>
                <a:latin typeface="微软雅黑" panose="020B0503020204020204" pitchFamily="34" charset="-122"/>
                <a:ea typeface="微软雅黑" panose="020B0503020204020204" pitchFamily="34" charset="-122"/>
              </a:rPr>
              <a:t>相等的情况下选择最早在框架中注册的</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匹配参数是一个字符串，这个字符串的格式属于</a:t>
            </a:r>
            <a:r>
              <a:rPr lang="en-US" altLang="zh-CN" sz="2000" dirty="0">
                <a:solidFill>
                  <a:schemeClr val="tx1"/>
                </a:solidFill>
                <a:latin typeface="微软雅黑" panose="020B0503020204020204" pitchFamily="34" charset="-122"/>
                <a:ea typeface="微软雅黑" panose="020B0503020204020204" pitchFamily="34" charset="-122"/>
              </a:rPr>
              <a:t>LDAP</a:t>
            </a:r>
            <a:r>
              <a:rPr lang="zh-CN" altLang="en-US" sz="2000" dirty="0">
                <a:solidFill>
                  <a:schemeClr val="tx1"/>
                </a:solidFill>
                <a:latin typeface="微软雅黑" panose="020B0503020204020204" pitchFamily="34" charset="-122"/>
                <a:ea typeface="微软雅黑" panose="020B0503020204020204" pitchFamily="34" charset="-122"/>
              </a:rPr>
              <a:t>查询格式</a:t>
            </a:r>
            <a:endParaRPr lang="en-US" altLang="zh-CN" sz="2000" dirty="0">
              <a:solidFill>
                <a:schemeClr val="tx1"/>
              </a:solidFill>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88841"/>
            <a:ext cx="7200800" cy="76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 y="3933056"/>
            <a:ext cx="9375159"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43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Service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发现和绑定</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绑定</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每次使用</a:t>
            </a:r>
            <a:r>
              <a:rPr lang="en-US" altLang="zh-CN" dirty="0" err="1">
                <a:solidFill>
                  <a:schemeClr val="tx1"/>
                </a:solidFill>
                <a:latin typeface="微软雅黑" panose="020B0503020204020204" pitchFamily="34" charset="-122"/>
                <a:ea typeface="微软雅黑" panose="020B0503020204020204" pitchFamily="34" charset="-122"/>
              </a:rPr>
              <a:t>getService</a:t>
            </a:r>
            <a:r>
              <a:rPr lang="zh-CN" altLang="en-US" dirty="0">
                <a:solidFill>
                  <a:schemeClr val="tx1"/>
                </a:solidFill>
                <a:latin typeface="微软雅黑" panose="020B0503020204020204" pitchFamily="34" charset="-122"/>
                <a:ea typeface="微软雅黑" panose="020B0503020204020204" pitchFamily="34" charset="-122"/>
              </a:rPr>
              <a:t>方法的时候，注册表会将对应服务的使用次数加</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，同时会记录服务使用者。</a:t>
            </a:r>
          </a:p>
          <a:p>
            <a:pPr marL="800100" lvl="1"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16832"/>
            <a:ext cx="7002058"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310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Implementation</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hlinkClick r:id="rId2" tooltip="http://felix.apache.org/"/>
              </a:rPr>
              <a:t>Apache Felix</a:t>
            </a:r>
            <a:endParaRPr lang="en-US" altLang="zh-CN" dirty="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hlinkClick r:id="rId3" tooltip="http://www.knopflerfish.org/"/>
              </a:rPr>
              <a:t>Knopflerfish</a:t>
            </a: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提供了一套</a:t>
            </a:r>
            <a:r>
              <a:rPr lang="en-US" altLang="zh-CN" dirty="0">
                <a:solidFill>
                  <a:schemeClr val="tx1"/>
                </a:solidFill>
                <a:latin typeface="微软雅黑" panose="020B0503020204020204" pitchFamily="34" charset="-122"/>
                <a:ea typeface="微软雅黑" panose="020B0503020204020204" pitchFamily="34" charset="-122"/>
              </a:rPr>
              <a:t>Eclipse</a:t>
            </a:r>
            <a:r>
              <a:rPr lang="zh-CN" altLang="en-US" dirty="0">
                <a:solidFill>
                  <a:schemeClr val="tx1"/>
                </a:solidFill>
                <a:latin typeface="微软雅黑" panose="020B0503020204020204" pitchFamily="34" charset="-122"/>
                <a:ea typeface="微软雅黑" panose="020B0503020204020204" pitchFamily="34" charset="-122"/>
              </a:rPr>
              <a:t>的</a:t>
            </a:r>
            <a:r>
              <a:rPr lang="en-US" altLang="zh-CN" dirty="0">
                <a:solidFill>
                  <a:schemeClr val="tx1"/>
                </a:solidFill>
                <a:latin typeface="微软雅黑" panose="020B0503020204020204" pitchFamily="34" charset="-122"/>
                <a:ea typeface="微软雅黑" panose="020B0503020204020204" pitchFamily="34" charset="-122"/>
              </a:rPr>
              <a:t>SDK</a:t>
            </a:r>
            <a:r>
              <a:rPr lang="zh-CN" altLang="en-US" dirty="0">
                <a:solidFill>
                  <a:schemeClr val="tx1"/>
                </a:solidFill>
                <a:latin typeface="微软雅黑" panose="020B0503020204020204" pitchFamily="34" charset="-122"/>
                <a:ea typeface="微软雅黑" panose="020B0503020204020204" pitchFamily="34" charset="-122"/>
              </a:rPr>
              <a:t>，帮助开发者开发</a:t>
            </a: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应用。</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0761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Content Placeholder 3"/>
          <p:cNvSpPr>
            <a:spLocks noGrp="1"/>
          </p:cNvSpPr>
          <p:nvPr>
            <p:ph sz="quarter" idx="13"/>
          </p:nvPr>
        </p:nvSpPr>
        <p:spPr/>
        <p:txBody>
          <a:bodyPr/>
          <a:lstStyle/>
          <a:p>
            <a:pPr algn="ctr"/>
            <a:endParaRPr lang="en-US" dirty="0" smtClean="0"/>
          </a:p>
          <a:p>
            <a:pPr algn="ctr"/>
            <a:endParaRPr lang="en-US" dirty="0"/>
          </a:p>
          <a:p>
            <a:pPr algn="ctr"/>
            <a:endParaRPr lang="en-US" dirty="0" smtClean="0"/>
          </a:p>
          <a:p>
            <a:pPr algn="ctr"/>
            <a:r>
              <a:rPr lang="en-US" sz="6000" dirty="0" smtClean="0">
                <a:solidFill>
                  <a:schemeClr val="tx1"/>
                </a:solidFill>
                <a:latin typeface="+mn-lt"/>
              </a:rPr>
              <a:t>Q&amp;A</a:t>
            </a:r>
            <a:endParaRPr lang="en-US" sz="6000" dirty="0">
              <a:solidFill>
                <a:schemeClr val="tx1"/>
              </a:solidFill>
              <a:latin typeface="+mn-lt"/>
            </a:endParaRPr>
          </a:p>
        </p:txBody>
      </p:sp>
    </p:spTree>
    <p:extLst>
      <p:ext uri="{BB962C8B-B14F-4D97-AF65-F5344CB8AC3E}">
        <p14:creationId xmlns:p14="http://schemas.microsoft.com/office/powerpoint/2010/main" val="248325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Content Placeholder 3"/>
          <p:cNvSpPr>
            <a:spLocks noGrp="1"/>
          </p:cNvSpPr>
          <p:nvPr>
            <p:ph sz="quarter" idx="13"/>
          </p:nvPr>
        </p:nvSpPr>
        <p:spPr/>
        <p:txBody>
          <a:bodyPr/>
          <a:lstStyle/>
          <a:p>
            <a:pPr algn="ctr"/>
            <a:endParaRPr lang="en-US" dirty="0" smtClean="0"/>
          </a:p>
          <a:p>
            <a:pPr algn="ctr"/>
            <a:endParaRPr lang="en-US" dirty="0"/>
          </a:p>
          <a:p>
            <a:pPr algn="ctr"/>
            <a:endParaRPr lang="en-US" dirty="0" smtClean="0"/>
          </a:p>
          <a:p>
            <a:pPr algn="ctr"/>
            <a:r>
              <a:rPr lang="en-US" sz="6000" dirty="0" smtClean="0">
                <a:solidFill>
                  <a:schemeClr val="tx1"/>
                </a:solidFill>
                <a:latin typeface="+mn-lt"/>
              </a:rPr>
              <a:t>Thanks!</a:t>
            </a:r>
            <a:endParaRPr lang="en-US" sz="6000" dirty="0">
              <a:solidFill>
                <a:schemeClr val="tx1"/>
              </a:solidFill>
              <a:latin typeface="+mn-lt"/>
            </a:endParaRPr>
          </a:p>
        </p:txBody>
      </p:sp>
    </p:spTree>
    <p:extLst>
      <p:ext uri="{BB962C8B-B14F-4D97-AF65-F5344CB8AC3E}">
        <p14:creationId xmlns:p14="http://schemas.microsoft.com/office/powerpoint/2010/main" val="1442732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lphin logo final.jpg"/>
          <p:cNvPicPr>
            <a:picLocks noChangeAspect="1"/>
          </p:cNvPicPr>
          <p:nvPr/>
        </p:nvPicPr>
        <p:blipFill>
          <a:blip r:embed="rId2"/>
          <a:stretch>
            <a:fillRect/>
          </a:stretch>
        </p:blipFill>
        <p:spPr>
          <a:xfrm>
            <a:off x="2971800" y="2011680"/>
            <a:ext cx="3048000" cy="2255520"/>
          </a:xfrm>
          <a:prstGeom prst="rect">
            <a:avLst/>
          </a:prstGeom>
        </p:spPr>
      </p:pic>
      <p:sp>
        <p:nvSpPr>
          <p:cNvPr id="6" name="TextBox 5"/>
          <p:cNvSpPr txBox="1"/>
          <p:nvPr/>
        </p:nvSpPr>
        <p:spPr>
          <a:xfrm>
            <a:off x="1371600" y="3810000"/>
            <a:ext cx="6477000" cy="369332"/>
          </a:xfrm>
          <a:prstGeom prst="rect">
            <a:avLst/>
          </a:prstGeom>
          <a:noFill/>
        </p:spPr>
        <p:txBody>
          <a:bodyPr wrap="square" rtlCol="0">
            <a:spAutoFit/>
          </a:bodyPr>
          <a:lstStyle/>
          <a:p>
            <a:r>
              <a:rPr lang="en-US" dirty="0" smtClean="0"/>
              <a:t>Smart phone. Clever browsing </a:t>
            </a:r>
            <a:endParaRPr lang="en-US" dirty="0"/>
          </a:p>
        </p:txBody>
      </p:sp>
      <p:sp>
        <p:nvSpPr>
          <p:cNvPr id="2" name="Slide Number Placeholder 1"/>
          <p:cNvSpPr>
            <a:spLocks noGrp="1"/>
          </p:cNvSpPr>
          <p:nvPr>
            <p:ph type="sldNum" sz="quarter" idx="4294967295"/>
          </p:nvPr>
        </p:nvSpPr>
        <p:spPr>
          <a:xfrm>
            <a:off x="8686800" y="6364927"/>
            <a:ext cx="457200" cy="476250"/>
          </a:xfrm>
          <a:prstGeom prst="rect">
            <a:avLst/>
          </a:prstGeom>
        </p:spPr>
        <p:txBody>
          <a:bodyPr/>
          <a:lstStyle/>
          <a:p>
            <a:pPr>
              <a:defRPr/>
            </a:pPr>
            <a:endParaRPr lang="en-US" smtClean="0"/>
          </a:p>
          <a:p>
            <a:pPr>
              <a:defRPr/>
            </a:pPr>
            <a:endParaRPr lang="en-US"/>
          </a:p>
        </p:txBody>
      </p:sp>
    </p:spTree>
    <p:extLst>
      <p:ext uri="{BB962C8B-B14F-4D97-AF65-F5344CB8AC3E}">
        <p14:creationId xmlns:p14="http://schemas.microsoft.com/office/powerpoint/2010/main" val="33166713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Achitecture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a:xfrm>
            <a:off x="755576" y="3501008"/>
            <a:ext cx="7854950" cy="3267745"/>
          </a:xfrm>
        </p:spPr>
        <p:txBody>
          <a:bodyPr>
            <a:normAutofit fontScale="55000" lnSpcReduction="20000"/>
          </a:bodyPr>
          <a:lstStyle/>
          <a:p>
            <a:endParaRPr lang="en-US" altLang="zh-CN" dirty="0" smtClean="0"/>
          </a:p>
          <a:p>
            <a:endParaRPr lang="en-US" altLang="zh-CN" dirty="0"/>
          </a:p>
          <a:p>
            <a:r>
              <a:rPr lang="zh-CN" altLang="en-US" dirty="0" smtClean="0">
                <a:solidFill>
                  <a:schemeClr val="tx1"/>
                </a:solidFill>
                <a:latin typeface="微软雅黑" panose="020B0503020204020204" pitchFamily="34" charset="-122"/>
                <a:ea typeface="微软雅黑" panose="020B0503020204020204" pitchFamily="34" charset="-122"/>
              </a:rPr>
              <a:t>模块</a:t>
            </a:r>
            <a:r>
              <a:rPr lang="zh-CN" altLang="en-US" dirty="0">
                <a:solidFill>
                  <a:schemeClr val="tx1"/>
                </a:solidFill>
                <a:latin typeface="微软雅黑" panose="020B0503020204020204" pitchFamily="34" charset="-122"/>
                <a:ea typeface="微软雅黑" panose="020B0503020204020204" pitchFamily="34" charset="-122"/>
              </a:rPr>
              <a:t>层</a:t>
            </a:r>
          </a:p>
          <a:p>
            <a:pPr lvl="1"/>
            <a:r>
              <a:rPr lang="zh-CN" altLang="en-US" dirty="0">
                <a:solidFill>
                  <a:schemeClr val="tx1"/>
                </a:solidFill>
                <a:latin typeface="微软雅黑" panose="020B0503020204020204" pitchFamily="34" charset="-122"/>
                <a:ea typeface="微软雅黑" panose="020B0503020204020204" pitchFamily="34" charset="-122"/>
              </a:rPr>
              <a:t>定义了一个模块化</a:t>
            </a:r>
            <a:r>
              <a:rPr lang="en-US" altLang="zh-CN" dirty="0">
                <a:solidFill>
                  <a:schemeClr val="tx1"/>
                </a:solidFill>
                <a:latin typeface="微软雅黑" panose="020B0503020204020204" pitchFamily="34" charset="-122"/>
                <a:ea typeface="微软雅黑" panose="020B0503020204020204" pitchFamily="34" charset="-122"/>
              </a:rPr>
              <a:t>Java</a:t>
            </a:r>
            <a:r>
              <a:rPr lang="zh-CN" altLang="en-US" dirty="0">
                <a:solidFill>
                  <a:schemeClr val="tx1"/>
                </a:solidFill>
                <a:latin typeface="微软雅黑" panose="020B0503020204020204" pitchFamily="34" charset="-122"/>
                <a:ea typeface="微软雅黑" panose="020B0503020204020204" pitchFamily="34" charset="-122"/>
              </a:rPr>
              <a:t>模型，对</a:t>
            </a:r>
            <a:r>
              <a:rPr lang="en-US" altLang="zh-CN" dirty="0">
                <a:solidFill>
                  <a:schemeClr val="tx1"/>
                </a:solidFill>
                <a:latin typeface="微软雅黑" panose="020B0503020204020204" pitchFamily="34" charset="-122"/>
                <a:ea typeface="微软雅黑" panose="020B0503020204020204" pitchFamily="34" charset="-122"/>
              </a:rPr>
              <a:t>Java</a:t>
            </a:r>
            <a:r>
              <a:rPr lang="zh-CN" altLang="en-US" dirty="0">
                <a:solidFill>
                  <a:schemeClr val="tx1"/>
                </a:solidFill>
                <a:latin typeface="微软雅黑" panose="020B0503020204020204" pitchFamily="34" charset="-122"/>
                <a:ea typeface="微软雅黑" panose="020B0503020204020204" pitchFamily="34" charset="-122"/>
              </a:rPr>
              <a:t>部署模式的一些缺点进行了改进，并对</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之间包的共享有严格的规定。</a:t>
            </a:r>
          </a:p>
          <a:p>
            <a:r>
              <a:rPr lang="zh-CN" altLang="en-US" dirty="0">
                <a:solidFill>
                  <a:schemeClr val="tx1"/>
                </a:solidFill>
                <a:latin typeface="微软雅黑" panose="020B0503020204020204" pitchFamily="34" charset="-122"/>
                <a:ea typeface="微软雅黑" panose="020B0503020204020204" pitchFamily="34" charset="-122"/>
              </a:rPr>
              <a:t>生命周期层</a:t>
            </a:r>
          </a:p>
          <a:p>
            <a:pPr lvl="1"/>
            <a:r>
              <a:rPr lang="zh-CN" altLang="en-US" dirty="0">
                <a:solidFill>
                  <a:schemeClr val="tx1"/>
                </a:solidFill>
                <a:latin typeface="微软雅黑" panose="020B0503020204020204" pitchFamily="34" charset="-122"/>
                <a:ea typeface="微软雅黑" panose="020B0503020204020204" pitchFamily="34" charset="-122"/>
              </a:rPr>
              <a:t>为</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提供了生命周期管理</a:t>
            </a:r>
            <a:r>
              <a:rPr lang="en-US" altLang="zh-CN" dirty="0">
                <a:solidFill>
                  <a:schemeClr val="tx1"/>
                </a:solidFill>
                <a:latin typeface="微软雅黑" panose="020B0503020204020204" pitchFamily="34" charset="-122"/>
                <a:ea typeface="微软雅黑" panose="020B0503020204020204" pitchFamily="34" charset="-122"/>
              </a:rPr>
              <a:t>API</a:t>
            </a:r>
            <a:r>
              <a:rPr lang="zh-CN" altLang="en-US" dirty="0">
                <a:solidFill>
                  <a:schemeClr val="tx1"/>
                </a:solidFill>
                <a:latin typeface="微软雅黑" panose="020B0503020204020204" pitchFamily="34" charset="-122"/>
                <a:ea typeface="微软雅黑" panose="020B0503020204020204" pitchFamily="34" charset="-122"/>
              </a:rPr>
              <a:t>，为</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提供了一个运行时模型，定义了一个</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如何启动、停止、安装和卸载。另外，生命周期层也提供全面的事件</a:t>
            </a:r>
            <a:r>
              <a:rPr lang="en-US" altLang="zh-CN" dirty="0">
                <a:solidFill>
                  <a:schemeClr val="tx1"/>
                </a:solidFill>
                <a:latin typeface="微软雅黑" panose="020B0503020204020204" pitchFamily="34" charset="-122"/>
                <a:ea typeface="微软雅黑" panose="020B0503020204020204" pitchFamily="34" charset="-122"/>
              </a:rPr>
              <a:t>API</a:t>
            </a:r>
            <a:r>
              <a:rPr lang="zh-CN" altLang="en-US" dirty="0">
                <a:solidFill>
                  <a:schemeClr val="tx1"/>
                </a:solidFill>
                <a:latin typeface="微软雅黑" panose="020B0503020204020204" pitchFamily="34" charset="-122"/>
                <a:ea typeface="微软雅黑" panose="020B0503020204020204" pitchFamily="34" charset="-122"/>
              </a:rPr>
              <a:t>，允许</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去控制和操作服务平台。</a:t>
            </a:r>
          </a:p>
          <a:p>
            <a:r>
              <a:rPr lang="zh-CN" altLang="en-US" dirty="0">
                <a:solidFill>
                  <a:schemeClr val="tx1"/>
                </a:solidFill>
                <a:latin typeface="微软雅黑" panose="020B0503020204020204" pitchFamily="34" charset="-122"/>
                <a:ea typeface="微软雅黑" panose="020B0503020204020204" pitchFamily="34" charset="-122"/>
              </a:rPr>
              <a:t>服务层</a:t>
            </a:r>
          </a:p>
          <a:p>
            <a:pPr lvl="1"/>
            <a:r>
              <a:rPr lang="zh-CN" altLang="en-US" dirty="0">
                <a:solidFill>
                  <a:schemeClr val="tx1"/>
                </a:solidFill>
                <a:latin typeface="微软雅黑" panose="020B0503020204020204" pitchFamily="34" charset="-122"/>
                <a:ea typeface="微软雅黑" panose="020B0503020204020204" pitchFamily="34" charset="-122"/>
              </a:rPr>
              <a:t>为</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开发者提供了一个动态、简明且并且统一的编程模型，通过解耦服务标准（即</a:t>
            </a:r>
            <a:r>
              <a:rPr lang="en-US" altLang="zh-CN" dirty="0">
                <a:solidFill>
                  <a:schemeClr val="tx1"/>
                </a:solidFill>
                <a:latin typeface="微软雅黑" panose="020B0503020204020204" pitchFamily="34" charset="-122"/>
                <a:ea typeface="微软雅黑" panose="020B0503020204020204" pitchFamily="34" charset="-122"/>
              </a:rPr>
              <a:t>Java</a:t>
            </a:r>
            <a:r>
              <a:rPr lang="zh-CN" altLang="en-US" dirty="0">
                <a:solidFill>
                  <a:schemeClr val="tx1"/>
                </a:solidFill>
                <a:latin typeface="微软雅黑" panose="020B0503020204020204" pitchFamily="34" charset="-122"/>
                <a:ea typeface="微软雅黑" panose="020B0503020204020204" pitchFamily="34" charset="-122"/>
              </a:rPr>
              <a:t>接口）和它的实现，能够简化服务</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的开发和部署。这个模型允许</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开发者只使用他们自己的接口规范来绑定服务。这样接口的实现可以根据实际情况延迟到运行时来选择</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1026" name="Picture 2" descr="F:\CdiajadeX\work_items\Learning\osgi\layering-osg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220" y="567680"/>
            <a:ext cx="58801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CdiajadeX\work_items\Learning\osgi\OSGi_bas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556792"/>
            <a:ext cx="2571750"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上箭头 4"/>
          <p:cNvSpPr/>
          <p:nvPr/>
        </p:nvSpPr>
        <p:spPr>
          <a:xfrm>
            <a:off x="5724128" y="1829594"/>
            <a:ext cx="720080"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759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Module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什么是模块化？</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r>
              <a:rPr lang="en-US" altLang="zh-CN" dirty="0" err="1" smtClean="0">
                <a:solidFill>
                  <a:schemeClr val="tx1"/>
                </a:solidFill>
                <a:latin typeface="微软雅黑" panose="020B0503020204020204" pitchFamily="34" charset="-122"/>
                <a:ea typeface="微软雅黑" panose="020B0503020204020204" pitchFamily="34" charset="-122"/>
              </a:rPr>
              <a:t>OSGi</a:t>
            </a:r>
            <a:r>
              <a:rPr lang="zh-CN" altLang="en-US" dirty="0" smtClean="0">
                <a:solidFill>
                  <a:schemeClr val="tx1"/>
                </a:solidFill>
                <a:latin typeface="微软雅黑" panose="020B0503020204020204" pitchFamily="34" charset="-122"/>
                <a:ea typeface="微软雅黑" panose="020B0503020204020204" pitchFamily="34" charset="-122"/>
              </a:rPr>
              <a:t>与面向对象模块化的区别？</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r>
              <a:rPr lang="en-US" altLang="zh-CN" dirty="0" err="1" smtClean="0">
                <a:solidFill>
                  <a:schemeClr val="tx1"/>
                </a:solidFill>
                <a:latin typeface="微软雅黑" panose="020B0503020204020204" pitchFamily="34" charset="-122"/>
                <a:ea typeface="微软雅黑" panose="020B0503020204020204" pitchFamily="34" charset="-122"/>
              </a:rPr>
              <a:t>OSGi</a:t>
            </a:r>
            <a:r>
              <a:rPr lang="zh-CN" altLang="en-US" dirty="0" smtClean="0">
                <a:solidFill>
                  <a:schemeClr val="tx1"/>
                </a:solidFill>
                <a:latin typeface="微软雅黑" panose="020B0503020204020204" pitchFamily="34" charset="-122"/>
                <a:ea typeface="微软雅黑" panose="020B0503020204020204" pitchFamily="34" charset="-122"/>
              </a:rPr>
              <a:t>如何实现模块化？</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Bundle</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3351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Module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什么是模块化？</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将一个大型系统分解为多个较小的互相协作的逻辑单元，通过强制设定模块之间的逻辑边界来改善系统的维护性和封装性</a:t>
            </a:r>
            <a:endParaRPr lang="en-US" altLang="zh-CN" dirty="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高内</a:t>
            </a:r>
            <a:r>
              <a:rPr lang="zh-CN" altLang="en-US" dirty="0" smtClean="0">
                <a:solidFill>
                  <a:schemeClr val="tx1"/>
                </a:solidFill>
                <a:latin typeface="微软雅黑" panose="020B0503020204020204" pitchFamily="34" charset="-122"/>
                <a:ea typeface="微软雅黑" panose="020B0503020204020204" pitchFamily="34" charset="-122"/>
              </a:rPr>
              <a:t>聚，低耦合</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9535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Module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a:xfrm>
            <a:off x="827584" y="980728"/>
            <a:ext cx="5482952" cy="5272088"/>
          </a:xfrm>
        </p:spPr>
        <p:txBody>
          <a:bodyPr>
            <a:normAutofit/>
          </a:bodyPr>
          <a:lstStyle/>
          <a:p>
            <a:pPr marL="514350" indent="-51435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与面向对象模块化的区别</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800100" lvl="1"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模块</a:t>
            </a:r>
            <a:r>
              <a:rPr lang="zh-CN" altLang="en-US" dirty="0">
                <a:solidFill>
                  <a:schemeClr val="tx1"/>
                </a:solidFill>
                <a:latin typeface="微软雅黑" panose="020B0503020204020204" pitchFamily="34" charset="-122"/>
                <a:ea typeface="微软雅黑" panose="020B0503020204020204" pitchFamily="34" charset="-122"/>
              </a:rPr>
              <a:t>层是</a:t>
            </a: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框架中最基础的一部分。这一层主要用作对</a:t>
            </a:r>
            <a:r>
              <a:rPr lang="en-US" altLang="zh-CN" dirty="0">
                <a:solidFill>
                  <a:schemeClr val="tx1"/>
                </a:solidFill>
                <a:latin typeface="微软雅黑" panose="020B0503020204020204" pitchFamily="34" charset="-122"/>
                <a:ea typeface="微软雅黑" panose="020B0503020204020204" pitchFamily="34" charset="-122"/>
              </a:rPr>
              <a:t>Java</a:t>
            </a:r>
            <a:r>
              <a:rPr lang="zh-CN" altLang="en-US" dirty="0">
                <a:solidFill>
                  <a:schemeClr val="tx1"/>
                </a:solidFill>
                <a:latin typeface="微软雅黑" panose="020B0503020204020204" pitchFamily="34" charset="-122"/>
                <a:ea typeface="微软雅黑" panose="020B0503020204020204" pitchFamily="34" charset="-122"/>
              </a:rPr>
              <a:t>模块化、面向对象模块化存在缺陷的补充。</a:t>
            </a:r>
          </a:p>
          <a:p>
            <a:pPr marL="742950" lvl="1" indent="-45720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面向对象的模块化粒度是在“类”这个级别上；</a:t>
            </a: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的模块化粒度是在</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JAR</a:t>
            </a:r>
            <a:r>
              <a:rPr lang="zh-CN" altLang="en-US" dirty="0">
                <a:solidFill>
                  <a:schemeClr val="tx1"/>
                </a:solidFill>
                <a:latin typeface="微软雅黑" panose="020B0503020204020204" pitchFamily="34" charset="-122"/>
                <a:ea typeface="微软雅黑" panose="020B0503020204020204" pitchFamily="34" charset="-122"/>
              </a:rPr>
              <a:t>包）这一层面上的</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742950" lvl="1" indent="-457200">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classpath</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4098" name="Picture 2" descr="F:\CdiajadeX\work_items\Learning\osgi\modul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144" y="1384838"/>
            <a:ext cx="2736304" cy="400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34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Module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514350" indent="-5143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使用</a:t>
            </a:r>
            <a:r>
              <a:rPr lang="zh-CN" altLang="en-US" dirty="0" smtClean="0">
                <a:solidFill>
                  <a:schemeClr val="tx1"/>
                </a:solidFill>
                <a:latin typeface="微软雅黑" panose="020B0503020204020204" pitchFamily="34" charset="-122"/>
                <a:ea typeface="微软雅黑" panose="020B0503020204020204" pitchFamily="34" charset="-122"/>
              </a:rPr>
              <a:t>元数据</a:t>
            </a:r>
            <a:r>
              <a:rPr lang="en-US" altLang="zh-CN" dirty="0" smtClean="0">
                <a:solidFill>
                  <a:schemeClr val="tx1"/>
                </a:solidFill>
                <a:latin typeface="微软雅黑" panose="020B0503020204020204" pitchFamily="34" charset="-122"/>
                <a:ea typeface="微软雅黑" panose="020B0503020204020204" pitchFamily="34" charset="-122"/>
              </a:rPr>
              <a:t>(Metadata)</a:t>
            </a:r>
            <a:r>
              <a:rPr lang="zh-CN" altLang="en-US" dirty="0" smtClean="0">
                <a:solidFill>
                  <a:schemeClr val="tx1"/>
                </a:solidFill>
                <a:latin typeface="微软雅黑" panose="020B0503020204020204" pitchFamily="34" charset="-122"/>
                <a:ea typeface="微软雅黑" panose="020B0503020204020204" pitchFamily="34" charset="-122"/>
              </a:rPr>
              <a:t>来</a:t>
            </a:r>
            <a:r>
              <a:rPr lang="zh-CN" altLang="en-US" dirty="0">
                <a:solidFill>
                  <a:schemeClr val="tx1"/>
                </a:solidFill>
                <a:latin typeface="微软雅黑" panose="020B0503020204020204" pitchFamily="34" charset="-122"/>
                <a:ea typeface="微软雅黑" panose="020B0503020204020204" pitchFamily="34" charset="-122"/>
              </a:rPr>
              <a:t>定义</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，准确描述</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特征，让</a:t>
            </a:r>
            <a:r>
              <a:rPr lang="en-US" altLang="zh-CN" dirty="0" err="1">
                <a:solidFill>
                  <a:schemeClr val="tx1"/>
                </a:solidFill>
                <a:latin typeface="微软雅黑" panose="020B0503020204020204" pitchFamily="34" charset="-122"/>
                <a:ea typeface="微软雅黑" panose="020B0503020204020204" pitchFamily="34" charset="-122"/>
              </a:rPr>
              <a:t>OSGi</a:t>
            </a:r>
            <a:r>
              <a:rPr lang="zh-CN" altLang="en-US" dirty="0">
                <a:solidFill>
                  <a:schemeClr val="tx1"/>
                </a:solidFill>
                <a:latin typeface="微软雅黑" panose="020B0503020204020204" pitchFamily="34" charset="-122"/>
                <a:ea typeface="微软雅黑" panose="020B0503020204020204" pitchFamily="34" charset="-122"/>
              </a:rPr>
              <a:t>框架恰当的对</a:t>
            </a:r>
            <a:r>
              <a:rPr lang="en-US" altLang="zh-CN" dirty="0">
                <a:solidFill>
                  <a:schemeClr val="tx1"/>
                </a:solidFill>
                <a:latin typeface="微软雅黑" panose="020B0503020204020204" pitchFamily="34" charset="-122"/>
                <a:ea typeface="微软雅黑" panose="020B0503020204020204" pitchFamily="34" charset="-122"/>
              </a:rPr>
              <a:t>bundle</a:t>
            </a:r>
            <a:r>
              <a:rPr lang="zh-CN" altLang="en-US" dirty="0">
                <a:solidFill>
                  <a:schemeClr val="tx1"/>
                </a:solidFill>
                <a:latin typeface="微软雅黑" panose="020B0503020204020204" pitchFamily="34" charset="-122"/>
                <a:ea typeface="微软雅黑" panose="020B0503020204020204" pitchFamily="34" charset="-122"/>
              </a:rPr>
              <a:t>进行各种处理</a:t>
            </a:r>
            <a:r>
              <a:rPr lang="zh-CN" altLang="en-US" dirty="0" smtClean="0">
                <a:solidFill>
                  <a:schemeClr val="tx1"/>
                </a:solidFill>
                <a:latin typeface="微软雅黑" panose="020B0503020204020204" pitchFamily="34" charset="-122"/>
                <a:ea typeface="微软雅黑" panose="020B0503020204020204" pitchFamily="34" charset="-122"/>
              </a:rPr>
              <a:t>工作</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2050" name="Picture 2" descr="F:\CdiajadeX\work_items\Learning\osgi\OSGi_bund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446" y="1015183"/>
            <a:ext cx="38957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344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Module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元数据</a:t>
            </a:r>
            <a:r>
              <a:rPr lang="en-US" altLang="zh-CN" dirty="0" smtClean="0">
                <a:solidFill>
                  <a:schemeClr val="tx1"/>
                </a:solidFill>
                <a:latin typeface="微软雅黑" panose="020B0503020204020204" pitchFamily="34" charset="-122"/>
                <a:ea typeface="微软雅黑" panose="020B0503020204020204" pitchFamily="34" charset="-122"/>
              </a:rPr>
              <a:t>(Metadata)</a:t>
            </a:r>
          </a:p>
          <a:p>
            <a:pPr marL="800100" lvl="1" indent="-514350">
              <a:buFont typeface="Arial" panose="020B0604020202020204" pitchFamily="34" charset="0"/>
              <a:buChar char="•"/>
            </a:pPr>
            <a:r>
              <a:rPr lang="en-US" altLang="zh-CN" dirty="0" err="1" smtClean="0">
                <a:solidFill>
                  <a:schemeClr val="tx1"/>
                </a:solidFill>
                <a:latin typeface="微软雅黑" panose="020B0503020204020204" pitchFamily="34" charset="-122"/>
                <a:ea typeface="微软雅黑" panose="020B0503020204020204" pitchFamily="34" charset="-122"/>
              </a:rPr>
              <a:t>Manifest.mf</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5122" name="Picture 2" descr="F:\CdiajadeX\work_items\Learning\osgi\manif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36912"/>
            <a:ext cx="59245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59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Life Cycle</a:t>
            </a:r>
            <a:endParaRPr lang="zh-CN" altLang="en-US" dirty="0"/>
          </a:p>
        </p:txBody>
      </p:sp>
      <p:sp>
        <p:nvSpPr>
          <p:cNvPr id="3" name="页脚占位符 2"/>
          <p:cNvSpPr>
            <a:spLocks noGrp="1"/>
          </p:cNvSpPr>
          <p:nvPr>
            <p:ph type="ftr" sz="quarter" idx="11"/>
          </p:nvPr>
        </p:nvSpPr>
        <p:spPr/>
        <p:txBody>
          <a:bodyPr/>
          <a:lstStyle/>
          <a:p>
            <a:pPr>
              <a:defRPr/>
            </a:pPr>
            <a:r>
              <a:rPr lang="en-US" smtClean="0"/>
              <a:t>Copyright © 2012 </a:t>
            </a:r>
            <a:r>
              <a:rPr lang="en-US" altLang="zh-CN" smtClean="0"/>
              <a:t>MoboTap</a:t>
            </a:r>
            <a:r>
              <a:rPr lang="en-US" smtClean="0"/>
              <a:t> Inc. All rights reserved. </a:t>
            </a:r>
          </a:p>
          <a:p>
            <a:pPr>
              <a:defRPr/>
            </a:pPr>
            <a:endParaRPr lang="en-US" dirty="0"/>
          </a:p>
        </p:txBody>
      </p:sp>
      <p:sp>
        <p:nvSpPr>
          <p:cNvPr id="4" name="内容占位符 3"/>
          <p:cNvSpPr>
            <a:spLocks noGrp="1"/>
          </p:cNvSpPr>
          <p:nvPr>
            <p:ph sz="quarter" idx="13"/>
          </p:nvPr>
        </p:nvSpPr>
        <p:spPr/>
        <p:txBody>
          <a:bodyPr>
            <a:normAutofit/>
          </a:bodyPr>
          <a:lstStyle/>
          <a:p>
            <a:pPr marL="514350" indent="-514350">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如何管理</a:t>
            </a:r>
            <a:r>
              <a:rPr lang="en-US" altLang="zh-CN" dirty="0" smtClean="0">
                <a:solidFill>
                  <a:schemeClr val="tx1"/>
                </a:solidFill>
                <a:latin typeface="微软雅黑" panose="020B0503020204020204" pitchFamily="34" charset="-122"/>
                <a:ea typeface="微软雅黑" panose="020B0503020204020204" pitchFamily="34" charset="-122"/>
              </a:rPr>
              <a:t>Bundle</a:t>
            </a:r>
            <a:r>
              <a:rPr lang="zh-CN" altLang="en-US" dirty="0" smtClean="0">
                <a:solidFill>
                  <a:schemeClr val="tx1"/>
                </a:solidFill>
                <a:latin typeface="微软雅黑" panose="020B0503020204020204" pitchFamily="34" charset="-122"/>
                <a:ea typeface="微软雅黑" panose="020B0503020204020204" pitchFamily="34" charset="-122"/>
              </a:rPr>
              <a:t>的生命周期？</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6146" name="Picture 2" descr="F:\CdiajadeX\work_items\Learning\osgi\osgi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86527"/>
            <a:ext cx="637222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31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1081</TotalTime>
  <Words>1185</Words>
  <Application>Microsoft Office PowerPoint</Application>
  <PresentationFormat>全屏显示(4:3)</PresentationFormat>
  <Paragraphs>167</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OSGi框架设计介绍</vt:lpstr>
      <vt:lpstr>History</vt:lpstr>
      <vt:lpstr>Achitecture</vt:lpstr>
      <vt:lpstr>Module</vt:lpstr>
      <vt:lpstr>Module</vt:lpstr>
      <vt:lpstr>Module</vt:lpstr>
      <vt:lpstr>Module</vt:lpstr>
      <vt:lpstr>Module</vt:lpstr>
      <vt:lpstr>Life Cycle</vt:lpstr>
      <vt:lpstr>Life Cycle</vt:lpstr>
      <vt:lpstr>Life Cycle</vt:lpstr>
      <vt:lpstr>Life Cycle</vt:lpstr>
      <vt:lpstr>Life Cycle</vt:lpstr>
      <vt:lpstr>Life Cycle</vt:lpstr>
      <vt:lpstr>Life Cycle</vt:lpstr>
      <vt:lpstr>Service</vt:lpstr>
      <vt:lpstr>Service</vt:lpstr>
      <vt:lpstr>Service</vt:lpstr>
      <vt:lpstr>Service</vt:lpstr>
      <vt:lpstr>Service</vt:lpstr>
      <vt:lpstr>Service</vt:lpstr>
      <vt:lpstr>Implementation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Android.mk</dc:title>
  <dc:creator>Yuxiao Chen</dc:creator>
  <cp:lastModifiedBy>Administrator</cp:lastModifiedBy>
  <cp:revision>199</cp:revision>
  <dcterms:created xsi:type="dcterms:W3CDTF">2014-07-25T08:19:59Z</dcterms:created>
  <dcterms:modified xsi:type="dcterms:W3CDTF">2014-11-20T08:41:47Z</dcterms:modified>
</cp:coreProperties>
</file>