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83958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212344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38995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191673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152013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237537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369347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39887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352643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98207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A17594-1A85-4B0E-B68C-1AD227F85E25}" type="datetimeFigureOut">
              <a:rPr lang="zh-CN" altLang="en-US" smtClean="0"/>
              <a:t>2014/2/17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29974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17594-1A85-4B0E-B68C-1AD227F85E25}" type="datetimeFigureOut">
              <a:rPr lang="zh-CN" altLang="en-US" smtClean="0"/>
              <a:t>2014/2/17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E2A4D-219E-4BDA-833B-FEF92B236123}" type="slidenum">
              <a:rPr lang="zh-CN" altLang="en-US" smtClean="0"/>
              <a:t>‹#›</a:t>
            </a:fld>
            <a:endParaRPr lang="zh-CN" altLang="en-US"/>
          </a:p>
        </p:txBody>
      </p:sp>
    </p:spTree>
    <p:extLst>
      <p:ext uri="{BB962C8B-B14F-4D97-AF65-F5344CB8AC3E}">
        <p14:creationId xmlns:p14="http://schemas.microsoft.com/office/powerpoint/2010/main" val="144065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粒子系统</a:t>
            </a:r>
            <a:endParaRPr lang="zh-CN" altLang="en-US" dirty="0"/>
          </a:p>
        </p:txBody>
      </p:sp>
      <p:sp>
        <p:nvSpPr>
          <p:cNvPr id="3" name="副标题 2"/>
          <p:cNvSpPr>
            <a:spLocks noGrp="1"/>
          </p:cNvSpPr>
          <p:nvPr>
            <p:ph type="subTitle" idx="1"/>
          </p:nvPr>
        </p:nvSpPr>
        <p:spPr/>
        <p:txBody>
          <a:bodyPr/>
          <a:lstStyle/>
          <a:p>
            <a:r>
              <a:rPr lang="zh-CN" altLang="en-US" dirty="0" smtClean="0"/>
              <a:t>冯朋</a:t>
            </a:r>
            <a:endParaRPr lang="zh-CN" altLang="en-US" dirty="0"/>
          </a:p>
        </p:txBody>
      </p:sp>
    </p:spTree>
    <p:extLst>
      <p:ext uri="{BB962C8B-B14F-4D97-AF65-F5344CB8AC3E}">
        <p14:creationId xmlns:p14="http://schemas.microsoft.com/office/powerpoint/2010/main" val="61313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fontAlgn="auto">
              <a:spcAft>
                <a:spcPts val="0"/>
              </a:spcAft>
              <a:defRPr/>
            </a:pPr>
            <a:r>
              <a:rPr lang="zh-CN" altLang="en-US" sz="2800" b="1" dirty="0" smtClean="0">
                <a:solidFill>
                  <a:schemeClr val="accent1">
                    <a:lumMod val="75000"/>
                  </a:schemeClr>
                </a:solidFill>
              </a:rPr>
              <a:t>粒子发射之后与粒子发射器的位置关系</a:t>
            </a:r>
            <a:r>
              <a:rPr lang="en-US" altLang="zh-CN" sz="2800" b="1" dirty="0" smtClean="0">
                <a:solidFill>
                  <a:schemeClr val="accent1">
                    <a:lumMod val="75000"/>
                  </a:schemeClr>
                </a:solidFill>
              </a:rPr>
              <a:t/>
            </a:r>
            <a:br>
              <a:rPr lang="en-US" altLang="zh-CN" sz="2800" b="1" dirty="0" smtClean="0">
                <a:solidFill>
                  <a:schemeClr val="accent1">
                    <a:lumMod val="75000"/>
                  </a:schemeClr>
                </a:solidFill>
              </a:rPr>
            </a:br>
            <a:r>
              <a:rPr lang="en-US" altLang="zh-CN" sz="2800" dirty="0" smtClean="0"/>
              <a:t> </a:t>
            </a:r>
            <a:r>
              <a:rPr lang="en-US" altLang="zh-CN" sz="2800" dirty="0" err="1" smtClean="0"/>
              <a:t>m_emitter</a:t>
            </a:r>
            <a:r>
              <a:rPr lang="en-US" altLang="zh-CN" sz="2800" dirty="0" smtClean="0"/>
              <a:t>-&gt;</a:t>
            </a:r>
            <a:r>
              <a:rPr lang="en-US" altLang="zh-CN" sz="2800" dirty="0" err="1" smtClean="0"/>
              <a:t>setPositionType</a:t>
            </a:r>
            <a:r>
              <a:rPr lang="en-US" altLang="zh-CN" sz="2800" dirty="0" smtClean="0"/>
              <a:t>( </a:t>
            </a:r>
            <a:r>
              <a:rPr lang="en-US" altLang="zh-CN" sz="2800" dirty="0" err="1" smtClean="0"/>
              <a:t>kCCPositionTypeFree</a:t>
            </a:r>
            <a:r>
              <a:rPr lang="en-US" altLang="zh-CN" sz="2800" dirty="0" smtClean="0"/>
              <a:t> );</a:t>
            </a:r>
            <a:endParaRPr lang="zh-CN" altLang="en-US" sz="2800" dirty="0" smtClean="0"/>
          </a:p>
        </p:txBody>
      </p:sp>
      <p:sp>
        <p:nvSpPr>
          <p:cNvPr id="3" name="内容占位符 2"/>
          <p:cNvSpPr>
            <a:spLocks noGrp="1"/>
          </p:cNvSpPr>
          <p:nvPr>
            <p:ph idx="1"/>
          </p:nvPr>
        </p:nvSpPr>
        <p:spPr/>
        <p:txBody>
          <a:bodyPr rtlCol="0">
            <a:normAutofit fontScale="85000" lnSpcReduction="20000"/>
          </a:bodyPr>
          <a:lstStyle/>
          <a:p>
            <a:pPr fontAlgn="auto">
              <a:spcAft>
                <a:spcPts val="0"/>
              </a:spcAft>
              <a:buFont typeface="Arial" panose="020B0604020202020204" pitchFamily="34" charset="0"/>
              <a:buChar char="•"/>
              <a:defRPr/>
            </a:pPr>
            <a:r>
              <a:rPr lang="en-US" altLang="zh-CN" dirty="0" smtClean="0"/>
              <a:t>typedef </a:t>
            </a:r>
            <a:r>
              <a:rPr lang="en-US" altLang="zh-CN" dirty="0" err="1" smtClean="0"/>
              <a:t>enum</a:t>
            </a:r>
            <a:r>
              <a:rPr lang="en-US" altLang="zh-CN" dirty="0" smtClean="0"/>
              <a:t> {</a:t>
            </a:r>
          </a:p>
          <a:p>
            <a:pPr marL="0" indent="0" fontAlgn="auto">
              <a:spcAft>
                <a:spcPts val="0"/>
              </a:spcAft>
              <a:buFont typeface="Arial" panose="020B0604020202020204" pitchFamily="34" charset="0"/>
              <a:buNone/>
              <a:defRPr/>
            </a:pPr>
            <a:r>
              <a:rPr lang="zh-CN" altLang="en-US" dirty="0" smtClean="0">
                <a:solidFill>
                  <a:schemeClr val="accent1">
                    <a:lumMod val="75000"/>
                  </a:schemeClr>
                </a:solidFill>
              </a:rPr>
              <a:t>          </a:t>
            </a:r>
            <a:r>
              <a:rPr lang="en-US" altLang="zh-CN" dirty="0" smtClean="0">
                <a:solidFill>
                  <a:schemeClr val="accent1">
                    <a:lumMod val="75000"/>
                  </a:schemeClr>
                </a:solidFill>
              </a:rPr>
              <a:t>//</a:t>
            </a:r>
            <a:r>
              <a:rPr lang="zh-CN" altLang="en-US" dirty="0" smtClean="0">
                <a:solidFill>
                  <a:schemeClr val="accent1">
                    <a:lumMod val="75000"/>
                  </a:schemeClr>
                </a:solidFill>
              </a:rPr>
              <a:t>粒子发射后完全自由，适合蒸汽、烟雾、爆炸</a:t>
            </a:r>
            <a:endParaRPr lang="en-US" altLang="zh-CN" dirty="0" smtClean="0">
              <a:solidFill>
                <a:schemeClr val="accent1">
                  <a:lumMod val="75000"/>
                </a:schemeClr>
              </a:solidFill>
            </a:endParaRPr>
          </a:p>
          <a:p>
            <a:pPr marL="0" indent="0" fontAlgn="auto">
              <a:spcAft>
                <a:spcPts val="0"/>
              </a:spcAft>
              <a:buFont typeface="Arial" panose="020B0604020202020204" pitchFamily="34" charset="0"/>
              <a:buNone/>
              <a:defRPr/>
            </a:pPr>
            <a:r>
              <a:rPr lang="en-US" altLang="zh-CN" dirty="0" smtClean="0"/>
              <a:t>           </a:t>
            </a:r>
            <a:r>
              <a:rPr lang="en-US" altLang="zh-CN" dirty="0" err="1" smtClean="0"/>
              <a:t>kCCPositionTypeFree</a:t>
            </a:r>
            <a:r>
              <a:rPr lang="en-US" altLang="zh-CN" dirty="0" smtClean="0"/>
              <a:t>,    </a:t>
            </a:r>
          </a:p>
          <a:p>
            <a:pPr marL="0" indent="0" fontAlgn="auto">
              <a:spcAft>
                <a:spcPts val="0"/>
              </a:spcAft>
              <a:buFont typeface="Arial" panose="020B0604020202020204" pitchFamily="34" charset="0"/>
              <a:buNone/>
              <a:defRPr/>
            </a:pPr>
            <a:r>
              <a:rPr lang="zh-CN" altLang="en-US" dirty="0" smtClean="0"/>
              <a:t>          </a:t>
            </a:r>
            <a:r>
              <a:rPr lang="en-US" altLang="zh-CN" dirty="0" smtClean="0">
                <a:solidFill>
                  <a:schemeClr val="accent1">
                    <a:lumMod val="75000"/>
                  </a:schemeClr>
                </a:solidFill>
              </a:rPr>
              <a:t>//</a:t>
            </a:r>
            <a:r>
              <a:rPr lang="zh-CN" altLang="en-US" dirty="0" smtClean="0">
                <a:solidFill>
                  <a:schemeClr val="accent1">
                    <a:lumMod val="75000"/>
                  </a:schemeClr>
                </a:solidFill>
              </a:rPr>
              <a:t>相对方式</a:t>
            </a:r>
            <a:r>
              <a:rPr lang="en-US" altLang="zh-CN" dirty="0" smtClean="0">
                <a:solidFill>
                  <a:schemeClr val="accent1">
                    <a:lumMod val="75000"/>
                  </a:schemeClr>
                </a:solidFill>
              </a:rPr>
              <a:t>:</a:t>
            </a:r>
            <a:r>
              <a:rPr lang="zh-CN" altLang="en-US" dirty="0" smtClean="0">
                <a:solidFill>
                  <a:schemeClr val="accent1">
                    <a:lumMod val="75000"/>
                  </a:schemeClr>
                </a:solidFill>
              </a:rPr>
              <a:t>粒子的运动是相对于父结点的坐标系。比如可以将粒子关联到一个精灵上，让粒子跟随精力一起移动。  适合制作刀光、残影</a:t>
            </a:r>
          </a:p>
          <a:p>
            <a:pPr marL="0" indent="0" fontAlgn="auto">
              <a:spcAft>
                <a:spcPts val="0"/>
              </a:spcAft>
              <a:buFont typeface="Arial" panose="020B0604020202020204" pitchFamily="34" charset="0"/>
              <a:buNone/>
              <a:defRPr/>
            </a:pPr>
            <a:r>
              <a:rPr lang="en-US" altLang="zh-CN" dirty="0" smtClean="0"/>
              <a:t>          </a:t>
            </a:r>
            <a:r>
              <a:rPr lang="en-US" altLang="zh-CN" dirty="0" err="1" smtClean="0"/>
              <a:t>kCCPositionTypeRelative</a:t>
            </a:r>
            <a:r>
              <a:rPr lang="en-US" altLang="zh-CN" dirty="0" smtClean="0"/>
              <a:t>,</a:t>
            </a:r>
          </a:p>
          <a:p>
            <a:pPr marL="0" indent="0" fontAlgn="auto">
              <a:spcAft>
                <a:spcPts val="0"/>
              </a:spcAft>
              <a:buFont typeface="Arial" panose="020B0604020202020204" pitchFamily="34" charset="0"/>
              <a:buNone/>
              <a:defRPr/>
            </a:pPr>
            <a:r>
              <a:rPr lang="zh-CN" altLang="en-US" dirty="0" smtClean="0">
                <a:solidFill>
                  <a:schemeClr val="accent1">
                    <a:lumMod val="75000"/>
                  </a:schemeClr>
                </a:solidFill>
              </a:rPr>
              <a:t>          </a:t>
            </a:r>
            <a:r>
              <a:rPr lang="en-US" altLang="zh-CN" dirty="0" smtClean="0">
                <a:solidFill>
                  <a:schemeClr val="accent1">
                    <a:lumMod val="75000"/>
                  </a:schemeClr>
                </a:solidFill>
              </a:rPr>
              <a:t>//</a:t>
            </a:r>
            <a:r>
              <a:rPr lang="zh-CN" altLang="en-US" dirty="0" smtClean="0">
                <a:solidFill>
                  <a:schemeClr val="accent1">
                    <a:lumMod val="75000"/>
                  </a:schemeClr>
                </a:solidFill>
              </a:rPr>
              <a:t>集群方式</a:t>
            </a:r>
            <a:r>
              <a:rPr lang="en-US" altLang="zh-CN" dirty="0" smtClean="0">
                <a:solidFill>
                  <a:schemeClr val="accent1">
                    <a:lumMod val="75000"/>
                  </a:schemeClr>
                </a:solidFill>
              </a:rPr>
              <a:t>:</a:t>
            </a:r>
            <a:r>
              <a:rPr lang="zh-CN" altLang="en-US" dirty="0" smtClean="0">
                <a:solidFill>
                  <a:schemeClr val="accent1">
                    <a:lumMod val="75000"/>
                  </a:schemeClr>
                </a:solidFill>
              </a:rPr>
              <a:t>这种方式粒子跟随发射器移动。适合人物魔法或者环绕光环</a:t>
            </a:r>
          </a:p>
          <a:p>
            <a:pPr marL="0" indent="0" fontAlgn="auto">
              <a:spcAft>
                <a:spcPts val="0"/>
              </a:spcAft>
              <a:buFont typeface="Arial" panose="020B0604020202020204" pitchFamily="34" charset="0"/>
              <a:buNone/>
              <a:defRPr/>
            </a:pPr>
            <a:r>
              <a:rPr lang="en-US" altLang="zh-CN" dirty="0" smtClean="0"/>
              <a:t>          </a:t>
            </a:r>
            <a:r>
              <a:rPr lang="en-US" altLang="zh-CN" dirty="0" err="1" smtClean="0"/>
              <a:t>kCCPositionTypeGrouped</a:t>
            </a:r>
            <a:r>
              <a:rPr lang="en-US" altLang="zh-CN" dirty="0" smtClean="0"/>
              <a:t>,</a:t>
            </a:r>
          </a:p>
          <a:p>
            <a:pPr fontAlgn="auto">
              <a:spcAft>
                <a:spcPts val="0"/>
              </a:spcAft>
              <a:buFont typeface="Arial" panose="020B0604020202020204" pitchFamily="34" charset="0"/>
              <a:buChar char="•"/>
              <a:defRPr/>
            </a:pPr>
            <a:r>
              <a:rPr lang="en-US" altLang="zh-CN" dirty="0" smtClean="0"/>
              <a:t>}</a:t>
            </a:r>
            <a:r>
              <a:rPr lang="en-US" altLang="zh-CN" dirty="0" err="1" smtClean="0"/>
              <a:t>tCCPositionType</a:t>
            </a:r>
            <a:r>
              <a:rPr lang="en-US" altLang="zh-CN" dirty="0" smtClean="0"/>
              <a:t>;</a:t>
            </a:r>
            <a:endParaRPr lang="zh-CN" altLang="en-US" dirty="0" smtClean="0"/>
          </a:p>
        </p:txBody>
      </p:sp>
    </p:spTree>
    <p:extLst>
      <p:ext uri="{BB962C8B-B14F-4D97-AF65-F5344CB8AC3E}">
        <p14:creationId xmlns:p14="http://schemas.microsoft.com/office/powerpoint/2010/main" val="192665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fontAlgn="auto">
              <a:spcAft>
                <a:spcPts val="0"/>
              </a:spcAft>
              <a:defRPr/>
            </a:pPr>
            <a:r>
              <a:rPr lang="zh-CN" altLang="en-US" dirty="0" smtClean="0">
                <a:solidFill>
                  <a:schemeClr val="accent1">
                    <a:lumMod val="75000"/>
                  </a:schemeClr>
                </a:solidFill>
              </a:rPr>
              <a:t>粒子大小</a:t>
            </a:r>
          </a:p>
        </p:txBody>
      </p:sp>
      <p:sp>
        <p:nvSpPr>
          <p:cNvPr id="3" name="内容占位符 2"/>
          <p:cNvSpPr>
            <a:spLocks noGrp="1"/>
          </p:cNvSpPr>
          <p:nvPr>
            <p:ph idx="1"/>
          </p:nvPr>
        </p:nvSpPr>
        <p:spPr>
          <a:xfrm>
            <a:off x="628650" y="1390651"/>
            <a:ext cx="7886700" cy="4786313"/>
          </a:xfrm>
        </p:spPr>
        <p:txBody>
          <a:bodyPr rtlCol="0">
            <a:normAutofit fontScale="92500" lnSpcReduction="20000"/>
          </a:bodyPr>
          <a:lstStyle/>
          <a:p>
            <a:pPr marL="0" indent="0" fontAlgn="auto">
              <a:spcAft>
                <a:spcPts val="0"/>
              </a:spcAft>
              <a:buFont typeface="Arial" panose="020B0604020202020204" pitchFamily="34" charset="0"/>
              <a:buNone/>
              <a:defRPr/>
            </a:pPr>
            <a:r>
              <a:rPr lang="en-US" altLang="zh-CN" dirty="0" smtClean="0">
                <a:solidFill>
                  <a:schemeClr val="accent1">
                    <a:lumMod val="75000"/>
                  </a:schemeClr>
                </a:solidFill>
              </a:rPr>
              <a:t>    //</a:t>
            </a:r>
            <a:r>
              <a:rPr lang="en-US" altLang="zh-CN" dirty="0" err="1" smtClean="0">
                <a:solidFill>
                  <a:schemeClr val="accent1">
                    <a:lumMod val="75000"/>
                  </a:schemeClr>
                </a:solidFill>
              </a:rPr>
              <a:t>CCSystemParticle.h</a:t>
            </a:r>
            <a:r>
              <a:rPr lang="zh-CN" altLang="en-US" dirty="0" smtClean="0">
                <a:solidFill>
                  <a:schemeClr val="accent1">
                    <a:lumMod val="75000"/>
                  </a:schemeClr>
                </a:solidFill>
              </a:rPr>
              <a:t>源代码</a:t>
            </a:r>
            <a:endParaRPr lang="en-US" altLang="zh-CN" dirty="0" smtClean="0">
              <a:solidFill>
                <a:schemeClr val="accent1">
                  <a:lumMod val="75000"/>
                </a:schemeClr>
              </a:solidFill>
            </a:endParaRPr>
          </a:p>
          <a:p>
            <a:pPr marL="0" indent="0" fontAlgn="auto">
              <a:spcAft>
                <a:spcPts val="0"/>
              </a:spcAft>
              <a:buFont typeface="Arial" panose="020B0604020202020204" pitchFamily="34" charset="0"/>
              <a:buNone/>
              <a:defRPr/>
            </a:pPr>
            <a:r>
              <a:rPr lang="en-US" altLang="zh-CN" dirty="0" smtClean="0"/>
              <a:t>    </a:t>
            </a:r>
          </a:p>
          <a:p>
            <a:pPr marL="0" indent="0" fontAlgn="auto">
              <a:spcAft>
                <a:spcPts val="0"/>
              </a:spcAft>
              <a:buFont typeface="Arial" panose="020B0604020202020204" pitchFamily="34" charset="0"/>
              <a:buNone/>
              <a:defRPr/>
            </a:pPr>
            <a:r>
              <a:rPr lang="en-US" altLang="zh-CN" dirty="0" smtClean="0"/>
              <a:t>    CC_PROPERTY(float, </a:t>
            </a:r>
            <a:r>
              <a:rPr lang="en-US" altLang="zh-CN" dirty="0" err="1" smtClean="0"/>
              <a:t>m_fStartSize</a:t>
            </a:r>
            <a:r>
              <a:rPr lang="en-US" altLang="zh-CN" dirty="0" smtClean="0"/>
              <a:t>, </a:t>
            </a:r>
            <a:r>
              <a:rPr lang="en-US" altLang="zh-CN" dirty="0" err="1" smtClean="0"/>
              <a:t>StartSize</a:t>
            </a:r>
            <a:r>
              <a:rPr lang="en-US" altLang="zh-CN" dirty="0" smtClean="0"/>
              <a:t>)</a:t>
            </a:r>
          </a:p>
          <a:p>
            <a:pPr marL="0" indent="0" fontAlgn="auto">
              <a:spcAft>
                <a:spcPts val="0"/>
              </a:spcAft>
              <a:buFont typeface="Arial" panose="020B0604020202020204" pitchFamily="34" charset="0"/>
              <a:buNone/>
              <a:defRPr/>
            </a:pPr>
            <a:endParaRPr lang="en-US" altLang="zh-CN" dirty="0" smtClean="0"/>
          </a:p>
          <a:p>
            <a:pPr marL="0" indent="0" fontAlgn="auto">
              <a:spcAft>
                <a:spcPts val="0"/>
              </a:spcAft>
              <a:buFont typeface="Arial" panose="020B0604020202020204" pitchFamily="34" charset="0"/>
              <a:buNone/>
              <a:defRPr/>
            </a:pPr>
            <a:r>
              <a:rPr lang="en-US" altLang="zh-CN" dirty="0" smtClean="0"/>
              <a:t>    CC_PROPERTY(float, </a:t>
            </a:r>
            <a:r>
              <a:rPr lang="en-US" altLang="zh-CN" dirty="0" err="1" smtClean="0"/>
              <a:t>m_fStartSizeVar</a:t>
            </a:r>
            <a:r>
              <a:rPr lang="en-US" altLang="zh-CN" dirty="0" smtClean="0"/>
              <a:t>, </a:t>
            </a:r>
            <a:r>
              <a:rPr lang="en-US" altLang="zh-CN" dirty="0" err="1" smtClean="0"/>
              <a:t>StartSizeVar</a:t>
            </a:r>
            <a:r>
              <a:rPr lang="en-US" altLang="zh-CN" dirty="0" smtClean="0"/>
              <a:t>)</a:t>
            </a:r>
          </a:p>
          <a:p>
            <a:pPr marL="0" indent="0" fontAlgn="auto">
              <a:spcAft>
                <a:spcPts val="0"/>
              </a:spcAft>
              <a:buFont typeface="Arial" panose="020B0604020202020204" pitchFamily="34" charset="0"/>
              <a:buNone/>
              <a:defRPr/>
            </a:pPr>
            <a:endParaRPr lang="en-US" altLang="zh-CN" dirty="0" smtClean="0"/>
          </a:p>
          <a:p>
            <a:pPr marL="0" indent="0" fontAlgn="auto">
              <a:spcAft>
                <a:spcPts val="0"/>
              </a:spcAft>
              <a:buFont typeface="Arial" panose="020B0604020202020204" pitchFamily="34" charset="0"/>
              <a:buNone/>
              <a:defRPr/>
            </a:pPr>
            <a:r>
              <a:rPr lang="en-US" altLang="zh-CN" dirty="0" smtClean="0"/>
              <a:t>    CC_PROPERTY(float, </a:t>
            </a:r>
            <a:r>
              <a:rPr lang="en-US" altLang="zh-CN" dirty="0" err="1" smtClean="0"/>
              <a:t>m_fEndSize</a:t>
            </a:r>
            <a:r>
              <a:rPr lang="en-US" altLang="zh-CN" dirty="0" smtClean="0"/>
              <a:t>, </a:t>
            </a:r>
            <a:r>
              <a:rPr lang="en-US" altLang="zh-CN" dirty="0" err="1" smtClean="0"/>
              <a:t>EndSize</a:t>
            </a:r>
            <a:r>
              <a:rPr lang="en-US" altLang="zh-CN" dirty="0" smtClean="0"/>
              <a:t>)</a:t>
            </a:r>
          </a:p>
          <a:p>
            <a:pPr marL="0" indent="0" fontAlgn="auto">
              <a:spcAft>
                <a:spcPts val="0"/>
              </a:spcAft>
              <a:buFont typeface="Arial" panose="020B0604020202020204" pitchFamily="34" charset="0"/>
              <a:buNone/>
              <a:defRPr/>
            </a:pPr>
            <a:r>
              <a:rPr lang="en-US" altLang="zh-CN" dirty="0" smtClean="0"/>
              <a:t>    CC_PROPERTY(float, </a:t>
            </a:r>
            <a:r>
              <a:rPr lang="en-US" altLang="zh-CN" dirty="0" err="1" smtClean="0"/>
              <a:t>m_fEndSizeVar</a:t>
            </a:r>
            <a:r>
              <a:rPr lang="en-US" altLang="zh-CN" dirty="0" smtClean="0"/>
              <a:t>, </a:t>
            </a:r>
            <a:r>
              <a:rPr lang="en-US" altLang="zh-CN" dirty="0" err="1" smtClean="0"/>
              <a:t>EndSizeVar</a:t>
            </a:r>
            <a:r>
              <a:rPr lang="en-US" altLang="zh-CN" dirty="0" smtClean="0"/>
              <a:t>)</a:t>
            </a:r>
            <a:r>
              <a:rPr lang="en-US" altLang="zh-CN" sz="8000" dirty="0" smtClean="0"/>
              <a:t>            </a:t>
            </a:r>
          </a:p>
          <a:p>
            <a:pPr marL="457200" lvl="1" indent="0" fontAlgn="auto">
              <a:spcAft>
                <a:spcPts val="0"/>
              </a:spcAft>
              <a:buFont typeface="Arial" panose="020B0604020202020204" pitchFamily="34" charset="0"/>
              <a:buNone/>
              <a:defRPr/>
            </a:pPr>
            <a:endParaRPr lang="en-US" altLang="zh-CN" sz="2800" dirty="0" smtClean="0"/>
          </a:p>
        </p:txBody>
      </p:sp>
    </p:spTree>
    <p:extLst>
      <p:ext uri="{BB962C8B-B14F-4D97-AF65-F5344CB8AC3E}">
        <p14:creationId xmlns:p14="http://schemas.microsoft.com/office/powerpoint/2010/main" val="255695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en-US" altLang="zh-CN" sz="2800" dirty="0" smtClean="0">
                <a:solidFill>
                  <a:schemeClr val="accent1">
                    <a:lumMod val="75000"/>
                  </a:schemeClr>
                </a:solidFill>
              </a:rPr>
              <a:t>//</a:t>
            </a:r>
            <a:r>
              <a:rPr lang="zh-CN" altLang="en-US" sz="2800" dirty="0" smtClean="0">
                <a:solidFill>
                  <a:schemeClr val="accent1">
                    <a:lumMod val="75000"/>
                  </a:schemeClr>
                </a:solidFill>
              </a:rPr>
              <a:t>设置粒子发射角度</a:t>
            </a:r>
            <a:r>
              <a:rPr lang="en-US" altLang="zh-CN" sz="2800" dirty="0" smtClean="0">
                <a:solidFill>
                  <a:schemeClr val="accent1">
                    <a:lumMod val="75000"/>
                  </a:schemeClr>
                </a:solidFill>
              </a:rPr>
              <a:t/>
            </a:r>
            <a:br>
              <a:rPr lang="en-US" altLang="zh-CN" sz="2800" dirty="0" smtClean="0">
                <a:solidFill>
                  <a:schemeClr val="accent1">
                    <a:lumMod val="75000"/>
                  </a:schemeClr>
                </a:solidFill>
              </a:rPr>
            </a:br>
            <a:r>
              <a:rPr lang="en-US" altLang="zh-CN" sz="2800" dirty="0" smtClean="0">
                <a:solidFill>
                  <a:schemeClr val="accent1">
                    <a:lumMod val="75000"/>
                  </a:schemeClr>
                </a:solidFill>
              </a:rPr>
              <a:t>//</a:t>
            </a:r>
            <a:r>
              <a:rPr lang="zh-CN" altLang="en-US" sz="2800" dirty="0" smtClean="0">
                <a:solidFill>
                  <a:schemeClr val="accent1">
                    <a:lumMod val="75000"/>
                  </a:schemeClr>
                </a:solidFill>
              </a:rPr>
              <a:t>此属性是从粒子自身角度来看，与发射器的角度及紊乱值没有关</a:t>
            </a:r>
            <a:r>
              <a:rPr lang="en-US" altLang="zh-CN" sz="2800" dirty="0" smtClean="0">
                <a:solidFill>
                  <a:schemeClr val="accent1">
                    <a:lumMod val="75000"/>
                  </a:schemeClr>
                </a:solidFill>
              </a:rPr>
              <a:t>//</a:t>
            </a:r>
            <a:r>
              <a:rPr lang="zh-CN" altLang="en-US" sz="2800" dirty="0" smtClean="0">
                <a:solidFill>
                  <a:schemeClr val="accent1">
                    <a:lumMod val="75000"/>
                  </a:schemeClr>
                </a:solidFill>
              </a:rPr>
              <a:t>系</a:t>
            </a:r>
          </a:p>
        </p:txBody>
      </p:sp>
      <p:sp>
        <p:nvSpPr>
          <p:cNvPr id="9219" name="内容占位符 2"/>
          <p:cNvSpPr>
            <a:spLocks noGrp="1"/>
          </p:cNvSpPr>
          <p:nvPr>
            <p:ph idx="1"/>
          </p:nvPr>
        </p:nvSpPr>
        <p:spPr/>
        <p:txBody>
          <a:bodyPr>
            <a:normAutofit fontScale="92500"/>
          </a:bodyPr>
          <a:lstStyle/>
          <a:p>
            <a:pPr marL="0" indent="0">
              <a:buFont typeface="Arial" charset="0"/>
              <a:buNone/>
            </a:pPr>
            <a:r>
              <a:rPr lang="en-US" altLang="zh-CN" smtClean="0"/>
              <a:t>    CC_PROPERTY(float, m_fStartSpin, StartSpin)</a:t>
            </a:r>
          </a:p>
          <a:p>
            <a:pPr marL="0" indent="0">
              <a:buFont typeface="Arial" charset="0"/>
              <a:buNone/>
            </a:pPr>
            <a:endParaRPr lang="en-US" altLang="zh-CN" smtClean="0"/>
          </a:p>
          <a:p>
            <a:pPr marL="0" indent="0">
              <a:buFont typeface="Arial" charset="0"/>
              <a:buNone/>
            </a:pPr>
            <a:r>
              <a:rPr lang="en-US" altLang="zh-CN" smtClean="0"/>
              <a:t>     CC_PROPERTY(float, m_fStartSpinVar, StartSpinVar)</a:t>
            </a:r>
          </a:p>
          <a:p>
            <a:pPr marL="0" indent="0">
              <a:buFont typeface="Arial" charset="0"/>
              <a:buNone/>
            </a:pPr>
            <a:r>
              <a:rPr lang="en-US" altLang="zh-CN" smtClean="0"/>
              <a:t>    </a:t>
            </a:r>
          </a:p>
          <a:p>
            <a:pPr marL="0" indent="0">
              <a:buFont typeface="Arial" charset="0"/>
              <a:buNone/>
            </a:pPr>
            <a:r>
              <a:rPr lang="en-US" altLang="zh-CN" smtClean="0"/>
              <a:t>    CC_PROPERTY(float, m_fEndSpin, EndSpin)</a:t>
            </a:r>
          </a:p>
          <a:p>
            <a:pPr marL="0" indent="0">
              <a:buFont typeface="Arial" charset="0"/>
              <a:buNone/>
            </a:pPr>
            <a:r>
              <a:rPr lang="en-US" altLang="zh-CN" smtClean="0"/>
              <a:t>    </a:t>
            </a:r>
          </a:p>
          <a:p>
            <a:pPr marL="0" indent="0">
              <a:buFont typeface="Arial" charset="0"/>
              <a:buNone/>
            </a:pPr>
            <a:r>
              <a:rPr lang="en-US" altLang="zh-CN" smtClean="0"/>
              <a:t>    CC_PROPERTY(float, m_fEndSpinVar, EndSpinVar)</a:t>
            </a:r>
            <a:endParaRPr lang="zh-CN" altLang="en-US" smtClean="0"/>
          </a:p>
        </p:txBody>
      </p:sp>
    </p:spTree>
    <p:extLst>
      <p:ext uri="{BB962C8B-B14F-4D97-AF65-F5344CB8AC3E}">
        <p14:creationId xmlns:p14="http://schemas.microsoft.com/office/powerpoint/2010/main" val="1385642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fontAlgn="auto">
              <a:spcAft>
                <a:spcPts val="0"/>
              </a:spcAft>
              <a:defRPr/>
            </a:pPr>
            <a:r>
              <a:rPr lang="zh-CN" altLang="en-US" sz="2800" dirty="0" smtClean="0">
                <a:solidFill>
                  <a:schemeClr val="accent1">
                    <a:lumMod val="75000"/>
                  </a:schemeClr>
                </a:solidFill>
              </a:rPr>
              <a:t>粒子的生命周期</a:t>
            </a:r>
          </a:p>
        </p:txBody>
      </p:sp>
      <p:sp>
        <p:nvSpPr>
          <p:cNvPr id="10243" name="内容占位符 2"/>
          <p:cNvSpPr>
            <a:spLocks noGrp="1"/>
          </p:cNvSpPr>
          <p:nvPr>
            <p:ph idx="1"/>
          </p:nvPr>
        </p:nvSpPr>
        <p:spPr/>
        <p:txBody>
          <a:bodyPr/>
          <a:lstStyle/>
          <a:p>
            <a:pPr marL="0" indent="0">
              <a:buFont typeface="Arial" charset="0"/>
              <a:buNone/>
            </a:pPr>
            <a:r>
              <a:rPr lang="en-US" altLang="zh-CN" smtClean="0"/>
              <a:t>CC_PROPERTY(float, m_fLife, Life)</a:t>
            </a:r>
          </a:p>
          <a:p>
            <a:pPr marL="0" indent="0">
              <a:buFont typeface="Arial" charset="0"/>
              <a:buNone/>
            </a:pPr>
            <a:endParaRPr lang="en-US" altLang="zh-CN" smtClean="0"/>
          </a:p>
          <a:p>
            <a:pPr marL="0" indent="0">
              <a:buFont typeface="Arial" charset="0"/>
              <a:buNone/>
            </a:pPr>
            <a:r>
              <a:rPr lang="en-US" altLang="zh-CN" smtClean="0"/>
              <a:t>CC_PROPERTY(float, m_fLifeVar, LifeVar)</a:t>
            </a:r>
            <a:endParaRPr lang="zh-CN" altLang="en-US" smtClean="0"/>
          </a:p>
        </p:txBody>
      </p:sp>
    </p:spTree>
    <p:extLst>
      <p:ext uri="{BB962C8B-B14F-4D97-AF65-F5344CB8AC3E}">
        <p14:creationId xmlns:p14="http://schemas.microsoft.com/office/powerpoint/2010/main" val="374791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06375"/>
            <a:ext cx="7886700" cy="5970588"/>
          </a:xfrm>
        </p:spPr>
        <p:txBody>
          <a:bodyPr rtlCol="0">
            <a:normAutofit fontScale="92500"/>
          </a:bodyPr>
          <a:lstStyle/>
          <a:p>
            <a:pPr marL="0" indent="0" fontAlgn="auto">
              <a:spcAft>
                <a:spcPts val="0"/>
              </a:spcAft>
              <a:buFont typeface="Arial" panose="020B0604020202020204" pitchFamily="34" charset="0"/>
              <a:buNone/>
              <a:defRPr/>
            </a:pPr>
            <a:r>
              <a:rPr lang="zh-CN" altLang="en-US" sz="3000" dirty="0" smtClean="0">
                <a:solidFill>
                  <a:schemeClr val="accent1">
                    <a:lumMod val="75000"/>
                  </a:schemeClr>
                </a:solidFill>
              </a:rPr>
              <a:t>设置粒子总数</a:t>
            </a:r>
            <a:endParaRPr lang="en-US" altLang="zh-CN" sz="3000" dirty="0" smtClean="0">
              <a:solidFill>
                <a:schemeClr val="accent1">
                  <a:lumMod val="75000"/>
                </a:schemeClr>
              </a:solidFill>
            </a:endParaRPr>
          </a:p>
          <a:p>
            <a:pPr marL="0" indent="0" fontAlgn="auto">
              <a:spcAft>
                <a:spcPts val="0"/>
              </a:spcAft>
              <a:buFont typeface="Arial" panose="020B0604020202020204" pitchFamily="34" charset="0"/>
              <a:buNone/>
              <a:defRPr/>
            </a:pPr>
            <a:r>
              <a:rPr lang="en-US" altLang="zh-CN" sz="3000" dirty="0" smtClean="0"/>
              <a:t>CC_PROPERTY(unsigned </a:t>
            </a:r>
            <a:r>
              <a:rPr lang="en-US" altLang="zh-CN" sz="3000" dirty="0" err="1" smtClean="0"/>
              <a:t>int</a:t>
            </a:r>
            <a:r>
              <a:rPr lang="en-US" altLang="zh-CN" sz="3000" dirty="0" smtClean="0"/>
              <a:t>, </a:t>
            </a:r>
            <a:r>
              <a:rPr lang="en-US" altLang="zh-CN" sz="3000" dirty="0" err="1" smtClean="0"/>
              <a:t>m_uTotalParticles</a:t>
            </a:r>
            <a:r>
              <a:rPr lang="en-US" altLang="zh-CN" sz="3000" dirty="0" smtClean="0"/>
              <a:t>, </a:t>
            </a:r>
            <a:r>
              <a:rPr lang="en-US" altLang="zh-CN" sz="3000" dirty="0" err="1" smtClean="0"/>
              <a:t>TotalParticles</a:t>
            </a:r>
            <a:r>
              <a:rPr lang="en-US" altLang="zh-CN" sz="3000" dirty="0" smtClean="0"/>
              <a:t>)</a:t>
            </a:r>
          </a:p>
          <a:p>
            <a:pPr marL="0" indent="0" fontAlgn="auto">
              <a:spcAft>
                <a:spcPts val="0"/>
              </a:spcAft>
              <a:buFont typeface="Arial" panose="020B0604020202020204" pitchFamily="34" charset="0"/>
              <a:buNone/>
              <a:defRPr/>
            </a:pPr>
            <a:endParaRPr lang="en-US" altLang="zh-CN" sz="3000" dirty="0" smtClean="0"/>
          </a:p>
          <a:p>
            <a:pPr marL="0" indent="0" fontAlgn="auto">
              <a:spcAft>
                <a:spcPts val="0"/>
              </a:spcAft>
              <a:buFont typeface="Arial" panose="020B0604020202020204" pitchFamily="34" charset="0"/>
              <a:buNone/>
              <a:defRPr/>
            </a:pPr>
            <a:r>
              <a:rPr lang="zh-CN" altLang="en-US" sz="3000" dirty="0" smtClean="0">
                <a:solidFill>
                  <a:schemeClr val="accent1">
                    <a:lumMod val="75000"/>
                  </a:schemeClr>
                </a:solidFill>
              </a:rPr>
              <a:t>设置发射器发射持续时间</a:t>
            </a:r>
            <a:endParaRPr lang="en-US" altLang="zh-CN" sz="3000" dirty="0" smtClean="0">
              <a:solidFill>
                <a:schemeClr val="accent1">
                  <a:lumMod val="75000"/>
                </a:schemeClr>
              </a:solidFill>
            </a:endParaRPr>
          </a:p>
          <a:p>
            <a:pPr marL="0" indent="0" fontAlgn="auto">
              <a:spcAft>
                <a:spcPts val="0"/>
              </a:spcAft>
              <a:buFont typeface="Arial" panose="020B0604020202020204" pitchFamily="34" charset="0"/>
              <a:buNone/>
              <a:defRPr/>
            </a:pPr>
            <a:r>
              <a:rPr lang="en-US" altLang="zh-CN" sz="3000" dirty="0" smtClean="0"/>
              <a:t>CC_PROPERTY(float, </a:t>
            </a:r>
            <a:r>
              <a:rPr lang="en-US" altLang="zh-CN" sz="3000" dirty="0" err="1" smtClean="0"/>
              <a:t>m_fDuration</a:t>
            </a:r>
            <a:r>
              <a:rPr lang="en-US" altLang="zh-CN" sz="3000" dirty="0" smtClean="0"/>
              <a:t>, Duration)</a:t>
            </a:r>
          </a:p>
          <a:p>
            <a:pPr marL="0" indent="0" fontAlgn="auto">
              <a:spcAft>
                <a:spcPts val="0"/>
              </a:spcAft>
              <a:buFont typeface="Arial" panose="020B0604020202020204" pitchFamily="34" charset="0"/>
              <a:buNone/>
              <a:defRPr/>
            </a:pPr>
            <a:endParaRPr lang="en-US" altLang="zh-CN" sz="3000" dirty="0" smtClean="0"/>
          </a:p>
          <a:p>
            <a:pPr marL="0" indent="0" fontAlgn="auto">
              <a:spcAft>
                <a:spcPts val="0"/>
              </a:spcAft>
              <a:buFont typeface="Arial" panose="020B0604020202020204" pitchFamily="34" charset="0"/>
              <a:buNone/>
              <a:defRPr/>
            </a:pPr>
            <a:r>
              <a:rPr lang="zh-CN" altLang="en-US" sz="3000" dirty="0" smtClean="0">
                <a:solidFill>
                  <a:schemeClr val="accent1">
                    <a:lumMod val="75000"/>
                  </a:schemeClr>
                </a:solidFill>
              </a:rPr>
              <a:t>设置粒子发射速率，每帧发射粒子数</a:t>
            </a:r>
            <a:endParaRPr lang="en-US" altLang="zh-CN" sz="3000" dirty="0" smtClean="0">
              <a:solidFill>
                <a:schemeClr val="accent1">
                  <a:lumMod val="75000"/>
                </a:schemeClr>
              </a:solidFill>
            </a:endParaRPr>
          </a:p>
          <a:p>
            <a:pPr marL="0" indent="0" fontAlgn="auto">
              <a:spcAft>
                <a:spcPts val="0"/>
              </a:spcAft>
              <a:buFont typeface="Arial" panose="020B0604020202020204" pitchFamily="34" charset="0"/>
              <a:buNone/>
              <a:defRPr/>
            </a:pPr>
            <a:r>
              <a:rPr lang="en-US" altLang="zh-CN" sz="3000" dirty="0" smtClean="0"/>
              <a:t>CC_PROPERTY(float, </a:t>
            </a:r>
            <a:r>
              <a:rPr lang="en-US" altLang="zh-CN" sz="3000" dirty="0" err="1" smtClean="0"/>
              <a:t>m_fEmissionRate</a:t>
            </a:r>
            <a:r>
              <a:rPr lang="en-US" altLang="zh-CN" sz="3000" dirty="0" smtClean="0"/>
              <a:t>, </a:t>
            </a:r>
            <a:r>
              <a:rPr lang="en-US" altLang="zh-CN" sz="3000" dirty="0" err="1" smtClean="0"/>
              <a:t>EmissionRate</a:t>
            </a:r>
            <a:r>
              <a:rPr lang="en-US" altLang="zh-CN" sz="3000" dirty="0" smtClean="0"/>
              <a:t>)</a:t>
            </a:r>
          </a:p>
          <a:p>
            <a:pPr marL="0" indent="0" fontAlgn="auto">
              <a:spcAft>
                <a:spcPts val="0"/>
              </a:spcAft>
              <a:buFont typeface="Arial" panose="020B0604020202020204" pitchFamily="34" charset="0"/>
              <a:buNone/>
              <a:defRPr/>
            </a:pPr>
            <a:r>
              <a:rPr lang="en-US" altLang="zh-CN" sz="3000" dirty="0" smtClean="0">
                <a:solidFill>
                  <a:schemeClr val="accent1">
                    <a:lumMod val="75000"/>
                  </a:schemeClr>
                </a:solidFill>
              </a:rPr>
              <a:t>	</a:t>
            </a:r>
            <a:r>
              <a:rPr lang="zh-CN" altLang="en-US" sz="3000" dirty="0" smtClean="0">
                <a:solidFill>
                  <a:schemeClr val="accent1">
                    <a:lumMod val="75000"/>
                  </a:schemeClr>
                </a:solidFill>
              </a:rPr>
              <a:t>通常情况下速率是通过下面公式计算的</a:t>
            </a:r>
            <a:endParaRPr lang="en-US" altLang="zh-CN" sz="3000" dirty="0" smtClean="0">
              <a:solidFill>
                <a:schemeClr val="accent1">
                  <a:lumMod val="75000"/>
                </a:schemeClr>
              </a:solidFill>
            </a:endParaRPr>
          </a:p>
          <a:p>
            <a:pPr marL="0" indent="0" fontAlgn="auto">
              <a:spcAft>
                <a:spcPts val="0"/>
              </a:spcAft>
              <a:buFont typeface="Arial" panose="020B0604020202020204" pitchFamily="34" charset="0"/>
              <a:buNone/>
              <a:defRPr/>
            </a:pPr>
            <a:r>
              <a:rPr lang="en-US" altLang="zh-CN" sz="3000" dirty="0" smtClean="0"/>
              <a:t>	</a:t>
            </a:r>
            <a:r>
              <a:rPr lang="en-US" altLang="zh-CN" sz="3000" dirty="0" err="1" smtClean="0"/>
              <a:t>m_fEmissionRate</a:t>
            </a:r>
            <a:r>
              <a:rPr lang="en-US" altLang="zh-CN" sz="3000" dirty="0" smtClean="0"/>
              <a:t> = </a:t>
            </a:r>
            <a:r>
              <a:rPr lang="en-US" altLang="zh-CN" sz="3000" dirty="0" err="1" smtClean="0"/>
              <a:t>m_uTotalParticles</a:t>
            </a:r>
            <a:r>
              <a:rPr lang="en-US" altLang="zh-CN" sz="3000" dirty="0" smtClean="0"/>
              <a:t>/</a:t>
            </a:r>
            <a:r>
              <a:rPr lang="en-US" altLang="zh-CN" sz="3000" dirty="0" err="1" smtClean="0"/>
              <a:t>m_fLife</a:t>
            </a:r>
            <a:r>
              <a:rPr lang="en-US" altLang="zh-CN" sz="3000" dirty="0" smtClean="0"/>
              <a:t>;</a:t>
            </a:r>
          </a:p>
          <a:p>
            <a:pPr marL="0" indent="0" fontAlgn="auto">
              <a:spcAft>
                <a:spcPts val="0"/>
              </a:spcAft>
              <a:buFont typeface="Arial" panose="020B0604020202020204" pitchFamily="34" charset="0"/>
              <a:buNone/>
              <a:defRPr/>
            </a:pPr>
            <a:endParaRPr lang="en-US" altLang="zh-CN" sz="3000" dirty="0" smtClean="0"/>
          </a:p>
          <a:p>
            <a:pPr marL="0" indent="0" fontAlgn="auto">
              <a:spcAft>
                <a:spcPts val="0"/>
              </a:spcAft>
              <a:buFont typeface="Arial" panose="020B0604020202020204" pitchFamily="34" charset="0"/>
              <a:buNone/>
              <a:defRPr/>
            </a:pPr>
            <a:endParaRPr lang="en-US" altLang="zh-CN" dirty="0" smtClean="0"/>
          </a:p>
          <a:p>
            <a:pPr marL="0" indent="0" fontAlgn="auto">
              <a:spcAft>
                <a:spcPts val="0"/>
              </a:spcAft>
              <a:buFont typeface="Arial" panose="020B0604020202020204" pitchFamily="34" charset="0"/>
              <a:buNone/>
              <a:defRPr/>
            </a:pPr>
            <a:endParaRPr lang="zh-CN" altLang="en-US" dirty="0" smtClean="0"/>
          </a:p>
        </p:txBody>
      </p:sp>
    </p:spTree>
    <p:extLst>
      <p:ext uri="{BB962C8B-B14F-4D97-AF65-F5344CB8AC3E}">
        <p14:creationId xmlns:p14="http://schemas.microsoft.com/office/powerpoint/2010/main" val="83382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03263"/>
          </a:xfrm>
        </p:spPr>
        <p:txBody>
          <a:bodyPr rtlCol="0">
            <a:normAutofit/>
          </a:bodyPr>
          <a:lstStyle/>
          <a:p>
            <a:pPr fontAlgn="auto">
              <a:spcAft>
                <a:spcPts val="0"/>
              </a:spcAft>
              <a:defRPr/>
            </a:pPr>
            <a:r>
              <a:rPr lang="zh-CN" altLang="en-US" sz="2800" dirty="0" smtClean="0">
                <a:solidFill>
                  <a:schemeClr val="accent1">
                    <a:lumMod val="75000"/>
                  </a:schemeClr>
                </a:solidFill>
              </a:rPr>
              <a:t>设置粒子颜色</a:t>
            </a:r>
          </a:p>
        </p:txBody>
      </p:sp>
      <p:sp>
        <p:nvSpPr>
          <p:cNvPr id="12291" name="内容占位符 2"/>
          <p:cNvSpPr>
            <a:spLocks noGrp="1"/>
          </p:cNvSpPr>
          <p:nvPr>
            <p:ph idx="1"/>
          </p:nvPr>
        </p:nvSpPr>
        <p:spPr>
          <a:xfrm>
            <a:off x="541735" y="976314"/>
            <a:ext cx="7886700" cy="4351337"/>
          </a:xfrm>
        </p:spPr>
        <p:txBody>
          <a:bodyPr>
            <a:normAutofit/>
          </a:bodyPr>
          <a:lstStyle/>
          <a:p>
            <a:pPr marL="0" indent="0">
              <a:buFont typeface="Arial" charset="0"/>
              <a:buNone/>
            </a:pPr>
            <a:r>
              <a:rPr lang="en-US" altLang="zh-CN" sz="2400" dirty="0" smtClean="0"/>
              <a:t> </a:t>
            </a:r>
            <a:r>
              <a:rPr lang="en-US" altLang="zh-CN" sz="2000" dirty="0" smtClean="0"/>
              <a:t>CC_PROPERTY_PASS_BY_REF(ccColor4F, </a:t>
            </a:r>
            <a:r>
              <a:rPr lang="en-US" altLang="zh-CN" sz="2000" dirty="0" err="1" smtClean="0"/>
              <a:t>m_tStartColor</a:t>
            </a:r>
            <a:r>
              <a:rPr lang="en-US" altLang="zh-CN" sz="2000" dirty="0" smtClean="0"/>
              <a:t>, </a:t>
            </a:r>
            <a:r>
              <a:rPr lang="en-US" altLang="zh-CN" sz="2000" dirty="0" err="1" smtClean="0"/>
              <a:t>StartColor</a:t>
            </a:r>
            <a:r>
              <a:rPr lang="en-US" altLang="zh-CN" sz="2000" dirty="0" smtClean="0"/>
              <a:t>)</a:t>
            </a:r>
          </a:p>
          <a:p>
            <a:pPr marL="0" indent="0">
              <a:buFont typeface="Arial" charset="0"/>
              <a:buNone/>
            </a:pPr>
            <a:r>
              <a:rPr lang="en-US" altLang="zh-CN" sz="2000" dirty="0" smtClean="0"/>
              <a:t>CC_PROPERTY_PASS_BY_REF(ccColor4F, </a:t>
            </a:r>
            <a:r>
              <a:rPr lang="en-US" altLang="zh-CN" sz="2000" dirty="0" err="1" smtClean="0"/>
              <a:t>m_tStartColorVar</a:t>
            </a:r>
            <a:r>
              <a:rPr lang="en-US" altLang="zh-CN" sz="2000" dirty="0" smtClean="0"/>
              <a:t>, </a:t>
            </a:r>
            <a:r>
              <a:rPr lang="en-US" altLang="zh-CN" sz="2000" dirty="0" err="1" smtClean="0"/>
              <a:t>StartColorVar</a:t>
            </a:r>
            <a:r>
              <a:rPr lang="en-US" altLang="zh-CN" sz="2000" dirty="0" smtClean="0"/>
              <a:t>)</a:t>
            </a:r>
          </a:p>
          <a:p>
            <a:pPr marL="0" indent="0">
              <a:buFont typeface="Arial" charset="0"/>
              <a:buNone/>
            </a:pPr>
            <a:r>
              <a:rPr lang="en-US" altLang="zh-CN" sz="2000" dirty="0" smtClean="0"/>
              <a:t>CC_PROPERTY_PASS_BY_REF(ccColor4F, </a:t>
            </a:r>
            <a:r>
              <a:rPr lang="en-US" altLang="zh-CN" sz="2000" dirty="0" err="1" smtClean="0"/>
              <a:t>m_tEndColor</a:t>
            </a:r>
            <a:r>
              <a:rPr lang="en-US" altLang="zh-CN" sz="2000" dirty="0" smtClean="0"/>
              <a:t>, </a:t>
            </a:r>
            <a:r>
              <a:rPr lang="en-US" altLang="zh-CN" sz="2000" dirty="0" err="1" smtClean="0"/>
              <a:t>EndColor</a:t>
            </a:r>
            <a:r>
              <a:rPr lang="en-US" altLang="zh-CN" sz="2000" dirty="0" smtClean="0"/>
              <a:t>)</a:t>
            </a:r>
          </a:p>
          <a:p>
            <a:pPr marL="0" indent="0">
              <a:buFont typeface="Arial" charset="0"/>
              <a:buNone/>
            </a:pPr>
            <a:r>
              <a:rPr lang="en-US" altLang="zh-CN" sz="2000" dirty="0" smtClean="0"/>
              <a:t>CC_PROPERTY_PASS_BY_REF(ccColor4F, </a:t>
            </a:r>
            <a:r>
              <a:rPr lang="en-US" altLang="zh-CN" sz="2000" dirty="0" err="1" smtClean="0"/>
              <a:t>m_tEndColorVar</a:t>
            </a:r>
            <a:r>
              <a:rPr lang="en-US" altLang="zh-CN" sz="2000" dirty="0" smtClean="0"/>
              <a:t>, </a:t>
            </a:r>
            <a:r>
              <a:rPr lang="en-US" altLang="zh-CN" sz="2000" dirty="0" err="1" smtClean="0"/>
              <a:t>EndColorVar</a:t>
            </a:r>
            <a:r>
              <a:rPr lang="en-US" altLang="zh-CN" sz="2000" dirty="0" smtClean="0"/>
              <a:t>)</a:t>
            </a:r>
          </a:p>
          <a:p>
            <a:pPr marL="0" indent="0">
              <a:buFont typeface="Arial" charset="0"/>
              <a:buNone/>
            </a:pPr>
            <a:r>
              <a:rPr lang="en-US" altLang="zh-CN" sz="2000" dirty="0" err="1" smtClean="0"/>
              <a:t>typedef</a:t>
            </a:r>
            <a:r>
              <a:rPr lang="en-US" altLang="zh-CN" sz="2000" dirty="0" smtClean="0"/>
              <a:t> </a:t>
            </a:r>
            <a:r>
              <a:rPr lang="en-US" altLang="zh-CN" sz="2000" dirty="0" err="1" smtClean="0"/>
              <a:t>struct</a:t>
            </a:r>
            <a:r>
              <a:rPr lang="en-US" altLang="zh-CN" sz="2000" dirty="0" smtClean="0"/>
              <a:t> _ccColor4F {         //</a:t>
            </a:r>
            <a:r>
              <a:rPr lang="zh-CN" altLang="en-US" sz="2000" dirty="0" smtClean="0"/>
              <a:t>值都是</a:t>
            </a:r>
            <a:r>
              <a:rPr lang="en-US" altLang="zh-CN" sz="2000" dirty="0" smtClean="0"/>
              <a:t>0~1</a:t>
            </a:r>
            <a:r>
              <a:rPr lang="zh-CN" altLang="en-US" sz="2000" dirty="0" smtClean="0"/>
              <a:t>之间的浮点数</a:t>
            </a:r>
            <a:endParaRPr lang="en-US" altLang="zh-CN" sz="2000" dirty="0" smtClean="0"/>
          </a:p>
          <a:p>
            <a:pPr marL="0" indent="0">
              <a:buFont typeface="Arial" charset="0"/>
              <a:buNone/>
            </a:pPr>
            <a:r>
              <a:rPr lang="en-US" altLang="zh-CN" sz="2000" dirty="0" smtClean="0"/>
              <a:t>    </a:t>
            </a:r>
            <a:r>
              <a:rPr lang="en-US" altLang="zh-CN" sz="2000" dirty="0" err="1" smtClean="0"/>
              <a:t>GLfloat</a:t>
            </a:r>
            <a:r>
              <a:rPr lang="en-US" altLang="zh-CN" sz="2000" dirty="0" smtClean="0"/>
              <a:t> r;</a:t>
            </a:r>
          </a:p>
          <a:p>
            <a:pPr marL="0" indent="0">
              <a:buFont typeface="Arial" charset="0"/>
              <a:buNone/>
            </a:pPr>
            <a:r>
              <a:rPr lang="en-US" altLang="zh-CN" sz="2000" dirty="0" smtClean="0"/>
              <a:t>    </a:t>
            </a:r>
            <a:r>
              <a:rPr lang="en-US" altLang="zh-CN" sz="2000" dirty="0" err="1" smtClean="0"/>
              <a:t>GLfloat</a:t>
            </a:r>
            <a:r>
              <a:rPr lang="en-US" altLang="zh-CN" sz="2000" dirty="0" smtClean="0"/>
              <a:t> g;</a:t>
            </a:r>
          </a:p>
          <a:p>
            <a:pPr marL="0" indent="0">
              <a:buFont typeface="Arial" charset="0"/>
              <a:buNone/>
            </a:pPr>
            <a:r>
              <a:rPr lang="en-US" altLang="zh-CN" sz="2000" dirty="0" smtClean="0"/>
              <a:t>    </a:t>
            </a:r>
            <a:r>
              <a:rPr lang="en-US" altLang="zh-CN" sz="2000" dirty="0" err="1" smtClean="0"/>
              <a:t>GLfloat</a:t>
            </a:r>
            <a:r>
              <a:rPr lang="en-US" altLang="zh-CN" sz="2000" dirty="0" smtClean="0"/>
              <a:t> b;</a:t>
            </a:r>
          </a:p>
          <a:p>
            <a:pPr marL="0" indent="0">
              <a:buFont typeface="Arial" charset="0"/>
              <a:buNone/>
            </a:pPr>
            <a:r>
              <a:rPr lang="en-US" altLang="zh-CN" sz="2000" dirty="0" smtClean="0"/>
              <a:t>    </a:t>
            </a:r>
            <a:r>
              <a:rPr lang="en-US" altLang="zh-CN" sz="2000" dirty="0" err="1" smtClean="0"/>
              <a:t>GLfloat</a:t>
            </a:r>
            <a:r>
              <a:rPr lang="en-US" altLang="zh-CN" sz="2000" dirty="0" smtClean="0"/>
              <a:t> a;</a:t>
            </a:r>
          </a:p>
          <a:p>
            <a:pPr marL="0" indent="0">
              <a:buFont typeface="Arial" charset="0"/>
              <a:buNone/>
            </a:pPr>
            <a:r>
              <a:rPr lang="en-US" altLang="zh-CN" sz="2000" dirty="0" smtClean="0"/>
              <a:t>} ccColor4F;</a:t>
            </a:r>
            <a:endParaRPr lang="zh-CN" altLang="en-US" sz="2000" dirty="0" smtClean="0"/>
          </a:p>
        </p:txBody>
      </p:sp>
    </p:spTree>
    <p:extLst>
      <p:ext uri="{BB962C8B-B14F-4D97-AF65-F5344CB8AC3E}">
        <p14:creationId xmlns:p14="http://schemas.microsoft.com/office/powerpoint/2010/main" val="105681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fontAlgn="auto">
              <a:spcAft>
                <a:spcPts val="0"/>
              </a:spcAft>
              <a:defRPr/>
            </a:pPr>
            <a:r>
              <a:rPr lang="zh-CN" altLang="en-US" sz="2800" dirty="0" smtClean="0">
                <a:solidFill>
                  <a:schemeClr val="accent1">
                    <a:lumMod val="75000"/>
                  </a:schemeClr>
                </a:solidFill>
              </a:rPr>
              <a:t>设置粒子纹理</a:t>
            </a:r>
          </a:p>
        </p:txBody>
      </p:sp>
      <p:sp>
        <p:nvSpPr>
          <p:cNvPr id="13315" name="内容占位符 2"/>
          <p:cNvSpPr>
            <a:spLocks noGrp="1"/>
          </p:cNvSpPr>
          <p:nvPr>
            <p:ph idx="1"/>
          </p:nvPr>
        </p:nvSpPr>
        <p:spPr>
          <a:xfrm>
            <a:off x="628650" y="1271588"/>
            <a:ext cx="7886700" cy="4351337"/>
          </a:xfrm>
        </p:spPr>
        <p:txBody>
          <a:bodyPr>
            <a:normAutofit/>
          </a:bodyPr>
          <a:lstStyle/>
          <a:p>
            <a:pPr marL="0" indent="0">
              <a:buFont typeface="Arial" charset="0"/>
              <a:buNone/>
            </a:pPr>
            <a:r>
              <a:rPr lang="en-US" altLang="zh-CN" sz="2800" dirty="0" smtClean="0"/>
              <a:t>CC_PROPERTY(CCTexture2D*, </a:t>
            </a:r>
            <a:r>
              <a:rPr lang="en-US" altLang="zh-CN" sz="2800" dirty="0" err="1" smtClean="0"/>
              <a:t>m_pTexture</a:t>
            </a:r>
            <a:r>
              <a:rPr lang="en-US" altLang="zh-CN" sz="2800" dirty="0" smtClean="0"/>
              <a:t>, Texture)</a:t>
            </a:r>
          </a:p>
          <a:p>
            <a:pPr marL="0" indent="0">
              <a:buFont typeface="Arial" charset="0"/>
              <a:buNone/>
            </a:pPr>
            <a:endParaRPr lang="en-US" altLang="zh-CN" dirty="0" smtClean="0"/>
          </a:p>
          <a:p>
            <a:pPr marL="0" indent="0">
              <a:buFont typeface="Arial" charset="0"/>
              <a:buNone/>
            </a:pPr>
            <a:r>
              <a:rPr lang="zh-CN" altLang="en-US" dirty="0" smtClean="0"/>
              <a:t>如果希望产生一些出彩的粒子效果，更好的方式是使用半透明的纹理图片。最好的方式是使用一个圆形的图片，其边缘存在一个透明的过度</a:t>
            </a:r>
            <a:endParaRPr lang="en-US" altLang="zh-CN" dirty="0" smtClean="0"/>
          </a:p>
          <a:p>
            <a:pPr marL="0" indent="0">
              <a:buFont typeface="Arial" charset="0"/>
              <a:buNone/>
            </a:pPr>
            <a:r>
              <a:rPr lang="zh-CN" altLang="en-US" dirty="0" smtClean="0"/>
              <a:t>图片尺寸不要超过</a:t>
            </a:r>
            <a:r>
              <a:rPr lang="en-US" altLang="zh-CN" dirty="0" smtClean="0"/>
              <a:t>64</a:t>
            </a:r>
            <a:r>
              <a:rPr lang="zh-CN" altLang="en-US" dirty="0" smtClean="0"/>
              <a:t>*</a:t>
            </a:r>
            <a:r>
              <a:rPr lang="en-US" altLang="zh-CN" dirty="0" smtClean="0"/>
              <a:t>64</a:t>
            </a:r>
            <a:r>
              <a:rPr lang="zh-CN" altLang="en-US" dirty="0" smtClean="0"/>
              <a:t>像素越小粒子效果运行越流畅</a:t>
            </a:r>
            <a:endParaRPr lang="en-US" altLang="zh-CN" dirty="0" smtClean="0"/>
          </a:p>
          <a:p>
            <a:pPr marL="0" indent="0">
              <a:buFont typeface="Arial" charset="0"/>
              <a:buNone/>
            </a:pPr>
            <a:endParaRPr lang="en-US" altLang="zh-CN" dirty="0" smtClean="0"/>
          </a:p>
          <a:p>
            <a:pPr marL="0" indent="0">
              <a:buFont typeface="Arial" charset="0"/>
              <a:buNone/>
            </a:pPr>
            <a:endParaRPr lang="zh-CN" altLang="en-US" dirty="0" smtClean="0"/>
          </a:p>
        </p:txBody>
      </p:sp>
    </p:spTree>
    <p:extLst>
      <p:ext uri="{BB962C8B-B14F-4D97-AF65-F5344CB8AC3E}">
        <p14:creationId xmlns:p14="http://schemas.microsoft.com/office/powerpoint/2010/main" val="303962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fontAlgn="auto">
              <a:spcAft>
                <a:spcPts val="0"/>
              </a:spcAft>
              <a:defRPr/>
            </a:pPr>
            <a:r>
              <a:rPr lang="zh-CN" altLang="en-US" sz="2800" dirty="0" smtClean="0">
                <a:solidFill>
                  <a:schemeClr val="accent1">
                    <a:lumMod val="75000"/>
                  </a:schemeClr>
                </a:solidFill>
              </a:rPr>
              <a:t>粒子的混合模式</a:t>
            </a:r>
          </a:p>
        </p:txBody>
      </p:sp>
      <p:sp>
        <p:nvSpPr>
          <p:cNvPr id="3" name="内容占位符 2"/>
          <p:cNvSpPr>
            <a:spLocks noGrp="1"/>
          </p:cNvSpPr>
          <p:nvPr>
            <p:ph idx="1"/>
          </p:nvPr>
        </p:nvSpPr>
        <p:spPr>
          <a:xfrm>
            <a:off x="560785" y="1309688"/>
            <a:ext cx="7886700" cy="4730750"/>
          </a:xfrm>
        </p:spPr>
        <p:txBody>
          <a:bodyPr rtlCol="0">
            <a:normAutofit/>
          </a:bodyPr>
          <a:lstStyle/>
          <a:p>
            <a:pPr marL="0" indent="0" fontAlgn="auto">
              <a:spcAft>
                <a:spcPts val="0"/>
              </a:spcAft>
              <a:buFont typeface="Arial" panose="020B0604020202020204" pitchFamily="34" charset="0"/>
              <a:buNone/>
              <a:defRPr/>
            </a:pPr>
            <a:r>
              <a:rPr lang="en-US" altLang="zh-CN" sz="2400" dirty="0" smtClean="0"/>
              <a:t>CC_PROPERTY(</a:t>
            </a:r>
            <a:r>
              <a:rPr lang="en-US" altLang="zh-CN" sz="2400" dirty="0" err="1" smtClean="0"/>
              <a:t>ccBlendFunc</a:t>
            </a:r>
            <a:r>
              <a:rPr lang="en-US" altLang="zh-CN" sz="2400" dirty="0" smtClean="0"/>
              <a:t>, </a:t>
            </a:r>
            <a:r>
              <a:rPr lang="en-US" altLang="zh-CN" sz="2400" dirty="0" err="1" smtClean="0"/>
              <a:t>m_tBlendFunc</a:t>
            </a:r>
            <a:r>
              <a:rPr lang="en-US" altLang="zh-CN" sz="2400" dirty="0" smtClean="0"/>
              <a:t>, </a:t>
            </a:r>
            <a:r>
              <a:rPr lang="en-US" altLang="zh-CN" sz="2400" dirty="0" err="1" smtClean="0"/>
              <a:t>BlendFunc</a:t>
            </a:r>
            <a:r>
              <a:rPr lang="en-US" altLang="zh-CN" sz="2400" dirty="0" smtClean="0"/>
              <a:t>)</a:t>
            </a:r>
          </a:p>
          <a:p>
            <a:pPr marL="0" indent="0" fontAlgn="auto">
              <a:spcAft>
                <a:spcPts val="0"/>
              </a:spcAft>
              <a:buFont typeface="Arial" panose="020B0604020202020204" pitchFamily="34" charset="0"/>
              <a:buNone/>
              <a:defRPr/>
            </a:pPr>
            <a:r>
              <a:rPr lang="zh-CN" altLang="en-US" sz="2400" dirty="0" smtClean="0"/>
              <a:t>混合是对透明区的混合，非透明区则不需要混合</a:t>
            </a:r>
            <a:endParaRPr lang="en-US" altLang="zh-CN" sz="2400" dirty="0" smtClean="0"/>
          </a:p>
          <a:p>
            <a:pPr marL="0" indent="0" fontAlgn="auto">
              <a:spcAft>
                <a:spcPts val="0"/>
              </a:spcAft>
              <a:buFont typeface="Arial" panose="020B0604020202020204" pitchFamily="34" charset="0"/>
              <a:buNone/>
              <a:defRPr/>
            </a:pPr>
            <a:r>
              <a:rPr lang="zh-CN" altLang="en-US" sz="2400" dirty="0" smtClean="0"/>
              <a:t>粒子的图片被称作源图片，而屏幕上已存在的图片则为目标源，其实际的视觉效果就是，每个粒子将会和它所处的背景以某种方式进行了颜色以及透明度的混合</a:t>
            </a:r>
            <a:endParaRPr lang="en-US" altLang="zh-CN" sz="2400" dirty="0" smtClean="0"/>
          </a:p>
          <a:p>
            <a:pPr marL="0" indent="0" fontAlgn="auto">
              <a:spcAft>
                <a:spcPts val="0"/>
              </a:spcAft>
              <a:buFont typeface="Arial" panose="020B0604020202020204" pitchFamily="34" charset="0"/>
              <a:buNone/>
              <a:defRPr/>
            </a:pPr>
            <a:r>
              <a:rPr lang="zh-CN" altLang="en-US" sz="2400" dirty="0" smtClean="0"/>
              <a:t>高亮模式</a:t>
            </a:r>
            <a:r>
              <a:rPr lang="en-US" altLang="zh-CN" sz="2400" dirty="0" smtClean="0"/>
              <a:t>(GL_SRC_ALPHA, GL_ONE)</a:t>
            </a:r>
          </a:p>
          <a:p>
            <a:pPr marL="0" indent="0" fontAlgn="auto">
              <a:spcAft>
                <a:spcPts val="0"/>
              </a:spcAft>
              <a:buFont typeface="Arial" panose="020B0604020202020204" pitchFamily="34" charset="0"/>
              <a:buNone/>
              <a:defRPr/>
            </a:pPr>
            <a:r>
              <a:rPr lang="zh-CN" altLang="en-US" sz="2400" dirty="0" smtClean="0"/>
              <a:t>完全使用源颜色（</a:t>
            </a:r>
            <a:r>
              <a:rPr lang="en-US" altLang="zh-CN" sz="2400" dirty="0" smtClean="0"/>
              <a:t>GL_ONE, GL_ZERO</a:t>
            </a:r>
            <a:r>
              <a:rPr lang="zh-CN" altLang="en-US" sz="2400" dirty="0" smtClean="0"/>
              <a:t> ）默认设置</a:t>
            </a:r>
            <a:endParaRPr lang="en-US" altLang="zh-CN" sz="2400" dirty="0" smtClean="0"/>
          </a:p>
          <a:p>
            <a:pPr marL="0" indent="0" fontAlgn="auto">
              <a:spcAft>
                <a:spcPts val="0"/>
              </a:spcAft>
              <a:buFont typeface="Arial" panose="020B0604020202020204" pitchFamily="34" charset="0"/>
              <a:buNone/>
              <a:defRPr/>
            </a:pPr>
            <a:endParaRPr lang="en-US" altLang="zh-CN" sz="2400" dirty="0" smtClean="0"/>
          </a:p>
          <a:p>
            <a:pPr marL="0" indent="0" fontAlgn="auto">
              <a:spcAft>
                <a:spcPts val="0"/>
              </a:spcAft>
              <a:buFont typeface="Arial" panose="020B0604020202020204" pitchFamily="34" charset="0"/>
              <a:buNone/>
              <a:defRPr/>
            </a:pPr>
            <a:r>
              <a:rPr lang="zh-CN" altLang="en-US" sz="2400" dirty="0" smtClean="0">
                <a:solidFill>
                  <a:schemeClr val="accent1">
                    <a:lumMod val="75000"/>
                  </a:schemeClr>
                </a:solidFill>
              </a:rPr>
              <a:t>一般情况下高亮模式通过下面函数来设置</a:t>
            </a:r>
            <a:r>
              <a:rPr lang="en-US" altLang="zh-CN" sz="2400" dirty="0" smtClean="0">
                <a:solidFill>
                  <a:schemeClr val="accent1">
                    <a:lumMod val="75000"/>
                  </a:schemeClr>
                </a:solidFill>
              </a:rPr>
              <a:t>(</a:t>
            </a:r>
            <a:r>
              <a:rPr lang="en-US" altLang="zh-CN" sz="2400" dirty="0" err="1" smtClean="0">
                <a:solidFill>
                  <a:schemeClr val="accent1">
                    <a:lumMod val="75000"/>
                  </a:schemeClr>
                </a:solidFill>
              </a:rPr>
              <a:t>ture</a:t>
            </a:r>
            <a:r>
              <a:rPr lang="en-US" altLang="zh-CN" sz="2400" dirty="0" smtClean="0">
                <a:solidFill>
                  <a:schemeClr val="accent1">
                    <a:lumMod val="75000"/>
                  </a:schemeClr>
                </a:solidFill>
              </a:rPr>
              <a:t>)</a:t>
            </a:r>
          </a:p>
          <a:p>
            <a:pPr marL="0" indent="0" fontAlgn="auto">
              <a:spcAft>
                <a:spcPts val="0"/>
              </a:spcAft>
              <a:buFont typeface="Arial" panose="020B0604020202020204" pitchFamily="34" charset="0"/>
              <a:buNone/>
              <a:defRPr/>
            </a:pPr>
            <a:r>
              <a:rPr lang="en-US" altLang="zh-CN" sz="2400" dirty="0" smtClean="0"/>
              <a:t>virtual void </a:t>
            </a:r>
            <a:r>
              <a:rPr lang="en-US" altLang="zh-CN" sz="2400" dirty="0" err="1" smtClean="0"/>
              <a:t>setBlendAdditive</a:t>
            </a:r>
            <a:r>
              <a:rPr lang="en-US" altLang="zh-CN" sz="2400" dirty="0" smtClean="0"/>
              <a:t>(</a:t>
            </a:r>
            <a:r>
              <a:rPr lang="en-US" altLang="zh-CN" sz="2400" dirty="0" err="1" smtClean="0"/>
              <a:t>bool</a:t>
            </a:r>
            <a:r>
              <a:rPr lang="en-US" altLang="zh-CN" sz="2400" dirty="0" smtClean="0"/>
              <a:t> value);</a:t>
            </a:r>
          </a:p>
          <a:p>
            <a:pPr marL="0" indent="0" fontAlgn="auto">
              <a:spcAft>
                <a:spcPts val="0"/>
              </a:spcAft>
              <a:buFont typeface="Arial" panose="020B0604020202020204" pitchFamily="34" charset="0"/>
              <a:buNone/>
              <a:defRPr/>
            </a:pPr>
            <a:endParaRPr lang="en-US" altLang="zh-CN" dirty="0" smtClean="0"/>
          </a:p>
          <a:p>
            <a:pPr marL="0" indent="0" fontAlgn="auto">
              <a:spcAft>
                <a:spcPts val="0"/>
              </a:spcAft>
              <a:buFont typeface="Arial" panose="020B0604020202020204" pitchFamily="34" charset="0"/>
              <a:buNone/>
              <a:defRPr/>
            </a:pPr>
            <a:endParaRPr lang="zh-CN" altLang="en-US" dirty="0" smtClean="0"/>
          </a:p>
        </p:txBody>
      </p:sp>
    </p:spTree>
    <p:extLst>
      <p:ext uri="{BB962C8B-B14F-4D97-AF65-F5344CB8AC3E}">
        <p14:creationId xmlns:p14="http://schemas.microsoft.com/office/powerpoint/2010/main" val="73205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948197088"/>
              </p:ext>
            </p:extLst>
          </p:nvPr>
        </p:nvGraphicFramePr>
        <p:xfrm>
          <a:off x="657225" y="395288"/>
          <a:ext cx="7886700" cy="3338514"/>
        </p:xfrm>
        <a:graphic>
          <a:graphicData uri="http://schemas.openxmlformats.org/drawingml/2006/table">
            <a:tbl>
              <a:tblPr firstRow="1" bandRow="1">
                <a:tableStyleId>{5940675A-B579-460E-94D1-54222C63F5DA}</a:tableStyleId>
              </a:tblPr>
              <a:tblGrid>
                <a:gridCol w="2628900"/>
                <a:gridCol w="2628900"/>
                <a:gridCol w="2628900"/>
              </a:tblGrid>
              <a:tr h="370946">
                <a:tc>
                  <a:txBody>
                    <a:bodyPr/>
                    <a:lstStyle/>
                    <a:p>
                      <a:pPr algn="ctr"/>
                      <a:r>
                        <a:rPr lang="zh-CN" altLang="en-US" sz="1800" dirty="0" smtClean="0"/>
                        <a:t>混合方式</a:t>
                      </a:r>
                      <a:endParaRPr lang="zh-CN" altLang="en-US" sz="1800" dirty="0"/>
                    </a:p>
                  </a:txBody>
                  <a:tcPr marL="68580" marR="68580" marT="45733" marB="45733"/>
                </a:tc>
                <a:tc>
                  <a:txBody>
                    <a:bodyPr/>
                    <a:lstStyle/>
                    <a:p>
                      <a:pPr algn="ctr"/>
                      <a:r>
                        <a:rPr lang="zh-CN" altLang="en-US" sz="1800" dirty="0" smtClean="0"/>
                        <a:t>含义</a:t>
                      </a:r>
                      <a:endParaRPr lang="zh-CN" altLang="en-US" sz="1800" dirty="0"/>
                    </a:p>
                  </a:txBody>
                  <a:tcPr marL="68580" marR="68580" marT="45733" marB="45733"/>
                </a:tc>
                <a:tc>
                  <a:txBody>
                    <a:bodyPr/>
                    <a:lstStyle/>
                    <a:p>
                      <a:pPr algn="ctr"/>
                      <a:r>
                        <a:rPr lang="zh-CN" altLang="en-US" sz="1800" dirty="0" smtClean="0"/>
                        <a:t>计算方法</a:t>
                      </a:r>
                      <a:endParaRPr lang="zh-CN" altLang="en-US" sz="1800" dirty="0"/>
                    </a:p>
                  </a:txBody>
                  <a:tcPr marL="68580" marR="68580" marT="45733" marB="45733"/>
                </a:tc>
              </a:tr>
              <a:tr h="370946">
                <a:tc>
                  <a:txBody>
                    <a:bodyPr/>
                    <a:lstStyle/>
                    <a:p>
                      <a:pPr algn="l"/>
                      <a:r>
                        <a:rPr lang="en-US" altLang="zh-CN" sz="1600" dirty="0" smtClean="0"/>
                        <a:t>GL_ZERO</a:t>
                      </a:r>
                      <a:endParaRPr lang="zh-CN" altLang="en-US" sz="1600" dirty="0"/>
                    </a:p>
                  </a:txBody>
                  <a:tcPr marL="68580" marR="68580" marT="45733" marB="45733"/>
                </a:tc>
                <a:tc>
                  <a:txBody>
                    <a:bodyPr/>
                    <a:lstStyle/>
                    <a:p>
                      <a:pPr algn="ctr"/>
                      <a:r>
                        <a:rPr lang="zh-CN" altLang="en-US" sz="1600" dirty="0" smtClean="0"/>
                        <a:t>全部不用</a:t>
                      </a:r>
                      <a:endParaRPr lang="zh-CN" altLang="en-US" sz="1600" dirty="0"/>
                    </a:p>
                  </a:txBody>
                  <a:tcPr marL="68580" marR="68580" marT="45733" marB="45733"/>
                </a:tc>
                <a:tc>
                  <a:txBody>
                    <a:bodyPr/>
                    <a:lstStyle/>
                    <a:p>
                      <a:pPr algn="ctr"/>
                      <a:r>
                        <a:rPr lang="zh-CN" altLang="en-US" sz="1600" dirty="0" smtClean="0"/>
                        <a:t>（</a:t>
                      </a:r>
                      <a:r>
                        <a:rPr lang="en-US" altLang="zh-CN" sz="1600" dirty="0" smtClean="0"/>
                        <a:t>0</a:t>
                      </a:r>
                      <a:r>
                        <a:rPr lang="zh-CN" altLang="en-US" sz="1600" dirty="0" smtClean="0"/>
                        <a:t>，</a:t>
                      </a:r>
                      <a:r>
                        <a:rPr lang="en-US" altLang="zh-CN" sz="1600" dirty="0" smtClean="0"/>
                        <a:t>0</a:t>
                      </a:r>
                      <a:r>
                        <a:rPr lang="zh-CN" altLang="en-US" sz="1600" dirty="0" smtClean="0"/>
                        <a:t>，</a:t>
                      </a:r>
                      <a:r>
                        <a:rPr lang="en-US" altLang="zh-CN" sz="1600" dirty="0" smtClean="0"/>
                        <a:t>0</a:t>
                      </a:r>
                      <a:r>
                        <a:rPr lang="zh-CN" altLang="en-US" sz="1600" dirty="0" smtClean="0"/>
                        <a:t>，</a:t>
                      </a:r>
                      <a:r>
                        <a:rPr lang="en-US" altLang="zh-CN" sz="1600" dirty="0" smtClean="0"/>
                        <a:t>0</a:t>
                      </a:r>
                      <a:r>
                        <a:rPr lang="zh-CN" altLang="en-US" sz="1600" dirty="0" smtClean="0"/>
                        <a:t>）</a:t>
                      </a:r>
                      <a:endParaRPr lang="zh-CN" altLang="en-US" sz="1600" dirty="0"/>
                    </a:p>
                  </a:txBody>
                  <a:tcPr marL="68580" marR="68580" marT="45733" marB="45733"/>
                </a:tc>
              </a:tr>
              <a:tr h="370946">
                <a:tc>
                  <a:txBody>
                    <a:bodyPr/>
                    <a:lstStyle/>
                    <a:p>
                      <a:pPr algn="l"/>
                      <a:r>
                        <a:rPr lang="en-US" altLang="zh-CN" sz="1600" dirty="0" smtClean="0"/>
                        <a:t>GL_ONE</a:t>
                      </a:r>
                      <a:endParaRPr lang="zh-CN" altLang="en-US" sz="1600" dirty="0"/>
                    </a:p>
                  </a:txBody>
                  <a:tcPr marL="68580" marR="68580" marT="45733" marB="45733"/>
                </a:tc>
                <a:tc>
                  <a:txBody>
                    <a:bodyPr/>
                    <a:lstStyle/>
                    <a:p>
                      <a:pPr algn="ctr"/>
                      <a:r>
                        <a:rPr lang="zh-CN" altLang="en-US" sz="1600" dirty="0" smtClean="0"/>
                        <a:t>全部使用</a:t>
                      </a:r>
                      <a:endParaRPr lang="zh-CN" altLang="en-US" sz="1600" dirty="0"/>
                    </a:p>
                  </a:txBody>
                  <a:tcPr marL="68580" marR="68580" marT="45733" marB="45733"/>
                </a:tc>
                <a:tc>
                  <a:txBody>
                    <a:bodyPr/>
                    <a:lstStyle/>
                    <a:p>
                      <a:pPr algn="ctr"/>
                      <a:r>
                        <a:rPr lang="zh-CN" altLang="en-US" sz="1600" dirty="0" smtClean="0"/>
                        <a:t>（</a:t>
                      </a:r>
                      <a:r>
                        <a:rPr lang="en-US" altLang="zh-CN" sz="1600" dirty="0" smtClean="0"/>
                        <a:t>1</a:t>
                      </a:r>
                      <a:r>
                        <a:rPr lang="zh-CN" altLang="en-US" sz="1600" dirty="0" smtClean="0"/>
                        <a:t>，</a:t>
                      </a:r>
                      <a:r>
                        <a:rPr lang="en-US" altLang="zh-CN" sz="1600" dirty="0" smtClean="0"/>
                        <a:t>1</a:t>
                      </a:r>
                      <a:r>
                        <a:rPr lang="zh-CN" altLang="en-US" sz="1600" dirty="0" smtClean="0"/>
                        <a:t>，</a:t>
                      </a:r>
                      <a:r>
                        <a:rPr lang="en-US" altLang="zh-CN" sz="1600" dirty="0" smtClean="0"/>
                        <a:t>1</a:t>
                      </a:r>
                      <a:r>
                        <a:rPr lang="zh-CN" altLang="en-US" sz="1600" dirty="0" smtClean="0"/>
                        <a:t>，</a:t>
                      </a:r>
                      <a:r>
                        <a:rPr lang="en-US" altLang="zh-CN" sz="1600" dirty="0" smtClean="0"/>
                        <a:t>1</a:t>
                      </a:r>
                      <a:r>
                        <a:rPr lang="zh-CN" altLang="en-US" sz="1600" dirty="0" smtClean="0"/>
                        <a:t>）</a:t>
                      </a:r>
                      <a:endParaRPr lang="zh-CN" altLang="en-US" sz="1600" dirty="0"/>
                    </a:p>
                  </a:txBody>
                  <a:tcPr marL="68580" marR="68580" marT="45733" marB="45733"/>
                </a:tc>
              </a:tr>
              <a:tr h="370946">
                <a:tc>
                  <a:txBody>
                    <a:bodyPr/>
                    <a:lstStyle/>
                    <a:p>
                      <a:pPr algn="l"/>
                      <a:r>
                        <a:rPr lang="en-US" altLang="zh-CN" sz="1600" dirty="0" smtClean="0"/>
                        <a:t>GL_SRC_COLOR</a:t>
                      </a:r>
                      <a:endParaRPr lang="zh-CN" altLang="en-US" sz="1600" dirty="0"/>
                    </a:p>
                  </a:txBody>
                  <a:tcPr marL="68580" marR="68580" marT="45733" marB="45733"/>
                </a:tc>
                <a:tc>
                  <a:txBody>
                    <a:bodyPr/>
                    <a:lstStyle/>
                    <a:p>
                      <a:pPr algn="ctr"/>
                      <a:r>
                        <a:rPr lang="zh-CN" altLang="en-US" sz="1600" dirty="0" smtClean="0"/>
                        <a:t>只用来源的颜色</a:t>
                      </a:r>
                      <a:endParaRPr lang="zh-CN" altLang="en-US" sz="1600" dirty="0"/>
                    </a:p>
                  </a:txBody>
                  <a:tcPr marL="68580" marR="68580" marT="45733" marB="45733"/>
                </a:tc>
                <a:tc>
                  <a:txBody>
                    <a:bodyPr/>
                    <a:lstStyle/>
                    <a:p>
                      <a:pPr algn="ctr"/>
                      <a:r>
                        <a:rPr lang="zh-CN" altLang="en-US" sz="1600" dirty="0" smtClean="0"/>
                        <a:t>（</a:t>
                      </a:r>
                      <a:r>
                        <a:rPr lang="en-US" altLang="zh-CN" sz="1600" dirty="0" err="1" smtClean="0"/>
                        <a:t>Rd,Gc,Bd,Ad</a:t>
                      </a:r>
                      <a:r>
                        <a:rPr lang="zh-CN" altLang="en-US" sz="1600" dirty="0" smtClean="0"/>
                        <a:t>）</a:t>
                      </a:r>
                      <a:endParaRPr lang="zh-CN" altLang="en-US" sz="1600" dirty="0"/>
                    </a:p>
                  </a:txBody>
                  <a:tcPr marL="68580" marR="68580" marT="45733" marB="45733"/>
                </a:tc>
              </a:tr>
              <a:tr h="370946">
                <a:tc>
                  <a:txBody>
                    <a:bodyPr/>
                    <a:lstStyle/>
                    <a:p>
                      <a:pPr algn="l"/>
                      <a:r>
                        <a:rPr lang="en-US" altLang="zh-CN" sz="1600" dirty="0" smtClean="0"/>
                        <a:t>GL_ONE_MINUS_SRC_COLOR</a:t>
                      </a:r>
                      <a:endParaRPr lang="zh-CN" altLang="en-US" sz="1600" dirty="0"/>
                    </a:p>
                  </a:txBody>
                  <a:tcPr marL="68580" marR="68580" marT="45733" marB="45733"/>
                </a:tc>
                <a:tc>
                  <a:txBody>
                    <a:bodyPr/>
                    <a:lstStyle/>
                    <a:p>
                      <a:pPr algn="ctr"/>
                      <a:r>
                        <a:rPr lang="zh-CN" altLang="en-US" sz="1600" dirty="0" smtClean="0"/>
                        <a:t>减去来源的颜色</a:t>
                      </a:r>
                      <a:endParaRPr lang="zh-CN" altLang="en-US" sz="1600" dirty="0"/>
                    </a:p>
                  </a:txBody>
                  <a:tcPr marL="68580" marR="68580" marT="45733" marB="45733"/>
                </a:tc>
                <a:tc>
                  <a:txBody>
                    <a:bodyPr/>
                    <a:lstStyle/>
                    <a:p>
                      <a:pPr algn="ctr"/>
                      <a:r>
                        <a:rPr lang="zh-CN" altLang="en-US" sz="1600" dirty="0" smtClean="0"/>
                        <a:t>（</a:t>
                      </a:r>
                      <a:r>
                        <a:rPr lang="en-US" altLang="zh-CN" sz="1600" dirty="0" err="1" smtClean="0"/>
                        <a:t>Rs,Gs,Bd,Ad</a:t>
                      </a:r>
                      <a:r>
                        <a:rPr lang="zh-CN" altLang="en-US" sz="1600" dirty="0" smtClean="0"/>
                        <a:t>）</a:t>
                      </a:r>
                      <a:endParaRPr lang="zh-CN" altLang="en-US" sz="1600" dirty="0"/>
                    </a:p>
                  </a:txBody>
                  <a:tcPr marL="68580" marR="68580" marT="45733" marB="45733"/>
                </a:tc>
              </a:tr>
              <a:tr h="370946">
                <a:tc>
                  <a:txBody>
                    <a:bodyPr/>
                    <a:lstStyle/>
                    <a:p>
                      <a:pPr algn="l"/>
                      <a:r>
                        <a:rPr lang="en-US" altLang="zh-CN" sz="1600" dirty="0" smtClean="0"/>
                        <a:t>GL_SRC_ALPHA</a:t>
                      </a:r>
                      <a:endParaRPr lang="zh-CN" altLang="en-US" sz="1600" dirty="0"/>
                    </a:p>
                  </a:txBody>
                  <a:tcPr marL="68580" marR="68580" marT="45733" marB="45733"/>
                </a:tc>
                <a:tc>
                  <a:txBody>
                    <a:bodyPr/>
                    <a:lstStyle/>
                    <a:p>
                      <a:pPr algn="ctr"/>
                      <a:r>
                        <a:rPr lang="zh-CN" altLang="en-US" sz="1600" dirty="0" smtClean="0"/>
                        <a:t>只用来源的透明度</a:t>
                      </a:r>
                      <a:endParaRPr lang="zh-CN" altLang="en-US" sz="1600" dirty="0"/>
                    </a:p>
                  </a:txBody>
                  <a:tcPr marL="68580" marR="68580" marT="45733" marB="45733"/>
                </a:tc>
                <a:tc>
                  <a:txBody>
                    <a:bodyPr/>
                    <a:lstStyle/>
                    <a:p>
                      <a:pPr algn="ctr"/>
                      <a:r>
                        <a:rPr lang="zh-CN" altLang="en-US" sz="1600" dirty="0" smtClean="0"/>
                        <a:t>（</a:t>
                      </a:r>
                      <a:r>
                        <a:rPr lang="en-US" altLang="zh-CN" sz="1600" dirty="0" smtClean="0"/>
                        <a:t>1 - Rd, 1 - </a:t>
                      </a:r>
                      <a:r>
                        <a:rPr lang="en-US" altLang="zh-CN" sz="1600" dirty="0" err="1" smtClean="0"/>
                        <a:t>Gc</a:t>
                      </a:r>
                      <a:r>
                        <a:rPr lang="en-US" altLang="zh-CN" sz="1600" dirty="0" smtClean="0"/>
                        <a:t>, 1 - </a:t>
                      </a:r>
                      <a:r>
                        <a:rPr lang="en-US" altLang="zh-CN" sz="1600" dirty="0" err="1" smtClean="0"/>
                        <a:t>Bd</a:t>
                      </a:r>
                      <a:r>
                        <a:rPr lang="en-US" altLang="zh-CN" sz="1600" dirty="0" smtClean="0"/>
                        <a:t>, 1 - Ad</a:t>
                      </a:r>
                      <a:r>
                        <a:rPr lang="zh-CN" altLang="en-US" sz="1600" dirty="0" smtClean="0"/>
                        <a:t>）</a:t>
                      </a:r>
                      <a:endParaRPr lang="zh-CN" altLang="en-US" sz="1600" dirty="0"/>
                    </a:p>
                  </a:txBody>
                  <a:tcPr marL="68580" marR="68580" marT="45733" marB="45733"/>
                </a:tc>
              </a:tr>
              <a:tr h="370946">
                <a:tc>
                  <a:txBody>
                    <a:bodyPr/>
                    <a:lstStyle/>
                    <a:p>
                      <a:pPr algn="l"/>
                      <a:r>
                        <a:rPr lang="en-US" altLang="zh-CN" sz="1600" dirty="0" smtClean="0"/>
                        <a:t>GL_ONE_MINUS_SRC_ALPHA</a:t>
                      </a:r>
                      <a:endParaRPr lang="zh-CN" altLang="en-US" sz="1600" dirty="0"/>
                    </a:p>
                  </a:txBody>
                  <a:tcPr marL="68580" marR="68580" marT="45733" marB="45733"/>
                </a:tc>
                <a:tc>
                  <a:txBody>
                    <a:bodyPr/>
                    <a:lstStyle/>
                    <a:p>
                      <a:pPr algn="ctr"/>
                      <a:r>
                        <a:rPr lang="zh-CN" altLang="en-US" sz="1600" dirty="0" smtClean="0"/>
                        <a:t>减去来源的透明度</a:t>
                      </a:r>
                      <a:endParaRPr lang="zh-CN" altLang="en-US" sz="1600" dirty="0"/>
                    </a:p>
                  </a:txBody>
                  <a:tcPr marL="68580" marR="68580"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1 - </a:t>
                      </a:r>
                      <a:r>
                        <a:rPr lang="en-US" altLang="zh-CN" sz="1600" dirty="0" err="1" smtClean="0"/>
                        <a:t>Rs</a:t>
                      </a:r>
                      <a:r>
                        <a:rPr lang="en-US" altLang="zh-CN" sz="1600" dirty="0" smtClean="0"/>
                        <a:t>, 1 – </a:t>
                      </a:r>
                      <a:r>
                        <a:rPr lang="en-US" altLang="zh-CN" sz="1600" dirty="0" err="1" smtClean="0"/>
                        <a:t>Gs</a:t>
                      </a:r>
                      <a:r>
                        <a:rPr lang="en-US" altLang="zh-CN" sz="1600" dirty="0" smtClean="0"/>
                        <a:t> , 1 - </a:t>
                      </a:r>
                      <a:r>
                        <a:rPr lang="en-US" altLang="zh-CN" sz="1600" dirty="0" err="1" smtClean="0"/>
                        <a:t>Bd</a:t>
                      </a:r>
                      <a:r>
                        <a:rPr lang="en-US" altLang="zh-CN" sz="1600" dirty="0" smtClean="0"/>
                        <a:t>, 1 - Ad</a:t>
                      </a:r>
                      <a:r>
                        <a:rPr lang="zh-CN" altLang="en-US" sz="1600" dirty="0" smtClean="0"/>
                        <a:t>）</a:t>
                      </a:r>
                      <a:endParaRPr lang="zh-CN" altLang="en-US" sz="1600" dirty="0"/>
                    </a:p>
                  </a:txBody>
                  <a:tcPr marL="68580" marR="68580" marT="45733" marB="45733"/>
                </a:tc>
              </a:tr>
              <a:tr h="370946">
                <a:tc>
                  <a:txBody>
                    <a:bodyPr/>
                    <a:lstStyle/>
                    <a:p>
                      <a:pPr algn="l"/>
                      <a:r>
                        <a:rPr lang="en-US" altLang="zh-CN" sz="1600" dirty="0" smtClean="0"/>
                        <a:t>GL_DST_ALPHA</a:t>
                      </a:r>
                      <a:endParaRPr lang="zh-CN" altLang="en-US" sz="1600" dirty="0"/>
                    </a:p>
                  </a:txBody>
                  <a:tcPr marL="68580" marR="68580" marT="45733" marB="45733"/>
                </a:tc>
                <a:tc>
                  <a:txBody>
                    <a:bodyPr/>
                    <a:lstStyle/>
                    <a:p>
                      <a:pPr algn="ctr"/>
                      <a:r>
                        <a:rPr lang="zh-CN" altLang="en-US" sz="1600" dirty="0" smtClean="0"/>
                        <a:t>只用目标的透明度</a:t>
                      </a:r>
                      <a:endParaRPr lang="zh-CN" altLang="en-US" sz="1600" dirty="0"/>
                    </a:p>
                  </a:txBody>
                  <a:tcPr marL="68580" marR="68580" marT="45733" marB="45733"/>
                </a:tc>
                <a:tc>
                  <a:txBody>
                    <a:bodyPr/>
                    <a:lstStyle/>
                    <a:p>
                      <a:pPr algn="ctr"/>
                      <a:r>
                        <a:rPr lang="zh-CN" altLang="en-US" sz="1600" dirty="0" smtClean="0"/>
                        <a:t>（</a:t>
                      </a:r>
                      <a:r>
                        <a:rPr lang="en-US" altLang="zh-CN" sz="1600" dirty="0" smtClean="0"/>
                        <a:t>Ad, Ad,  Ad, Ad</a:t>
                      </a:r>
                      <a:r>
                        <a:rPr lang="zh-CN" altLang="en-US" sz="1600" dirty="0" smtClean="0"/>
                        <a:t>）</a:t>
                      </a:r>
                      <a:endParaRPr lang="zh-CN" altLang="en-US" sz="1600" dirty="0"/>
                    </a:p>
                  </a:txBody>
                  <a:tcPr marL="68580" marR="68580" marT="45733" marB="45733"/>
                </a:tc>
              </a:tr>
              <a:tr h="370946">
                <a:tc>
                  <a:txBody>
                    <a:bodyPr/>
                    <a:lstStyle/>
                    <a:p>
                      <a:pPr algn="l"/>
                      <a:r>
                        <a:rPr lang="en-US" altLang="zh-CN" sz="1600" dirty="0" smtClean="0"/>
                        <a:t>GL_ONE_MINUS_DST_ALPHA</a:t>
                      </a:r>
                      <a:endParaRPr lang="zh-CN" altLang="en-US" sz="1600" dirty="0"/>
                    </a:p>
                  </a:txBody>
                  <a:tcPr marL="68580" marR="68580" marT="45733" marB="45733"/>
                </a:tc>
                <a:tc>
                  <a:txBody>
                    <a:bodyPr/>
                    <a:lstStyle/>
                    <a:p>
                      <a:pPr algn="ctr"/>
                      <a:r>
                        <a:rPr lang="zh-CN" altLang="en-US" sz="1600" dirty="0" smtClean="0"/>
                        <a:t>减去目标的透明度</a:t>
                      </a:r>
                      <a:endParaRPr lang="zh-CN" altLang="en-US" sz="1600" dirty="0"/>
                    </a:p>
                  </a:txBody>
                  <a:tcPr marL="68580" marR="68580" marT="45733" marB="45733"/>
                </a:tc>
                <a:tc>
                  <a:txBody>
                    <a:bodyPr/>
                    <a:lstStyle/>
                    <a:p>
                      <a:pPr algn="ctr"/>
                      <a:r>
                        <a:rPr lang="zh-CN" altLang="en-US" sz="1600" dirty="0" smtClean="0"/>
                        <a:t>（</a:t>
                      </a:r>
                      <a:r>
                        <a:rPr lang="en-US" altLang="zh-CN" sz="1600" dirty="0" smtClean="0"/>
                        <a:t>1-Ad, 1-Ad, 1-Ad, 1-Ad,</a:t>
                      </a:r>
                      <a:r>
                        <a:rPr lang="zh-CN" altLang="en-US" sz="1600" dirty="0" smtClean="0"/>
                        <a:t>）</a:t>
                      </a:r>
                      <a:endParaRPr lang="zh-CN" altLang="en-US" sz="1600" dirty="0"/>
                    </a:p>
                  </a:txBody>
                  <a:tcPr marL="68580" marR="68580" marT="45733" marB="45733"/>
                </a:tc>
              </a:tr>
            </a:tbl>
          </a:graphicData>
        </a:graphic>
      </p:graphicFrame>
      <p:sp>
        <p:nvSpPr>
          <p:cNvPr id="15404" name="文本框 4"/>
          <p:cNvSpPr txBox="1">
            <a:spLocks noChangeArrowheads="1"/>
          </p:cNvSpPr>
          <p:nvPr/>
        </p:nvSpPr>
        <p:spPr bwMode="auto">
          <a:xfrm>
            <a:off x="683568" y="4017963"/>
            <a:ext cx="71770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zh-CN" altLang="en-US" dirty="0"/>
              <a:t>假色来源的属性中分四个分量红色、绿色、蓝色、透明度，对应的是</a:t>
            </a:r>
            <a:r>
              <a:rPr lang="en-US" altLang="zh-CN" dirty="0" err="1"/>
              <a:t>Rs</a:t>
            </a:r>
            <a:r>
              <a:rPr lang="en-US" altLang="zh-CN" dirty="0"/>
              <a:t>, </a:t>
            </a:r>
            <a:r>
              <a:rPr lang="en-US" altLang="zh-CN" dirty="0" err="1"/>
              <a:t>Gs,Bs</a:t>
            </a:r>
            <a:r>
              <a:rPr lang="en-US" altLang="zh-CN" dirty="0"/>
              <a:t>, As</a:t>
            </a:r>
          </a:p>
          <a:p>
            <a:pPr eaLnBrk="1" hangingPunct="1"/>
            <a:r>
              <a:rPr lang="zh-CN" altLang="en-US" dirty="0"/>
              <a:t>目标属性的四个分量是</a:t>
            </a:r>
            <a:r>
              <a:rPr lang="en-US" altLang="zh-CN" dirty="0" err="1"/>
              <a:t>Rd,Gd,Bd,Ad</a:t>
            </a:r>
            <a:r>
              <a:rPr lang="en-US" altLang="zh-CN" dirty="0"/>
              <a:t>,</a:t>
            </a:r>
          </a:p>
          <a:p>
            <a:pPr eaLnBrk="1" hangingPunct="1"/>
            <a:r>
              <a:rPr lang="zh-CN" altLang="en-US" dirty="0"/>
              <a:t>假色源因子为（</a:t>
            </a:r>
            <a:r>
              <a:rPr lang="en-US" altLang="zh-CN" dirty="0" err="1"/>
              <a:t>Sr,Sg,Sb,Sa</a:t>
            </a:r>
            <a:r>
              <a:rPr lang="zh-CN" altLang="en-US" dirty="0"/>
              <a:t>）</a:t>
            </a:r>
            <a:r>
              <a:rPr lang="en-US" altLang="zh-CN" dirty="0"/>
              <a:t>,</a:t>
            </a:r>
            <a:r>
              <a:rPr lang="zh-CN" altLang="en-US" dirty="0"/>
              <a:t>目标因子为（</a:t>
            </a:r>
            <a:r>
              <a:rPr lang="en-US" altLang="zh-CN" dirty="0" err="1"/>
              <a:t>Dr,Dg,Db,Da</a:t>
            </a:r>
            <a:r>
              <a:rPr lang="zh-CN" altLang="en-US" dirty="0"/>
              <a:t>）</a:t>
            </a:r>
            <a:endParaRPr lang="en-US" altLang="zh-CN" dirty="0"/>
          </a:p>
          <a:p>
            <a:pPr eaLnBrk="1" hangingPunct="1"/>
            <a:r>
              <a:rPr lang="zh-CN" altLang="en-US" dirty="0"/>
              <a:t>则混合产生的颜色可以表示为</a:t>
            </a:r>
            <a:endParaRPr lang="en-US" altLang="zh-CN" dirty="0"/>
          </a:p>
          <a:p>
            <a:pPr eaLnBrk="1" hangingPunct="1"/>
            <a:r>
              <a:rPr lang="zh-CN" altLang="en-US" dirty="0"/>
              <a:t>（</a:t>
            </a:r>
            <a:r>
              <a:rPr lang="en-US" altLang="zh-CN" dirty="0" err="1"/>
              <a:t>Rs</a:t>
            </a:r>
            <a:r>
              <a:rPr lang="en-US" altLang="zh-CN" dirty="0"/>
              <a:t>*</a:t>
            </a:r>
            <a:r>
              <a:rPr lang="en-US" altLang="zh-CN" dirty="0" err="1"/>
              <a:t>Sr</a:t>
            </a:r>
            <a:r>
              <a:rPr lang="en-US" altLang="zh-CN" dirty="0"/>
              <a:t> +  Rd*</a:t>
            </a:r>
            <a:r>
              <a:rPr lang="en-US" altLang="zh-CN" dirty="0" err="1"/>
              <a:t>Dr</a:t>
            </a:r>
            <a:r>
              <a:rPr lang="en-US" altLang="zh-CN" dirty="0"/>
              <a:t>,    </a:t>
            </a:r>
            <a:r>
              <a:rPr lang="en-US" altLang="zh-CN" dirty="0" err="1"/>
              <a:t>Gs</a:t>
            </a:r>
            <a:r>
              <a:rPr lang="en-US" altLang="zh-CN" dirty="0"/>
              <a:t>*</a:t>
            </a:r>
            <a:r>
              <a:rPr lang="en-US" altLang="zh-CN" dirty="0" err="1"/>
              <a:t>Sg</a:t>
            </a:r>
            <a:r>
              <a:rPr lang="en-US" altLang="zh-CN" dirty="0"/>
              <a:t> + </a:t>
            </a:r>
            <a:r>
              <a:rPr lang="en-US" altLang="zh-CN" dirty="0" err="1"/>
              <a:t>Gd</a:t>
            </a:r>
            <a:r>
              <a:rPr lang="en-US" altLang="zh-CN" dirty="0"/>
              <a:t>*Dg,   </a:t>
            </a:r>
            <a:r>
              <a:rPr lang="en-US" altLang="zh-CN" dirty="0" err="1"/>
              <a:t>Bs</a:t>
            </a:r>
            <a:r>
              <a:rPr lang="en-US" altLang="zh-CN" dirty="0"/>
              <a:t>*</a:t>
            </a:r>
            <a:r>
              <a:rPr lang="en-US" altLang="zh-CN" dirty="0" err="1"/>
              <a:t>sb</a:t>
            </a:r>
            <a:r>
              <a:rPr lang="en-US" altLang="zh-CN" dirty="0"/>
              <a:t> + </a:t>
            </a:r>
            <a:r>
              <a:rPr lang="en-US" altLang="zh-CN" dirty="0" err="1"/>
              <a:t>Bd</a:t>
            </a:r>
            <a:r>
              <a:rPr lang="en-US" altLang="zh-CN" dirty="0"/>
              <a:t>*</a:t>
            </a:r>
            <a:r>
              <a:rPr lang="en-US" altLang="zh-CN" dirty="0" err="1"/>
              <a:t>Db</a:t>
            </a:r>
            <a:r>
              <a:rPr lang="en-US" altLang="zh-CN" dirty="0"/>
              <a:t>,  As*Sa  + Ad*Da</a:t>
            </a:r>
            <a:r>
              <a:rPr lang="zh-CN" altLang="en-US" dirty="0"/>
              <a:t>）</a:t>
            </a:r>
            <a:endParaRPr lang="en-US" altLang="zh-CN" dirty="0"/>
          </a:p>
        </p:txBody>
      </p:sp>
    </p:spTree>
    <p:extLst>
      <p:ext uri="{BB962C8B-B14F-4D97-AF65-F5344CB8AC3E}">
        <p14:creationId xmlns:p14="http://schemas.microsoft.com/office/powerpoint/2010/main" val="183476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z="2800" smtClean="0"/>
              <a:t>粒子效果编辑器</a:t>
            </a:r>
          </a:p>
        </p:txBody>
      </p:sp>
      <p:sp>
        <p:nvSpPr>
          <p:cNvPr id="16387" name="内容占位符 2"/>
          <p:cNvSpPr>
            <a:spLocks noGrp="1"/>
          </p:cNvSpPr>
          <p:nvPr>
            <p:ph idx="1"/>
          </p:nvPr>
        </p:nvSpPr>
        <p:spPr/>
        <p:txBody>
          <a:bodyPr>
            <a:normAutofit fontScale="92500" lnSpcReduction="20000"/>
          </a:bodyPr>
          <a:lstStyle/>
          <a:p>
            <a:pPr marL="0" indent="0">
              <a:buFont typeface="Arial" charset="0"/>
              <a:buNone/>
            </a:pPr>
            <a:r>
              <a:rPr lang="zh-CN" altLang="en-US" smtClean="0"/>
              <a:t>要想得到想要的粒子效果，就要对粒子的各个属性进行设置，手动代码设置会非常不方便，用粒子效果编辑器会方便许多</a:t>
            </a:r>
            <a:endParaRPr lang="en-US" altLang="zh-CN" smtClean="0"/>
          </a:p>
          <a:p>
            <a:pPr marL="0" indent="0">
              <a:buFont typeface="Arial" charset="0"/>
              <a:buNone/>
            </a:pPr>
            <a:endParaRPr lang="en-US" altLang="zh-CN" smtClean="0"/>
          </a:p>
          <a:p>
            <a:pPr marL="0" indent="0">
              <a:buFont typeface="Arial" charset="0"/>
              <a:buNone/>
            </a:pPr>
            <a:r>
              <a:rPr lang="zh-CN" altLang="en-US" smtClean="0"/>
              <a:t>使用方法</a:t>
            </a:r>
            <a:endParaRPr lang="en-US" altLang="zh-CN" smtClean="0"/>
          </a:p>
          <a:p>
            <a:pPr marL="0" indent="0">
              <a:buFont typeface="Arial" charset="0"/>
              <a:buNone/>
            </a:pPr>
            <a:r>
              <a:rPr lang="zh-CN" altLang="en-US" smtClean="0"/>
              <a:t>首先加载一个效果相似</a:t>
            </a:r>
            <a:r>
              <a:rPr lang="en-US" altLang="zh-CN" smtClean="0"/>
              <a:t>plist</a:t>
            </a:r>
            <a:r>
              <a:rPr lang="zh-CN" altLang="en-US" smtClean="0"/>
              <a:t>文件，</a:t>
            </a:r>
            <a:endParaRPr lang="en-US" altLang="zh-CN" smtClean="0"/>
          </a:p>
          <a:p>
            <a:pPr marL="0" indent="0">
              <a:buFont typeface="Arial" charset="0"/>
              <a:buNone/>
            </a:pPr>
            <a:r>
              <a:rPr lang="zh-CN" altLang="en-US" smtClean="0"/>
              <a:t>然后加载需要的纹理图片，</a:t>
            </a:r>
            <a:endParaRPr lang="en-US" altLang="zh-CN" smtClean="0"/>
          </a:p>
          <a:p>
            <a:pPr marL="0" indent="0">
              <a:buFont typeface="Arial" charset="0"/>
              <a:buNone/>
            </a:pPr>
            <a:r>
              <a:rPr lang="zh-CN" altLang="en-US" smtClean="0"/>
              <a:t>再对各属性进行设置</a:t>
            </a:r>
            <a:endParaRPr lang="en-US" altLang="zh-CN" smtClean="0"/>
          </a:p>
          <a:p>
            <a:pPr marL="0" indent="0">
              <a:buFont typeface="Arial" charset="0"/>
              <a:buNone/>
            </a:pPr>
            <a:r>
              <a:rPr lang="zh-CN" altLang="en-US" smtClean="0"/>
              <a:t>在程序中的效果和编辑器中产生的效果可能有点不同，最好运行程序看看效果</a:t>
            </a:r>
          </a:p>
        </p:txBody>
      </p:sp>
    </p:spTree>
    <p:extLst>
      <p:ext uri="{BB962C8B-B14F-4D97-AF65-F5344CB8AC3E}">
        <p14:creationId xmlns:p14="http://schemas.microsoft.com/office/powerpoint/2010/main" val="3755307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pPr marL="0" indent="0">
              <a:buNone/>
            </a:pPr>
            <a:r>
              <a:rPr lang="zh-CN" altLang="en-US" b="1" dirty="0"/>
              <a:t>具有</a:t>
            </a:r>
            <a:r>
              <a:rPr lang="zh-CN" altLang="en-US" b="1" u="sng" dirty="0">
                <a:solidFill>
                  <a:srgbClr val="00B0F0"/>
                </a:solidFill>
              </a:rPr>
              <a:t>相同运动物理特性</a:t>
            </a:r>
            <a:r>
              <a:rPr lang="zh-CN" altLang="en-US" b="1" dirty="0"/>
              <a:t>的</a:t>
            </a:r>
            <a:r>
              <a:rPr lang="zh-CN" altLang="en-US" b="1" u="sng" dirty="0">
                <a:solidFill>
                  <a:srgbClr val="00B0F0"/>
                </a:solidFill>
              </a:rPr>
              <a:t>一定数量级的有生命周期</a:t>
            </a:r>
            <a:r>
              <a:rPr lang="zh-CN" altLang="en-US" b="1" dirty="0"/>
              <a:t>的个体，通过</a:t>
            </a:r>
            <a:r>
              <a:rPr lang="zh-CN" altLang="en-US" b="1" u="sng" dirty="0">
                <a:solidFill>
                  <a:srgbClr val="FF0000"/>
                </a:solidFill>
              </a:rPr>
              <a:t>对</a:t>
            </a:r>
            <a:r>
              <a:rPr lang="zh-CN" altLang="en-US" b="1" u="sng" dirty="0" smtClean="0">
                <a:solidFill>
                  <a:srgbClr val="FF0000"/>
                </a:solidFill>
              </a:rPr>
              <a:t>其控制</a:t>
            </a:r>
            <a:r>
              <a:rPr lang="zh-CN" altLang="en-US" b="1" dirty="0"/>
              <a:t>来表现一些特定的现象，如火、爆炸、烟、水流、火花、落叶、云、雾、雪、尘、流星尾迹或者象发光轨迹这样的抽象视觉效果等等</a:t>
            </a:r>
            <a:endParaRPr lang="zh-CN" altLang="en-US" dirty="0"/>
          </a:p>
        </p:txBody>
      </p:sp>
    </p:spTree>
    <p:extLst>
      <p:ext uri="{BB962C8B-B14F-4D97-AF65-F5344CB8AC3E}">
        <p14:creationId xmlns:p14="http://schemas.microsoft.com/office/powerpoint/2010/main" val="419651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628650" y="180975"/>
            <a:ext cx="8596313" cy="5995988"/>
          </a:xfrm>
        </p:spPr>
        <p:txBody>
          <a:bodyPr/>
          <a:lstStyle/>
          <a:p>
            <a:pPr marL="0" indent="0">
              <a:buFont typeface="Arial" charset="0"/>
              <a:buNone/>
            </a:pPr>
            <a:r>
              <a:rPr lang="zh-CN" altLang="en-US" sz="2800" dirty="0" smtClean="0"/>
              <a:t>程序中</a:t>
            </a:r>
            <a:r>
              <a:rPr lang="zh-CN" altLang="en-US" sz="2800" dirty="0" smtClean="0"/>
              <a:t>如何</a:t>
            </a:r>
            <a:r>
              <a:rPr lang="zh-CN" altLang="en-US" sz="2800" dirty="0"/>
              <a:t>加载</a:t>
            </a:r>
            <a:r>
              <a:rPr lang="zh-CN" altLang="en-US" sz="2800" dirty="0" smtClean="0"/>
              <a:t>粒子</a:t>
            </a:r>
            <a:r>
              <a:rPr lang="zh-CN" altLang="en-US" sz="2800" dirty="0" smtClean="0"/>
              <a:t>编辑器</a:t>
            </a:r>
            <a:r>
              <a:rPr lang="zh-CN" altLang="en-US" sz="2800" dirty="0" smtClean="0"/>
              <a:t>编辑好了的</a:t>
            </a:r>
            <a:r>
              <a:rPr lang="zh-CN" altLang="en-US" sz="2800" dirty="0" smtClean="0"/>
              <a:t>粒子</a:t>
            </a:r>
            <a:r>
              <a:rPr lang="zh-CN" altLang="en-US" sz="2800" dirty="0" smtClean="0"/>
              <a:t>效果文件</a:t>
            </a:r>
            <a:endParaRPr lang="en-US" altLang="zh-CN" sz="2800" dirty="0" smtClean="0"/>
          </a:p>
          <a:p>
            <a:pPr marL="0" indent="0">
              <a:buFont typeface="Arial" charset="0"/>
              <a:buNone/>
            </a:pPr>
            <a:endParaRPr lang="en-US" altLang="zh-CN" dirty="0" smtClean="0"/>
          </a:p>
          <a:p>
            <a:pPr marL="0" indent="0">
              <a:buFont typeface="Arial" charset="0"/>
              <a:buNone/>
            </a:pPr>
            <a:r>
              <a:rPr lang="en-US" altLang="zh-CN" sz="2000" dirty="0" err="1" smtClean="0"/>
              <a:t>CCParticleSystemQuad</a:t>
            </a:r>
            <a:r>
              <a:rPr lang="en-US" altLang="zh-CN" sz="2000" dirty="0" smtClean="0"/>
              <a:t> *</a:t>
            </a:r>
            <a:r>
              <a:rPr lang="en-US" altLang="zh-CN" sz="2000" dirty="0" err="1" smtClean="0"/>
              <a:t>particleSystem</a:t>
            </a:r>
            <a:r>
              <a:rPr lang="en-US" altLang="zh-CN" sz="2000" dirty="0" smtClean="0"/>
              <a:t> = </a:t>
            </a:r>
            <a:r>
              <a:rPr lang="en-US" altLang="zh-CN" sz="2000" dirty="0" err="1" smtClean="0"/>
              <a:t>CCParticleSystemQuad</a:t>
            </a:r>
            <a:r>
              <a:rPr lang="en-US" altLang="zh-CN" sz="2000" dirty="0" smtClean="0"/>
              <a:t>::create("Particles/</a:t>
            </a:r>
            <a:r>
              <a:rPr lang="en-US" altLang="zh-CN" sz="2000" dirty="0" err="1" smtClean="0"/>
              <a:t>SpinningPeas.plist</a:t>
            </a:r>
            <a:r>
              <a:rPr lang="en-US" altLang="zh-CN" sz="2000" dirty="0" smtClean="0"/>
              <a:t>");</a:t>
            </a:r>
          </a:p>
          <a:p>
            <a:pPr marL="0" indent="0">
              <a:buFont typeface="Arial" charset="0"/>
              <a:buNone/>
            </a:pPr>
            <a:r>
              <a:rPr lang="en-US" altLang="zh-CN" sz="2000" dirty="0" smtClean="0"/>
              <a:t>												 </a:t>
            </a:r>
            <a:r>
              <a:rPr lang="en-US" altLang="zh-CN" sz="2000" dirty="0" err="1" smtClean="0"/>
              <a:t>particleSystem</a:t>
            </a:r>
            <a:r>
              <a:rPr lang="en-US" altLang="zh-CN" sz="2000" dirty="0" smtClean="0"/>
              <a:t>-&gt;</a:t>
            </a:r>
            <a:r>
              <a:rPr lang="en-US" altLang="zh-CN" sz="2000" dirty="0" err="1" smtClean="0"/>
              <a:t>setPosition</a:t>
            </a:r>
            <a:r>
              <a:rPr lang="en-US" altLang="zh-CN" sz="2000" dirty="0" smtClean="0"/>
              <a:t>(</a:t>
            </a:r>
            <a:r>
              <a:rPr lang="en-US" altLang="zh-CN" sz="2000" dirty="0" err="1" smtClean="0"/>
              <a:t>ccp</a:t>
            </a:r>
            <a:r>
              <a:rPr lang="en-US" altLang="zh-CN" sz="2000" dirty="0" smtClean="0"/>
              <a:t>(</a:t>
            </a:r>
            <a:r>
              <a:rPr lang="en-US" altLang="zh-CN" sz="2000" dirty="0" err="1" smtClean="0"/>
              <a:t>i</a:t>
            </a:r>
            <a:r>
              <a:rPr lang="en-US" altLang="zh-CN" sz="2000" dirty="0" smtClean="0"/>
              <a:t>*50 ,</a:t>
            </a:r>
            <a:r>
              <a:rPr lang="en-US" altLang="zh-CN" sz="2000" dirty="0" err="1" smtClean="0"/>
              <a:t>i</a:t>
            </a:r>
            <a:r>
              <a:rPr lang="en-US" altLang="zh-CN" sz="2000" dirty="0" smtClean="0"/>
              <a:t>*50));</a:t>
            </a:r>
          </a:p>
          <a:p>
            <a:pPr marL="0" indent="0">
              <a:buFont typeface="Arial" charset="0"/>
              <a:buNone/>
            </a:pPr>
            <a:r>
              <a:rPr lang="en-US" altLang="zh-CN" sz="2000" dirty="0" err="1" smtClean="0"/>
              <a:t>particleSystem</a:t>
            </a:r>
            <a:r>
              <a:rPr lang="en-US" altLang="zh-CN" sz="2000" dirty="0" smtClean="0"/>
              <a:t>-&gt;</a:t>
            </a:r>
            <a:r>
              <a:rPr lang="en-US" altLang="zh-CN" sz="2000" dirty="0" err="1" smtClean="0"/>
              <a:t>setPositionType</a:t>
            </a:r>
            <a:r>
              <a:rPr lang="en-US" altLang="zh-CN" sz="2000" dirty="0" smtClean="0"/>
              <a:t>(</a:t>
            </a:r>
            <a:r>
              <a:rPr lang="en-US" altLang="zh-CN" sz="2000" dirty="0" err="1" smtClean="0"/>
              <a:t>kCCPositionTypeGrouped</a:t>
            </a:r>
            <a:r>
              <a:rPr lang="en-US" altLang="zh-CN" sz="2000" dirty="0" smtClean="0"/>
              <a:t>);</a:t>
            </a:r>
          </a:p>
          <a:p>
            <a:pPr marL="0" indent="0">
              <a:buFont typeface="Arial" charset="0"/>
              <a:buNone/>
            </a:pPr>
            <a:r>
              <a:rPr lang="en-US" altLang="zh-CN" sz="2000" dirty="0" err="1" smtClean="0"/>
              <a:t>addChild</a:t>
            </a:r>
            <a:r>
              <a:rPr lang="en-US" altLang="zh-CN" sz="2000" dirty="0" smtClean="0"/>
              <a:t>(</a:t>
            </a:r>
            <a:r>
              <a:rPr lang="en-US" altLang="zh-CN" sz="2000" dirty="0" err="1" smtClean="0"/>
              <a:t>particleSystem</a:t>
            </a:r>
            <a:r>
              <a:rPr lang="en-US" altLang="zh-CN" sz="2000" dirty="0" smtClean="0"/>
              <a:t>);</a:t>
            </a:r>
            <a:endParaRPr lang="zh-CN" altLang="en-US" sz="2000" dirty="0" smtClean="0"/>
          </a:p>
        </p:txBody>
      </p:sp>
    </p:spTree>
    <p:extLst>
      <p:ext uri="{BB962C8B-B14F-4D97-AF65-F5344CB8AC3E}">
        <p14:creationId xmlns:p14="http://schemas.microsoft.com/office/powerpoint/2010/main" val="3521655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z="2800" smtClean="0"/>
              <a:t>当粒子系统数目多且纹理相同时可以创建</a:t>
            </a:r>
            <a:r>
              <a:rPr lang="en-US" altLang="zh-CN" sz="2800" smtClean="0"/>
              <a:t>CCParticleBatchNode</a:t>
            </a:r>
            <a:endParaRPr lang="zh-CN" altLang="en-US" sz="2800" smtClean="0"/>
          </a:p>
        </p:txBody>
      </p:sp>
      <p:sp>
        <p:nvSpPr>
          <p:cNvPr id="18435" name="内容占位符 2"/>
          <p:cNvSpPr>
            <a:spLocks noGrp="1"/>
          </p:cNvSpPr>
          <p:nvPr>
            <p:ph idx="1"/>
          </p:nvPr>
        </p:nvSpPr>
        <p:spPr/>
        <p:txBody>
          <a:bodyPr/>
          <a:lstStyle/>
          <a:p>
            <a:pPr marL="0" indent="0">
              <a:buFont typeface="Arial" charset="0"/>
              <a:buNone/>
            </a:pPr>
            <a:r>
              <a:rPr lang="zh-CN" altLang="en-US" smtClean="0"/>
              <a:t>然后把粒子系统加到</a:t>
            </a:r>
            <a:r>
              <a:rPr lang="en-US" altLang="zh-CN" smtClean="0"/>
              <a:t>batchnode</a:t>
            </a:r>
            <a:r>
              <a:rPr lang="zh-CN" altLang="en-US" smtClean="0"/>
              <a:t>中，能提高程序的效率</a:t>
            </a:r>
            <a:endParaRPr lang="en-US" altLang="zh-CN" smtClean="0"/>
          </a:p>
          <a:p>
            <a:pPr marL="0" indent="0">
              <a:buFont typeface="Arial" charset="0"/>
              <a:buNone/>
            </a:pPr>
            <a:endParaRPr lang="en-US" altLang="zh-CN" smtClean="0"/>
          </a:p>
          <a:p>
            <a:pPr marL="0" indent="0">
              <a:buFont typeface="Arial" charset="0"/>
              <a:buNone/>
            </a:pPr>
            <a:r>
              <a:rPr lang="en-US" altLang="zh-CN" smtClean="0"/>
              <a:t>batchNode-&gt;addChild(particleSystem);</a:t>
            </a:r>
          </a:p>
          <a:p>
            <a:pPr marL="0" indent="0">
              <a:buFont typeface="Arial" charset="0"/>
              <a:buNone/>
            </a:pPr>
            <a:r>
              <a:rPr lang="zh-CN" altLang="en-US" smtClean="0"/>
              <a:t>   </a:t>
            </a:r>
          </a:p>
        </p:txBody>
      </p:sp>
    </p:spTree>
    <p:extLst>
      <p:ext uri="{BB962C8B-B14F-4D97-AF65-F5344CB8AC3E}">
        <p14:creationId xmlns:p14="http://schemas.microsoft.com/office/powerpoint/2010/main" val="39700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2602632" cy="432048"/>
          </a:xfrm>
        </p:spPr>
        <p:txBody>
          <a:bodyPr>
            <a:normAutofit fontScale="85000" lnSpcReduction="20000"/>
          </a:bodyPr>
          <a:lstStyle/>
          <a:p>
            <a:pPr marL="0" indent="0">
              <a:buNone/>
            </a:pPr>
            <a:r>
              <a:rPr lang="zh-CN" altLang="en-US" dirty="0" smtClean="0"/>
              <a:t>本次分享内容：</a:t>
            </a:r>
            <a:endParaRPr lang="en-US" altLang="zh-CN" dirty="0" smtClean="0"/>
          </a:p>
          <a:p>
            <a:pPr marL="0" indent="0">
              <a:buNone/>
            </a:pPr>
            <a:endParaRPr lang="zh-CN" altLang="en-US" dirty="0"/>
          </a:p>
        </p:txBody>
      </p:sp>
      <p:sp>
        <p:nvSpPr>
          <p:cNvPr id="6" name="TextBox 5"/>
          <p:cNvSpPr txBox="1"/>
          <p:nvPr/>
        </p:nvSpPr>
        <p:spPr>
          <a:xfrm>
            <a:off x="3707904" y="1093386"/>
            <a:ext cx="2592288" cy="369332"/>
          </a:xfrm>
          <a:prstGeom prst="rect">
            <a:avLst/>
          </a:prstGeom>
          <a:noFill/>
        </p:spPr>
        <p:txBody>
          <a:bodyPr wrap="square" rtlCol="0">
            <a:spAutoFit/>
          </a:bodyPr>
          <a:lstStyle/>
          <a:p>
            <a:r>
              <a:rPr lang="zh-CN" altLang="en-US" dirty="0" smtClean="0"/>
              <a:t>粒子系统各类继承关系</a:t>
            </a:r>
            <a:endParaRPr lang="zh-CN" altLang="en-US" dirty="0"/>
          </a:p>
        </p:txBody>
      </p:sp>
      <p:sp>
        <p:nvSpPr>
          <p:cNvPr id="7" name="TextBox 6"/>
          <p:cNvSpPr txBox="1"/>
          <p:nvPr/>
        </p:nvSpPr>
        <p:spPr>
          <a:xfrm>
            <a:off x="3707904" y="2492896"/>
            <a:ext cx="2592288" cy="369332"/>
          </a:xfrm>
          <a:prstGeom prst="rect">
            <a:avLst/>
          </a:prstGeom>
          <a:noFill/>
        </p:spPr>
        <p:txBody>
          <a:bodyPr wrap="square" rtlCol="0">
            <a:spAutoFit/>
          </a:bodyPr>
          <a:lstStyle/>
          <a:p>
            <a:r>
              <a:rPr lang="zh-CN" altLang="en-US" dirty="0" smtClean="0"/>
              <a:t>粒子自身属性</a:t>
            </a:r>
            <a:endParaRPr lang="zh-CN" altLang="en-US" dirty="0"/>
          </a:p>
        </p:txBody>
      </p:sp>
      <p:sp>
        <p:nvSpPr>
          <p:cNvPr id="8" name="TextBox 7"/>
          <p:cNvSpPr txBox="1"/>
          <p:nvPr/>
        </p:nvSpPr>
        <p:spPr>
          <a:xfrm>
            <a:off x="3707904" y="3933056"/>
            <a:ext cx="2592288" cy="369332"/>
          </a:xfrm>
          <a:prstGeom prst="rect">
            <a:avLst/>
          </a:prstGeom>
          <a:noFill/>
        </p:spPr>
        <p:txBody>
          <a:bodyPr wrap="square" rtlCol="0">
            <a:spAutoFit/>
          </a:bodyPr>
          <a:lstStyle/>
          <a:p>
            <a:r>
              <a:rPr lang="zh-CN" altLang="en-US" dirty="0" smtClean="0"/>
              <a:t>粒子发射器各属性</a:t>
            </a:r>
            <a:endParaRPr lang="zh-CN" altLang="en-US" dirty="0"/>
          </a:p>
        </p:txBody>
      </p:sp>
      <p:sp>
        <p:nvSpPr>
          <p:cNvPr id="9" name="TextBox 8"/>
          <p:cNvSpPr txBox="1"/>
          <p:nvPr/>
        </p:nvSpPr>
        <p:spPr>
          <a:xfrm>
            <a:off x="3712913" y="5589240"/>
            <a:ext cx="2592288" cy="369332"/>
          </a:xfrm>
          <a:prstGeom prst="rect">
            <a:avLst/>
          </a:prstGeom>
          <a:noFill/>
        </p:spPr>
        <p:txBody>
          <a:bodyPr wrap="square" rtlCol="0">
            <a:spAutoFit/>
          </a:bodyPr>
          <a:lstStyle/>
          <a:p>
            <a:r>
              <a:rPr lang="zh-CN" altLang="en-US" dirty="0" smtClean="0"/>
              <a:t>粒子效果编辑器使用</a:t>
            </a:r>
            <a:endParaRPr lang="zh-CN" altLang="en-US" dirty="0"/>
          </a:p>
        </p:txBody>
      </p:sp>
      <p:cxnSp>
        <p:nvCxnSpPr>
          <p:cNvPr id="14" name="直接箭头连接符 13"/>
          <p:cNvCxnSpPr/>
          <p:nvPr/>
        </p:nvCxnSpPr>
        <p:spPr>
          <a:xfrm>
            <a:off x="4499992" y="1462718"/>
            <a:ext cx="0" cy="958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507115" y="2862228"/>
            <a:ext cx="0" cy="958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572000" y="4509120"/>
            <a:ext cx="0" cy="958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43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r>
              <a:rPr lang="zh-CN" altLang="en-US" dirty="0" smtClean="0"/>
              <a:t>继承关系</a:t>
            </a:r>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019175"/>
            <a:ext cx="485775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44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1143000" y="439738"/>
            <a:ext cx="6858000" cy="990600"/>
          </a:xfrm>
        </p:spPr>
        <p:txBody>
          <a:bodyPr/>
          <a:lstStyle/>
          <a:p>
            <a:r>
              <a:rPr lang="zh-CN" altLang="en-US" sz="2800" smtClean="0"/>
              <a:t>粒子的生命周期</a:t>
            </a:r>
          </a:p>
        </p:txBody>
      </p:sp>
      <p:pic>
        <p:nvPicPr>
          <p:cNvPr id="2051"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1430338"/>
            <a:ext cx="6086475"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文本框 4"/>
          <p:cNvSpPr txBox="1">
            <a:spLocks noChangeArrowheads="1"/>
          </p:cNvSpPr>
          <p:nvPr/>
        </p:nvSpPr>
        <p:spPr bwMode="auto">
          <a:xfrm>
            <a:off x="425054" y="1931988"/>
            <a:ext cx="869156"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zh-CN" altLang="en-US"/>
              <a:t>出生</a:t>
            </a:r>
            <a:endParaRPr lang="en-US" altLang="zh-CN"/>
          </a:p>
          <a:p>
            <a:pPr eaLnBrk="1" hangingPunct="1"/>
            <a:endParaRPr lang="en-US" altLang="zh-CN"/>
          </a:p>
          <a:p>
            <a:pPr eaLnBrk="1" hangingPunct="1"/>
            <a:endParaRPr lang="en-US" altLang="zh-CN"/>
          </a:p>
          <a:p>
            <a:pPr eaLnBrk="1" hangingPunct="1"/>
            <a:r>
              <a:rPr lang="zh-CN" altLang="en-US"/>
              <a:t>成长</a:t>
            </a:r>
            <a:endParaRPr lang="en-US" altLang="zh-CN"/>
          </a:p>
          <a:p>
            <a:pPr eaLnBrk="1" hangingPunct="1"/>
            <a:endParaRPr lang="en-US" altLang="zh-CN"/>
          </a:p>
          <a:p>
            <a:pPr eaLnBrk="1" hangingPunct="1"/>
            <a:endParaRPr lang="en-US" altLang="zh-CN"/>
          </a:p>
          <a:p>
            <a:pPr eaLnBrk="1" hangingPunct="1"/>
            <a:r>
              <a:rPr lang="zh-CN" altLang="en-US"/>
              <a:t>死亡</a:t>
            </a:r>
          </a:p>
        </p:txBody>
      </p:sp>
      <p:cxnSp>
        <p:nvCxnSpPr>
          <p:cNvPr id="7" name="直接箭头连接符 6"/>
          <p:cNvCxnSpPr/>
          <p:nvPr/>
        </p:nvCxnSpPr>
        <p:spPr>
          <a:xfrm>
            <a:off x="666750" y="2305050"/>
            <a:ext cx="0"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66750" y="3116264"/>
            <a:ext cx="0" cy="515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05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3084910" y="-163513"/>
            <a:ext cx="2008584" cy="936626"/>
          </a:xfrm>
        </p:spPr>
        <p:txBody>
          <a:bodyPr/>
          <a:lstStyle/>
          <a:p>
            <a:pPr algn="ctr"/>
            <a:r>
              <a:rPr lang="zh-CN" altLang="en-US" sz="2800" smtClean="0"/>
              <a:t>粒子的属性</a:t>
            </a:r>
          </a:p>
        </p:txBody>
      </p:sp>
      <p:sp>
        <p:nvSpPr>
          <p:cNvPr id="3075" name="内容占位符 2"/>
          <p:cNvSpPr>
            <a:spLocks noGrp="1"/>
          </p:cNvSpPr>
          <p:nvPr>
            <p:ph idx="1"/>
          </p:nvPr>
        </p:nvSpPr>
        <p:spPr>
          <a:xfrm>
            <a:off x="145256" y="150813"/>
            <a:ext cx="7886700" cy="6062662"/>
          </a:xfrm>
        </p:spPr>
        <p:txBody>
          <a:bodyPr/>
          <a:lstStyle/>
          <a:p>
            <a:pPr marL="0" indent="0">
              <a:buFont typeface="Arial" charset="0"/>
              <a:buNone/>
            </a:pPr>
            <a:r>
              <a:rPr lang="en-US" altLang="zh-CN" sz="1800" smtClean="0"/>
              <a:t>typedef struct sCCParticle {</a:t>
            </a:r>
          </a:p>
          <a:p>
            <a:pPr marL="0" indent="0">
              <a:buFont typeface="Arial" charset="0"/>
              <a:buNone/>
            </a:pPr>
            <a:r>
              <a:rPr lang="en-US" altLang="zh-CN" sz="1800" smtClean="0"/>
              <a:t>    CCPoint     pos;               //</a:t>
            </a:r>
            <a:r>
              <a:rPr lang="zh-CN" altLang="en-US" sz="1800" smtClean="0"/>
              <a:t>位置属性</a:t>
            </a:r>
            <a:endParaRPr lang="en-US" altLang="zh-CN" sz="1800" smtClean="0"/>
          </a:p>
          <a:p>
            <a:pPr marL="0" indent="0">
              <a:buFont typeface="Arial" charset="0"/>
              <a:buNone/>
            </a:pPr>
            <a:r>
              <a:rPr lang="en-US" altLang="zh-CN" sz="1800" smtClean="0"/>
              <a:t>    CCPoint     startPos;       //</a:t>
            </a:r>
            <a:r>
              <a:rPr lang="zh-CN" altLang="en-US" sz="1800" smtClean="0"/>
              <a:t>开始位置</a:t>
            </a:r>
          </a:p>
          <a:p>
            <a:pPr marL="0" indent="0">
              <a:buFont typeface="Arial" charset="0"/>
              <a:buNone/>
            </a:pPr>
            <a:r>
              <a:rPr lang="en-US" altLang="zh-CN" sz="1800" smtClean="0"/>
              <a:t>    ccColor4F    color;          //</a:t>
            </a:r>
            <a:r>
              <a:rPr lang="zh-CN" altLang="en-US" sz="1800" smtClean="0"/>
              <a:t>颜色属性</a:t>
            </a:r>
            <a:endParaRPr lang="en-US" altLang="zh-CN" sz="1800" smtClean="0"/>
          </a:p>
          <a:p>
            <a:pPr marL="0" indent="0">
              <a:buFont typeface="Arial" charset="0"/>
              <a:buNone/>
            </a:pPr>
            <a:r>
              <a:rPr lang="en-US" altLang="zh-CN" sz="1800" smtClean="0"/>
              <a:t>    ccColor4F    deltaColor;//</a:t>
            </a:r>
            <a:r>
              <a:rPr lang="zh-CN" altLang="en-US" sz="1800" smtClean="0"/>
              <a:t>颜色变化范围值</a:t>
            </a:r>
            <a:endParaRPr lang="en-US" altLang="zh-CN" sz="1800" smtClean="0"/>
          </a:p>
          <a:p>
            <a:pPr marL="0" indent="0">
              <a:buFont typeface="Arial" charset="0"/>
              <a:buNone/>
            </a:pPr>
            <a:endParaRPr lang="zh-CN" altLang="en-US" sz="1800" smtClean="0"/>
          </a:p>
          <a:p>
            <a:pPr marL="0" indent="0">
              <a:buFont typeface="Arial" charset="0"/>
              <a:buNone/>
            </a:pPr>
            <a:r>
              <a:rPr lang="en-US" altLang="zh-CN" sz="1800" smtClean="0"/>
              <a:t>    float        size;                 //</a:t>
            </a:r>
            <a:r>
              <a:rPr lang="zh-CN" altLang="en-US" sz="1800" smtClean="0"/>
              <a:t>尺寸属性</a:t>
            </a:r>
            <a:endParaRPr lang="en-US" altLang="zh-CN" sz="1800" smtClean="0"/>
          </a:p>
          <a:p>
            <a:pPr marL="0" indent="0">
              <a:buFont typeface="Arial" charset="0"/>
              <a:buNone/>
            </a:pPr>
            <a:r>
              <a:rPr lang="en-US" altLang="zh-CN" sz="1800" smtClean="0"/>
              <a:t>    float        deltaSize;         //</a:t>
            </a:r>
            <a:r>
              <a:rPr lang="zh-CN" altLang="en-US" sz="1800" smtClean="0"/>
              <a:t>尺寸变化范围值</a:t>
            </a:r>
          </a:p>
          <a:p>
            <a:pPr marL="0" indent="0">
              <a:buFont typeface="Arial" charset="0"/>
              <a:buNone/>
            </a:pPr>
            <a:r>
              <a:rPr lang="en-US" altLang="zh-CN" sz="1800" smtClean="0"/>
              <a:t>    float        rotation;          //</a:t>
            </a:r>
            <a:r>
              <a:rPr lang="zh-CN" altLang="en-US" sz="1800" smtClean="0"/>
              <a:t>旋转属性</a:t>
            </a:r>
            <a:endParaRPr lang="en-US" altLang="zh-CN" sz="1800" smtClean="0"/>
          </a:p>
          <a:p>
            <a:pPr marL="0" indent="0">
              <a:buFont typeface="Arial" charset="0"/>
              <a:buNone/>
            </a:pPr>
            <a:r>
              <a:rPr lang="en-US" altLang="zh-CN" sz="1800" smtClean="0"/>
              <a:t>    float        deltaRotation;//</a:t>
            </a:r>
            <a:r>
              <a:rPr lang="zh-CN" altLang="en-US" sz="1800" smtClean="0"/>
              <a:t>旋转属性变化范围值</a:t>
            </a:r>
            <a:endParaRPr lang="en-US" altLang="zh-CN" sz="1800" smtClean="0"/>
          </a:p>
          <a:p>
            <a:pPr marL="0" indent="0">
              <a:buFont typeface="Arial" charset="0"/>
              <a:buNone/>
            </a:pPr>
            <a:endParaRPr lang="zh-CN" altLang="en-US" sz="1800" smtClean="0"/>
          </a:p>
          <a:p>
            <a:pPr marL="0" indent="0">
              <a:buFont typeface="Arial" charset="0"/>
              <a:buNone/>
            </a:pPr>
            <a:r>
              <a:rPr lang="en-US" altLang="zh-CN" sz="1800" smtClean="0"/>
              <a:t>    float        timeToLive;       //</a:t>
            </a:r>
            <a:r>
              <a:rPr lang="zh-CN" altLang="en-US" sz="1800" smtClean="0"/>
              <a:t>生存时间</a:t>
            </a:r>
            <a:endParaRPr lang="en-US" altLang="zh-CN" sz="1800" smtClean="0"/>
          </a:p>
          <a:p>
            <a:pPr marL="0" indent="0">
              <a:buFont typeface="Arial" charset="0"/>
              <a:buNone/>
            </a:pPr>
            <a:r>
              <a:rPr lang="en-US" altLang="zh-CN" sz="2400" smtClean="0"/>
              <a:t>  </a:t>
            </a:r>
            <a:r>
              <a:rPr lang="zh-CN" altLang="en-US" sz="2400" smtClean="0"/>
              <a:t> </a:t>
            </a:r>
            <a:r>
              <a:rPr lang="en-US" altLang="zh-CN" sz="2400" smtClean="0"/>
              <a:t> </a:t>
            </a:r>
            <a:r>
              <a:rPr lang="en-US" altLang="zh-CN" sz="1800" smtClean="0"/>
              <a:t>unsigned int    atlasIndex;     //</a:t>
            </a:r>
            <a:r>
              <a:rPr lang="zh-CN" altLang="en-US" sz="1800" smtClean="0"/>
              <a:t>纹理序号</a:t>
            </a:r>
            <a:endParaRPr lang="en-US" altLang="zh-CN" sz="1800" smtClean="0"/>
          </a:p>
          <a:p>
            <a:pPr marL="0" indent="0">
              <a:buFont typeface="Arial" charset="0"/>
              <a:buNone/>
            </a:pPr>
            <a:endParaRPr lang="zh-CN" altLang="en-US" sz="2400" smtClean="0"/>
          </a:p>
          <a:p>
            <a:pPr marL="0" indent="0">
              <a:buFont typeface="Arial" charset="0"/>
              <a:buNone/>
            </a:pPr>
            <a:endParaRPr lang="zh-CN" altLang="en-US" sz="2400" smtClean="0"/>
          </a:p>
        </p:txBody>
      </p:sp>
      <p:sp>
        <p:nvSpPr>
          <p:cNvPr id="3076" name="文本框 3"/>
          <p:cNvSpPr txBox="1">
            <a:spLocks noChangeArrowheads="1"/>
          </p:cNvSpPr>
          <p:nvPr/>
        </p:nvSpPr>
        <p:spPr bwMode="auto">
          <a:xfrm>
            <a:off x="5006579" y="504825"/>
            <a:ext cx="2569369"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endParaRPr lang="zh-CN" altLang="en-US"/>
          </a:p>
          <a:p>
            <a:pPr eaLnBrk="1" hangingPunct="1"/>
            <a:r>
              <a:rPr lang="en-US" altLang="zh-CN"/>
              <a:t>    //! </a:t>
            </a:r>
            <a:r>
              <a:rPr lang="zh-CN" altLang="en-US"/>
              <a:t>重力属性：方向、角加速度、线加速度</a:t>
            </a:r>
            <a:endParaRPr lang="en-US" altLang="zh-CN"/>
          </a:p>
          <a:p>
            <a:pPr eaLnBrk="1" hangingPunct="1"/>
            <a:r>
              <a:rPr lang="en-US" altLang="zh-CN"/>
              <a:t>    struct {                                           </a:t>
            </a:r>
          </a:p>
          <a:p>
            <a:pPr eaLnBrk="1" hangingPunct="1"/>
            <a:r>
              <a:rPr lang="en-US" altLang="zh-CN"/>
              <a:t>        CCPoint        dir;</a:t>
            </a:r>
          </a:p>
          <a:p>
            <a:pPr eaLnBrk="1" hangingPunct="1"/>
            <a:r>
              <a:rPr lang="en-US" altLang="zh-CN"/>
              <a:t>        float        radialAccel;</a:t>
            </a:r>
          </a:p>
          <a:p>
            <a:pPr eaLnBrk="1" hangingPunct="1"/>
            <a:r>
              <a:rPr lang="en-US" altLang="zh-CN"/>
              <a:t>        float        tangentialAccel;</a:t>
            </a:r>
          </a:p>
          <a:p>
            <a:pPr eaLnBrk="1" hangingPunct="1"/>
            <a:r>
              <a:rPr lang="en-US" altLang="zh-CN"/>
              <a:t>    } modeA;</a:t>
            </a:r>
          </a:p>
          <a:p>
            <a:pPr eaLnBrk="1" hangingPunct="1"/>
            <a:endParaRPr lang="zh-CN" altLang="en-US"/>
          </a:p>
          <a:p>
            <a:pPr eaLnBrk="1" hangingPunct="1"/>
            <a:r>
              <a:rPr lang="en-US" altLang="zh-CN"/>
              <a:t>    //! </a:t>
            </a:r>
            <a:r>
              <a:rPr lang="zh-CN" altLang="en-US"/>
              <a:t>半径属性：角度、加速度、线加速度</a:t>
            </a:r>
            <a:endParaRPr lang="en-US" altLang="zh-CN"/>
          </a:p>
          <a:p>
            <a:pPr eaLnBrk="1" hangingPunct="1"/>
            <a:r>
              <a:rPr lang="en-US" altLang="zh-CN"/>
              <a:t>    struct {</a:t>
            </a:r>
          </a:p>
          <a:p>
            <a:pPr eaLnBrk="1" hangingPunct="1"/>
            <a:r>
              <a:rPr lang="en-US" altLang="zh-CN"/>
              <a:t>        float        angle;</a:t>
            </a:r>
          </a:p>
          <a:p>
            <a:pPr eaLnBrk="1" hangingPunct="1"/>
            <a:r>
              <a:rPr lang="en-US" altLang="zh-CN"/>
              <a:t>        float        degreesPerSecond;</a:t>
            </a:r>
          </a:p>
          <a:p>
            <a:pPr eaLnBrk="1" hangingPunct="1"/>
            <a:r>
              <a:rPr lang="en-US" altLang="zh-CN"/>
              <a:t>        float        radius;</a:t>
            </a:r>
          </a:p>
          <a:p>
            <a:pPr eaLnBrk="1" hangingPunct="1"/>
            <a:r>
              <a:rPr lang="en-US" altLang="zh-CN"/>
              <a:t>        float        deltaRadius;</a:t>
            </a:r>
          </a:p>
          <a:p>
            <a:pPr eaLnBrk="1" hangingPunct="1"/>
            <a:r>
              <a:rPr lang="en-US" altLang="zh-CN"/>
              <a:t>    } modeB;</a:t>
            </a:r>
          </a:p>
          <a:p>
            <a:pPr eaLnBrk="1" hangingPunct="1"/>
            <a:endParaRPr lang="zh-CN" altLang="en-US"/>
          </a:p>
          <a:p>
            <a:pPr eaLnBrk="1" hangingPunct="1"/>
            <a:r>
              <a:rPr lang="en-US" altLang="zh-CN"/>
              <a:t>}tCCParticle;</a:t>
            </a:r>
            <a:endParaRPr lang="zh-CN" altLang="en-US"/>
          </a:p>
        </p:txBody>
      </p:sp>
    </p:spTree>
    <p:extLst>
      <p:ext uri="{BB962C8B-B14F-4D97-AF65-F5344CB8AC3E}">
        <p14:creationId xmlns:p14="http://schemas.microsoft.com/office/powerpoint/2010/main" val="414833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2868216" y="349251"/>
            <a:ext cx="1919808" cy="1325563"/>
          </a:xfrm>
        </p:spPr>
        <p:txBody>
          <a:bodyPr/>
          <a:lstStyle/>
          <a:p>
            <a:r>
              <a:rPr lang="zh-CN" altLang="en-US" sz="2800" dirty="0" smtClean="0"/>
              <a:t>发射模式</a:t>
            </a:r>
          </a:p>
        </p:txBody>
      </p:sp>
      <p:sp>
        <p:nvSpPr>
          <p:cNvPr id="4099" name="内容占位符 2"/>
          <p:cNvSpPr>
            <a:spLocks noGrp="1"/>
          </p:cNvSpPr>
          <p:nvPr>
            <p:ph idx="1"/>
          </p:nvPr>
        </p:nvSpPr>
        <p:spPr/>
        <p:txBody>
          <a:bodyPr>
            <a:normAutofit fontScale="92500"/>
          </a:bodyPr>
          <a:lstStyle/>
          <a:p>
            <a:pPr marL="0" indent="0">
              <a:buFont typeface="Arial" charset="0"/>
              <a:buNone/>
            </a:pPr>
            <a:endParaRPr lang="en-US" altLang="zh-CN" dirty="0" smtClean="0"/>
          </a:p>
          <a:p>
            <a:pPr marL="0" indent="0">
              <a:buFont typeface="Arial" charset="0"/>
              <a:buNone/>
            </a:pPr>
            <a:endParaRPr lang="en-US" altLang="zh-CN" dirty="0" smtClean="0"/>
          </a:p>
          <a:p>
            <a:pPr marL="0" indent="0">
              <a:buFont typeface="Arial" charset="0"/>
              <a:buNone/>
            </a:pPr>
            <a:r>
              <a:rPr lang="en-US" altLang="zh-CN" dirty="0" smtClean="0"/>
              <a:t>CC_PROPERTY(</a:t>
            </a:r>
            <a:r>
              <a:rPr lang="en-US" altLang="zh-CN" dirty="0" err="1" smtClean="0"/>
              <a:t>int</a:t>
            </a:r>
            <a:r>
              <a:rPr lang="en-US" altLang="zh-CN" dirty="0" smtClean="0"/>
              <a:t>, </a:t>
            </a:r>
            <a:r>
              <a:rPr lang="en-US" altLang="zh-CN" dirty="0" err="1" smtClean="0"/>
              <a:t>m_nEmitterMode</a:t>
            </a:r>
            <a:r>
              <a:rPr lang="en-US" altLang="zh-CN" dirty="0" smtClean="0"/>
              <a:t>, </a:t>
            </a:r>
            <a:r>
              <a:rPr lang="en-US" altLang="zh-CN" dirty="0" err="1" smtClean="0"/>
              <a:t>EmitterMode</a:t>
            </a:r>
            <a:r>
              <a:rPr lang="en-US" altLang="zh-CN" dirty="0" smtClean="0"/>
              <a:t>)</a:t>
            </a:r>
          </a:p>
          <a:p>
            <a:pPr marL="0" indent="0">
              <a:buFont typeface="Arial" charset="0"/>
              <a:buNone/>
            </a:pPr>
            <a:endParaRPr lang="en-US" altLang="zh-CN" dirty="0" smtClean="0"/>
          </a:p>
          <a:p>
            <a:pPr marL="0" indent="0">
              <a:buFont typeface="Arial" charset="0"/>
              <a:buNone/>
            </a:pPr>
            <a:r>
              <a:rPr lang="en-US" altLang="zh-CN" dirty="0" err="1" smtClean="0"/>
              <a:t>enum</a:t>
            </a:r>
            <a:r>
              <a:rPr lang="en-US" altLang="zh-CN" dirty="0" smtClean="0"/>
              <a:t> {</a:t>
            </a:r>
          </a:p>
          <a:p>
            <a:pPr marL="0" indent="0">
              <a:buFont typeface="Arial" charset="0"/>
              <a:buNone/>
            </a:pPr>
            <a:r>
              <a:rPr lang="en-US" altLang="zh-CN" dirty="0" smtClean="0"/>
              <a:t>      </a:t>
            </a:r>
            <a:r>
              <a:rPr lang="en-US" altLang="zh-CN" dirty="0" err="1" smtClean="0"/>
              <a:t>kCCParticleModeGravity</a:t>
            </a:r>
            <a:r>
              <a:rPr lang="en-US" altLang="zh-CN" dirty="0" smtClean="0"/>
              <a:t>,</a:t>
            </a:r>
            <a:endParaRPr lang="zh-CN" altLang="en-US" dirty="0" smtClean="0"/>
          </a:p>
          <a:p>
            <a:pPr marL="0" indent="0">
              <a:buFont typeface="Arial" charset="0"/>
              <a:buNone/>
            </a:pPr>
            <a:r>
              <a:rPr lang="en-US" altLang="zh-CN" dirty="0" smtClean="0"/>
              <a:t>      </a:t>
            </a:r>
            <a:r>
              <a:rPr lang="en-US" altLang="zh-CN" dirty="0" err="1" smtClean="0"/>
              <a:t>kCCParticleModeRadius</a:t>
            </a:r>
            <a:r>
              <a:rPr lang="en-US" altLang="zh-CN" dirty="0" smtClean="0"/>
              <a:t>,    </a:t>
            </a:r>
          </a:p>
          <a:p>
            <a:pPr marL="0" indent="0">
              <a:buFont typeface="Arial" charset="0"/>
              <a:buNone/>
            </a:pPr>
            <a:r>
              <a:rPr lang="en-US" altLang="zh-CN" dirty="0" smtClean="0"/>
              <a:t>};</a:t>
            </a:r>
            <a:endParaRPr lang="zh-CN" altLang="en-US" dirty="0" smtClean="0"/>
          </a:p>
        </p:txBody>
      </p:sp>
      <p:sp>
        <p:nvSpPr>
          <p:cNvPr id="4100" name="标题 1"/>
          <p:cNvSpPr txBox="1">
            <a:spLocks/>
          </p:cNvSpPr>
          <p:nvPr/>
        </p:nvSpPr>
        <p:spPr bwMode="auto">
          <a:xfrm>
            <a:off x="2094310" y="1498601"/>
            <a:ext cx="1294209"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lnSpc>
                <a:spcPct val="90000"/>
              </a:lnSpc>
            </a:pPr>
            <a:r>
              <a:rPr lang="zh-CN" altLang="en-US" sz="2800">
                <a:solidFill>
                  <a:srgbClr val="000000"/>
                </a:solidFill>
                <a:latin typeface="Calibri Light" pitchFamily="34" charset="0"/>
              </a:rPr>
              <a:t>重力模式</a:t>
            </a:r>
          </a:p>
        </p:txBody>
      </p:sp>
      <p:sp>
        <p:nvSpPr>
          <p:cNvPr id="4101" name="标题 1"/>
          <p:cNvSpPr txBox="1">
            <a:spLocks/>
          </p:cNvSpPr>
          <p:nvPr/>
        </p:nvSpPr>
        <p:spPr bwMode="auto">
          <a:xfrm>
            <a:off x="4289823" y="1498601"/>
            <a:ext cx="1293019"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lnSpc>
                <a:spcPct val="90000"/>
              </a:lnSpc>
            </a:pPr>
            <a:r>
              <a:rPr lang="zh-CN" altLang="en-US" sz="2800">
                <a:solidFill>
                  <a:srgbClr val="000000"/>
                </a:solidFill>
                <a:latin typeface="Calibri Light" pitchFamily="34" charset="0"/>
              </a:rPr>
              <a:t>半径模式</a:t>
            </a:r>
          </a:p>
        </p:txBody>
      </p:sp>
      <p:cxnSp>
        <p:nvCxnSpPr>
          <p:cNvPr id="9" name="直接箭头连接符 8"/>
          <p:cNvCxnSpPr/>
          <p:nvPr/>
        </p:nvCxnSpPr>
        <p:spPr>
          <a:xfrm flipH="1">
            <a:off x="2955132" y="1365251"/>
            <a:ext cx="560785" cy="46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515917" y="1365251"/>
            <a:ext cx="773906" cy="46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79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57175"/>
            <a:ext cx="2771775" cy="5919788"/>
          </a:xfrm>
        </p:spPr>
        <p:txBody>
          <a:bodyPr rtlCol="0">
            <a:normAutofit fontScale="55000" lnSpcReduction="20000"/>
          </a:bodyPr>
          <a:lstStyle/>
          <a:p>
            <a:pPr marL="0" indent="0" fontAlgn="auto">
              <a:spcAft>
                <a:spcPts val="0"/>
              </a:spcAft>
              <a:buFont typeface="Arial" panose="020B0604020202020204" pitchFamily="34" charset="0"/>
              <a:buNone/>
              <a:defRPr/>
            </a:pPr>
            <a:r>
              <a:rPr lang="en-US" altLang="zh-CN" dirty="0" smtClean="0"/>
              <a:t> //</a:t>
            </a:r>
            <a:r>
              <a:rPr lang="zh-CN" altLang="en-US" dirty="0" smtClean="0"/>
              <a:t>重力加速度模式</a:t>
            </a:r>
            <a:endParaRPr lang="en-US" altLang="zh-CN" dirty="0" smtClean="0"/>
          </a:p>
          <a:p>
            <a:pPr marL="0" indent="0" fontAlgn="auto">
              <a:spcAft>
                <a:spcPts val="0"/>
              </a:spcAft>
              <a:buFont typeface="Arial" panose="020B0604020202020204" pitchFamily="34" charset="0"/>
              <a:buNone/>
              <a:defRPr/>
            </a:pPr>
            <a:r>
              <a:rPr lang="en-US" altLang="zh-CN" b="1" dirty="0" err="1" smtClean="0"/>
              <a:t>struct</a:t>
            </a:r>
            <a:r>
              <a:rPr lang="en-US" altLang="zh-CN" dirty="0" smtClean="0"/>
              <a:t> {  </a:t>
            </a:r>
          </a:p>
          <a:p>
            <a:pPr marL="0" indent="0" fontAlgn="auto">
              <a:spcAft>
                <a:spcPts val="0"/>
              </a:spcAft>
              <a:buFont typeface="Arial" panose="020B0604020202020204" pitchFamily="34" charset="0"/>
              <a:buNone/>
              <a:defRPr/>
            </a:pPr>
            <a:r>
              <a:rPr lang="en-US" altLang="zh-CN" dirty="0" smtClean="0"/>
              <a:t>        //</a:t>
            </a:r>
            <a:r>
              <a:rPr lang="zh-CN" altLang="en-US" dirty="0" smtClean="0"/>
              <a:t>重力加速度  </a:t>
            </a:r>
          </a:p>
          <a:p>
            <a:pPr marL="0" indent="0" fontAlgn="auto">
              <a:spcAft>
                <a:spcPts val="0"/>
              </a:spcAft>
              <a:buFont typeface="Arial" panose="020B0604020202020204" pitchFamily="34" charset="0"/>
              <a:buNone/>
              <a:defRPr/>
            </a:pPr>
            <a:r>
              <a:rPr lang="zh-CN" altLang="en-US" dirty="0" smtClean="0"/>
              <a:t>        </a:t>
            </a:r>
            <a:r>
              <a:rPr lang="en-US" altLang="zh-CN" b="1" dirty="0" err="1" smtClean="0"/>
              <a:t>CCPoint</a:t>
            </a:r>
            <a:r>
              <a:rPr lang="en-US" altLang="zh-CN" dirty="0" smtClean="0"/>
              <a:t> gravity;  </a:t>
            </a:r>
          </a:p>
          <a:p>
            <a:pPr marL="0" indent="0" fontAlgn="auto">
              <a:spcAft>
                <a:spcPts val="0"/>
              </a:spcAft>
              <a:buFont typeface="Arial" panose="020B0604020202020204" pitchFamily="34" charset="0"/>
              <a:buNone/>
              <a:defRPr/>
            </a:pPr>
            <a:r>
              <a:rPr lang="en-US" altLang="zh-CN" dirty="0" smtClean="0"/>
              <a:t>        //</a:t>
            </a:r>
            <a:r>
              <a:rPr lang="zh-CN" altLang="en-US" dirty="0" smtClean="0"/>
              <a:t>速度值  </a:t>
            </a:r>
          </a:p>
          <a:p>
            <a:pPr marL="0" indent="0" fontAlgn="auto">
              <a:spcAft>
                <a:spcPts val="0"/>
              </a:spcAft>
              <a:buFont typeface="Arial" panose="020B0604020202020204" pitchFamily="34" charset="0"/>
              <a:buNone/>
              <a:defRPr/>
            </a:pPr>
            <a:r>
              <a:rPr lang="zh-CN" altLang="en-US" dirty="0" smtClean="0"/>
              <a:t>        </a:t>
            </a:r>
            <a:r>
              <a:rPr lang="en-US" altLang="zh-CN" b="1" dirty="0" smtClean="0"/>
              <a:t>float</a:t>
            </a:r>
            <a:r>
              <a:rPr lang="en-US" altLang="zh-CN" dirty="0" smtClean="0"/>
              <a:t> speed;  </a:t>
            </a:r>
          </a:p>
          <a:p>
            <a:pPr marL="0" indent="0" fontAlgn="auto">
              <a:spcAft>
                <a:spcPts val="0"/>
              </a:spcAft>
              <a:buFont typeface="Arial" panose="020B0604020202020204" pitchFamily="34" charset="0"/>
              <a:buNone/>
              <a:defRPr/>
            </a:pPr>
            <a:r>
              <a:rPr lang="en-US" altLang="zh-CN" dirty="0" smtClean="0"/>
              <a:t>        //</a:t>
            </a:r>
            <a:r>
              <a:rPr lang="zh-CN" altLang="en-US" dirty="0" smtClean="0"/>
              <a:t>速度值的变化量  </a:t>
            </a:r>
          </a:p>
          <a:p>
            <a:pPr marL="0" indent="0" fontAlgn="auto">
              <a:spcAft>
                <a:spcPts val="0"/>
              </a:spcAft>
              <a:buFont typeface="Arial" panose="020B0604020202020204" pitchFamily="34" charset="0"/>
              <a:buNone/>
              <a:defRPr/>
            </a:pPr>
            <a:r>
              <a:rPr lang="zh-CN" altLang="en-US" dirty="0" smtClean="0"/>
              <a:t>        </a:t>
            </a:r>
            <a:r>
              <a:rPr lang="en-US" altLang="zh-CN" b="1" dirty="0" smtClean="0"/>
              <a:t>float</a:t>
            </a:r>
            <a:r>
              <a:rPr lang="en-US" altLang="zh-CN" dirty="0" smtClean="0"/>
              <a:t> </a:t>
            </a:r>
            <a:r>
              <a:rPr lang="en-US" altLang="zh-CN" dirty="0" err="1" smtClean="0"/>
              <a:t>speedVar</a:t>
            </a:r>
            <a:r>
              <a:rPr lang="en-US" altLang="zh-CN" dirty="0" smtClean="0"/>
              <a:t>;  </a:t>
            </a:r>
          </a:p>
          <a:p>
            <a:pPr marL="0" indent="0" fontAlgn="auto">
              <a:spcAft>
                <a:spcPts val="0"/>
              </a:spcAft>
              <a:buFont typeface="Arial" panose="020B0604020202020204" pitchFamily="34" charset="0"/>
              <a:buNone/>
              <a:defRPr/>
            </a:pPr>
            <a:r>
              <a:rPr lang="en-US" altLang="zh-CN" dirty="0" smtClean="0"/>
              <a:t>        //</a:t>
            </a:r>
            <a:r>
              <a:rPr lang="zh-CN" altLang="en-US" dirty="0" smtClean="0"/>
              <a:t>切线加速值  </a:t>
            </a:r>
          </a:p>
          <a:p>
            <a:pPr marL="0" indent="0" fontAlgn="auto">
              <a:spcAft>
                <a:spcPts val="0"/>
              </a:spcAft>
              <a:buFont typeface="Arial" panose="020B0604020202020204" pitchFamily="34" charset="0"/>
              <a:buNone/>
              <a:defRPr/>
            </a:pPr>
            <a:r>
              <a:rPr lang="zh-CN" altLang="en-US" dirty="0" smtClean="0"/>
              <a:t>        </a:t>
            </a:r>
            <a:r>
              <a:rPr lang="en-US" altLang="zh-CN" b="1" dirty="0" smtClean="0"/>
              <a:t>float</a:t>
            </a:r>
            <a:r>
              <a:rPr lang="en-US" altLang="zh-CN" dirty="0" smtClean="0"/>
              <a:t> </a:t>
            </a:r>
            <a:r>
              <a:rPr lang="en-US" altLang="zh-CN" dirty="0" err="1" smtClean="0"/>
              <a:t>tangentialAccel</a:t>
            </a:r>
            <a:r>
              <a:rPr lang="en-US" altLang="zh-CN" dirty="0" smtClean="0"/>
              <a:t>;  </a:t>
            </a:r>
          </a:p>
          <a:p>
            <a:pPr marL="0" indent="0" fontAlgn="auto">
              <a:spcAft>
                <a:spcPts val="0"/>
              </a:spcAft>
              <a:buFont typeface="Arial" panose="020B0604020202020204" pitchFamily="34" charset="0"/>
              <a:buNone/>
              <a:defRPr/>
            </a:pPr>
            <a:r>
              <a:rPr lang="en-US" altLang="zh-CN" dirty="0" smtClean="0"/>
              <a:t>        //</a:t>
            </a:r>
            <a:r>
              <a:rPr lang="zh-CN" altLang="en-US" dirty="0" smtClean="0"/>
              <a:t>切线加速值变化量  </a:t>
            </a:r>
          </a:p>
          <a:p>
            <a:pPr marL="0" indent="0" fontAlgn="auto">
              <a:spcAft>
                <a:spcPts val="0"/>
              </a:spcAft>
              <a:buFont typeface="Arial" panose="020B0604020202020204" pitchFamily="34" charset="0"/>
              <a:buNone/>
              <a:defRPr/>
            </a:pPr>
            <a:r>
              <a:rPr lang="zh-CN" altLang="en-US" dirty="0" smtClean="0"/>
              <a:t>        </a:t>
            </a:r>
            <a:r>
              <a:rPr lang="en-US" altLang="zh-CN" b="1" dirty="0" smtClean="0"/>
              <a:t>float</a:t>
            </a:r>
            <a:r>
              <a:rPr lang="en-US" altLang="zh-CN" dirty="0" smtClean="0"/>
              <a:t> </a:t>
            </a:r>
            <a:r>
              <a:rPr lang="en-US" altLang="zh-CN" dirty="0" err="1" smtClean="0"/>
              <a:t>tangentialAccelVar</a:t>
            </a:r>
            <a:r>
              <a:rPr lang="en-US" altLang="zh-CN" dirty="0" smtClean="0"/>
              <a:t>;  </a:t>
            </a:r>
          </a:p>
          <a:p>
            <a:pPr marL="0" indent="0" fontAlgn="auto">
              <a:spcAft>
                <a:spcPts val="0"/>
              </a:spcAft>
              <a:buFont typeface="Arial" panose="020B0604020202020204" pitchFamily="34" charset="0"/>
              <a:buNone/>
              <a:defRPr/>
            </a:pPr>
            <a:r>
              <a:rPr lang="en-US" altLang="zh-CN" dirty="0" smtClean="0"/>
              <a:t>        //</a:t>
            </a:r>
            <a:r>
              <a:rPr lang="zh-CN" altLang="en-US" dirty="0" smtClean="0"/>
              <a:t>旋转加速值  </a:t>
            </a:r>
          </a:p>
          <a:p>
            <a:pPr marL="0" indent="0" fontAlgn="auto">
              <a:spcAft>
                <a:spcPts val="0"/>
              </a:spcAft>
              <a:buFont typeface="Arial" panose="020B0604020202020204" pitchFamily="34" charset="0"/>
              <a:buNone/>
              <a:defRPr/>
            </a:pPr>
            <a:r>
              <a:rPr lang="zh-CN" altLang="en-US" dirty="0" smtClean="0"/>
              <a:t>        </a:t>
            </a:r>
            <a:r>
              <a:rPr lang="en-US" altLang="zh-CN" b="1" dirty="0" smtClean="0"/>
              <a:t>float</a:t>
            </a:r>
            <a:r>
              <a:rPr lang="en-US" altLang="zh-CN" dirty="0" smtClean="0"/>
              <a:t> </a:t>
            </a:r>
            <a:r>
              <a:rPr lang="en-US" altLang="zh-CN" dirty="0" err="1" smtClean="0"/>
              <a:t>radialAccel</a:t>
            </a:r>
            <a:r>
              <a:rPr lang="en-US" altLang="zh-CN" dirty="0" smtClean="0"/>
              <a:t>;  </a:t>
            </a:r>
          </a:p>
          <a:p>
            <a:pPr marL="0" indent="0" fontAlgn="auto">
              <a:spcAft>
                <a:spcPts val="0"/>
              </a:spcAft>
              <a:buFont typeface="Arial" panose="020B0604020202020204" pitchFamily="34" charset="0"/>
              <a:buNone/>
              <a:defRPr/>
            </a:pPr>
            <a:r>
              <a:rPr lang="en-US" altLang="zh-CN" dirty="0" smtClean="0"/>
              <a:t>        //</a:t>
            </a:r>
            <a:r>
              <a:rPr lang="zh-CN" altLang="en-US" dirty="0" smtClean="0"/>
              <a:t>旋转加速值变化量  </a:t>
            </a:r>
          </a:p>
          <a:p>
            <a:pPr marL="0" indent="0" fontAlgn="auto">
              <a:spcAft>
                <a:spcPts val="0"/>
              </a:spcAft>
              <a:buFont typeface="Arial" panose="020B0604020202020204" pitchFamily="34" charset="0"/>
              <a:buNone/>
              <a:defRPr/>
            </a:pPr>
            <a:r>
              <a:rPr lang="zh-CN" altLang="en-US" dirty="0" smtClean="0"/>
              <a:t>        </a:t>
            </a:r>
            <a:r>
              <a:rPr lang="en-US" altLang="zh-CN" b="1" dirty="0" smtClean="0"/>
              <a:t>float</a:t>
            </a:r>
            <a:r>
              <a:rPr lang="en-US" altLang="zh-CN" dirty="0" smtClean="0"/>
              <a:t> </a:t>
            </a:r>
            <a:r>
              <a:rPr lang="en-US" altLang="zh-CN" dirty="0" err="1" smtClean="0"/>
              <a:t>radialAccelVar</a:t>
            </a:r>
            <a:r>
              <a:rPr lang="en-US" altLang="zh-CN" dirty="0" smtClean="0"/>
              <a:t>;  </a:t>
            </a:r>
          </a:p>
          <a:p>
            <a:pPr marL="0" indent="0" fontAlgn="auto">
              <a:spcAft>
                <a:spcPts val="0"/>
              </a:spcAft>
              <a:buFont typeface="Arial" panose="020B0604020202020204" pitchFamily="34" charset="0"/>
              <a:buNone/>
              <a:defRPr/>
            </a:pPr>
            <a:r>
              <a:rPr lang="en-US" altLang="zh-CN" dirty="0" smtClean="0"/>
              <a:t>    } </a:t>
            </a:r>
            <a:r>
              <a:rPr lang="en-US" altLang="zh-CN" dirty="0" err="1" smtClean="0"/>
              <a:t>modeA</a:t>
            </a:r>
            <a:r>
              <a:rPr lang="en-US" altLang="zh-CN" dirty="0" smtClean="0"/>
              <a:t>;  </a:t>
            </a:r>
          </a:p>
          <a:p>
            <a:pPr marL="0" indent="0" fontAlgn="auto">
              <a:spcAft>
                <a:spcPts val="0"/>
              </a:spcAft>
              <a:buFont typeface="Arial" panose="020B0604020202020204" pitchFamily="34" charset="0"/>
              <a:buNone/>
              <a:defRPr/>
            </a:pPr>
            <a:endParaRPr lang="zh-CN" altLang="en-US" dirty="0" smtClean="0"/>
          </a:p>
        </p:txBody>
      </p:sp>
      <p:sp>
        <p:nvSpPr>
          <p:cNvPr id="4" name="内容占位符 2"/>
          <p:cNvSpPr txBox="1">
            <a:spLocks/>
          </p:cNvSpPr>
          <p:nvPr/>
        </p:nvSpPr>
        <p:spPr>
          <a:xfrm>
            <a:off x="3999310" y="257175"/>
            <a:ext cx="2771775" cy="591978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altLang="zh-CN" dirty="0" smtClean="0">
                <a:solidFill>
                  <a:prstClr val="black"/>
                </a:solidFill>
              </a:rPr>
              <a:t>//</a:t>
            </a:r>
            <a:r>
              <a:rPr lang="zh-CN" altLang="en-US" dirty="0" smtClean="0">
                <a:solidFill>
                  <a:prstClr val="black"/>
                </a:solidFill>
              </a:rPr>
              <a:t>环型移动模式  </a:t>
            </a:r>
          </a:p>
          <a:p>
            <a:pPr marL="0" indent="0" fontAlgn="auto">
              <a:spcAft>
                <a:spcPts val="0"/>
              </a:spcAft>
              <a:buFont typeface="Arial" panose="020B0604020202020204" pitchFamily="34" charset="0"/>
              <a:buNone/>
              <a:defRPr/>
            </a:pPr>
            <a:r>
              <a:rPr lang="zh-CN" altLang="en-US" dirty="0" smtClean="0">
                <a:solidFill>
                  <a:prstClr val="black"/>
                </a:solidFill>
              </a:rPr>
              <a:t>    </a:t>
            </a:r>
            <a:r>
              <a:rPr lang="en-US" altLang="zh-CN" b="1" dirty="0" err="1" smtClean="0">
                <a:solidFill>
                  <a:prstClr val="black"/>
                </a:solidFill>
              </a:rPr>
              <a:t>struct</a:t>
            </a:r>
            <a:r>
              <a:rPr lang="en-US" altLang="zh-CN" dirty="0" smtClean="0">
                <a:solidFill>
                  <a:prstClr val="black"/>
                </a:solidFill>
              </a:rPr>
              <a:t> {  </a:t>
            </a:r>
          </a:p>
          <a:p>
            <a:pPr marL="0" indent="0" fontAlgn="auto">
              <a:spcAft>
                <a:spcPts val="0"/>
              </a:spcAft>
              <a:buFont typeface="Arial" panose="020B0604020202020204" pitchFamily="34" charset="0"/>
              <a:buNone/>
              <a:defRPr/>
            </a:pPr>
            <a:r>
              <a:rPr lang="en-US" altLang="zh-CN" dirty="0" smtClean="0">
                <a:solidFill>
                  <a:prstClr val="black"/>
                </a:solidFill>
              </a:rPr>
              <a:t>        //</a:t>
            </a:r>
            <a:r>
              <a:rPr lang="zh-CN" altLang="en-US" dirty="0" smtClean="0">
                <a:solidFill>
                  <a:prstClr val="black"/>
                </a:solidFill>
              </a:rPr>
              <a:t>起始角度值  </a:t>
            </a:r>
          </a:p>
          <a:p>
            <a:pPr marL="0" indent="0" fontAlgn="auto">
              <a:spcAft>
                <a:spcPts val="0"/>
              </a:spcAft>
              <a:buFont typeface="Arial" panose="020B0604020202020204" pitchFamily="34" charset="0"/>
              <a:buNone/>
              <a:defRPr/>
            </a:pPr>
            <a:r>
              <a:rPr lang="zh-CN" altLang="en-US" dirty="0" smtClean="0">
                <a:solidFill>
                  <a:prstClr val="black"/>
                </a:solidFill>
              </a:rPr>
              <a:t>        </a:t>
            </a:r>
            <a:r>
              <a:rPr lang="en-US" altLang="zh-CN" b="1" dirty="0" smtClean="0">
                <a:solidFill>
                  <a:prstClr val="black"/>
                </a:solidFill>
              </a:rPr>
              <a:t>float</a:t>
            </a:r>
            <a:r>
              <a:rPr lang="en-US" altLang="zh-CN" dirty="0" smtClean="0">
                <a:solidFill>
                  <a:prstClr val="black"/>
                </a:solidFill>
              </a:rPr>
              <a:t> </a:t>
            </a:r>
            <a:r>
              <a:rPr lang="en-US" altLang="zh-CN" dirty="0" err="1" smtClean="0">
                <a:solidFill>
                  <a:prstClr val="black"/>
                </a:solidFill>
              </a:rPr>
              <a:t>startRadius</a:t>
            </a:r>
            <a:r>
              <a:rPr lang="en-US" altLang="zh-CN" dirty="0" smtClean="0">
                <a:solidFill>
                  <a:prstClr val="black"/>
                </a:solidFill>
              </a:rPr>
              <a:t>;  </a:t>
            </a:r>
          </a:p>
          <a:p>
            <a:pPr marL="0" indent="0" fontAlgn="auto">
              <a:spcAft>
                <a:spcPts val="0"/>
              </a:spcAft>
              <a:buFont typeface="Arial" panose="020B0604020202020204" pitchFamily="34" charset="0"/>
              <a:buNone/>
              <a:defRPr/>
            </a:pPr>
            <a:r>
              <a:rPr lang="en-US" altLang="zh-CN" dirty="0" smtClean="0">
                <a:solidFill>
                  <a:prstClr val="black"/>
                </a:solidFill>
              </a:rPr>
              <a:t>        //</a:t>
            </a:r>
            <a:r>
              <a:rPr lang="zh-CN" altLang="en-US" dirty="0" smtClean="0">
                <a:solidFill>
                  <a:prstClr val="black"/>
                </a:solidFill>
              </a:rPr>
              <a:t>起始角度值变化量  </a:t>
            </a:r>
          </a:p>
          <a:p>
            <a:pPr marL="0" indent="0" fontAlgn="auto">
              <a:spcAft>
                <a:spcPts val="0"/>
              </a:spcAft>
              <a:buFont typeface="Arial" panose="020B0604020202020204" pitchFamily="34" charset="0"/>
              <a:buNone/>
              <a:defRPr/>
            </a:pPr>
            <a:r>
              <a:rPr lang="zh-CN" altLang="en-US" dirty="0" smtClean="0">
                <a:solidFill>
                  <a:prstClr val="black"/>
                </a:solidFill>
              </a:rPr>
              <a:t>        </a:t>
            </a:r>
            <a:r>
              <a:rPr lang="en-US" altLang="zh-CN" b="1" dirty="0" smtClean="0">
                <a:solidFill>
                  <a:prstClr val="black"/>
                </a:solidFill>
              </a:rPr>
              <a:t>float</a:t>
            </a:r>
            <a:r>
              <a:rPr lang="en-US" altLang="zh-CN" dirty="0" smtClean="0">
                <a:solidFill>
                  <a:prstClr val="black"/>
                </a:solidFill>
              </a:rPr>
              <a:t> </a:t>
            </a:r>
            <a:r>
              <a:rPr lang="en-US" altLang="zh-CN" dirty="0" err="1" smtClean="0">
                <a:solidFill>
                  <a:prstClr val="black"/>
                </a:solidFill>
              </a:rPr>
              <a:t>startRadiusVar</a:t>
            </a:r>
            <a:r>
              <a:rPr lang="en-US" altLang="zh-CN" dirty="0" smtClean="0">
                <a:solidFill>
                  <a:prstClr val="black"/>
                </a:solidFill>
              </a:rPr>
              <a:t>;  </a:t>
            </a:r>
          </a:p>
          <a:p>
            <a:pPr marL="0" indent="0" fontAlgn="auto">
              <a:spcAft>
                <a:spcPts val="0"/>
              </a:spcAft>
              <a:buFont typeface="Arial" panose="020B0604020202020204" pitchFamily="34" charset="0"/>
              <a:buNone/>
              <a:defRPr/>
            </a:pPr>
            <a:r>
              <a:rPr lang="en-US" altLang="zh-CN" dirty="0" smtClean="0">
                <a:solidFill>
                  <a:prstClr val="black"/>
                </a:solidFill>
              </a:rPr>
              <a:t>        //</a:t>
            </a:r>
            <a:r>
              <a:rPr lang="zh-CN" altLang="en-US" dirty="0" smtClean="0">
                <a:solidFill>
                  <a:prstClr val="black"/>
                </a:solidFill>
              </a:rPr>
              <a:t>结束角度值  </a:t>
            </a:r>
          </a:p>
          <a:p>
            <a:pPr marL="0" indent="0" fontAlgn="auto">
              <a:spcAft>
                <a:spcPts val="0"/>
              </a:spcAft>
              <a:buFont typeface="Arial" panose="020B0604020202020204" pitchFamily="34" charset="0"/>
              <a:buNone/>
              <a:defRPr/>
            </a:pPr>
            <a:r>
              <a:rPr lang="zh-CN" altLang="en-US" dirty="0" smtClean="0">
                <a:solidFill>
                  <a:prstClr val="black"/>
                </a:solidFill>
              </a:rPr>
              <a:t>        </a:t>
            </a:r>
            <a:r>
              <a:rPr lang="en-US" altLang="zh-CN" b="1" dirty="0" smtClean="0">
                <a:solidFill>
                  <a:prstClr val="black"/>
                </a:solidFill>
              </a:rPr>
              <a:t>float</a:t>
            </a:r>
            <a:r>
              <a:rPr lang="en-US" altLang="zh-CN" dirty="0" smtClean="0">
                <a:solidFill>
                  <a:prstClr val="black"/>
                </a:solidFill>
              </a:rPr>
              <a:t> </a:t>
            </a:r>
            <a:r>
              <a:rPr lang="en-US" altLang="zh-CN" dirty="0" err="1" smtClean="0">
                <a:solidFill>
                  <a:prstClr val="black"/>
                </a:solidFill>
              </a:rPr>
              <a:t>endRadius</a:t>
            </a:r>
            <a:r>
              <a:rPr lang="en-US" altLang="zh-CN" dirty="0" smtClean="0">
                <a:solidFill>
                  <a:prstClr val="black"/>
                </a:solidFill>
              </a:rPr>
              <a:t>;  </a:t>
            </a:r>
          </a:p>
          <a:p>
            <a:pPr marL="0" indent="0" fontAlgn="auto">
              <a:spcAft>
                <a:spcPts val="0"/>
              </a:spcAft>
              <a:buFont typeface="Arial" panose="020B0604020202020204" pitchFamily="34" charset="0"/>
              <a:buNone/>
              <a:defRPr/>
            </a:pPr>
            <a:r>
              <a:rPr lang="en-US" altLang="zh-CN" dirty="0" smtClean="0">
                <a:solidFill>
                  <a:prstClr val="black"/>
                </a:solidFill>
              </a:rPr>
              <a:t>        //</a:t>
            </a:r>
            <a:r>
              <a:rPr lang="zh-CN" altLang="en-US" dirty="0" smtClean="0">
                <a:solidFill>
                  <a:prstClr val="black"/>
                </a:solidFill>
              </a:rPr>
              <a:t>结束角度值变化量  </a:t>
            </a:r>
          </a:p>
          <a:p>
            <a:pPr marL="0" indent="0" fontAlgn="auto">
              <a:spcAft>
                <a:spcPts val="0"/>
              </a:spcAft>
              <a:buFont typeface="Arial" panose="020B0604020202020204" pitchFamily="34" charset="0"/>
              <a:buNone/>
              <a:defRPr/>
            </a:pPr>
            <a:r>
              <a:rPr lang="zh-CN" altLang="en-US" dirty="0" smtClean="0">
                <a:solidFill>
                  <a:prstClr val="black"/>
                </a:solidFill>
              </a:rPr>
              <a:t>        </a:t>
            </a:r>
            <a:r>
              <a:rPr lang="en-US" altLang="zh-CN" b="1" dirty="0" smtClean="0">
                <a:solidFill>
                  <a:prstClr val="black"/>
                </a:solidFill>
              </a:rPr>
              <a:t>float</a:t>
            </a:r>
            <a:r>
              <a:rPr lang="en-US" altLang="zh-CN" dirty="0" smtClean="0">
                <a:solidFill>
                  <a:prstClr val="black"/>
                </a:solidFill>
              </a:rPr>
              <a:t> </a:t>
            </a:r>
            <a:r>
              <a:rPr lang="en-US" altLang="zh-CN" dirty="0" err="1" smtClean="0">
                <a:solidFill>
                  <a:prstClr val="black"/>
                </a:solidFill>
              </a:rPr>
              <a:t>endRadiusVar</a:t>
            </a:r>
            <a:r>
              <a:rPr lang="en-US" altLang="zh-CN" dirty="0" smtClean="0">
                <a:solidFill>
                  <a:prstClr val="black"/>
                </a:solidFill>
              </a:rPr>
              <a:t>;              </a:t>
            </a:r>
          </a:p>
          <a:p>
            <a:pPr marL="0" indent="0" fontAlgn="auto">
              <a:spcAft>
                <a:spcPts val="0"/>
              </a:spcAft>
              <a:buFont typeface="Arial" panose="020B0604020202020204" pitchFamily="34" charset="0"/>
              <a:buNone/>
              <a:defRPr/>
            </a:pPr>
            <a:r>
              <a:rPr lang="en-US" altLang="zh-CN" dirty="0" smtClean="0">
                <a:solidFill>
                  <a:prstClr val="black"/>
                </a:solidFill>
              </a:rPr>
              <a:t>        //</a:t>
            </a:r>
            <a:r>
              <a:rPr lang="zh-CN" altLang="en-US" dirty="0" smtClean="0">
                <a:solidFill>
                  <a:prstClr val="black"/>
                </a:solidFill>
              </a:rPr>
              <a:t>每秒旋转角度值  </a:t>
            </a:r>
          </a:p>
          <a:p>
            <a:pPr marL="0" indent="0" fontAlgn="auto">
              <a:spcAft>
                <a:spcPts val="0"/>
              </a:spcAft>
              <a:buFont typeface="Arial" panose="020B0604020202020204" pitchFamily="34" charset="0"/>
              <a:buNone/>
              <a:defRPr/>
            </a:pPr>
            <a:r>
              <a:rPr lang="zh-CN" altLang="en-US" dirty="0" smtClean="0">
                <a:solidFill>
                  <a:prstClr val="black"/>
                </a:solidFill>
              </a:rPr>
              <a:t>        </a:t>
            </a:r>
            <a:r>
              <a:rPr lang="en-US" altLang="zh-CN" b="1" dirty="0" smtClean="0">
                <a:solidFill>
                  <a:prstClr val="black"/>
                </a:solidFill>
              </a:rPr>
              <a:t>float</a:t>
            </a:r>
            <a:r>
              <a:rPr lang="en-US" altLang="zh-CN" dirty="0" smtClean="0">
                <a:solidFill>
                  <a:prstClr val="black"/>
                </a:solidFill>
              </a:rPr>
              <a:t> </a:t>
            </a:r>
            <a:r>
              <a:rPr lang="en-US" altLang="zh-CN" dirty="0" err="1" smtClean="0">
                <a:solidFill>
                  <a:prstClr val="black"/>
                </a:solidFill>
              </a:rPr>
              <a:t>rotatePerSecond</a:t>
            </a:r>
            <a:r>
              <a:rPr lang="en-US" altLang="zh-CN" dirty="0" smtClean="0">
                <a:solidFill>
                  <a:prstClr val="black"/>
                </a:solidFill>
              </a:rPr>
              <a:t>;  </a:t>
            </a:r>
          </a:p>
          <a:p>
            <a:pPr marL="0" indent="0" fontAlgn="auto">
              <a:spcAft>
                <a:spcPts val="0"/>
              </a:spcAft>
              <a:buFont typeface="Arial" panose="020B0604020202020204" pitchFamily="34" charset="0"/>
              <a:buNone/>
              <a:defRPr/>
            </a:pPr>
            <a:r>
              <a:rPr lang="en-US" altLang="zh-CN" dirty="0" smtClean="0">
                <a:solidFill>
                  <a:prstClr val="black"/>
                </a:solidFill>
              </a:rPr>
              <a:t>        //</a:t>
            </a:r>
            <a:r>
              <a:rPr lang="zh-CN" altLang="en-US" dirty="0" smtClean="0">
                <a:solidFill>
                  <a:prstClr val="black"/>
                </a:solidFill>
              </a:rPr>
              <a:t>每秒旋转角度值变化量  </a:t>
            </a:r>
          </a:p>
          <a:p>
            <a:pPr marL="0" indent="0" fontAlgn="auto">
              <a:spcAft>
                <a:spcPts val="0"/>
              </a:spcAft>
              <a:buFont typeface="Arial" panose="020B0604020202020204" pitchFamily="34" charset="0"/>
              <a:buNone/>
              <a:defRPr/>
            </a:pPr>
            <a:r>
              <a:rPr lang="zh-CN" altLang="en-US" dirty="0" smtClean="0">
                <a:solidFill>
                  <a:prstClr val="black"/>
                </a:solidFill>
              </a:rPr>
              <a:t>        </a:t>
            </a:r>
            <a:r>
              <a:rPr lang="en-US" altLang="zh-CN" b="1" dirty="0" smtClean="0">
                <a:solidFill>
                  <a:prstClr val="black"/>
                </a:solidFill>
              </a:rPr>
              <a:t>float</a:t>
            </a:r>
            <a:r>
              <a:rPr lang="en-US" altLang="zh-CN" dirty="0" smtClean="0">
                <a:solidFill>
                  <a:prstClr val="black"/>
                </a:solidFill>
              </a:rPr>
              <a:t> </a:t>
            </a:r>
            <a:r>
              <a:rPr lang="en-US" altLang="zh-CN" dirty="0" err="1" smtClean="0">
                <a:solidFill>
                  <a:prstClr val="black"/>
                </a:solidFill>
              </a:rPr>
              <a:t>rotatePerSecondVar</a:t>
            </a:r>
            <a:r>
              <a:rPr lang="en-US" altLang="zh-CN" dirty="0" smtClean="0">
                <a:solidFill>
                  <a:prstClr val="black"/>
                </a:solidFill>
              </a:rPr>
              <a:t>;  </a:t>
            </a:r>
          </a:p>
          <a:p>
            <a:pPr marL="0" indent="0" fontAlgn="auto">
              <a:spcAft>
                <a:spcPts val="0"/>
              </a:spcAft>
              <a:buFont typeface="Arial" panose="020B0604020202020204" pitchFamily="34" charset="0"/>
              <a:buNone/>
              <a:defRPr/>
            </a:pPr>
            <a:r>
              <a:rPr lang="en-US" altLang="zh-CN" dirty="0" smtClean="0">
                <a:solidFill>
                  <a:prstClr val="black"/>
                </a:solidFill>
              </a:rPr>
              <a:t>    } </a:t>
            </a:r>
            <a:r>
              <a:rPr lang="en-US" altLang="zh-CN" dirty="0" err="1" smtClean="0">
                <a:solidFill>
                  <a:prstClr val="black"/>
                </a:solidFill>
              </a:rPr>
              <a:t>modeB</a:t>
            </a:r>
            <a:r>
              <a:rPr lang="en-US" altLang="zh-CN" dirty="0" smtClean="0">
                <a:solidFill>
                  <a:prstClr val="black"/>
                </a:solidFill>
              </a:rPr>
              <a:t>;  </a:t>
            </a:r>
          </a:p>
          <a:p>
            <a:pPr marL="0" indent="0" fontAlgn="auto">
              <a:spcAft>
                <a:spcPts val="0"/>
              </a:spcAft>
              <a:buFont typeface="Arial" panose="020B0604020202020204" pitchFamily="34" charset="0"/>
              <a:buNone/>
              <a:defRPr/>
            </a:pPr>
            <a:endParaRPr lang="zh-CN" altLang="en-US" dirty="0" smtClean="0">
              <a:solidFill>
                <a:prstClr val="black"/>
              </a:solidFill>
            </a:endParaRPr>
          </a:p>
        </p:txBody>
      </p:sp>
    </p:spTree>
    <p:extLst>
      <p:ext uri="{BB962C8B-B14F-4D97-AF65-F5344CB8AC3E}">
        <p14:creationId xmlns:p14="http://schemas.microsoft.com/office/powerpoint/2010/main" val="90785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fontAlgn="auto">
              <a:spcAft>
                <a:spcPts val="0"/>
              </a:spcAft>
              <a:defRPr/>
            </a:pPr>
            <a:r>
              <a:rPr lang="zh-CN" altLang="en-US" sz="2800" b="1" dirty="0" smtClean="0">
                <a:solidFill>
                  <a:schemeClr val="accent1">
                    <a:lumMod val="75000"/>
                  </a:schemeClr>
                </a:solidFill>
              </a:rPr>
              <a:t>粒子发射位置</a:t>
            </a:r>
          </a:p>
        </p:txBody>
      </p:sp>
      <p:sp>
        <p:nvSpPr>
          <p:cNvPr id="3" name="内容占位符 2"/>
          <p:cNvSpPr>
            <a:spLocks noGrp="1"/>
          </p:cNvSpPr>
          <p:nvPr>
            <p:ph idx="1"/>
          </p:nvPr>
        </p:nvSpPr>
        <p:spPr/>
        <p:txBody>
          <a:bodyPr rtlCol="0">
            <a:normAutofit fontScale="77500" lnSpcReduction="20000"/>
          </a:bodyPr>
          <a:lstStyle/>
          <a:p>
            <a:pPr marL="0" indent="0" fontAlgn="auto">
              <a:spcAft>
                <a:spcPts val="0"/>
              </a:spcAft>
              <a:buFont typeface="Arial" panose="020B0604020202020204" pitchFamily="34" charset="0"/>
              <a:buNone/>
              <a:defRPr/>
            </a:pPr>
            <a:r>
              <a:rPr lang="zh-CN" altLang="en-US" dirty="0" smtClean="0">
                <a:solidFill>
                  <a:schemeClr val="accent1">
                    <a:lumMod val="75000"/>
                  </a:schemeClr>
                </a:solidFill>
              </a:rPr>
              <a:t>可以将粒子发射器控制为点发射、线发射、和一个区域发射</a:t>
            </a:r>
            <a:endParaRPr lang="en-US" altLang="zh-CN" dirty="0" smtClean="0">
              <a:solidFill>
                <a:schemeClr val="accent1">
                  <a:lumMod val="75000"/>
                </a:schemeClr>
              </a:solidFill>
            </a:endParaRPr>
          </a:p>
          <a:p>
            <a:pPr marL="0" indent="0" fontAlgn="auto">
              <a:spcAft>
                <a:spcPts val="0"/>
              </a:spcAft>
              <a:buFont typeface="Arial" panose="020B0604020202020204" pitchFamily="34" charset="0"/>
              <a:buNone/>
              <a:defRPr/>
            </a:pPr>
            <a:endParaRPr lang="en-US" altLang="zh-CN" dirty="0" smtClean="0">
              <a:solidFill>
                <a:schemeClr val="accent1">
                  <a:lumMod val="75000"/>
                </a:schemeClr>
              </a:solidFill>
            </a:endParaRPr>
          </a:p>
          <a:p>
            <a:pPr marL="0" indent="0" fontAlgn="auto">
              <a:spcAft>
                <a:spcPts val="0"/>
              </a:spcAft>
              <a:buFont typeface="Arial" panose="020B0604020202020204" pitchFamily="34" charset="0"/>
              <a:buNone/>
              <a:defRPr/>
            </a:pPr>
            <a:r>
              <a:rPr lang="zh-CN" altLang="en-US" dirty="0" smtClean="0">
                <a:solidFill>
                  <a:schemeClr val="accent1">
                    <a:lumMod val="75000"/>
                  </a:schemeClr>
                </a:solidFill>
              </a:rPr>
              <a:t>默认情况下，</a:t>
            </a:r>
            <a:r>
              <a:rPr lang="en-US" altLang="zh-CN" dirty="0" err="1" smtClean="0">
                <a:solidFill>
                  <a:schemeClr val="accent1">
                    <a:lumMod val="75000"/>
                  </a:schemeClr>
                </a:solidFill>
              </a:rPr>
              <a:t>postion</a:t>
            </a:r>
            <a:r>
              <a:rPr lang="zh-CN" altLang="en-US" dirty="0" smtClean="0">
                <a:solidFill>
                  <a:schemeClr val="accent1">
                    <a:lumMod val="75000"/>
                  </a:schemeClr>
                </a:solidFill>
              </a:rPr>
              <a:t>和</a:t>
            </a:r>
            <a:r>
              <a:rPr lang="en-US" altLang="zh-CN" dirty="0" err="1" smtClean="0">
                <a:solidFill>
                  <a:schemeClr val="accent1">
                    <a:lumMod val="75000"/>
                  </a:schemeClr>
                </a:solidFill>
              </a:rPr>
              <a:t>positionVar</a:t>
            </a:r>
            <a:r>
              <a:rPr lang="zh-CN" altLang="en-US" dirty="0" smtClean="0">
                <a:solidFill>
                  <a:schemeClr val="accent1">
                    <a:lumMod val="75000"/>
                  </a:schemeClr>
                </a:solidFill>
              </a:rPr>
              <a:t>都在发射器中心，即它们的值都为零，可以通过设置</a:t>
            </a:r>
            <a:r>
              <a:rPr lang="en-US" altLang="zh-CN" dirty="0" err="1" smtClean="0">
                <a:solidFill>
                  <a:schemeClr val="accent1">
                    <a:lumMod val="75000"/>
                  </a:schemeClr>
                </a:solidFill>
              </a:rPr>
              <a:t>postionVar</a:t>
            </a:r>
            <a:r>
              <a:rPr lang="zh-CN" altLang="en-US" dirty="0" smtClean="0">
                <a:solidFill>
                  <a:schemeClr val="accent1">
                    <a:lumMod val="75000"/>
                  </a:schemeClr>
                </a:solidFill>
              </a:rPr>
              <a:t>来控制发射的效果</a:t>
            </a:r>
            <a:endParaRPr lang="en-US" altLang="zh-CN" dirty="0" smtClean="0">
              <a:solidFill>
                <a:schemeClr val="accent1">
                  <a:lumMod val="75000"/>
                </a:schemeClr>
              </a:solidFill>
            </a:endParaRPr>
          </a:p>
          <a:p>
            <a:pPr marL="0" indent="0" fontAlgn="auto">
              <a:spcAft>
                <a:spcPts val="0"/>
              </a:spcAft>
              <a:buFont typeface="Arial" panose="020B0604020202020204" pitchFamily="34" charset="0"/>
              <a:buNone/>
              <a:defRPr/>
            </a:pPr>
            <a:endParaRPr lang="en-US" altLang="zh-CN" dirty="0" smtClean="0"/>
          </a:p>
          <a:p>
            <a:pPr marL="0" indent="0" fontAlgn="auto">
              <a:spcAft>
                <a:spcPts val="0"/>
              </a:spcAft>
              <a:buFont typeface="Arial" panose="020B0604020202020204" pitchFamily="34" charset="0"/>
              <a:buNone/>
              <a:defRPr/>
            </a:pPr>
            <a:r>
              <a:rPr lang="en-US" altLang="zh-CN" dirty="0" smtClean="0"/>
              <a:t>CCParticleSystemQuad * </a:t>
            </a:r>
            <a:r>
              <a:rPr lang="en-US" altLang="zh-CN" dirty="0" err="1" smtClean="0"/>
              <a:t>m_emitter</a:t>
            </a:r>
            <a:r>
              <a:rPr lang="en-US" altLang="zh-CN" dirty="0" smtClean="0"/>
              <a:t> = new CCParticleSystemQuad();</a:t>
            </a:r>
          </a:p>
          <a:p>
            <a:pPr marL="0" indent="0" fontAlgn="auto">
              <a:spcAft>
                <a:spcPts val="0"/>
              </a:spcAft>
              <a:buFont typeface="Arial" panose="020B0604020202020204" pitchFamily="34" charset="0"/>
              <a:buNone/>
              <a:defRPr/>
            </a:pPr>
            <a:r>
              <a:rPr lang="en-US" altLang="zh-CN" dirty="0" err="1" smtClean="0"/>
              <a:t>CCSize</a:t>
            </a:r>
            <a:r>
              <a:rPr lang="en-US" altLang="zh-CN" dirty="0" smtClean="0"/>
              <a:t> size = </a:t>
            </a:r>
            <a:r>
              <a:rPr lang="en-US" altLang="zh-CN" dirty="0" err="1" smtClean="0"/>
              <a:t>CCDirector</a:t>
            </a:r>
            <a:r>
              <a:rPr lang="en-US" altLang="zh-CN" dirty="0" smtClean="0"/>
              <a:t>::</a:t>
            </a:r>
            <a:r>
              <a:rPr lang="en-US" altLang="zh-CN" dirty="0" err="1" smtClean="0"/>
              <a:t>sharedDirector</a:t>
            </a:r>
            <a:r>
              <a:rPr lang="en-US" altLang="zh-CN" dirty="0" smtClean="0"/>
              <a:t>()-&gt;</a:t>
            </a:r>
            <a:r>
              <a:rPr lang="en-US" altLang="zh-CN" dirty="0" err="1" smtClean="0"/>
              <a:t>getWinSize</a:t>
            </a:r>
            <a:r>
              <a:rPr lang="en-US" altLang="zh-CN" dirty="0" smtClean="0"/>
              <a:t>();</a:t>
            </a:r>
          </a:p>
          <a:p>
            <a:pPr marL="0" indent="0" fontAlgn="auto">
              <a:spcAft>
                <a:spcPts val="0"/>
              </a:spcAft>
              <a:buFont typeface="Arial" panose="020B0604020202020204" pitchFamily="34" charset="0"/>
              <a:buNone/>
              <a:defRPr/>
            </a:pPr>
            <a:r>
              <a:rPr lang="en-US" altLang="zh-CN" dirty="0" err="1" smtClean="0"/>
              <a:t>m_emitter</a:t>
            </a:r>
            <a:r>
              <a:rPr lang="en-US" altLang="zh-CN" dirty="0" smtClean="0"/>
              <a:t>-&gt;</a:t>
            </a:r>
            <a:r>
              <a:rPr lang="en-US" altLang="zh-CN" dirty="0" err="1" smtClean="0"/>
              <a:t>setPosition</a:t>
            </a:r>
            <a:r>
              <a:rPr lang="en-US" altLang="zh-CN" dirty="0" smtClean="0"/>
              <a:t>(</a:t>
            </a:r>
            <a:r>
              <a:rPr lang="en-US" altLang="zh-CN" dirty="0" err="1" smtClean="0"/>
              <a:t>ccp</a:t>
            </a:r>
            <a:r>
              <a:rPr lang="en-US" altLang="zh-CN" dirty="0" smtClean="0"/>
              <a:t>(</a:t>
            </a:r>
            <a:r>
              <a:rPr lang="en-US" altLang="zh-CN" dirty="0" err="1" smtClean="0"/>
              <a:t>size.width</a:t>
            </a:r>
            <a:r>
              <a:rPr lang="en-US" altLang="zh-CN" dirty="0" smtClean="0"/>
              <a:t> / 2,60));</a:t>
            </a:r>
          </a:p>
          <a:p>
            <a:pPr marL="0" indent="0" fontAlgn="auto">
              <a:spcAft>
                <a:spcPts val="0"/>
              </a:spcAft>
              <a:buFont typeface="Arial" panose="020B0604020202020204" pitchFamily="34" charset="0"/>
              <a:buNone/>
              <a:defRPr/>
            </a:pPr>
            <a:r>
              <a:rPr lang="en-US" altLang="zh-CN" dirty="0" err="1" smtClean="0"/>
              <a:t>m_emitter</a:t>
            </a:r>
            <a:r>
              <a:rPr lang="en-US" altLang="zh-CN" dirty="0" smtClean="0"/>
              <a:t>-&gt;</a:t>
            </a:r>
            <a:r>
              <a:rPr lang="en-US" altLang="zh-CN" dirty="0" err="1" smtClean="0"/>
              <a:t>m_tPosVar</a:t>
            </a:r>
            <a:r>
              <a:rPr lang="en-US" altLang="zh-CN" dirty="0" smtClean="0"/>
              <a:t> = </a:t>
            </a:r>
            <a:r>
              <a:rPr lang="en-US" altLang="zh-CN" dirty="0" err="1" smtClean="0"/>
              <a:t>CCPointZero</a:t>
            </a:r>
            <a:r>
              <a:rPr lang="en-US" altLang="zh-CN" dirty="0" smtClean="0"/>
              <a:t>;</a:t>
            </a:r>
            <a:endParaRPr lang="zh-CN" altLang="en-US" dirty="0" smtClean="0"/>
          </a:p>
        </p:txBody>
      </p:sp>
    </p:spTree>
    <p:extLst>
      <p:ext uri="{BB962C8B-B14F-4D97-AF65-F5344CB8AC3E}">
        <p14:creationId xmlns:p14="http://schemas.microsoft.com/office/powerpoint/2010/main" val="34720414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1079</Words>
  <Application>Microsoft Office PowerPoint</Application>
  <PresentationFormat>全屏显示(4:3)</PresentationFormat>
  <Paragraphs>218</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粒子系统</vt:lpstr>
      <vt:lpstr>定义</vt:lpstr>
      <vt:lpstr>PowerPoint 演示文稿</vt:lpstr>
      <vt:lpstr>PowerPoint 演示文稿</vt:lpstr>
      <vt:lpstr>粒子的生命周期</vt:lpstr>
      <vt:lpstr>粒子的属性</vt:lpstr>
      <vt:lpstr>发射模式</vt:lpstr>
      <vt:lpstr>PowerPoint 演示文稿</vt:lpstr>
      <vt:lpstr>粒子发射位置</vt:lpstr>
      <vt:lpstr>粒子发射之后与粒子发射器的位置关系  m_emitter-&gt;setPositionType( kCCPositionTypeFree );</vt:lpstr>
      <vt:lpstr>粒子大小</vt:lpstr>
      <vt:lpstr>//设置粒子发射角度 //此属性是从粒子自身角度来看，与发射器的角度及紊乱值没有关//系</vt:lpstr>
      <vt:lpstr>粒子的生命周期</vt:lpstr>
      <vt:lpstr>PowerPoint 演示文稿</vt:lpstr>
      <vt:lpstr>设置粒子颜色</vt:lpstr>
      <vt:lpstr>设置粒子纹理</vt:lpstr>
      <vt:lpstr>粒子的混合模式</vt:lpstr>
      <vt:lpstr>PowerPoint 演示文稿</vt:lpstr>
      <vt:lpstr>粒子效果编辑器</vt:lpstr>
      <vt:lpstr>PowerPoint 演示文稿</vt:lpstr>
      <vt:lpstr>当粒子系统数目多且纹理相同时可以创建CCParticleBatchNode</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粒子系统</dc:title>
  <dc:creator>Administrator</dc:creator>
  <cp:lastModifiedBy>Administrator</cp:lastModifiedBy>
  <cp:revision>7</cp:revision>
  <dcterms:created xsi:type="dcterms:W3CDTF">2014-02-12T03:30:07Z</dcterms:created>
  <dcterms:modified xsi:type="dcterms:W3CDTF">2014-02-17T01:45:26Z</dcterms:modified>
</cp:coreProperties>
</file>